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</p:sldIdLst>
  <p:sldSz cx="9144000" cy="6858000"/>
  <p:notesSz cx="6858000" cy="9144000"/>
  <p:defaultTextStyle>
    <a:lvl1pPr marR="40639" indent="40639">
      <a:defRPr sz="1200">
        <a:uFill>
          <a:solidFill/>
        </a:uFill>
        <a:latin typeface="+mn-lt"/>
        <a:ea typeface="+mn-ea"/>
        <a:cs typeface="+mn-cs"/>
        <a:sym typeface="Helvetica Neue"/>
      </a:defRPr>
    </a:lvl1pPr>
    <a:lvl2pPr marR="40639" indent="40639">
      <a:defRPr sz="1200">
        <a:uFill>
          <a:solidFill/>
        </a:uFill>
        <a:latin typeface="+mn-lt"/>
        <a:ea typeface="+mn-ea"/>
        <a:cs typeface="+mn-cs"/>
        <a:sym typeface="Helvetica Neue"/>
      </a:defRPr>
    </a:lvl2pPr>
    <a:lvl3pPr marR="40639" indent="40639">
      <a:defRPr sz="1200">
        <a:uFill>
          <a:solidFill/>
        </a:uFill>
        <a:latin typeface="+mn-lt"/>
        <a:ea typeface="+mn-ea"/>
        <a:cs typeface="+mn-cs"/>
        <a:sym typeface="Helvetica Neue"/>
      </a:defRPr>
    </a:lvl3pPr>
    <a:lvl4pPr marR="40639" indent="40639">
      <a:defRPr sz="1200">
        <a:uFill>
          <a:solidFill/>
        </a:uFill>
        <a:latin typeface="+mn-lt"/>
        <a:ea typeface="+mn-ea"/>
        <a:cs typeface="+mn-cs"/>
        <a:sym typeface="Helvetica Neue"/>
      </a:defRPr>
    </a:lvl4pPr>
    <a:lvl5pPr marR="40639" indent="40639">
      <a:defRPr sz="1200">
        <a:uFill>
          <a:solidFill/>
        </a:uFill>
        <a:latin typeface="+mn-lt"/>
        <a:ea typeface="+mn-ea"/>
        <a:cs typeface="+mn-cs"/>
        <a:sym typeface="Helvetica Neue"/>
      </a:defRPr>
    </a:lvl5pPr>
    <a:lvl6pPr marR="40639" indent="40639">
      <a:defRPr sz="1200">
        <a:uFill>
          <a:solidFill/>
        </a:uFill>
        <a:latin typeface="+mn-lt"/>
        <a:ea typeface="+mn-ea"/>
        <a:cs typeface="+mn-cs"/>
        <a:sym typeface="Helvetica Neue"/>
      </a:defRPr>
    </a:lvl6pPr>
    <a:lvl7pPr marR="40639" indent="40639">
      <a:defRPr sz="1200">
        <a:uFill>
          <a:solidFill/>
        </a:uFill>
        <a:latin typeface="+mn-lt"/>
        <a:ea typeface="+mn-ea"/>
        <a:cs typeface="+mn-cs"/>
        <a:sym typeface="Helvetica Neue"/>
      </a:defRPr>
    </a:lvl7pPr>
    <a:lvl8pPr marR="40639" indent="40639">
      <a:defRPr sz="1200">
        <a:uFill>
          <a:solidFill/>
        </a:uFill>
        <a:latin typeface="+mn-lt"/>
        <a:ea typeface="+mn-ea"/>
        <a:cs typeface="+mn-cs"/>
        <a:sym typeface="Helvetica Neue"/>
      </a:defRPr>
    </a:lvl8pPr>
    <a:lvl9pPr marR="40639" indent="40639">
      <a:defRPr sz="1200">
        <a:uFill>
          <a:solidFill/>
        </a:uFill>
        <a:latin typeface="+mn-lt"/>
        <a:ea typeface="+mn-ea"/>
        <a:cs typeface="+mn-cs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D2E8"/>
          </a:solidFill>
        </a:fill>
      </a:tcStyle>
    </a:wholeTbl>
    <a:band2H>
      <a:tcTxStyle b="def" i="def"/>
      <a:tcStyle>
        <a:tcBdr/>
        <a:fill>
          <a:solidFill>
            <a:srgbClr val="E6EAF4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365C0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365C0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2E7CB"/>
          </a:solidFill>
        </a:fill>
      </a:tcStyle>
    </a:wholeTbl>
    <a:band2H>
      <a:tcTxStyle b="def" i="def"/>
      <a:tcStyle>
        <a:tcBdr/>
        <a:fill>
          <a:solidFill>
            <a:srgbClr val="F8F4E7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CBD23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CBD23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CBD23"/>
          </a:solidFill>
        </a:fill>
      </a:tcStyle>
    </a:firstRow>
  </a:tblStyle>
  <a:tblStyle styleId="{EEE7283C-3CF3-47DC-8721-378D4A62B228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5CDDE"/>
          </a:solidFill>
        </a:fill>
      </a:tcStyle>
    </a:wholeTbl>
    <a:band2H>
      <a:tcTxStyle b="def" i="def"/>
      <a:tcStyle>
        <a:tcBdr/>
        <a:fill>
          <a:solidFill>
            <a:srgbClr val="EBE8EF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73F9B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73F9B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73F9B"/>
          </a:solidFill>
        </a:fill>
      </a:tcStyle>
    </a:firstRow>
  </a:tblStyle>
  <a:tblStyle styleId="{CF821DB8-F4EB-4A41-A1BA-3FCAFE7338EE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Col>
    <a:la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33BA23B1-9221-436E-865A-0063620EA4FD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Relationship Id="rId43" Type="http://schemas.openxmlformats.org/officeDocument/2006/relationships/slide" Target="slides/slide36.xml"/><Relationship Id="rId44" Type="http://schemas.openxmlformats.org/officeDocument/2006/relationships/slide" Target="slides/slide37.xml"/><Relationship Id="rId45" Type="http://schemas.openxmlformats.org/officeDocument/2006/relationships/slide" Target="slides/slide38.xml"/><Relationship Id="rId46" Type="http://schemas.openxmlformats.org/officeDocument/2006/relationships/slide" Target="slides/slide39.xml"/><Relationship Id="rId47" Type="http://schemas.openxmlformats.org/officeDocument/2006/relationships/slide" Target="slides/slide40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173" name="Shape 173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2.png"/><Relationship Id="rId5" Type="http://schemas.openxmlformats.org/officeDocument/2006/relationships/image" Target="../media/image1.png"/></Relationships>

</file>

<file path=ppt/slideLayouts/_rels/slideLayout1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1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1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4.png"/><Relationship Id="rId4" Type="http://schemas.openxmlformats.org/officeDocument/2006/relationships/image" Target="../media/image2.png"/><Relationship Id="rId5" Type="http://schemas.openxmlformats.org/officeDocument/2006/relationships/image" Target="../media/image1.png"/></Relationships>

</file>

<file path=ppt/slideLayouts/_rels/slideLayout2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2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/>
          <p:nvPr>
            <p:ph type="title"/>
          </p:nvPr>
        </p:nvSpPr>
        <p:spPr>
          <a:xfrm>
            <a:off x="365125" y="395285"/>
            <a:ext cx="8405815" cy="1150941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20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10" name="Shape 10"/>
          <p:cNvSpPr/>
          <p:nvPr>
            <p:ph type="body" idx="1"/>
          </p:nvPr>
        </p:nvSpPr>
        <p:spPr>
          <a:xfrm>
            <a:off x="365125" y="1546225"/>
            <a:ext cx="8405815" cy="5311775"/>
          </a:xfrm>
          <a:prstGeom prst="rect">
            <a:avLst/>
          </a:prstGeom>
        </p:spPr>
        <p:txBody>
          <a:bodyPr/>
          <a:lstStyle>
            <a:lvl1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1pPr>
            <a:lvl2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2pPr>
            <a:lvl3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3pPr>
            <a:lvl4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4pPr>
            <a:lvl5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One</a:t>
            </a:r>
            <a:endParaRPr sz="20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Two</a:t>
            </a:r>
            <a:endParaRPr sz="20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Three</a:t>
            </a:r>
            <a:endParaRPr sz="20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Four</a:t>
            </a:r>
            <a:endParaRPr sz="20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bg>
      <p:bgPr>
        <a:solidFill>
          <a:srgbClr val="F38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58" name="Shape 58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sp>
        <p:nvSpPr>
          <p:cNvPr id="59" name="Shape 59"/>
          <p:cNvSpPr/>
          <p:nvPr/>
        </p:nvSpPr>
        <p:spPr>
          <a:xfrm>
            <a:off x="504825" y="6546850"/>
            <a:ext cx="5018088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45720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Presentation Title runs here  l  00/00/00</a:t>
            </a:r>
          </a:p>
        </p:txBody>
      </p:sp>
      <p:pic>
        <p:nvPicPr>
          <p:cNvPr id="60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61" name="Shape 61"/>
          <p:cNvSpPr/>
          <p:nvPr>
            <p:ph type="title"/>
          </p:nvPr>
        </p:nvSpPr>
        <p:spPr>
          <a:xfrm>
            <a:off x="365125" y="395285"/>
            <a:ext cx="8405815" cy="1141416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200"/>
              </a:spcBef>
              <a:defRPr b="1" sz="2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uFillTx/>
              </a:defRPr>
            </a:pPr>
            <a:r>
              <a:rPr b="1" sz="2400">
                <a:uFill>
                  <a:solidFill/>
                </a:uFill>
              </a:rPr>
              <a:t>Title Text</a:t>
            </a:r>
          </a:p>
        </p:txBody>
      </p:sp>
      <p:sp>
        <p:nvSpPr>
          <p:cNvPr id="62" name="Shape 62"/>
          <p:cNvSpPr/>
          <p:nvPr>
            <p:ph type="body" idx="1"/>
          </p:nvPr>
        </p:nvSpPr>
        <p:spPr>
          <a:xfrm>
            <a:off x="6321425" y="-14003338"/>
            <a:ext cx="2657475" cy="20775613"/>
          </a:xfrm>
          <a:prstGeom prst="rect">
            <a:avLst/>
          </a:prstGeom>
        </p:spPr>
        <p:txBody>
          <a:bodyPr anchor="b"/>
          <a:lstStyle>
            <a:lvl1pPr marR="0" indent="0" algn="r">
              <a:spcBef>
                <a:spcPts val="0"/>
              </a:spcBef>
              <a:defRPr sz="31500">
                <a:latin typeface="Verdana"/>
                <a:ea typeface="Verdana"/>
                <a:cs typeface="Verdana"/>
                <a:sym typeface="Verdana"/>
              </a:defRPr>
            </a:lvl1pPr>
            <a:lvl2pPr marR="0" indent="0" algn="r">
              <a:spcBef>
                <a:spcPts val="0"/>
              </a:spcBef>
              <a:defRPr sz="31500">
                <a:latin typeface="Verdana"/>
                <a:ea typeface="Verdana"/>
                <a:cs typeface="Verdana"/>
                <a:sym typeface="Verdana"/>
              </a:defRPr>
            </a:lvl2pPr>
            <a:lvl3pPr marR="0" indent="0" algn="r">
              <a:spcBef>
                <a:spcPts val="0"/>
              </a:spcBef>
              <a:defRPr sz="31500">
                <a:latin typeface="Verdana"/>
                <a:ea typeface="Verdana"/>
                <a:cs typeface="Verdana"/>
                <a:sym typeface="Verdana"/>
              </a:defRPr>
            </a:lvl3pPr>
            <a:lvl4pPr marR="0" indent="0" algn="r">
              <a:spcBef>
                <a:spcPts val="0"/>
              </a:spcBef>
              <a:defRPr sz="31500">
                <a:latin typeface="Verdana"/>
                <a:ea typeface="Verdana"/>
                <a:cs typeface="Verdana"/>
                <a:sym typeface="Verdana"/>
              </a:defRPr>
            </a:lvl4pPr>
            <a:lvl5pPr marR="0" indent="0" algn="r">
              <a:spcBef>
                <a:spcPts val="0"/>
              </a:spcBef>
              <a:defRPr sz="31500"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sz="1800">
                <a:uFillTx/>
              </a:defRPr>
            </a:pPr>
            <a:r>
              <a:rPr sz="31500">
                <a:uFill>
                  <a:solidFill/>
                </a:uFill>
              </a:rPr>
              <a:t>Body Level One</a:t>
            </a:r>
            <a:endParaRPr sz="315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31500">
                <a:uFill>
                  <a:solidFill/>
                </a:uFill>
              </a:rPr>
              <a:t>Body Level Two</a:t>
            </a:r>
            <a:endParaRPr sz="315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31500">
                <a:uFill>
                  <a:solidFill/>
                </a:uFill>
              </a:rPr>
              <a:t>Body Level Three</a:t>
            </a:r>
            <a:endParaRPr sz="315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31500">
                <a:uFill>
                  <a:solidFill/>
                </a:uFill>
              </a:rPr>
              <a:t>Body Level Four</a:t>
            </a:r>
            <a:endParaRPr sz="315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31500">
                <a:uFill>
                  <a:solidFill/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65" name="Shape 65"/>
          <p:cNvSpPr/>
          <p:nvPr/>
        </p:nvSpPr>
        <p:spPr>
          <a:xfrm>
            <a:off x="504825" y="6546850"/>
            <a:ext cx="5018088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45720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Presentation Title runs here  l  00/00/00</a:t>
            </a:r>
          </a:p>
        </p:txBody>
      </p:sp>
      <p:pic>
        <p:nvPicPr>
          <p:cNvPr id="66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67" name="Shape 67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sp>
        <p:nvSpPr>
          <p:cNvPr id="68" name="Shape 68"/>
          <p:cNvSpPr/>
          <p:nvPr>
            <p:ph type="title"/>
          </p:nvPr>
        </p:nvSpPr>
        <p:spPr>
          <a:xfrm>
            <a:off x="365125" y="395285"/>
            <a:ext cx="5580063" cy="3167067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800"/>
              </a:spcBef>
              <a:defRPr b="1" sz="36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36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69" name="Shape 69"/>
          <p:cNvSpPr/>
          <p:nvPr>
            <p:ph type="body" idx="1"/>
          </p:nvPr>
        </p:nvSpPr>
        <p:spPr>
          <a:xfrm>
            <a:off x="365125" y="3562350"/>
            <a:ext cx="5580063" cy="3295650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  <a:lvl2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2pPr>
            <a:lvl3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3pPr>
            <a:lvl4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4pPr>
            <a:lvl5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One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1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Two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2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Three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3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Four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4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sp>
        <p:nvSpPr>
          <p:cNvPr id="72" name="Shape 72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pic>
        <p:nvPicPr>
          <p:cNvPr id="73" name="image2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74" name="image1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75" name="Shape 75"/>
          <p:cNvSpPr/>
          <p:nvPr>
            <p:ph type="title"/>
          </p:nvPr>
        </p:nvSpPr>
        <p:spPr>
          <a:xfrm>
            <a:off x="365125" y="395285"/>
            <a:ext cx="5580063" cy="3167067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800"/>
              </a:spcBef>
              <a:defRPr b="1" sz="36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36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76" name="Shape 76"/>
          <p:cNvSpPr/>
          <p:nvPr>
            <p:ph type="body" idx="1"/>
          </p:nvPr>
        </p:nvSpPr>
        <p:spPr>
          <a:xfrm>
            <a:off x="365125" y="3562350"/>
            <a:ext cx="5580063" cy="3295650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  <a:lvl2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2pPr>
            <a:lvl3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3pPr>
            <a:lvl4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4pPr>
            <a:lvl5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One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1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Two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2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Three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3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Four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4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4200">
                <a:solidFill>
                  <a:srgbClr val="007742"/>
                </a:solidFill>
                <a:uFill>
                  <a:solidFill>
                    <a:srgbClr val="007742"/>
                  </a:solidFill>
                </a:uFill>
              </a:rPr>
              <a:t>Title Text</a:t>
            </a:r>
          </a:p>
        </p:txBody>
      </p:sp>
      <p:sp>
        <p:nvSpPr>
          <p:cNvPr id="79" name="Shape 7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One</a:t>
            </a:r>
            <a:endParaRPr sz="30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Two</a:t>
            </a:r>
            <a:endParaRPr sz="30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Three</a:t>
            </a:r>
            <a:endParaRPr sz="30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Four</a:t>
            </a:r>
            <a:endParaRPr sz="30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Five</a:t>
            </a:r>
          </a:p>
        </p:txBody>
      </p:sp>
      <p:sp>
        <p:nvSpPr>
          <p:cNvPr id="80" name="Shape 8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bg>
      <p:bgPr>
        <a:solidFill>
          <a:srgbClr val="FCF7E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image3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783510" y="6496050"/>
            <a:ext cx="1190630" cy="223840"/>
          </a:xfrm>
          <a:prstGeom prst="rect">
            <a:avLst/>
          </a:prstGeom>
          <a:ln w="12700">
            <a:miter lim="400000"/>
          </a:ln>
        </p:spPr>
      </p:pic>
      <p:sp>
        <p:nvSpPr>
          <p:cNvPr id="83" name="Shape 83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pic>
        <p:nvPicPr>
          <p:cNvPr id="84" name="image4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62062" y="2330450"/>
            <a:ext cx="6610351" cy="1727200"/>
          </a:xfrm>
          <a:prstGeom prst="rect">
            <a:avLst/>
          </a:prstGeom>
          <a:ln w="12700">
            <a:miter lim="400000"/>
          </a:ln>
        </p:spPr>
      </p:pic>
      <p:sp>
        <p:nvSpPr>
          <p:cNvPr id="85" name="Shape 85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pic>
        <p:nvPicPr>
          <p:cNvPr id="86" name="image2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87" name="image1.pn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88" name="Shape 88"/>
          <p:cNvSpPr/>
          <p:nvPr>
            <p:ph type="title"/>
          </p:nvPr>
        </p:nvSpPr>
        <p:spPr>
          <a:xfrm>
            <a:off x="365125" y="395285"/>
            <a:ext cx="8405815" cy="1150941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20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89" name="Shape 89"/>
          <p:cNvSpPr/>
          <p:nvPr>
            <p:ph type="body" idx="1"/>
          </p:nvPr>
        </p:nvSpPr>
        <p:spPr>
          <a:xfrm>
            <a:off x="365125" y="1546225"/>
            <a:ext cx="8405815" cy="5311775"/>
          </a:xfrm>
          <a:prstGeom prst="rect">
            <a:avLst/>
          </a:prstGeom>
        </p:spPr>
        <p:txBody>
          <a:bodyPr/>
          <a:lstStyle>
            <a:lvl1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1pPr>
            <a:lvl2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2pPr>
            <a:lvl3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3pPr>
            <a:lvl4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4pPr>
            <a:lvl5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One</a:t>
            </a:r>
            <a:endParaRPr sz="20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Two</a:t>
            </a:r>
            <a:endParaRPr sz="20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Three</a:t>
            </a:r>
            <a:endParaRPr sz="20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Four</a:t>
            </a:r>
            <a:endParaRPr sz="20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92" name="Shape 92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pic>
        <p:nvPicPr>
          <p:cNvPr id="93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94" name="Shape 94"/>
          <p:cNvSpPr/>
          <p:nvPr/>
        </p:nvSpPr>
        <p:spPr>
          <a:xfrm>
            <a:off x="381000" y="6172198"/>
            <a:ext cx="5600700" cy="2502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Copyright 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Arial"/>
              <a:ea typeface="Arial"/>
              <a:cs typeface="Arial"/>
              <a:sym typeface="Arial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sp>
        <p:nvSpPr>
          <p:cNvPr id="95" name="Shape 95"/>
          <p:cNvSpPr/>
          <p:nvPr>
            <p:ph type="title"/>
          </p:nvPr>
        </p:nvSpPr>
        <p:spPr>
          <a:xfrm>
            <a:off x="365125" y="395285"/>
            <a:ext cx="8405815" cy="1150941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20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96" name="Shape 96"/>
          <p:cNvSpPr/>
          <p:nvPr>
            <p:ph type="body" idx="1"/>
          </p:nvPr>
        </p:nvSpPr>
        <p:spPr>
          <a:xfrm>
            <a:off x="365125" y="1546225"/>
            <a:ext cx="8405815" cy="5311775"/>
          </a:xfrm>
          <a:prstGeom prst="rect">
            <a:avLst/>
          </a:prstGeom>
        </p:spPr>
        <p:txBody>
          <a:bodyPr/>
          <a:lstStyle>
            <a:lvl1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1pPr>
            <a:lvl2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2pPr>
            <a:lvl3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3pPr>
            <a:lvl4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4pPr>
            <a:lvl5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One</a:t>
            </a:r>
            <a:endParaRPr sz="20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Two</a:t>
            </a:r>
            <a:endParaRPr sz="20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Three</a:t>
            </a:r>
            <a:endParaRPr sz="20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Four</a:t>
            </a:r>
            <a:endParaRPr sz="20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99" name="Shape 99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pic>
        <p:nvPicPr>
          <p:cNvPr id="100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01" name="Shape 101"/>
          <p:cNvSpPr/>
          <p:nvPr/>
        </p:nvSpPr>
        <p:spPr>
          <a:xfrm>
            <a:off x="381000" y="6172198"/>
            <a:ext cx="5600700" cy="2502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Copyright 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Arial"/>
              <a:ea typeface="Arial"/>
              <a:cs typeface="Arial"/>
              <a:sym typeface="Arial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sp>
        <p:nvSpPr>
          <p:cNvPr id="102" name="Shape 102"/>
          <p:cNvSpPr/>
          <p:nvPr>
            <p:ph type="title"/>
          </p:nvPr>
        </p:nvSpPr>
        <p:spPr>
          <a:xfrm>
            <a:off x="365125" y="395285"/>
            <a:ext cx="8405815" cy="1150941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20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103" name="Shape 103"/>
          <p:cNvSpPr/>
          <p:nvPr>
            <p:ph type="body" idx="1"/>
          </p:nvPr>
        </p:nvSpPr>
        <p:spPr>
          <a:xfrm>
            <a:off x="365125" y="1546225"/>
            <a:ext cx="8405815" cy="5311775"/>
          </a:xfrm>
          <a:prstGeom prst="rect">
            <a:avLst/>
          </a:prstGeom>
        </p:spPr>
        <p:txBody>
          <a:bodyPr/>
          <a:lstStyle>
            <a:lvl1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1pPr>
            <a:lvl2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2pPr>
            <a:lvl3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3pPr>
            <a:lvl4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4pPr>
            <a:lvl5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One</a:t>
            </a:r>
            <a:endParaRPr sz="20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Two</a:t>
            </a:r>
            <a:endParaRPr sz="20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Three</a:t>
            </a:r>
            <a:endParaRPr sz="20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Four</a:t>
            </a:r>
            <a:endParaRPr sz="20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bg>
      <p:bgPr>
        <a:solidFill>
          <a:srgbClr val="FCF7E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pic>
        <p:nvPicPr>
          <p:cNvPr id="106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07" name="image2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08" name="Shape 108"/>
          <p:cNvSpPr/>
          <p:nvPr/>
        </p:nvSpPr>
        <p:spPr>
          <a:xfrm>
            <a:off x="381000" y="6172198"/>
            <a:ext cx="5600700" cy="5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39199" indent="38100">
              <a:tabLst>
                <a:tab pos="762000" algn="l"/>
                <a:tab pos="762000" algn="l"/>
                <a:tab pos="762000" algn="l"/>
                <a:tab pos="762000" algn="l"/>
                <a:tab pos="1485900" algn="l"/>
                <a:tab pos="1485900" algn="l"/>
                <a:tab pos="1485900" algn="l"/>
                <a:tab pos="1485900" algn="l"/>
                <a:tab pos="2209800" algn="l"/>
                <a:tab pos="2209800" algn="l"/>
                <a:tab pos="2209800" algn="l"/>
                <a:tab pos="2209800" algn="l"/>
                <a:tab pos="2933700" algn="l"/>
                <a:tab pos="2933700" algn="l"/>
                <a:tab pos="2933700" algn="l"/>
                <a:tab pos="2933700" algn="l"/>
                <a:tab pos="3657600" algn="l"/>
                <a:tab pos="3657600" algn="l"/>
                <a:tab pos="3657600" algn="l"/>
                <a:tab pos="3657600" algn="l"/>
                <a:tab pos="4381500" algn="l"/>
                <a:tab pos="4381500" algn="l"/>
                <a:tab pos="4381500" algn="l"/>
                <a:tab pos="4381500" algn="l"/>
                <a:tab pos="5105400" algn="l"/>
                <a:tab pos="5105400" algn="l"/>
                <a:tab pos="5105400" algn="l"/>
                <a:tab pos="5105400" algn="l"/>
                <a:tab pos="5524500" algn="l"/>
                <a:tab pos="5524500" algn="l"/>
                <a:tab pos="5524500" algn="l"/>
                <a:tab pos="5524500" algn="l"/>
                <a:tab pos="6400800" algn="l"/>
                <a:tab pos="6400800" algn="l"/>
              </a:tabLst>
              <a:defRPr sz="1800">
                <a:uFillTx/>
              </a:defRPr>
            </a:pPr>
            <a:r>
              <a:rPr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Copyright © 2009 Pearson Education, Inc.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R="39199" indent="38100">
              <a:tabLst>
                <a:tab pos="762000" algn="l"/>
                <a:tab pos="762000" algn="l"/>
                <a:tab pos="762000" algn="l"/>
                <a:tab pos="762000" algn="l"/>
                <a:tab pos="1485900" algn="l"/>
                <a:tab pos="1485900" algn="l"/>
                <a:tab pos="1485900" algn="l"/>
                <a:tab pos="1485900" algn="l"/>
                <a:tab pos="2209800" algn="l"/>
                <a:tab pos="2209800" algn="l"/>
                <a:tab pos="2209800" algn="l"/>
                <a:tab pos="2209800" algn="l"/>
                <a:tab pos="2933700" algn="l"/>
                <a:tab pos="2933700" algn="l"/>
                <a:tab pos="2933700" algn="l"/>
                <a:tab pos="2933700" algn="l"/>
                <a:tab pos="3657600" algn="l"/>
                <a:tab pos="3657600" algn="l"/>
                <a:tab pos="3657600" algn="l"/>
                <a:tab pos="3657600" algn="l"/>
                <a:tab pos="4381500" algn="l"/>
                <a:tab pos="4381500" algn="l"/>
                <a:tab pos="4381500" algn="l"/>
                <a:tab pos="4381500" algn="l"/>
                <a:tab pos="5105400" algn="l"/>
                <a:tab pos="5105400" algn="l"/>
                <a:tab pos="5105400" algn="l"/>
                <a:tab pos="5105400" algn="l"/>
                <a:tab pos="5524500" algn="l"/>
                <a:tab pos="5524500" algn="l"/>
                <a:tab pos="5524500" algn="l"/>
                <a:tab pos="5524500" algn="l"/>
                <a:tab pos="6400800" algn="l"/>
                <a:tab pos="6400800" algn="l"/>
              </a:tabLst>
              <a:defRPr sz="1800">
                <a:uFillTx/>
              </a:defRPr>
            </a:pPr>
            <a:r>
              <a:rPr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sp>
        <p:nvSpPr>
          <p:cNvPr id="109" name="Shape 109"/>
          <p:cNvSpPr/>
          <p:nvPr>
            <p:ph type="title"/>
          </p:nvPr>
        </p:nvSpPr>
        <p:spPr>
          <a:xfrm>
            <a:off x="365125" y="395285"/>
            <a:ext cx="8405815" cy="1366841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800"/>
              </a:spcBef>
              <a:defRPr b="1" sz="36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36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110" name="Shape 110"/>
          <p:cNvSpPr/>
          <p:nvPr>
            <p:ph type="body" idx="1"/>
          </p:nvPr>
        </p:nvSpPr>
        <p:spPr>
          <a:xfrm>
            <a:off x="365125" y="1762125"/>
            <a:ext cx="8405815" cy="5095875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  <a:lvl2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2pPr>
            <a:lvl3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3pPr>
            <a:lvl4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4pPr>
            <a:lvl5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One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1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Two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2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Three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3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Four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4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bg>
      <p:bgPr>
        <a:solidFill>
          <a:srgbClr val="FCF7E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pic>
        <p:nvPicPr>
          <p:cNvPr id="113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14" name="image2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15" name="Shape 115"/>
          <p:cNvSpPr/>
          <p:nvPr/>
        </p:nvSpPr>
        <p:spPr>
          <a:xfrm>
            <a:off x="381000" y="6172198"/>
            <a:ext cx="5600700" cy="5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39199" indent="38100">
              <a:tabLst>
                <a:tab pos="762000" algn="l"/>
                <a:tab pos="762000" algn="l"/>
                <a:tab pos="762000" algn="l"/>
                <a:tab pos="762000" algn="l"/>
                <a:tab pos="1485900" algn="l"/>
                <a:tab pos="1485900" algn="l"/>
                <a:tab pos="1485900" algn="l"/>
                <a:tab pos="1485900" algn="l"/>
                <a:tab pos="2209800" algn="l"/>
                <a:tab pos="2209800" algn="l"/>
                <a:tab pos="2209800" algn="l"/>
                <a:tab pos="2209800" algn="l"/>
                <a:tab pos="2933700" algn="l"/>
                <a:tab pos="2933700" algn="l"/>
                <a:tab pos="2933700" algn="l"/>
                <a:tab pos="2933700" algn="l"/>
                <a:tab pos="3657600" algn="l"/>
                <a:tab pos="3657600" algn="l"/>
                <a:tab pos="3657600" algn="l"/>
                <a:tab pos="3657600" algn="l"/>
                <a:tab pos="4381500" algn="l"/>
                <a:tab pos="4381500" algn="l"/>
                <a:tab pos="4381500" algn="l"/>
                <a:tab pos="4381500" algn="l"/>
                <a:tab pos="5105400" algn="l"/>
                <a:tab pos="5105400" algn="l"/>
                <a:tab pos="5105400" algn="l"/>
                <a:tab pos="5105400" algn="l"/>
                <a:tab pos="5524500" algn="l"/>
                <a:tab pos="5524500" algn="l"/>
                <a:tab pos="5524500" algn="l"/>
                <a:tab pos="5524500" algn="l"/>
                <a:tab pos="6400800" algn="l"/>
                <a:tab pos="6400800" algn="l"/>
              </a:tabLst>
              <a:defRPr sz="1800">
                <a:uFillTx/>
              </a:defRPr>
            </a:pPr>
            <a:r>
              <a:rPr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Copyright © 2009 Pearson Education, Inc.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R="39199" indent="38100">
              <a:tabLst>
                <a:tab pos="762000" algn="l"/>
                <a:tab pos="762000" algn="l"/>
                <a:tab pos="762000" algn="l"/>
                <a:tab pos="762000" algn="l"/>
                <a:tab pos="1485900" algn="l"/>
                <a:tab pos="1485900" algn="l"/>
                <a:tab pos="1485900" algn="l"/>
                <a:tab pos="1485900" algn="l"/>
                <a:tab pos="2209800" algn="l"/>
                <a:tab pos="2209800" algn="l"/>
                <a:tab pos="2209800" algn="l"/>
                <a:tab pos="2209800" algn="l"/>
                <a:tab pos="2933700" algn="l"/>
                <a:tab pos="2933700" algn="l"/>
                <a:tab pos="2933700" algn="l"/>
                <a:tab pos="2933700" algn="l"/>
                <a:tab pos="3657600" algn="l"/>
                <a:tab pos="3657600" algn="l"/>
                <a:tab pos="3657600" algn="l"/>
                <a:tab pos="3657600" algn="l"/>
                <a:tab pos="4381500" algn="l"/>
                <a:tab pos="4381500" algn="l"/>
                <a:tab pos="4381500" algn="l"/>
                <a:tab pos="4381500" algn="l"/>
                <a:tab pos="5105400" algn="l"/>
                <a:tab pos="5105400" algn="l"/>
                <a:tab pos="5105400" algn="l"/>
                <a:tab pos="5105400" algn="l"/>
                <a:tab pos="5524500" algn="l"/>
                <a:tab pos="5524500" algn="l"/>
                <a:tab pos="5524500" algn="l"/>
                <a:tab pos="5524500" algn="l"/>
                <a:tab pos="6400800" algn="l"/>
                <a:tab pos="6400800" algn="l"/>
              </a:tabLst>
              <a:defRPr sz="1800">
                <a:uFillTx/>
              </a:defRPr>
            </a:pPr>
            <a:r>
              <a:rPr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sp>
        <p:nvSpPr>
          <p:cNvPr id="116" name="Shape 116"/>
          <p:cNvSpPr/>
          <p:nvPr>
            <p:ph type="title"/>
          </p:nvPr>
        </p:nvSpPr>
        <p:spPr>
          <a:xfrm>
            <a:off x="365125" y="395285"/>
            <a:ext cx="8405815" cy="1366841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800"/>
              </a:spcBef>
              <a:defRPr b="1" sz="36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36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117" name="Shape 117"/>
          <p:cNvSpPr/>
          <p:nvPr>
            <p:ph type="body" idx="1"/>
          </p:nvPr>
        </p:nvSpPr>
        <p:spPr>
          <a:xfrm>
            <a:off x="365125" y="1762125"/>
            <a:ext cx="8405815" cy="5095875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  <a:lvl2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2pPr>
            <a:lvl3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3pPr>
            <a:lvl4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4pPr>
            <a:lvl5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One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1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Two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2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Three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3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Four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4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bg>
      <p:bgPr>
        <a:solidFill>
          <a:srgbClr val="FCF7E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pic>
        <p:nvPicPr>
          <p:cNvPr id="120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21" name="image2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22" name="Shape 122"/>
          <p:cNvSpPr/>
          <p:nvPr/>
        </p:nvSpPr>
        <p:spPr>
          <a:xfrm>
            <a:off x="381000" y="6172198"/>
            <a:ext cx="5600700" cy="5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39199" indent="38100">
              <a:tabLst>
                <a:tab pos="762000" algn="l"/>
                <a:tab pos="762000" algn="l"/>
                <a:tab pos="762000" algn="l"/>
                <a:tab pos="762000" algn="l"/>
                <a:tab pos="1485900" algn="l"/>
                <a:tab pos="1485900" algn="l"/>
                <a:tab pos="1485900" algn="l"/>
                <a:tab pos="1485900" algn="l"/>
                <a:tab pos="2209800" algn="l"/>
                <a:tab pos="2209800" algn="l"/>
                <a:tab pos="2209800" algn="l"/>
                <a:tab pos="2209800" algn="l"/>
                <a:tab pos="2933700" algn="l"/>
                <a:tab pos="2933700" algn="l"/>
                <a:tab pos="2933700" algn="l"/>
                <a:tab pos="2933700" algn="l"/>
                <a:tab pos="3657600" algn="l"/>
                <a:tab pos="3657600" algn="l"/>
                <a:tab pos="3657600" algn="l"/>
                <a:tab pos="3657600" algn="l"/>
                <a:tab pos="4381500" algn="l"/>
                <a:tab pos="4381500" algn="l"/>
                <a:tab pos="4381500" algn="l"/>
                <a:tab pos="4381500" algn="l"/>
                <a:tab pos="5105400" algn="l"/>
                <a:tab pos="5105400" algn="l"/>
                <a:tab pos="5105400" algn="l"/>
                <a:tab pos="5105400" algn="l"/>
                <a:tab pos="5524500" algn="l"/>
                <a:tab pos="5524500" algn="l"/>
                <a:tab pos="5524500" algn="l"/>
                <a:tab pos="5524500" algn="l"/>
                <a:tab pos="6400800" algn="l"/>
                <a:tab pos="6400800" algn="l"/>
              </a:tabLst>
              <a:defRPr sz="1800">
                <a:uFillTx/>
              </a:defRPr>
            </a:pPr>
            <a:r>
              <a:rPr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Copyright © 2009 Pearson Education, Inc.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R="39199" indent="38100">
              <a:tabLst>
                <a:tab pos="762000" algn="l"/>
                <a:tab pos="762000" algn="l"/>
                <a:tab pos="762000" algn="l"/>
                <a:tab pos="762000" algn="l"/>
                <a:tab pos="1485900" algn="l"/>
                <a:tab pos="1485900" algn="l"/>
                <a:tab pos="1485900" algn="l"/>
                <a:tab pos="1485900" algn="l"/>
                <a:tab pos="2209800" algn="l"/>
                <a:tab pos="2209800" algn="l"/>
                <a:tab pos="2209800" algn="l"/>
                <a:tab pos="2209800" algn="l"/>
                <a:tab pos="2933700" algn="l"/>
                <a:tab pos="2933700" algn="l"/>
                <a:tab pos="2933700" algn="l"/>
                <a:tab pos="2933700" algn="l"/>
                <a:tab pos="3657600" algn="l"/>
                <a:tab pos="3657600" algn="l"/>
                <a:tab pos="3657600" algn="l"/>
                <a:tab pos="3657600" algn="l"/>
                <a:tab pos="4381500" algn="l"/>
                <a:tab pos="4381500" algn="l"/>
                <a:tab pos="4381500" algn="l"/>
                <a:tab pos="4381500" algn="l"/>
                <a:tab pos="5105400" algn="l"/>
                <a:tab pos="5105400" algn="l"/>
                <a:tab pos="5105400" algn="l"/>
                <a:tab pos="5105400" algn="l"/>
                <a:tab pos="5524500" algn="l"/>
                <a:tab pos="5524500" algn="l"/>
                <a:tab pos="5524500" algn="l"/>
                <a:tab pos="5524500" algn="l"/>
                <a:tab pos="6400800" algn="l"/>
                <a:tab pos="6400800" algn="l"/>
              </a:tabLst>
              <a:defRPr sz="1800">
                <a:uFillTx/>
              </a:defRPr>
            </a:pPr>
            <a:r>
              <a:rPr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sp>
        <p:nvSpPr>
          <p:cNvPr id="123" name="Shape 123"/>
          <p:cNvSpPr/>
          <p:nvPr>
            <p:ph type="title"/>
          </p:nvPr>
        </p:nvSpPr>
        <p:spPr>
          <a:xfrm>
            <a:off x="365125" y="395285"/>
            <a:ext cx="8405815" cy="1366841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800"/>
              </a:spcBef>
              <a:defRPr b="1" sz="36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36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124" name="Shape 124"/>
          <p:cNvSpPr/>
          <p:nvPr>
            <p:ph type="body" idx="1"/>
          </p:nvPr>
        </p:nvSpPr>
        <p:spPr>
          <a:xfrm>
            <a:off x="365125" y="1762125"/>
            <a:ext cx="8405815" cy="5095875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  <a:lvl2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2pPr>
            <a:lvl3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3pPr>
            <a:lvl4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4pPr>
            <a:lvl5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One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1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Two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2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Three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3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Four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4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/>
          <p:nvPr>
            <p:ph type="title"/>
          </p:nvPr>
        </p:nvSpPr>
        <p:spPr>
          <a:xfrm>
            <a:off x="365125" y="395285"/>
            <a:ext cx="8405815" cy="1150941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20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13" name="Shape 13"/>
          <p:cNvSpPr/>
          <p:nvPr>
            <p:ph type="body" idx="1"/>
          </p:nvPr>
        </p:nvSpPr>
        <p:spPr>
          <a:xfrm>
            <a:off x="365125" y="1546225"/>
            <a:ext cx="8405815" cy="5311775"/>
          </a:xfrm>
          <a:prstGeom prst="rect">
            <a:avLst/>
          </a:prstGeom>
        </p:spPr>
        <p:txBody>
          <a:bodyPr/>
          <a:lstStyle>
            <a:lvl1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1pPr>
            <a:lvl2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2pPr>
            <a:lvl3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3pPr>
            <a:lvl4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4pPr>
            <a:lvl5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One</a:t>
            </a:r>
            <a:endParaRPr sz="20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Two</a:t>
            </a:r>
            <a:endParaRPr sz="20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Three</a:t>
            </a:r>
            <a:endParaRPr sz="20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Four</a:t>
            </a:r>
            <a:endParaRPr sz="20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bg>
      <p:bgPr>
        <a:solidFill>
          <a:srgbClr val="FCF7E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image5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783510" y="6496050"/>
            <a:ext cx="1190630" cy="223840"/>
          </a:xfrm>
          <a:prstGeom prst="rect">
            <a:avLst/>
          </a:prstGeom>
          <a:ln w="12700">
            <a:miter lim="400000"/>
          </a:ln>
        </p:spPr>
      </p:pic>
      <p:sp>
        <p:nvSpPr>
          <p:cNvPr id="127" name="Shape 127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pic>
        <p:nvPicPr>
          <p:cNvPr id="128" name="image4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62062" y="2330450"/>
            <a:ext cx="6610351" cy="1727200"/>
          </a:xfrm>
          <a:prstGeom prst="rect">
            <a:avLst/>
          </a:prstGeom>
          <a:ln w="12700">
            <a:miter lim="400000"/>
          </a:ln>
        </p:spPr>
      </p:pic>
      <p:sp>
        <p:nvSpPr>
          <p:cNvPr id="129" name="Shape 129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pic>
        <p:nvPicPr>
          <p:cNvPr id="130" name="image2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31" name="image1.pn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32" name="Shape 132"/>
          <p:cNvSpPr/>
          <p:nvPr>
            <p:ph type="title"/>
          </p:nvPr>
        </p:nvSpPr>
        <p:spPr>
          <a:xfrm>
            <a:off x="365125" y="395285"/>
            <a:ext cx="8405815" cy="1150941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20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133" name="Shape 133"/>
          <p:cNvSpPr/>
          <p:nvPr>
            <p:ph type="body" idx="1"/>
          </p:nvPr>
        </p:nvSpPr>
        <p:spPr>
          <a:xfrm>
            <a:off x="365125" y="1546225"/>
            <a:ext cx="8405815" cy="5311775"/>
          </a:xfrm>
          <a:prstGeom prst="rect">
            <a:avLst/>
          </a:prstGeom>
        </p:spPr>
        <p:txBody>
          <a:bodyPr/>
          <a:lstStyle>
            <a:lvl1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1pPr>
            <a:lvl2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2pPr>
            <a:lvl3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3pPr>
            <a:lvl4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4pPr>
            <a:lvl5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One</a:t>
            </a:r>
            <a:endParaRPr sz="20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Two</a:t>
            </a:r>
            <a:endParaRPr sz="20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Three</a:t>
            </a:r>
            <a:endParaRPr sz="20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Four</a:t>
            </a:r>
            <a:endParaRPr sz="20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136" name="Shape 136"/>
          <p:cNvSpPr/>
          <p:nvPr/>
        </p:nvSpPr>
        <p:spPr>
          <a:xfrm>
            <a:off x="504825" y="6546849"/>
            <a:ext cx="5018088" cy="2502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Copyright 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Arial"/>
              <a:ea typeface="Arial"/>
              <a:cs typeface="Arial"/>
              <a:sym typeface="Arial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sp>
        <p:nvSpPr>
          <p:cNvPr id="137" name="Shape 137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pic>
        <p:nvPicPr>
          <p:cNvPr id="138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Shape 139"/>
          <p:cNvSpPr/>
          <p:nvPr>
            <p:ph type="title"/>
          </p:nvPr>
        </p:nvSpPr>
        <p:spPr>
          <a:xfrm>
            <a:off x="365125" y="395285"/>
            <a:ext cx="8405815" cy="1150941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20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140" name="Shape 140"/>
          <p:cNvSpPr/>
          <p:nvPr>
            <p:ph type="body" idx="1"/>
          </p:nvPr>
        </p:nvSpPr>
        <p:spPr>
          <a:xfrm>
            <a:off x="365125" y="1546225"/>
            <a:ext cx="8405815" cy="5311775"/>
          </a:xfrm>
          <a:prstGeom prst="rect">
            <a:avLst/>
          </a:prstGeom>
        </p:spPr>
        <p:txBody>
          <a:bodyPr/>
          <a:lstStyle>
            <a:lvl1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1pPr>
            <a:lvl2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2pPr>
            <a:lvl3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3pPr>
            <a:lvl4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4pPr>
            <a:lvl5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One</a:t>
            </a:r>
            <a:endParaRPr sz="20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Two</a:t>
            </a:r>
            <a:endParaRPr sz="20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Three</a:t>
            </a:r>
            <a:endParaRPr sz="20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Four</a:t>
            </a:r>
            <a:endParaRPr sz="20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143" name="Shape 143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pic>
        <p:nvPicPr>
          <p:cNvPr id="144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45" name="Shape 145"/>
          <p:cNvSpPr/>
          <p:nvPr/>
        </p:nvSpPr>
        <p:spPr>
          <a:xfrm>
            <a:off x="381000" y="6172198"/>
            <a:ext cx="5600700" cy="2502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Copyright 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Arial"/>
              <a:ea typeface="Arial"/>
              <a:cs typeface="Arial"/>
              <a:sym typeface="Arial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sp>
        <p:nvSpPr>
          <p:cNvPr id="146" name="Shape 146"/>
          <p:cNvSpPr/>
          <p:nvPr>
            <p:ph type="title"/>
          </p:nvPr>
        </p:nvSpPr>
        <p:spPr>
          <a:xfrm>
            <a:off x="365125" y="395285"/>
            <a:ext cx="8405815" cy="1150941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20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147" name="Shape 147"/>
          <p:cNvSpPr/>
          <p:nvPr>
            <p:ph type="body" idx="1"/>
          </p:nvPr>
        </p:nvSpPr>
        <p:spPr>
          <a:xfrm>
            <a:off x="365125" y="1546225"/>
            <a:ext cx="8405815" cy="5311775"/>
          </a:xfrm>
          <a:prstGeom prst="rect">
            <a:avLst/>
          </a:prstGeom>
        </p:spPr>
        <p:txBody>
          <a:bodyPr/>
          <a:lstStyle>
            <a:lvl1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1pPr>
            <a:lvl2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2pPr>
            <a:lvl3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3pPr>
            <a:lvl4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4pPr>
            <a:lvl5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One</a:t>
            </a:r>
            <a:endParaRPr sz="20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Two</a:t>
            </a:r>
            <a:endParaRPr sz="20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Three</a:t>
            </a:r>
            <a:endParaRPr sz="20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Four</a:t>
            </a:r>
            <a:endParaRPr sz="20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bg>
      <p:bgPr>
        <a:solidFill>
          <a:srgbClr val="FCF7E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pic>
        <p:nvPicPr>
          <p:cNvPr id="150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51" name="image2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52" name="Shape 152"/>
          <p:cNvSpPr/>
          <p:nvPr>
            <p:ph type="title"/>
          </p:nvPr>
        </p:nvSpPr>
        <p:spPr>
          <a:xfrm>
            <a:off x="365125" y="395285"/>
            <a:ext cx="8405815" cy="1366841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800"/>
              </a:spcBef>
              <a:defRPr b="1" sz="36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36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153" name="Shape 153"/>
          <p:cNvSpPr/>
          <p:nvPr>
            <p:ph type="body" idx="1"/>
          </p:nvPr>
        </p:nvSpPr>
        <p:spPr>
          <a:xfrm>
            <a:off x="365125" y="1762125"/>
            <a:ext cx="8405815" cy="5095875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  <a:lvl2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2pPr>
            <a:lvl3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3pPr>
            <a:lvl4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4pPr>
            <a:lvl5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One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1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Two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2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Three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3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Four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4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156" name="Shape 156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pic>
        <p:nvPicPr>
          <p:cNvPr id="157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58" name="Shape 158"/>
          <p:cNvSpPr/>
          <p:nvPr/>
        </p:nvSpPr>
        <p:spPr>
          <a:xfrm>
            <a:off x="381000" y="6172198"/>
            <a:ext cx="5600700" cy="2502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Copyright 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Arial"/>
              <a:ea typeface="Arial"/>
              <a:cs typeface="Arial"/>
              <a:sym typeface="Arial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sp>
        <p:nvSpPr>
          <p:cNvPr id="159" name="Shape 159"/>
          <p:cNvSpPr/>
          <p:nvPr>
            <p:ph type="title"/>
          </p:nvPr>
        </p:nvSpPr>
        <p:spPr>
          <a:xfrm>
            <a:off x="365125" y="395285"/>
            <a:ext cx="8405815" cy="1150941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20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160" name="Shape 160"/>
          <p:cNvSpPr/>
          <p:nvPr>
            <p:ph type="body" idx="1"/>
          </p:nvPr>
        </p:nvSpPr>
        <p:spPr>
          <a:xfrm>
            <a:off x="365125" y="1546225"/>
            <a:ext cx="8405815" cy="5311775"/>
          </a:xfrm>
          <a:prstGeom prst="rect">
            <a:avLst/>
          </a:prstGeom>
        </p:spPr>
        <p:txBody>
          <a:bodyPr/>
          <a:lstStyle>
            <a:lvl1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1pPr>
            <a:lvl2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2pPr>
            <a:lvl3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3pPr>
            <a:lvl4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4pPr>
            <a:lvl5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One</a:t>
            </a:r>
            <a:endParaRPr sz="20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Two</a:t>
            </a:r>
            <a:endParaRPr sz="20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Three</a:t>
            </a:r>
            <a:endParaRPr sz="20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Four</a:t>
            </a:r>
            <a:endParaRPr sz="20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163" name="Shape 163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pic>
        <p:nvPicPr>
          <p:cNvPr id="164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65" name="Shape 165"/>
          <p:cNvSpPr/>
          <p:nvPr/>
        </p:nvSpPr>
        <p:spPr>
          <a:xfrm>
            <a:off x="381000" y="6172198"/>
            <a:ext cx="5600700" cy="2502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Copyright 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Arial"/>
              <a:ea typeface="Arial"/>
              <a:cs typeface="Arial"/>
              <a:sym typeface="Arial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sp>
        <p:nvSpPr>
          <p:cNvPr id="166" name="Shape 166"/>
          <p:cNvSpPr/>
          <p:nvPr>
            <p:ph type="title"/>
          </p:nvPr>
        </p:nvSpPr>
        <p:spPr>
          <a:xfrm>
            <a:off x="365125" y="395285"/>
            <a:ext cx="8405815" cy="1150941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20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167" name="Shape 167"/>
          <p:cNvSpPr/>
          <p:nvPr>
            <p:ph type="body" idx="1"/>
          </p:nvPr>
        </p:nvSpPr>
        <p:spPr>
          <a:xfrm>
            <a:off x="365125" y="1546225"/>
            <a:ext cx="8405815" cy="5311775"/>
          </a:xfrm>
          <a:prstGeom prst="rect">
            <a:avLst/>
          </a:prstGeom>
        </p:spPr>
        <p:txBody>
          <a:bodyPr/>
          <a:lstStyle>
            <a:lvl1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1pPr>
            <a:lvl2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2pPr>
            <a:lvl3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3pPr>
            <a:lvl4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4pPr>
            <a:lvl5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One</a:t>
            </a:r>
            <a:endParaRPr sz="20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Two</a:t>
            </a:r>
            <a:endParaRPr sz="20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Three</a:t>
            </a:r>
            <a:endParaRPr sz="20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Four</a:t>
            </a:r>
            <a:endParaRPr sz="20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4200">
                <a:solidFill>
                  <a:srgbClr val="007742"/>
                </a:solidFill>
                <a:uFill>
                  <a:solidFill>
                    <a:srgbClr val="007742"/>
                  </a:solidFill>
                </a:uFill>
              </a:rPr>
              <a:t>Title Text</a:t>
            </a:r>
          </a:p>
        </p:txBody>
      </p:sp>
      <p:sp>
        <p:nvSpPr>
          <p:cNvPr id="170" name="Shape 17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One</a:t>
            </a:r>
            <a:endParaRPr sz="30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Two</a:t>
            </a:r>
            <a:endParaRPr sz="30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Three</a:t>
            </a:r>
            <a:endParaRPr sz="30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Four</a:t>
            </a:r>
            <a:endParaRPr sz="30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Five</a:t>
            </a:r>
          </a:p>
        </p:txBody>
      </p:sp>
      <p:sp>
        <p:nvSpPr>
          <p:cNvPr id="171" name="Shape 17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/>
          <p:nvPr>
            <p:ph type="title"/>
          </p:nvPr>
        </p:nvSpPr>
        <p:spPr>
          <a:xfrm>
            <a:off x="365125" y="395285"/>
            <a:ext cx="8405815" cy="1150941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20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16" name="Shape 16"/>
          <p:cNvSpPr/>
          <p:nvPr>
            <p:ph type="body" idx="1"/>
          </p:nvPr>
        </p:nvSpPr>
        <p:spPr>
          <a:xfrm>
            <a:off x="365125" y="1546225"/>
            <a:ext cx="8405815" cy="5311775"/>
          </a:xfrm>
          <a:prstGeom prst="rect">
            <a:avLst/>
          </a:prstGeom>
        </p:spPr>
        <p:txBody>
          <a:bodyPr/>
          <a:lstStyle>
            <a:lvl1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1pPr>
            <a:lvl2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2pPr>
            <a:lvl3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3pPr>
            <a:lvl4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4pPr>
            <a:lvl5pPr marR="0" indent="0">
              <a:lnSpc>
                <a:spcPct val="120000"/>
              </a:lnSpc>
              <a:spcBef>
                <a:spcPts val="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One</a:t>
            </a:r>
            <a:endParaRPr sz="20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Two</a:t>
            </a:r>
            <a:endParaRPr sz="20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Three</a:t>
            </a:r>
            <a:endParaRPr sz="20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Four</a:t>
            </a:r>
            <a:endParaRPr sz="20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bg>
      <p:bgPr>
        <a:solidFill>
          <a:srgbClr val="F38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19" name="Shape 19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sp>
        <p:nvSpPr>
          <p:cNvPr id="20" name="Shape 20"/>
          <p:cNvSpPr/>
          <p:nvPr/>
        </p:nvSpPr>
        <p:spPr>
          <a:xfrm>
            <a:off x="504825" y="6546850"/>
            <a:ext cx="5018088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45720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Presentation Title runs here  l  00/00/00</a:t>
            </a:r>
          </a:p>
        </p:txBody>
      </p:sp>
      <p:pic>
        <p:nvPicPr>
          <p:cNvPr id="21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2" name="Shape 22"/>
          <p:cNvSpPr/>
          <p:nvPr>
            <p:ph type="title"/>
          </p:nvPr>
        </p:nvSpPr>
        <p:spPr>
          <a:xfrm>
            <a:off x="365125" y="395285"/>
            <a:ext cx="8405815" cy="1141416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200"/>
              </a:spcBef>
              <a:defRPr b="1" sz="2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uFillTx/>
              </a:defRPr>
            </a:pPr>
            <a:r>
              <a:rPr b="1" sz="2400">
                <a:uFill>
                  <a:solidFill/>
                </a:uFill>
              </a:rPr>
              <a:t>Title Text</a:t>
            </a:r>
          </a:p>
        </p:txBody>
      </p:sp>
      <p:sp>
        <p:nvSpPr>
          <p:cNvPr id="23" name="Shape 23"/>
          <p:cNvSpPr/>
          <p:nvPr>
            <p:ph type="body" idx="1"/>
          </p:nvPr>
        </p:nvSpPr>
        <p:spPr>
          <a:xfrm>
            <a:off x="6321425" y="-14003338"/>
            <a:ext cx="2657475" cy="20775613"/>
          </a:xfrm>
          <a:prstGeom prst="rect">
            <a:avLst/>
          </a:prstGeom>
        </p:spPr>
        <p:txBody>
          <a:bodyPr anchor="b"/>
          <a:lstStyle>
            <a:lvl1pPr marR="0" indent="0" algn="r">
              <a:spcBef>
                <a:spcPts val="0"/>
              </a:spcBef>
              <a:defRPr sz="31500">
                <a:latin typeface="Verdana"/>
                <a:ea typeface="Verdana"/>
                <a:cs typeface="Verdana"/>
                <a:sym typeface="Verdana"/>
              </a:defRPr>
            </a:lvl1pPr>
            <a:lvl2pPr marR="0" indent="0" algn="r">
              <a:spcBef>
                <a:spcPts val="0"/>
              </a:spcBef>
              <a:defRPr sz="31500">
                <a:latin typeface="Verdana"/>
                <a:ea typeface="Verdana"/>
                <a:cs typeface="Verdana"/>
                <a:sym typeface="Verdana"/>
              </a:defRPr>
            </a:lvl2pPr>
            <a:lvl3pPr marR="0" indent="0" algn="r">
              <a:spcBef>
                <a:spcPts val="0"/>
              </a:spcBef>
              <a:defRPr sz="31500">
                <a:latin typeface="Verdana"/>
                <a:ea typeface="Verdana"/>
                <a:cs typeface="Verdana"/>
                <a:sym typeface="Verdana"/>
              </a:defRPr>
            </a:lvl3pPr>
            <a:lvl4pPr marR="0" indent="0" algn="r">
              <a:spcBef>
                <a:spcPts val="0"/>
              </a:spcBef>
              <a:defRPr sz="31500">
                <a:latin typeface="Verdana"/>
                <a:ea typeface="Verdana"/>
                <a:cs typeface="Verdana"/>
                <a:sym typeface="Verdana"/>
              </a:defRPr>
            </a:lvl4pPr>
            <a:lvl5pPr marR="0" indent="0" algn="r">
              <a:spcBef>
                <a:spcPts val="0"/>
              </a:spcBef>
              <a:defRPr sz="31500"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sz="1800">
                <a:uFillTx/>
              </a:defRPr>
            </a:pPr>
            <a:r>
              <a:rPr sz="31500">
                <a:uFill>
                  <a:solidFill/>
                </a:uFill>
              </a:rPr>
              <a:t>Body Level One</a:t>
            </a:r>
            <a:endParaRPr sz="315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31500">
                <a:uFill>
                  <a:solidFill/>
                </a:uFill>
              </a:rPr>
              <a:t>Body Level Two</a:t>
            </a:r>
            <a:endParaRPr sz="315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31500">
                <a:uFill>
                  <a:solidFill/>
                </a:uFill>
              </a:rPr>
              <a:t>Body Level Three</a:t>
            </a:r>
            <a:endParaRPr sz="315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31500">
                <a:uFill>
                  <a:solidFill/>
                </a:uFill>
              </a:rPr>
              <a:t>Body Level Four</a:t>
            </a:r>
            <a:endParaRPr sz="315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31500">
                <a:uFill>
                  <a:solidFill/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26" name="Shape 26"/>
          <p:cNvSpPr/>
          <p:nvPr/>
        </p:nvSpPr>
        <p:spPr>
          <a:xfrm>
            <a:off x="504825" y="6546850"/>
            <a:ext cx="5018088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45720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Presentation Title runs here  l  00/00/00</a:t>
            </a:r>
          </a:p>
        </p:txBody>
      </p:sp>
      <p:pic>
        <p:nvPicPr>
          <p:cNvPr id="27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8" name="Shape 28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sp>
        <p:nvSpPr>
          <p:cNvPr id="29" name="Shape 29"/>
          <p:cNvSpPr/>
          <p:nvPr>
            <p:ph type="title"/>
          </p:nvPr>
        </p:nvSpPr>
        <p:spPr>
          <a:xfrm>
            <a:off x="365125" y="395285"/>
            <a:ext cx="5580063" cy="3167067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800"/>
              </a:spcBef>
              <a:defRPr b="1" sz="36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36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30" name="Shape 30"/>
          <p:cNvSpPr/>
          <p:nvPr>
            <p:ph type="body" idx="1"/>
          </p:nvPr>
        </p:nvSpPr>
        <p:spPr>
          <a:xfrm>
            <a:off x="365125" y="3562350"/>
            <a:ext cx="5580063" cy="3295650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  <a:lvl2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2pPr>
            <a:lvl3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3pPr>
            <a:lvl4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4pPr>
            <a:lvl5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One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1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Two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2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Three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3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Four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4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sp>
        <p:nvSpPr>
          <p:cNvPr id="33" name="Shape 33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pic>
        <p:nvPicPr>
          <p:cNvPr id="34" name="image2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35" name="image1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36" name="Shape 36"/>
          <p:cNvSpPr/>
          <p:nvPr>
            <p:ph type="title"/>
          </p:nvPr>
        </p:nvSpPr>
        <p:spPr>
          <a:xfrm>
            <a:off x="365125" y="395285"/>
            <a:ext cx="5580063" cy="3167067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800"/>
              </a:spcBef>
              <a:defRPr b="1" sz="36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36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37" name="Shape 37"/>
          <p:cNvSpPr/>
          <p:nvPr>
            <p:ph type="body" idx="1"/>
          </p:nvPr>
        </p:nvSpPr>
        <p:spPr>
          <a:xfrm>
            <a:off x="365125" y="3562350"/>
            <a:ext cx="5580063" cy="3295650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  <a:lvl2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2pPr>
            <a:lvl3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3pPr>
            <a:lvl4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4pPr>
            <a:lvl5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One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1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Two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2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Three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3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Four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4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/>
        </p:nvSpPr>
        <p:spPr>
          <a:xfrm>
            <a:off x="380998" y="228598"/>
            <a:ext cx="8229605" cy="6096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ln w="19080">
            <a:solidFill>
              <a:srgbClr val="D6A800"/>
            </a:solidFill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40" name="Shape 40"/>
          <p:cNvSpPr/>
          <p:nvPr/>
        </p:nvSpPr>
        <p:spPr>
          <a:xfrm>
            <a:off x="457198" y="6172200"/>
            <a:ext cx="8229605" cy="1590"/>
          </a:xfrm>
          <a:prstGeom prst="line">
            <a:avLst/>
          </a:prstGeom>
          <a:ln w="19080">
            <a:solidFill>
              <a:srgbClr val="D6A800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sp>
        <p:nvSpPr>
          <p:cNvPr id="41" name="Shape 41"/>
          <p:cNvSpPr/>
          <p:nvPr/>
        </p:nvSpPr>
        <p:spPr>
          <a:xfrm>
            <a:off x="381000" y="6208445"/>
            <a:ext cx="5600700" cy="4005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marR="39199" indent="38100">
              <a:tabLst>
                <a:tab pos="952500" algn="l"/>
                <a:tab pos="952500" algn="l"/>
                <a:tab pos="952500" algn="l"/>
                <a:tab pos="952500" algn="l"/>
                <a:tab pos="1866900" algn="l"/>
                <a:tab pos="1866900" algn="l"/>
                <a:tab pos="1866900" algn="l"/>
                <a:tab pos="1866900" algn="l"/>
                <a:tab pos="2781300" algn="l"/>
                <a:tab pos="2781300" algn="l"/>
                <a:tab pos="2781300" algn="l"/>
                <a:tab pos="2781300" algn="l"/>
                <a:tab pos="3695700" algn="l"/>
                <a:tab pos="3695700" algn="l"/>
                <a:tab pos="3695700" algn="l"/>
                <a:tab pos="3695700" algn="l"/>
                <a:tab pos="4610100" algn="l"/>
                <a:tab pos="4610100" algn="l"/>
                <a:tab pos="4610100" algn="l"/>
                <a:tab pos="4610100" algn="l"/>
                <a:tab pos="5524500" algn="l"/>
                <a:tab pos="5524500" algn="l"/>
                <a:tab pos="5524500" algn="l"/>
                <a:tab pos="5524500" algn="l"/>
                <a:tab pos="6438900" algn="l"/>
                <a:tab pos="6438900" algn="l"/>
                <a:tab pos="6438900" algn="l"/>
                <a:tab pos="6438900" algn="l"/>
                <a:tab pos="7353300" algn="l"/>
                <a:tab pos="7353300" algn="l"/>
                <a:tab pos="7353300" algn="l"/>
                <a:tab pos="7353300" algn="l"/>
                <a:tab pos="8267700" algn="l"/>
                <a:tab pos="8267700" algn="l"/>
                <a:tab pos="8267700" algn="l"/>
                <a:tab pos="8267700" algn="l"/>
                <a:tab pos="9182100" algn="l"/>
                <a:tab pos="9182100" algn="l"/>
                <a:tab pos="9182100" algn="l"/>
                <a:tab pos="9182100" algn="l"/>
                <a:tab pos="10096500" algn="l"/>
                <a:tab pos="10096500" algn="l"/>
                <a:tab pos="10096500" algn="l"/>
                <a:tab pos="10096500" algn="l"/>
                <a:tab pos="10972800" algn="l"/>
                <a:tab pos="10972800" algn="l"/>
              </a:tabLst>
              <a:defRPr sz="1800">
                <a:uFillTx/>
              </a:defRPr>
            </a:pPr>
            <a:r>
              <a:rPr i="1" sz="1400">
                <a:solidFill>
                  <a:srgbClr val="84723D"/>
                </a:solidFill>
                <a:uFill>
                  <a:solidFill>
                    <a:srgbClr val="84723D"/>
                  </a:solidFill>
                </a:uFill>
                <a:latin typeface="Arial"/>
                <a:ea typeface="Arial"/>
                <a:cs typeface="Arial"/>
                <a:sym typeface="Arial"/>
              </a:rPr>
              <a:t>Copyright © 2009 Pearson Education, Inc. </a:t>
            </a:r>
            <a:endParaRPr i="1" sz="1400">
              <a:solidFill>
                <a:srgbClr val="84723D"/>
              </a:solidFill>
              <a:uFill>
                <a:solidFill>
                  <a:srgbClr val="84723D"/>
                </a:solidFill>
              </a:uFill>
              <a:latin typeface="Arial"/>
              <a:ea typeface="Arial"/>
              <a:cs typeface="Arial"/>
              <a:sym typeface="Arial"/>
            </a:endParaRPr>
          </a:p>
          <a:p>
            <a:pPr lvl="0" marR="39199" indent="38100">
              <a:tabLst>
                <a:tab pos="952500" algn="l"/>
                <a:tab pos="952500" algn="l"/>
                <a:tab pos="952500" algn="l"/>
                <a:tab pos="952500" algn="l"/>
                <a:tab pos="1866900" algn="l"/>
                <a:tab pos="1866900" algn="l"/>
                <a:tab pos="1866900" algn="l"/>
                <a:tab pos="1866900" algn="l"/>
                <a:tab pos="2781300" algn="l"/>
                <a:tab pos="2781300" algn="l"/>
                <a:tab pos="2781300" algn="l"/>
                <a:tab pos="2781300" algn="l"/>
                <a:tab pos="3695700" algn="l"/>
                <a:tab pos="3695700" algn="l"/>
                <a:tab pos="3695700" algn="l"/>
                <a:tab pos="3695700" algn="l"/>
                <a:tab pos="4610100" algn="l"/>
                <a:tab pos="4610100" algn="l"/>
                <a:tab pos="4610100" algn="l"/>
                <a:tab pos="4610100" algn="l"/>
                <a:tab pos="5524500" algn="l"/>
                <a:tab pos="5524500" algn="l"/>
                <a:tab pos="5524500" algn="l"/>
                <a:tab pos="5524500" algn="l"/>
                <a:tab pos="6438900" algn="l"/>
                <a:tab pos="6438900" algn="l"/>
                <a:tab pos="6438900" algn="l"/>
                <a:tab pos="6438900" algn="l"/>
                <a:tab pos="7353300" algn="l"/>
                <a:tab pos="7353300" algn="l"/>
                <a:tab pos="7353300" algn="l"/>
                <a:tab pos="7353300" algn="l"/>
                <a:tab pos="8267700" algn="l"/>
                <a:tab pos="8267700" algn="l"/>
                <a:tab pos="8267700" algn="l"/>
                <a:tab pos="8267700" algn="l"/>
                <a:tab pos="9182100" algn="l"/>
                <a:tab pos="9182100" algn="l"/>
                <a:tab pos="9182100" algn="l"/>
                <a:tab pos="9182100" algn="l"/>
                <a:tab pos="10096500" algn="l"/>
                <a:tab pos="10096500" algn="l"/>
                <a:tab pos="10096500" algn="l"/>
                <a:tab pos="10096500" algn="l"/>
                <a:tab pos="10972800" algn="l"/>
                <a:tab pos="10972800" algn="l"/>
              </a:tabLst>
              <a:defRPr sz="1800">
                <a:uFillTx/>
              </a:defRPr>
            </a:pPr>
            <a:r>
              <a:rPr i="1" sz="1400">
                <a:solidFill>
                  <a:srgbClr val="84723D"/>
                </a:solidFill>
                <a:uFill>
                  <a:solidFill>
                    <a:srgbClr val="84723D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sp>
        <p:nvSpPr>
          <p:cNvPr id="42" name="Shape 4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4200">
                <a:solidFill>
                  <a:srgbClr val="007742"/>
                </a:solidFill>
                <a:uFill>
                  <a:solidFill>
                    <a:srgbClr val="007742"/>
                  </a:solidFill>
                </a:uFill>
              </a:rPr>
              <a:t>Title Text</a:t>
            </a:r>
          </a:p>
        </p:txBody>
      </p:sp>
      <p:sp>
        <p:nvSpPr>
          <p:cNvPr id="43" name="Shape 43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One</a:t>
            </a:r>
            <a:endParaRPr sz="30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Two</a:t>
            </a:r>
            <a:endParaRPr sz="30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Three</a:t>
            </a:r>
            <a:endParaRPr sz="30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Four</a:t>
            </a:r>
            <a:endParaRPr sz="30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/>
          <p:nvPr/>
        </p:nvSpPr>
        <p:spPr>
          <a:xfrm>
            <a:off x="380998" y="228598"/>
            <a:ext cx="8229605" cy="6096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ln w="19080">
            <a:solidFill>
              <a:srgbClr val="D6A800"/>
            </a:solidFill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46" name="Shape 46"/>
          <p:cNvSpPr/>
          <p:nvPr/>
        </p:nvSpPr>
        <p:spPr>
          <a:xfrm>
            <a:off x="457198" y="6172200"/>
            <a:ext cx="8229605" cy="1590"/>
          </a:xfrm>
          <a:prstGeom prst="line">
            <a:avLst/>
          </a:prstGeom>
          <a:ln w="19080">
            <a:solidFill>
              <a:srgbClr val="D6A800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sp>
        <p:nvSpPr>
          <p:cNvPr id="47" name="Shape 47"/>
          <p:cNvSpPr/>
          <p:nvPr/>
        </p:nvSpPr>
        <p:spPr>
          <a:xfrm>
            <a:off x="381000" y="6208445"/>
            <a:ext cx="5600700" cy="4005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marR="39199" indent="38100">
              <a:tabLst>
                <a:tab pos="762000" algn="l"/>
                <a:tab pos="762000" algn="l"/>
                <a:tab pos="762000" algn="l"/>
                <a:tab pos="762000" algn="l"/>
                <a:tab pos="1485900" algn="l"/>
                <a:tab pos="1485900" algn="l"/>
                <a:tab pos="1485900" algn="l"/>
                <a:tab pos="1485900" algn="l"/>
                <a:tab pos="2209800" algn="l"/>
                <a:tab pos="2209800" algn="l"/>
                <a:tab pos="2209800" algn="l"/>
                <a:tab pos="2209800" algn="l"/>
                <a:tab pos="2933700" algn="l"/>
                <a:tab pos="2933700" algn="l"/>
                <a:tab pos="2933700" algn="l"/>
                <a:tab pos="2933700" algn="l"/>
                <a:tab pos="3657600" algn="l"/>
                <a:tab pos="3657600" algn="l"/>
                <a:tab pos="3657600" algn="l"/>
                <a:tab pos="3657600" algn="l"/>
                <a:tab pos="4381500" algn="l"/>
                <a:tab pos="4381500" algn="l"/>
                <a:tab pos="4381500" algn="l"/>
                <a:tab pos="4381500" algn="l"/>
                <a:tab pos="5105400" algn="l"/>
                <a:tab pos="5105400" algn="l"/>
                <a:tab pos="5105400" algn="l"/>
                <a:tab pos="5105400" algn="l"/>
                <a:tab pos="5524500" algn="l"/>
                <a:tab pos="5524500" algn="l"/>
                <a:tab pos="5524500" algn="l"/>
                <a:tab pos="5524500" algn="l"/>
                <a:tab pos="6400800" algn="l"/>
                <a:tab pos="6400800" algn="l"/>
              </a:tabLst>
              <a:defRPr sz="1800">
                <a:uFillTx/>
              </a:defRPr>
            </a:pPr>
            <a:r>
              <a:rPr i="1" sz="1400">
                <a:solidFill>
                  <a:srgbClr val="84723D"/>
                </a:solidFill>
                <a:uFill>
                  <a:solidFill>
                    <a:srgbClr val="84723D"/>
                  </a:solidFill>
                </a:uFill>
                <a:latin typeface="Arial"/>
                <a:ea typeface="Arial"/>
                <a:cs typeface="Arial"/>
                <a:sym typeface="Arial"/>
              </a:rPr>
              <a:t>Copyright © 2009 Pearson Education, Inc. </a:t>
            </a:r>
            <a:endParaRPr i="1" sz="1400">
              <a:solidFill>
                <a:srgbClr val="84723D"/>
              </a:solidFill>
              <a:uFill>
                <a:solidFill>
                  <a:srgbClr val="84723D"/>
                </a:solidFill>
              </a:uFill>
              <a:latin typeface="Arial"/>
              <a:ea typeface="Arial"/>
              <a:cs typeface="Arial"/>
              <a:sym typeface="Arial"/>
            </a:endParaRPr>
          </a:p>
          <a:p>
            <a:pPr lvl="0" marR="39199" indent="38100">
              <a:tabLst>
                <a:tab pos="762000" algn="l"/>
                <a:tab pos="762000" algn="l"/>
                <a:tab pos="762000" algn="l"/>
                <a:tab pos="762000" algn="l"/>
                <a:tab pos="1485900" algn="l"/>
                <a:tab pos="1485900" algn="l"/>
                <a:tab pos="1485900" algn="l"/>
                <a:tab pos="1485900" algn="l"/>
                <a:tab pos="2209800" algn="l"/>
                <a:tab pos="2209800" algn="l"/>
                <a:tab pos="2209800" algn="l"/>
                <a:tab pos="2209800" algn="l"/>
                <a:tab pos="2933700" algn="l"/>
                <a:tab pos="2933700" algn="l"/>
                <a:tab pos="2933700" algn="l"/>
                <a:tab pos="2933700" algn="l"/>
                <a:tab pos="3657600" algn="l"/>
                <a:tab pos="3657600" algn="l"/>
                <a:tab pos="3657600" algn="l"/>
                <a:tab pos="3657600" algn="l"/>
                <a:tab pos="4381500" algn="l"/>
                <a:tab pos="4381500" algn="l"/>
                <a:tab pos="4381500" algn="l"/>
                <a:tab pos="4381500" algn="l"/>
                <a:tab pos="5105400" algn="l"/>
                <a:tab pos="5105400" algn="l"/>
                <a:tab pos="5105400" algn="l"/>
                <a:tab pos="5105400" algn="l"/>
                <a:tab pos="5524500" algn="l"/>
                <a:tab pos="5524500" algn="l"/>
                <a:tab pos="5524500" algn="l"/>
                <a:tab pos="5524500" algn="l"/>
                <a:tab pos="6400800" algn="l"/>
                <a:tab pos="6400800" algn="l"/>
              </a:tabLst>
              <a:defRPr sz="1800">
                <a:uFillTx/>
              </a:defRPr>
            </a:pPr>
            <a:r>
              <a:rPr i="1" sz="1400">
                <a:solidFill>
                  <a:srgbClr val="84723D"/>
                </a:solidFill>
                <a:uFill>
                  <a:solidFill>
                    <a:srgbClr val="84723D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sp>
        <p:nvSpPr>
          <p:cNvPr id="48" name="Shape 4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4200">
                <a:solidFill>
                  <a:srgbClr val="007742"/>
                </a:solidFill>
                <a:uFill>
                  <a:solidFill>
                    <a:srgbClr val="007742"/>
                  </a:solidFill>
                </a:uFill>
              </a:rPr>
              <a:t>Title Text</a:t>
            </a:r>
          </a:p>
        </p:txBody>
      </p:sp>
      <p:sp>
        <p:nvSpPr>
          <p:cNvPr id="49" name="Shape 4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One</a:t>
            </a:r>
            <a:endParaRPr sz="30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Two</a:t>
            </a:r>
            <a:endParaRPr sz="30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Three</a:t>
            </a:r>
            <a:endParaRPr sz="30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Four</a:t>
            </a:r>
            <a:endParaRPr sz="30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bg>
      <p:bgPr>
        <a:solidFill>
          <a:srgbClr val="FCF7E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pic>
        <p:nvPicPr>
          <p:cNvPr id="52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53" name="image2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Shape 54"/>
          <p:cNvSpPr/>
          <p:nvPr>
            <p:ph type="title"/>
          </p:nvPr>
        </p:nvSpPr>
        <p:spPr>
          <a:xfrm>
            <a:off x="365125" y="395285"/>
            <a:ext cx="8405815" cy="1366841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800"/>
              </a:spcBef>
              <a:defRPr b="1" sz="36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36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55" name="Shape 55"/>
          <p:cNvSpPr/>
          <p:nvPr>
            <p:ph type="body" idx="1"/>
          </p:nvPr>
        </p:nvSpPr>
        <p:spPr>
          <a:xfrm>
            <a:off x="365125" y="1762125"/>
            <a:ext cx="8405815" cy="5095875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  <a:lvl2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2pPr>
            <a:lvl3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3pPr>
            <a:lvl4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4pPr>
            <a:lvl5pPr marR="0" indent="0">
              <a:spcBef>
                <a:spcPts val="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One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1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Two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2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Three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3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Four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4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19.xml"/><Relationship Id="rId21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1.xml"/><Relationship Id="rId23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23.xml"/><Relationship Id="rId25" Type="http://schemas.openxmlformats.org/officeDocument/2006/relationships/slideLayout" Target="../slideLayouts/slideLayout24.xml"/><Relationship Id="rId26" Type="http://schemas.openxmlformats.org/officeDocument/2006/relationships/slideLayout" Target="../slideLayouts/slideLayout25.xml"/><Relationship Id="rId27" Type="http://schemas.openxmlformats.org/officeDocument/2006/relationships/slideLayout" Target="../slideLayouts/slideLayout26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>
            <a:off x="609598" y="1219199"/>
            <a:ext cx="7924805" cy="914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ln w="25560">
            <a:solidFill>
              <a:srgbClr val="D6A800"/>
            </a:solidFill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3" name="Shape 3"/>
          <p:cNvSpPr/>
          <p:nvPr/>
        </p:nvSpPr>
        <p:spPr>
          <a:xfrm>
            <a:off x="1981200" y="3962400"/>
            <a:ext cx="6511926" cy="1590"/>
          </a:xfrm>
          <a:prstGeom prst="line">
            <a:avLst/>
          </a:prstGeom>
          <a:ln w="19080">
            <a:solidFill>
              <a:srgbClr val="D6A800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sp>
        <p:nvSpPr>
          <p:cNvPr id="4" name="Shape 4"/>
          <p:cNvSpPr/>
          <p:nvPr/>
        </p:nvSpPr>
        <p:spPr>
          <a:xfrm>
            <a:off x="3122609" y="6508750"/>
            <a:ext cx="2933707" cy="190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marR="39199" indent="38100" algn="ctr">
              <a:tabLst>
                <a:tab pos="762000" algn="l"/>
                <a:tab pos="1485900" algn="l"/>
                <a:tab pos="2209800" algn="l"/>
                <a:tab pos="2933700" algn="l"/>
                <a:tab pos="3238500" algn="l"/>
                <a:tab pos="3657600" algn="l"/>
              </a:tabLst>
              <a:defRPr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>
              <a:defRPr sz="1800">
                <a:uFillTx/>
              </a:defRPr>
            </a:pPr>
            <a:r>
              <a:rPr sz="1200">
                <a:uFill>
                  <a:solidFill/>
                </a:uFill>
              </a:rPr>
              <a:t>Copyright 2005 Prentice Hall</a:t>
            </a:r>
          </a:p>
        </p:txBody>
      </p:sp>
      <p:sp>
        <p:nvSpPr>
          <p:cNvPr id="5" name="Shape 5"/>
          <p:cNvSpPr/>
          <p:nvPr>
            <p:ph type="title"/>
          </p:nvPr>
        </p:nvSpPr>
        <p:spPr>
          <a:xfrm>
            <a:off x="457200" y="277810"/>
            <a:ext cx="8228015" cy="1322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4200">
                <a:solidFill>
                  <a:srgbClr val="007742"/>
                </a:solidFill>
                <a:uFill>
                  <a:solidFill>
                    <a:srgbClr val="007742"/>
                  </a:solidFill>
                </a:uFill>
              </a:rPr>
              <a:t>Title Text</a:t>
            </a:r>
          </a:p>
        </p:txBody>
      </p:sp>
      <p:sp>
        <p:nvSpPr>
          <p:cNvPr id="6" name="Shape 6"/>
          <p:cNvSpPr/>
          <p:nvPr>
            <p:ph type="body" idx="1"/>
          </p:nvPr>
        </p:nvSpPr>
        <p:spPr>
          <a:xfrm>
            <a:off x="457200" y="1600200"/>
            <a:ext cx="8228015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One</a:t>
            </a:r>
            <a:endParaRPr sz="30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Two</a:t>
            </a:r>
            <a:endParaRPr sz="30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Three</a:t>
            </a:r>
            <a:endParaRPr sz="30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Four</a:t>
            </a:r>
            <a:endParaRPr sz="30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Five</a:t>
            </a:r>
          </a:p>
        </p:txBody>
      </p:sp>
      <p:sp>
        <p:nvSpPr>
          <p:cNvPr id="7" name="Shape 7"/>
          <p:cNvSpPr/>
          <p:nvPr>
            <p:ph type="sldNum" sz="quarter" idx="2"/>
          </p:nvPr>
        </p:nvSpPr>
        <p:spPr>
          <a:xfrm>
            <a:off x="7514900" y="6508749"/>
            <a:ext cx="205433" cy="19050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b">
            <a:spAutoFit/>
          </a:bodyPr>
          <a:lstStyle>
            <a:lvl1pPr marR="0" indent="0" algn="ctr" defTabSz="584200">
              <a:defRPr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</p:sldLayoutIdLst>
  <p:transition spd="med" advClick="1"/>
  <p:txStyles>
    <p:titleStyle>
      <a:lvl1pPr marR="39199" indent="38100">
        <a:defRPr sz="4200">
          <a:solidFill>
            <a:srgbClr val="007742"/>
          </a:solidFill>
          <a:uFill>
            <a:solidFill>
              <a:srgbClr val="007742"/>
            </a:solidFill>
          </a:uFill>
          <a:latin typeface="Lucida Grande"/>
          <a:ea typeface="Lucida Grande"/>
          <a:cs typeface="Lucida Grande"/>
          <a:sym typeface="Lucida Grande"/>
        </a:defRPr>
      </a:lvl1pPr>
      <a:lvl2pPr marR="39199" indent="38100">
        <a:defRPr sz="4200">
          <a:solidFill>
            <a:srgbClr val="007742"/>
          </a:solidFill>
          <a:uFill>
            <a:solidFill>
              <a:srgbClr val="007742"/>
            </a:solidFill>
          </a:uFill>
          <a:latin typeface="Lucida Grande"/>
          <a:ea typeface="Lucida Grande"/>
          <a:cs typeface="Lucida Grande"/>
          <a:sym typeface="Lucida Grande"/>
        </a:defRPr>
      </a:lvl2pPr>
      <a:lvl3pPr marR="39199" indent="38100">
        <a:defRPr sz="4200">
          <a:solidFill>
            <a:srgbClr val="007742"/>
          </a:solidFill>
          <a:uFill>
            <a:solidFill>
              <a:srgbClr val="007742"/>
            </a:solidFill>
          </a:uFill>
          <a:latin typeface="Lucida Grande"/>
          <a:ea typeface="Lucida Grande"/>
          <a:cs typeface="Lucida Grande"/>
          <a:sym typeface="Lucida Grande"/>
        </a:defRPr>
      </a:lvl3pPr>
      <a:lvl4pPr marR="39199" indent="38100">
        <a:defRPr sz="4200">
          <a:solidFill>
            <a:srgbClr val="007742"/>
          </a:solidFill>
          <a:uFill>
            <a:solidFill>
              <a:srgbClr val="007742"/>
            </a:solidFill>
          </a:uFill>
          <a:latin typeface="Lucida Grande"/>
          <a:ea typeface="Lucida Grande"/>
          <a:cs typeface="Lucida Grande"/>
          <a:sym typeface="Lucida Grande"/>
        </a:defRPr>
      </a:lvl4pPr>
      <a:lvl5pPr marR="39199" indent="38100">
        <a:defRPr sz="4200">
          <a:solidFill>
            <a:srgbClr val="007742"/>
          </a:solidFill>
          <a:uFill>
            <a:solidFill>
              <a:srgbClr val="007742"/>
            </a:solidFill>
          </a:uFill>
          <a:latin typeface="Lucida Grande"/>
          <a:ea typeface="Lucida Grande"/>
          <a:cs typeface="Lucida Grande"/>
          <a:sym typeface="Lucida Grande"/>
        </a:defRPr>
      </a:lvl5pPr>
      <a:lvl6pPr marR="39199" indent="38100">
        <a:defRPr sz="4200">
          <a:solidFill>
            <a:srgbClr val="007742"/>
          </a:solidFill>
          <a:uFill>
            <a:solidFill>
              <a:srgbClr val="007742"/>
            </a:solidFill>
          </a:uFill>
          <a:latin typeface="Lucida Grande"/>
          <a:ea typeface="Lucida Grande"/>
          <a:cs typeface="Lucida Grande"/>
          <a:sym typeface="Lucida Grande"/>
        </a:defRPr>
      </a:lvl6pPr>
      <a:lvl7pPr marR="39199" indent="38100">
        <a:defRPr sz="4200">
          <a:solidFill>
            <a:srgbClr val="007742"/>
          </a:solidFill>
          <a:uFill>
            <a:solidFill>
              <a:srgbClr val="007742"/>
            </a:solidFill>
          </a:uFill>
          <a:latin typeface="Lucida Grande"/>
          <a:ea typeface="Lucida Grande"/>
          <a:cs typeface="Lucida Grande"/>
          <a:sym typeface="Lucida Grande"/>
        </a:defRPr>
      </a:lvl7pPr>
      <a:lvl8pPr marR="39199" indent="38100">
        <a:defRPr sz="4200">
          <a:solidFill>
            <a:srgbClr val="007742"/>
          </a:solidFill>
          <a:uFill>
            <a:solidFill>
              <a:srgbClr val="007742"/>
            </a:solidFill>
          </a:uFill>
          <a:latin typeface="Lucida Grande"/>
          <a:ea typeface="Lucida Grande"/>
          <a:cs typeface="Lucida Grande"/>
          <a:sym typeface="Lucida Grande"/>
        </a:defRPr>
      </a:lvl8pPr>
      <a:lvl9pPr marR="39199" indent="38100">
        <a:defRPr sz="4200">
          <a:solidFill>
            <a:srgbClr val="007742"/>
          </a:solidFill>
          <a:uFill>
            <a:solidFill>
              <a:srgbClr val="007742"/>
            </a:solidFill>
          </a:uFill>
          <a:latin typeface="Lucida Grande"/>
          <a:ea typeface="Lucida Grande"/>
          <a:cs typeface="Lucida Grande"/>
          <a:sym typeface="Lucida Grande"/>
        </a:defRPr>
      </a:lvl9pPr>
    </p:titleStyle>
    <p:bodyStyle>
      <a:lvl1pPr marR="39199" indent="38100">
        <a:spcBef>
          <a:spcPts val="800"/>
        </a:spcBef>
        <a:defRPr sz="3000">
          <a:uFill>
            <a:solidFill/>
          </a:uFill>
          <a:latin typeface="Arial"/>
          <a:ea typeface="Arial"/>
          <a:cs typeface="Arial"/>
          <a:sym typeface="Arial"/>
        </a:defRPr>
      </a:lvl1pPr>
      <a:lvl2pPr marR="39199" indent="38100">
        <a:spcBef>
          <a:spcPts val="800"/>
        </a:spcBef>
        <a:defRPr sz="3000">
          <a:uFill>
            <a:solidFill/>
          </a:uFill>
          <a:latin typeface="Arial"/>
          <a:ea typeface="Arial"/>
          <a:cs typeface="Arial"/>
          <a:sym typeface="Arial"/>
        </a:defRPr>
      </a:lvl2pPr>
      <a:lvl3pPr marR="39199" indent="38100">
        <a:spcBef>
          <a:spcPts val="800"/>
        </a:spcBef>
        <a:defRPr sz="3000">
          <a:uFill>
            <a:solidFill/>
          </a:uFill>
          <a:latin typeface="Arial"/>
          <a:ea typeface="Arial"/>
          <a:cs typeface="Arial"/>
          <a:sym typeface="Arial"/>
        </a:defRPr>
      </a:lvl3pPr>
      <a:lvl4pPr marR="39199" indent="38100">
        <a:spcBef>
          <a:spcPts val="800"/>
        </a:spcBef>
        <a:defRPr sz="3000">
          <a:uFill>
            <a:solidFill/>
          </a:uFill>
          <a:latin typeface="Arial"/>
          <a:ea typeface="Arial"/>
          <a:cs typeface="Arial"/>
          <a:sym typeface="Arial"/>
        </a:defRPr>
      </a:lvl4pPr>
      <a:lvl5pPr marR="39199" indent="38100">
        <a:spcBef>
          <a:spcPts val="800"/>
        </a:spcBef>
        <a:defRPr sz="3000">
          <a:uFill>
            <a:solidFill/>
          </a:uFill>
          <a:latin typeface="Arial"/>
          <a:ea typeface="Arial"/>
          <a:cs typeface="Arial"/>
          <a:sym typeface="Arial"/>
        </a:defRPr>
      </a:lvl5pPr>
      <a:lvl6pPr marR="39199" indent="38100">
        <a:spcBef>
          <a:spcPts val="800"/>
        </a:spcBef>
        <a:defRPr sz="3000">
          <a:uFill>
            <a:solidFill/>
          </a:uFill>
          <a:latin typeface="Arial"/>
          <a:ea typeface="Arial"/>
          <a:cs typeface="Arial"/>
          <a:sym typeface="Arial"/>
        </a:defRPr>
      </a:lvl6pPr>
      <a:lvl7pPr marR="39199" indent="38100">
        <a:spcBef>
          <a:spcPts val="800"/>
        </a:spcBef>
        <a:defRPr sz="3000">
          <a:uFill>
            <a:solidFill/>
          </a:uFill>
          <a:latin typeface="Arial"/>
          <a:ea typeface="Arial"/>
          <a:cs typeface="Arial"/>
          <a:sym typeface="Arial"/>
        </a:defRPr>
      </a:lvl7pPr>
      <a:lvl8pPr marR="39199" indent="38100">
        <a:spcBef>
          <a:spcPts val="800"/>
        </a:spcBef>
        <a:defRPr sz="3000">
          <a:uFill>
            <a:solidFill/>
          </a:uFill>
          <a:latin typeface="Arial"/>
          <a:ea typeface="Arial"/>
          <a:cs typeface="Arial"/>
          <a:sym typeface="Arial"/>
        </a:defRPr>
      </a:lvl8pPr>
      <a:lvl9pPr marR="39199" indent="38100">
        <a:spcBef>
          <a:spcPts val="800"/>
        </a:spcBef>
        <a:defRPr sz="3000">
          <a:uFill>
            <a:solidFill/>
          </a:uFill>
          <a:latin typeface="Arial"/>
          <a:ea typeface="Arial"/>
          <a:cs typeface="Arial"/>
          <a:sym typeface="Arial"/>
        </a:defRPr>
      </a:lvl9pPr>
    </p:bodyStyle>
    <p:otherStyle>
      <a:lvl1pPr algn="ctr" defTabSz="584200">
        <a:defRPr sz="1200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Lucida Grande"/>
        </a:defRPr>
      </a:lvl1pPr>
      <a:lvl2pPr algn="ctr" defTabSz="584200">
        <a:defRPr sz="1200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Lucida Grande"/>
        </a:defRPr>
      </a:lvl2pPr>
      <a:lvl3pPr algn="ctr" defTabSz="584200">
        <a:defRPr sz="1200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Lucida Grande"/>
        </a:defRPr>
      </a:lvl3pPr>
      <a:lvl4pPr algn="ctr" defTabSz="584200">
        <a:defRPr sz="1200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Lucida Grande"/>
        </a:defRPr>
      </a:lvl4pPr>
      <a:lvl5pPr algn="ctr" defTabSz="584200">
        <a:defRPr sz="1200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Lucida Grande"/>
        </a:defRPr>
      </a:lvl5pPr>
      <a:lvl6pPr algn="ctr" defTabSz="584200">
        <a:defRPr sz="1200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Lucida Grande"/>
        </a:defRPr>
      </a:lvl6pPr>
      <a:lvl7pPr algn="ctr" defTabSz="584200">
        <a:defRPr sz="1200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Lucida Grande"/>
        </a:defRPr>
      </a:lvl7pPr>
      <a:lvl8pPr algn="ctr" defTabSz="584200">
        <a:defRPr sz="1200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Lucida Grande"/>
        </a:defRPr>
      </a:lvl8pPr>
      <a:lvl9pPr algn="ctr" defTabSz="584200">
        <a:defRPr sz="1200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Lucida Grande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4.png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1.jpeg"/></Relationships>
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/Relationships>
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/Relationships>
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/Relationships>
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/Relationships>
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/Relationships>
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7.png"/></Relationships>

</file>

<file path=ppt/slides/_rels/slide2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
</file>

<file path=ppt/slides/_rels/slide2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/Relationships>

</file>

<file path=ppt/slides/_rels/slide2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/Relationships>

</file>

<file path=ppt/slides/_rels/slide2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
</file>

<file path=ppt/slides/_rels/slide3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3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/Relationships>

</file>

<file path=ppt/slides/_rels/slide3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/Relationships>

</file>

<file path=ppt/slides/_rels/slide3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/Relationships>

</file>

<file path=ppt/slides/_rels/slide3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/Relationships>

</file>

<file path=ppt/slides/_rels/slide3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8.png"/></Relationships>

</file>

<file path=ppt/slides/_rels/slide3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3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3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4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6.pn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176" name="Shape 176"/>
          <p:cNvSpPr/>
          <p:nvPr/>
        </p:nvSpPr>
        <p:spPr>
          <a:xfrm>
            <a:off x="504825" y="6546849"/>
            <a:ext cx="5018088" cy="2502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Copyright 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Arial"/>
              <a:ea typeface="Arial"/>
              <a:cs typeface="Arial"/>
              <a:sym typeface="Arial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sp>
        <p:nvSpPr>
          <p:cNvPr id="177" name="Shape 177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pic>
        <p:nvPicPr>
          <p:cNvPr id="178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79" name="image4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62062" y="2330450"/>
            <a:ext cx="6610351" cy="1727200"/>
          </a:xfrm>
          <a:prstGeom prst="rect">
            <a:avLst/>
          </a:prstGeom>
          <a:ln w="12700">
            <a:miter lim="400000"/>
          </a:ln>
        </p:spPr>
      </p:pic>
      <p:sp>
        <p:nvSpPr>
          <p:cNvPr id="180" name="Shape 180"/>
          <p:cNvSpPr/>
          <p:nvPr/>
        </p:nvSpPr>
        <p:spPr>
          <a:xfrm>
            <a:off x="290509" y="6524625"/>
            <a:ext cx="736607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3 -1</a:t>
            </a:r>
          </a:p>
        </p:txBody>
      </p:sp>
      <p:sp>
        <p:nvSpPr>
          <p:cNvPr id="181" name="Shape 181"/>
          <p:cNvSpPr/>
          <p:nvPr/>
        </p:nvSpPr>
        <p:spPr>
          <a:xfrm>
            <a:off x="1423987" y="6524625"/>
            <a:ext cx="2844801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/>
          <p:nvPr>
            <p:ph type="title"/>
          </p:nvPr>
        </p:nvSpPr>
        <p:spPr>
          <a:xfrm>
            <a:off x="365124" y="395286"/>
            <a:ext cx="8405815" cy="1150939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STEP 2</a:t>
            </a:r>
          </a:p>
        </p:txBody>
      </p:sp>
      <p:sp>
        <p:nvSpPr>
          <p:cNvPr id="261" name="Shape 261"/>
          <p:cNvSpPr/>
          <p:nvPr>
            <p:ph type="body" idx="1"/>
          </p:nvPr>
        </p:nvSpPr>
        <p:spPr>
          <a:xfrm>
            <a:off x="365124" y="1546225"/>
            <a:ext cx="8405815" cy="5311775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Once info is gathered it should be evaluated </a:t>
            </a:r>
            <a:endParaRPr sz="2000">
              <a:uFill>
                <a:solidFill/>
              </a:uFill>
            </a:endParaRPr>
          </a:p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Meetings should be conducted to identify the most important O and T facing the firm.</a:t>
            </a:r>
            <a:endParaRPr sz="2000">
              <a:uFill>
                <a:solidFill/>
              </a:uFill>
            </a:endParaRPr>
          </a:p>
          <a:p>
            <a:pPr lvl="0">
              <a:defRPr sz="1800">
                <a:uFillTx/>
              </a:defRPr>
            </a:pPr>
            <a:endParaRPr sz="2000">
              <a:uFill>
                <a:solidFill/>
              </a:uFill>
            </a:endParaRPr>
          </a:p>
          <a:p>
            <a:pPr lvl="0">
              <a:lnSpc>
                <a:spcPct val="100000"/>
              </a:lnSpc>
              <a:spcBef>
                <a:spcPts val="1200"/>
              </a:spcBef>
              <a:defRPr sz="1800"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STEP 3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0">
              <a:lnSpc>
                <a:spcPct val="100000"/>
              </a:lnSpc>
              <a:spcBef>
                <a:spcPts val="1200"/>
              </a:spcBef>
              <a:defRPr sz="1800">
                <a:uFillTx/>
              </a:defRPr>
            </a:pPr>
            <a:r>
              <a:rPr>
                <a:uFill>
                  <a:solidFill>
                    <a:srgbClr val="F38000"/>
                  </a:solidFill>
                </a:uFill>
              </a:rPr>
              <a:t>Rank these factors upon importance.</a:t>
            </a:r>
          </a:p>
        </p:txBody>
      </p:sp>
    </p:spTree>
  </p:cSld>
  <p:clrMapOvr>
    <a:masterClrMapping/>
  </p:clrMapOvr>
  <p:transition spd="fast" advClick="1">
    <p:cover dir="l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264" name="Shape 264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pic>
        <p:nvPicPr>
          <p:cNvPr id="265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66" name="Shape 266"/>
          <p:cNvSpPr/>
          <p:nvPr/>
        </p:nvSpPr>
        <p:spPr>
          <a:xfrm>
            <a:off x="504825" y="6546849"/>
            <a:ext cx="5018088" cy="2502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Arial"/>
              <a:ea typeface="Arial"/>
              <a:cs typeface="Arial"/>
              <a:sym typeface="Arial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sp>
        <p:nvSpPr>
          <p:cNvPr id="267" name="Shape 267"/>
          <p:cNvSpPr/>
          <p:nvPr/>
        </p:nvSpPr>
        <p:spPr>
          <a:xfrm>
            <a:off x="266696" y="6553200"/>
            <a:ext cx="763595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3 -12</a:t>
            </a:r>
          </a:p>
        </p:txBody>
      </p:sp>
      <p:sp>
        <p:nvSpPr>
          <p:cNvPr id="268" name="Shape 268"/>
          <p:cNvSpPr/>
          <p:nvPr/>
        </p:nvSpPr>
        <p:spPr>
          <a:xfrm>
            <a:off x="533400" y="457198"/>
            <a:ext cx="61341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spcBef>
                <a:spcPts val="1500"/>
              </a:spcBef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Performing External Assessment</a:t>
            </a:r>
          </a:p>
        </p:txBody>
      </p:sp>
      <p:sp>
        <p:nvSpPr>
          <p:cNvPr id="269" name="Shape 269"/>
          <p:cNvSpPr/>
          <p:nvPr/>
        </p:nvSpPr>
        <p:spPr>
          <a:xfrm>
            <a:off x="1423987" y="6524625"/>
            <a:ext cx="2844801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  <p:sp>
        <p:nvSpPr>
          <p:cNvPr id="270" name="Shape 270"/>
          <p:cNvSpPr/>
          <p:nvPr/>
        </p:nvSpPr>
        <p:spPr>
          <a:xfrm>
            <a:off x="606425" y="1447800"/>
            <a:ext cx="4611688" cy="168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39199" indent="38100">
              <a:tabLst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972800" algn="l"/>
                <a:tab pos="10972800" algn="l"/>
                <a:tab pos="10972800" algn="l"/>
                <a:tab pos="10972800" algn="l"/>
              </a:tabLst>
              <a:defRPr sz="1800">
                <a:uFillTx/>
              </a:defRPr>
            </a:pPr>
            <a:br>
              <a:rPr>
                <a:latin typeface="Avenir Book"/>
                <a:ea typeface="Avenir Book"/>
                <a:cs typeface="Avenir Book"/>
                <a:sym typeface="Avenir Book"/>
              </a:rPr>
            </a:b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Key Factors:</a:t>
            </a:r>
            <a:r>
              <a:rPr b="1"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 </a:t>
            </a:r>
            <a:endParaRPr b="1" sz="2000">
              <a:latin typeface="Verdana"/>
              <a:ea typeface="Verdana"/>
              <a:cs typeface="Verdana"/>
              <a:sym typeface="Verdana"/>
            </a:endParaRPr>
          </a:p>
          <a:p>
            <a:pPr lvl="0" marR="39199" indent="38100">
              <a:tabLst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972800" algn="l"/>
                <a:tab pos="10972800" algn="l"/>
                <a:tab pos="10972800" algn="l"/>
                <a:tab pos="10972800" algn="l"/>
              </a:tabLst>
              <a:defRPr sz="1800">
                <a:uFillTx/>
              </a:defRPr>
            </a:pPr>
            <a:endParaRPr b="1" sz="2000">
              <a:latin typeface="Verdana"/>
              <a:ea typeface="Verdana"/>
              <a:cs typeface="Verdana"/>
              <a:sym typeface="Verdana"/>
            </a:endParaRPr>
          </a:p>
          <a:p>
            <a:pPr lvl="0" marL="38100" marR="39199" indent="0">
              <a:spcBef>
                <a:spcPts val="600"/>
              </a:spcBef>
              <a:buClr>
                <a:srgbClr val="000000"/>
              </a:buClr>
              <a:buSzPct val="100000"/>
              <a:buFont typeface="Verdana"/>
              <a:buChar char="•"/>
              <a:tabLst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972800" algn="l"/>
                <a:tab pos="10972800" algn="l"/>
                <a:tab pos="10972800" algn="l"/>
                <a:tab pos="10972800" algn="l"/>
              </a:tabLst>
              <a:defRPr sz="1800"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Vary over time</a:t>
            </a: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marL="38100" marR="39199" indent="0">
              <a:spcBef>
                <a:spcPts val="600"/>
              </a:spcBef>
              <a:buClr>
                <a:srgbClr val="000000"/>
              </a:buClr>
              <a:buSzPct val="100000"/>
              <a:buFont typeface="Verdana"/>
              <a:buChar char="•"/>
              <a:tabLst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972800" algn="l"/>
                <a:tab pos="10972800" algn="l"/>
                <a:tab pos="10972800" algn="l"/>
                <a:tab pos="10972800" algn="l"/>
              </a:tabLst>
              <a:defRPr sz="1800"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Vary by industry</a:t>
            </a:r>
          </a:p>
        </p:txBody>
      </p:sp>
      <p:sp>
        <p:nvSpPr>
          <p:cNvPr id="271" name="Shape 271"/>
          <p:cNvSpPr/>
          <p:nvPr/>
        </p:nvSpPr>
        <p:spPr>
          <a:xfrm>
            <a:off x="374650" y="3810000"/>
            <a:ext cx="5313363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marR="39199" indent="38100">
              <a:spcBef>
                <a:spcPts val="1200"/>
              </a:spcBef>
              <a:tabLst>
                <a:tab pos="1295400" algn="l"/>
                <a:tab pos="2209800" algn="l"/>
                <a:tab pos="3124200" algn="l"/>
                <a:tab pos="4038600" algn="l"/>
                <a:tab pos="4953000" algn="l"/>
                <a:tab pos="5867400" algn="l"/>
                <a:tab pos="6781800" algn="l"/>
                <a:tab pos="7696200" algn="l"/>
                <a:tab pos="8610600" algn="l"/>
                <a:tab pos="9525000" algn="l"/>
                <a:tab pos="10439400" algn="l"/>
                <a:tab pos="10553700" algn="l"/>
                <a:tab pos="10972800" algn="l"/>
              </a:tabLst>
              <a:defRPr sz="20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because we are in dynamic environment.</a:t>
            </a:r>
          </a:p>
        </p:txBody>
      </p:sp>
    </p:spTree>
  </p:cSld>
  <p:clrMapOvr>
    <a:masterClrMapping/>
  </p:clrMapOvr>
  <p:transition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274" name="Shape 274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pic>
        <p:nvPicPr>
          <p:cNvPr id="275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76" name="Shape 276"/>
          <p:cNvSpPr/>
          <p:nvPr/>
        </p:nvSpPr>
        <p:spPr>
          <a:xfrm>
            <a:off x="381000" y="6172198"/>
            <a:ext cx="5600700" cy="2502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Copyright 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Arial"/>
              <a:ea typeface="Arial"/>
              <a:cs typeface="Arial"/>
              <a:sym typeface="Arial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sp>
        <p:nvSpPr>
          <p:cNvPr id="277" name="Shape 277"/>
          <p:cNvSpPr/>
          <p:nvPr/>
        </p:nvSpPr>
        <p:spPr>
          <a:xfrm>
            <a:off x="6477000" y="6172200"/>
            <a:ext cx="2171700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3 -16</a:t>
            </a:r>
          </a:p>
        </p:txBody>
      </p:sp>
      <p:sp>
        <p:nvSpPr>
          <p:cNvPr id="278" name="Shape 278"/>
          <p:cNvSpPr/>
          <p:nvPr/>
        </p:nvSpPr>
        <p:spPr>
          <a:xfrm>
            <a:off x="533400" y="457198"/>
            <a:ext cx="79629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spcBef>
                <a:spcPts val="1500"/>
              </a:spcBef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Industrial Organization (I/O) View</a:t>
            </a:r>
          </a:p>
        </p:txBody>
      </p:sp>
      <p:sp>
        <p:nvSpPr>
          <p:cNvPr id="279" name="Shape 279"/>
          <p:cNvSpPr/>
          <p:nvPr/>
        </p:nvSpPr>
        <p:spPr>
          <a:xfrm>
            <a:off x="268286" y="6546850"/>
            <a:ext cx="533402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3 -16</a:t>
            </a:r>
          </a:p>
        </p:txBody>
      </p:sp>
      <p:sp>
        <p:nvSpPr>
          <p:cNvPr id="280" name="Shape 280"/>
          <p:cNvSpPr/>
          <p:nvPr/>
        </p:nvSpPr>
        <p:spPr>
          <a:xfrm>
            <a:off x="1423987" y="6524625"/>
            <a:ext cx="2844801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  <p:sp>
        <p:nvSpPr>
          <p:cNvPr id="281" name="Shape 281"/>
          <p:cNvSpPr/>
          <p:nvPr/>
        </p:nvSpPr>
        <p:spPr>
          <a:xfrm>
            <a:off x="609600" y="2209800"/>
            <a:ext cx="7658100" cy="609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39199" indent="38100">
              <a:spcBef>
                <a:spcPts val="500"/>
              </a:spcBef>
              <a:tabLst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972800" algn="l"/>
                <a:tab pos="10972800" algn="l"/>
                <a:tab pos="10972800" algn="l"/>
              </a:tabLst>
              <a:defRPr sz="1800"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Industry factors are more important than internal factors</a:t>
            </a:r>
            <a:r>
              <a:rPr sz="2000">
                <a:solidFill>
                  <a:srgbClr val="941100"/>
                </a:solidFill>
                <a:uFill>
                  <a:solidFill>
                    <a:srgbClr val="941100"/>
                  </a:solidFill>
                </a:u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as performance is determined by industry forces.</a:t>
            </a:r>
          </a:p>
        </p:txBody>
      </p:sp>
    </p:spTree>
  </p:cSld>
  <p:clrMapOvr>
    <a:masterClrMapping/>
  </p:clrMapOvr>
  <p:transition spd="fast" advClick="1">
    <p:cover dir="l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Shape 283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284" name="Shape 284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pic>
        <p:nvPicPr>
          <p:cNvPr id="285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86" name="Shape 286"/>
          <p:cNvSpPr/>
          <p:nvPr/>
        </p:nvSpPr>
        <p:spPr>
          <a:xfrm>
            <a:off x="504825" y="6546849"/>
            <a:ext cx="5018088" cy="2502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Arial"/>
              <a:ea typeface="Arial"/>
              <a:cs typeface="Arial"/>
              <a:sym typeface="Arial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sp>
        <p:nvSpPr>
          <p:cNvPr id="287" name="Shape 287"/>
          <p:cNvSpPr/>
          <p:nvPr/>
        </p:nvSpPr>
        <p:spPr>
          <a:xfrm>
            <a:off x="365125" y="395284"/>
            <a:ext cx="84455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spcBef>
                <a:spcPts val="12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Economic Forces</a:t>
            </a:r>
          </a:p>
        </p:txBody>
      </p:sp>
      <p:sp>
        <p:nvSpPr>
          <p:cNvPr id="288" name="Shape 288"/>
          <p:cNvSpPr/>
          <p:nvPr/>
        </p:nvSpPr>
        <p:spPr>
          <a:xfrm>
            <a:off x="365125" y="862008"/>
            <a:ext cx="8445500" cy="5867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520212" marR="0" indent="-520212">
              <a:lnSpc>
                <a:spcPct val="150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Verdana"/>
              <a:buChar char="•"/>
              <a:tabLst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</a:tabLst>
              <a:defRPr sz="1800"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 Two-income households in the Arab world</a:t>
            </a: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marL="520212" marR="0" indent="-520212">
              <a:lnSpc>
                <a:spcPct val="150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Verdana"/>
              <a:buChar char="•"/>
              <a:tabLst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</a:tabLst>
              <a:defRPr sz="1800"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 Uncertainties and fluctuations in oil prices lead to saving plans</a:t>
            </a: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marL="520212" marR="0" indent="-520212">
              <a:lnSpc>
                <a:spcPct val="150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Verdana"/>
              <a:buChar char="•"/>
              <a:tabLst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</a:tabLst>
              <a:defRPr sz="1800"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 High demand for quality product</a:t>
            </a: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marL="520212" marR="0" indent="-520212">
              <a:lnSpc>
                <a:spcPct val="150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Verdana"/>
              <a:buChar char="•"/>
              <a:tabLst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</a:tabLst>
              <a:defRPr sz="1800"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High demand for improved customer service</a:t>
            </a: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marL="520212" marR="0" indent="-520212">
              <a:lnSpc>
                <a:spcPct val="150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Verdana"/>
              <a:buChar char="•"/>
              <a:tabLst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</a:tabLst>
              <a:defRPr sz="1800"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 High worldwide demand for oil increase the revenue in GCC</a:t>
            </a: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marL="520212" marR="0" indent="-520212">
              <a:lnSpc>
                <a:spcPct val="150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Verdana"/>
              <a:buChar char="•"/>
              <a:tabLst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</a:tabLst>
              <a:defRPr sz="1800"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 Resource-poor, labor-abundant countries in the region benefit from bright economic conditions in GCC(the oil producers countries)</a:t>
            </a: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marL="520212" marR="0" indent="-520212">
              <a:lnSpc>
                <a:spcPct val="150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Verdana"/>
              <a:buChar char="•"/>
              <a:tabLst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</a:tabLst>
              <a:defRPr sz="1800"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Example for labor exporters countries in Arab world?</a:t>
            </a: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marL="520212" marR="0" indent="-520212">
              <a:lnSpc>
                <a:spcPct val="150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Verdana"/>
              <a:buChar char="•"/>
              <a:tabLst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</a:tabLst>
              <a:defRPr sz="1800"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What happen to people from labor-abundant countries if GCC is in a recession?</a:t>
            </a:r>
          </a:p>
        </p:txBody>
      </p:sp>
      <p:sp>
        <p:nvSpPr>
          <p:cNvPr id="289" name="Shape 289"/>
          <p:cNvSpPr/>
          <p:nvPr/>
        </p:nvSpPr>
        <p:spPr>
          <a:xfrm>
            <a:off x="266696" y="6553200"/>
            <a:ext cx="687395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3 -18</a:t>
            </a:r>
          </a:p>
        </p:txBody>
      </p:sp>
      <p:sp>
        <p:nvSpPr>
          <p:cNvPr id="290" name="Shape 290"/>
          <p:cNvSpPr/>
          <p:nvPr/>
        </p:nvSpPr>
        <p:spPr>
          <a:xfrm>
            <a:off x="1423987" y="6524625"/>
            <a:ext cx="2844801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fast" advClick="1">
    <p:cover dir="l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Shape 292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293" name="Shape 293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pic>
        <p:nvPicPr>
          <p:cNvPr id="294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95" name="Shape 295"/>
          <p:cNvSpPr/>
          <p:nvPr/>
        </p:nvSpPr>
        <p:spPr>
          <a:xfrm>
            <a:off x="381000" y="6172198"/>
            <a:ext cx="5600700" cy="2502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Copyright 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Arial"/>
              <a:ea typeface="Arial"/>
              <a:cs typeface="Arial"/>
              <a:sym typeface="Arial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sp>
        <p:nvSpPr>
          <p:cNvPr id="296" name="Shape 296"/>
          <p:cNvSpPr/>
          <p:nvPr/>
        </p:nvSpPr>
        <p:spPr>
          <a:xfrm>
            <a:off x="6477000" y="6172200"/>
            <a:ext cx="2171700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3 -20</a:t>
            </a:r>
          </a:p>
        </p:txBody>
      </p:sp>
      <p:sp>
        <p:nvSpPr>
          <p:cNvPr id="297" name="Shape 297"/>
          <p:cNvSpPr/>
          <p:nvPr/>
        </p:nvSpPr>
        <p:spPr>
          <a:xfrm>
            <a:off x="533400" y="457198"/>
            <a:ext cx="83439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spcBef>
                <a:spcPts val="1500"/>
              </a:spcBef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Social and Demographic Forces</a:t>
            </a:r>
          </a:p>
        </p:txBody>
      </p:sp>
      <p:grpSp>
        <p:nvGrpSpPr>
          <p:cNvPr id="300" name="Group 300"/>
          <p:cNvGrpSpPr/>
          <p:nvPr/>
        </p:nvGrpSpPr>
        <p:grpSpPr>
          <a:xfrm>
            <a:off x="609594" y="1584319"/>
            <a:ext cx="6197608" cy="3200401"/>
            <a:chOff x="0" y="-1"/>
            <a:chExt cx="6197606" cy="3200400"/>
          </a:xfrm>
        </p:grpSpPr>
        <p:sp>
          <p:nvSpPr>
            <p:cNvPr id="298" name="Shape 298"/>
            <p:cNvSpPr/>
            <p:nvPr/>
          </p:nvSpPr>
          <p:spPr>
            <a:xfrm>
              <a:off x="-1" y="0"/>
              <a:ext cx="6184907" cy="256540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299" name="Shape 299"/>
            <p:cNvSpPr/>
            <p:nvPr/>
          </p:nvSpPr>
          <p:spPr>
            <a:xfrm>
              <a:off x="-1" y="-2"/>
              <a:ext cx="6197607" cy="3200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marR="39199" indent="38100">
                <a:spcBef>
                  <a:spcPts val="1200"/>
                </a:spcBef>
                <a:tabLst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Social and demographic forces have a major impact on:</a:t>
              </a:r>
              <a:endParaRPr sz="2000">
                <a:latin typeface="Verdana"/>
                <a:ea typeface="Verdana"/>
                <a:cs typeface="Verdana"/>
                <a:sym typeface="Verdana"/>
              </a:endParaRPr>
            </a:p>
            <a:p>
              <a:pPr lvl="0" marL="38100" marR="39199" indent="0"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Products</a:t>
              </a:r>
              <a:endParaRPr sz="2000">
                <a:latin typeface="Verdana"/>
                <a:ea typeface="Verdana"/>
                <a:cs typeface="Verdana"/>
                <a:sym typeface="Verdana"/>
              </a:endParaRPr>
            </a:p>
            <a:p>
              <a:pPr lvl="0" marL="38100" marR="39199" indent="0"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Services</a:t>
              </a:r>
              <a:endParaRPr sz="2000">
                <a:latin typeface="Verdana"/>
                <a:ea typeface="Verdana"/>
                <a:cs typeface="Verdana"/>
                <a:sym typeface="Verdana"/>
              </a:endParaRPr>
            </a:p>
            <a:p>
              <a:pPr lvl="0" marL="38100" marR="39199" indent="0"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Markets</a:t>
              </a:r>
              <a:endParaRPr sz="2000">
                <a:latin typeface="Verdana"/>
                <a:ea typeface="Verdana"/>
                <a:cs typeface="Verdana"/>
                <a:sym typeface="Verdana"/>
              </a:endParaRPr>
            </a:p>
            <a:p>
              <a:pPr lvl="0" marL="38100" marR="39199" indent="0"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Customers</a:t>
              </a:r>
              <a:endParaRPr sz="2000">
                <a:latin typeface="Verdana"/>
                <a:ea typeface="Verdana"/>
                <a:cs typeface="Verdana"/>
                <a:sym typeface="Verdana"/>
              </a:endParaRPr>
            </a:p>
            <a:p>
              <a:pPr lvl="0" marL="38100" marR="39199" indent="0"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9525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18669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27813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36957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46101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55245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64389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73533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91821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Social and demographic create opportunity and threats to almost all types of companies.</a:t>
              </a:r>
            </a:p>
          </p:txBody>
        </p:sp>
      </p:grpSp>
      <p:sp>
        <p:nvSpPr>
          <p:cNvPr id="301" name="Shape 301"/>
          <p:cNvSpPr/>
          <p:nvPr/>
        </p:nvSpPr>
        <p:spPr>
          <a:xfrm>
            <a:off x="268286" y="6546850"/>
            <a:ext cx="533402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3 -20</a:t>
            </a:r>
          </a:p>
        </p:txBody>
      </p:sp>
      <p:sp>
        <p:nvSpPr>
          <p:cNvPr id="302" name="Shape 302"/>
          <p:cNvSpPr/>
          <p:nvPr/>
        </p:nvSpPr>
        <p:spPr>
          <a:xfrm>
            <a:off x="1423987" y="6524625"/>
            <a:ext cx="2844801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afterEffect" presetClass="entr" presetSubtype="4" presetID="2" grpId="1" fill="hold">
                                  <p:stCondLst>
                                    <p:cond delay="5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00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Shape 304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305" name="Shape 305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pic>
        <p:nvPicPr>
          <p:cNvPr id="306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307" name="Shape 307"/>
          <p:cNvSpPr/>
          <p:nvPr/>
        </p:nvSpPr>
        <p:spPr>
          <a:xfrm>
            <a:off x="381000" y="6172198"/>
            <a:ext cx="5600700" cy="2502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Copyright 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Arial"/>
              <a:ea typeface="Arial"/>
              <a:cs typeface="Arial"/>
              <a:sym typeface="Arial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sp>
        <p:nvSpPr>
          <p:cNvPr id="308" name="Shape 308"/>
          <p:cNvSpPr/>
          <p:nvPr/>
        </p:nvSpPr>
        <p:spPr>
          <a:xfrm>
            <a:off x="6477000" y="6172200"/>
            <a:ext cx="2171700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3 -21</a:t>
            </a:r>
          </a:p>
        </p:txBody>
      </p:sp>
      <p:sp>
        <p:nvSpPr>
          <p:cNvPr id="309" name="Shape 309"/>
          <p:cNvSpPr/>
          <p:nvPr/>
        </p:nvSpPr>
        <p:spPr>
          <a:xfrm>
            <a:off x="533400" y="457200"/>
            <a:ext cx="8343900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39199" indent="38100">
              <a:spcBef>
                <a:spcPts val="1500"/>
              </a:spcBef>
              <a:tabLst>
                <a:tab pos="952500" algn="l"/>
                <a:tab pos="952500" algn="l"/>
                <a:tab pos="952500" algn="l"/>
                <a:tab pos="952500" algn="l"/>
                <a:tab pos="1866900" algn="l"/>
                <a:tab pos="1866900" algn="l"/>
                <a:tab pos="1866900" algn="l"/>
                <a:tab pos="1866900" algn="l"/>
                <a:tab pos="2781300" algn="l"/>
                <a:tab pos="2781300" algn="l"/>
                <a:tab pos="2781300" algn="l"/>
                <a:tab pos="2781300" algn="l"/>
                <a:tab pos="3695700" algn="l"/>
                <a:tab pos="3695700" algn="l"/>
                <a:tab pos="3695700" algn="l"/>
                <a:tab pos="3695700" algn="l"/>
                <a:tab pos="4610100" algn="l"/>
                <a:tab pos="4610100" algn="l"/>
                <a:tab pos="4610100" algn="l"/>
                <a:tab pos="4610100" algn="l"/>
                <a:tab pos="5524500" algn="l"/>
                <a:tab pos="5524500" algn="l"/>
                <a:tab pos="5524500" algn="l"/>
                <a:tab pos="5524500" algn="l"/>
                <a:tab pos="6438900" algn="l"/>
                <a:tab pos="6438900" algn="l"/>
                <a:tab pos="6438900" algn="l"/>
                <a:tab pos="6438900" algn="l"/>
                <a:tab pos="7353300" algn="l"/>
                <a:tab pos="7353300" algn="l"/>
                <a:tab pos="7353300" algn="l"/>
                <a:tab pos="7353300" algn="l"/>
                <a:tab pos="8267700" algn="l"/>
                <a:tab pos="8267700" algn="l"/>
                <a:tab pos="8267700" algn="l"/>
                <a:tab pos="8267700" algn="l"/>
                <a:tab pos="9182100" algn="l"/>
                <a:tab pos="9182100" algn="l"/>
                <a:tab pos="9182100" algn="l"/>
                <a:tab pos="9182100" algn="l"/>
                <a:tab pos="10096500" algn="l"/>
                <a:tab pos="10096500" algn="l"/>
                <a:tab pos="10096500" algn="l"/>
                <a:tab pos="10096500" algn="l"/>
                <a:tab pos="10972800" algn="l"/>
                <a:tab pos="10972800" algn="l"/>
              </a:tabLst>
              <a:defRPr sz="1800"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rPr>
              <a:t>Social and Demographic Forces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  <a:latin typeface="Verdana"/>
              <a:ea typeface="Verdana"/>
              <a:cs typeface="Verdana"/>
              <a:sym typeface="Verdana"/>
            </a:endParaRPr>
          </a:p>
          <a:p>
            <a:pPr lvl="0" marR="39199" indent="38100">
              <a:spcBef>
                <a:spcPts val="1500"/>
              </a:spcBef>
              <a:tabLst>
                <a:tab pos="952500" algn="l"/>
                <a:tab pos="952500" algn="l"/>
                <a:tab pos="952500" algn="l"/>
                <a:tab pos="952500" algn="l"/>
                <a:tab pos="1866900" algn="l"/>
                <a:tab pos="1866900" algn="l"/>
                <a:tab pos="1866900" algn="l"/>
                <a:tab pos="1866900" algn="l"/>
                <a:tab pos="2781300" algn="l"/>
                <a:tab pos="2781300" algn="l"/>
                <a:tab pos="2781300" algn="l"/>
                <a:tab pos="2781300" algn="l"/>
                <a:tab pos="3695700" algn="l"/>
                <a:tab pos="3695700" algn="l"/>
                <a:tab pos="3695700" algn="l"/>
                <a:tab pos="3695700" algn="l"/>
                <a:tab pos="4610100" algn="l"/>
                <a:tab pos="4610100" algn="l"/>
                <a:tab pos="4610100" algn="l"/>
                <a:tab pos="4610100" algn="l"/>
                <a:tab pos="5524500" algn="l"/>
                <a:tab pos="5524500" algn="l"/>
                <a:tab pos="5524500" algn="l"/>
                <a:tab pos="5524500" algn="l"/>
                <a:tab pos="6438900" algn="l"/>
                <a:tab pos="6438900" algn="l"/>
                <a:tab pos="6438900" algn="l"/>
                <a:tab pos="6438900" algn="l"/>
                <a:tab pos="7353300" algn="l"/>
                <a:tab pos="7353300" algn="l"/>
                <a:tab pos="7353300" algn="l"/>
                <a:tab pos="7353300" algn="l"/>
                <a:tab pos="8267700" algn="l"/>
                <a:tab pos="8267700" algn="l"/>
                <a:tab pos="8267700" algn="l"/>
                <a:tab pos="8267700" algn="l"/>
                <a:tab pos="9182100" algn="l"/>
                <a:tab pos="9182100" algn="l"/>
                <a:tab pos="9182100" algn="l"/>
                <a:tab pos="9182100" algn="l"/>
                <a:tab pos="10096500" algn="l"/>
                <a:tab pos="10096500" algn="l"/>
                <a:tab pos="10096500" algn="l"/>
                <a:tab pos="10096500" algn="l"/>
                <a:tab pos="10972800" algn="l"/>
                <a:tab pos="10972800" algn="l"/>
              </a:tabLst>
              <a:defRPr sz="1800">
                <a:uFillTx/>
              </a:defRPr>
            </a:pPr>
            <a:r>
              <a:rPr b="1" sz="24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Arab World Facts</a:t>
            </a:r>
          </a:p>
        </p:txBody>
      </p:sp>
      <p:grpSp>
        <p:nvGrpSpPr>
          <p:cNvPr id="312" name="Group 312"/>
          <p:cNvGrpSpPr/>
          <p:nvPr/>
        </p:nvGrpSpPr>
        <p:grpSpPr>
          <a:xfrm>
            <a:off x="533394" y="2008182"/>
            <a:ext cx="7188208" cy="3035308"/>
            <a:chOff x="-1" y="0"/>
            <a:chExt cx="7188206" cy="3035306"/>
          </a:xfrm>
        </p:grpSpPr>
        <p:sp>
          <p:nvSpPr>
            <p:cNvPr id="310" name="Shape 310"/>
            <p:cNvSpPr/>
            <p:nvPr/>
          </p:nvSpPr>
          <p:spPr>
            <a:xfrm>
              <a:off x="-2" y="-1"/>
              <a:ext cx="7175507" cy="303530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311" name="Shape 311"/>
            <p:cNvSpPr/>
            <p:nvPr/>
          </p:nvSpPr>
          <p:spPr>
            <a:xfrm>
              <a:off x="-1" y="-1"/>
              <a:ext cx="7188207" cy="2438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marL="558312" marR="39199" indent="-520212"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High rate of birth</a:t>
              </a:r>
              <a:endParaRPr sz="2000">
                <a:latin typeface="Verdana"/>
                <a:ea typeface="Verdana"/>
                <a:cs typeface="Verdana"/>
                <a:sym typeface="Verdana"/>
              </a:endParaRPr>
            </a:p>
            <a:p>
              <a:pPr lvl="0" marL="558312" marR="39199" indent="-520212"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Youth segment is one of the largest and fastest-growing</a:t>
              </a:r>
              <a:endParaRPr sz="2000">
                <a:latin typeface="Verdana"/>
                <a:ea typeface="Verdana"/>
                <a:cs typeface="Verdana"/>
                <a:sym typeface="Verdana"/>
              </a:endParaRPr>
            </a:p>
            <a:p>
              <a:pPr lvl="0" marL="558312" marR="39199" indent="-520212"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60 % of the population is under 25 years of age</a:t>
              </a:r>
              <a:endParaRPr sz="2000">
                <a:latin typeface="Verdana"/>
                <a:ea typeface="Verdana"/>
                <a:cs typeface="Verdana"/>
                <a:sym typeface="Verdana"/>
              </a:endParaRPr>
            </a:p>
            <a:p>
              <a:pPr lvl="0" marL="558312" marR="39199" indent="-520212"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Life expectancy has advanced substantially</a:t>
              </a:r>
              <a:endParaRPr sz="2000">
                <a:latin typeface="Verdana"/>
                <a:ea typeface="Verdana"/>
                <a:cs typeface="Verdana"/>
                <a:sym typeface="Verdana"/>
              </a:endParaRPr>
            </a:p>
            <a:p>
              <a:pPr lvl="0" marL="558312" marR="39199" indent="-520212"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Widening gap between rich &amp; poor</a:t>
              </a:r>
            </a:p>
          </p:txBody>
        </p:sp>
      </p:grpSp>
      <p:sp>
        <p:nvSpPr>
          <p:cNvPr id="313" name="Shape 313"/>
          <p:cNvSpPr/>
          <p:nvPr/>
        </p:nvSpPr>
        <p:spPr>
          <a:xfrm>
            <a:off x="268286" y="6546850"/>
            <a:ext cx="533402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3 -21</a:t>
            </a:r>
          </a:p>
        </p:txBody>
      </p:sp>
      <p:sp>
        <p:nvSpPr>
          <p:cNvPr id="314" name="Shape 314"/>
          <p:cNvSpPr/>
          <p:nvPr/>
        </p:nvSpPr>
        <p:spPr>
          <a:xfrm>
            <a:off x="1423987" y="6524625"/>
            <a:ext cx="2844801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fast" advClick="1">
    <p:cover dir="l"/>
  </p:transition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afterEffect" presetClass="entr" presetSubtype="4" presetID="2" grpId="1" fill="hold">
                                  <p:stCondLst>
                                    <p:cond delay="5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12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Shape 316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317" name="Shape 317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pic>
        <p:nvPicPr>
          <p:cNvPr id="318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319" name="Shape 319"/>
          <p:cNvSpPr/>
          <p:nvPr/>
        </p:nvSpPr>
        <p:spPr>
          <a:xfrm>
            <a:off x="504825" y="6546849"/>
            <a:ext cx="5018088" cy="2502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Arial"/>
              <a:ea typeface="Arial"/>
              <a:cs typeface="Arial"/>
              <a:sym typeface="Arial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sp>
        <p:nvSpPr>
          <p:cNvPr id="320" name="Shape 320"/>
          <p:cNvSpPr/>
          <p:nvPr/>
        </p:nvSpPr>
        <p:spPr>
          <a:xfrm>
            <a:off x="365125" y="393696"/>
            <a:ext cx="8293100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spcBef>
                <a:spcPts val="15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rPr>
              <a:t>Social and Demographic Forces</a:t>
            </a:r>
            <a:b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rPr>
            </a:br>
            <a:r>
              <a:rPr b="1" sz="24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Trends in the Arab World</a:t>
            </a:r>
          </a:p>
        </p:txBody>
      </p:sp>
      <p:sp>
        <p:nvSpPr>
          <p:cNvPr id="321" name="Shape 321"/>
          <p:cNvSpPr/>
          <p:nvPr/>
        </p:nvSpPr>
        <p:spPr>
          <a:xfrm>
            <a:off x="431800" y="1447797"/>
            <a:ext cx="8445500" cy="2072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lnSpc>
                <a:spcPct val="120000"/>
              </a:lnSpc>
              <a:tabLst>
                <a:tab pos="508000" algn="l"/>
                <a:tab pos="508000" algn="l"/>
                <a:tab pos="508000" algn="l"/>
                <a:tab pos="508000" algn="l"/>
                <a:tab pos="508000" algn="l"/>
                <a:tab pos="508000" algn="l"/>
                <a:tab pos="508000" algn="l"/>
                <a:tab pos="508000" algn="l"/>
                <a:tab pos="508000" algn="l"/>
                <a:tab pos="508000" algn="l"/>
                <a:tab pos="508000" algn="l"/>
                <a:tab pos="508000" algn="l"/>
                <a:tab pos="508000" algn="l"/>
                <a:tab pos="508000" algn="l"/>
                <a:tab pos="508000" algn="l"/>
                <a:tab pos="508000" algn="l"/>
                <a:tab pos="1371600" algn="l"/>
                <a:tab pos="1371600" algn="l"/>
                <a:tab pos="1371600" algn="l"/>
                <a:tab pos="1371600" algn="l"/>
                <a:tab pos="1371600" algn="l"/>
                <a:tab pos="1371600" algn="l"/>
                <a:tab pos="1371600" algn="l"/>
                <a:tab pos="1371600" algn="l"/>
                <a:tab pos="1371600" algn="l"/>
                <a:tab pos="1371600" algn="l"/>
                <a:tab pos="1371600" algn="l"/>
                <a:tab pos="1371600" algn="l"/>
                <a:tab pos="1371600" algn="l"/>
                <a:tab pos="1371600" algn="l"/>
                <a:tab pos="1371600" algn="l"/>
                <a:tab pos="13716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3086100" algn="l"/>
                <a:tab pos="3086100" algn="l"/>
                <a:tab pos="3086100" algn="l"/>
                <a:tab pos="3086100" algn="l"/>
                <a:tab pos="3086100" algn="l"/>
                <a:tab pos="3086100" algn="l"/>
                <a:tab pos="3086100" algn="l"/>
                <a:tab pos="3086100" algn="l"/>
                <a:tab pos="3086100" algn="l"/>
                <a:tab pos="3086100" algn="l"/>
                <a:tab pos="3086100" algn="l"/>
                <a:tab pos="3086100" algn="l"/>
                <a:tab pos="3086100" algn="l"/>
                <a:tab pos="3086100" algn="l"/>
                <a:tab pos="3086100" algn="l"/>
                <a:tab pos="3086100" algn="l"/>
                <a:tab pos="3937000" algn="l"/>
                <a:tab pos="3937000" algn="l"/>
                <a:tab pos="3937000" algn="l"/>
                <a:tab pos="3937000" algn="l"/>
                <a:tab pos="3937000" algn="l"/>
                <a:tab pos="3937000" algn="l"/>
                <a:tab pos="3937000" algn="l"/>
                <a:tab pos="3937000" algn="l"/>
                <a:tab pos="3937000" algn="l"/>
                <a:tab pos="3937000" algn="l"/>
                <a:tab pos="3937000" algn="l"/>
                <a:tab pos="3937000" algn="l"/>
                <a:tab pos="3937000" algn="l"/>
                <a:tab pos="3937000" algn="l"/>
                <a:tab pos="3937000" algn="l"/>
                <a:tab pos="3937000" algn="l"/>
                <a:tab pos="4800600" algn="l"/>
                <a:tab pos="4800600" algn="l"/>
                <a:tab pos="4800600" algn="l"/>
                <a:tab pos="4800600" algn="l"/>
                <a:tab pos="4800600" algn="l"/>
                <a:tab pos="4800600" algn="l"/>
                <a:tab pos="4800600" algn="l"/>
                <a:tab pos="4800600" algn="l"/>
                <a:tab pos="4800600" algn="l"/>
                <a:tab pos="4800600" algn="l"/>
                <a:tab pos="4800600" algn="l"/>
                <a:tab pos="4800600" algn="l"/>
                <a:tab pos="4800600" algn="l"/>
                <a:tab pos="4800600" algn="l"/>
                <a:tab pos="4800600" algn="l"/>
                <a:tab pos="4800600" algn="l"/>
                <a:tab pos="5651500" algn="l"/>
                <a:tab pos="5651500" algn="l"/>
                <a:tab pos="5651500" algn="l"/>
                <a:tab pos="5651500" algn="l"/>
                <a:tab pos="5651500" algn="l"/>
                <a:tab pos="5651500" algn="l"/>
                <a:tab pos="5651500" algn="l"/>
                <a:tab pos="5651500" algn="l"/>
                <a:tab pos="5651500" algn="l"/>
                <a:tab pos="5651500" algn="l"/>
                <a:tab pos="5651500" algn="l"/>
                <a:tab pos="5651500" algn="l"/>
                <a:tab pos="5651500" algn="l"/>
                <a:tab pos="5651500" algn="l"/>
                <a:tab pos="5651500" algn="l"/>
                <a:tab pos="5651500" algn="l"/>
                <a:tab pos="6515100" algn="l"/>
                <a:tab pos="6515100" algn="l"/>
                <a:tab pos="6515100" algn="l"/>
                <a:tab pos="6515100" algn="l"/>
                <a:tab pos="6515100" algn="l"/>
                <a:tab pos="6515100" algn="l"/>
                <a:tab pos="6515100" algn="l"/>
                <a:tab pos="6515100" algn="l"/>
                <a:tab pos="6515100" algn="l"/>
                <a:tab pos="6515100" algn="l"/>
                <a:tab pos="6515100" algn="l"/>
                <a:tab pos="6515100" algn="l"/>
                <a:tab pos="6515100" algn="l"/>
                <a:tab pos="6515100" algn="l"/>
                <a:tab pos="6515100" algn="l"/>
                <a:tab pos="6515100" algn="l"/>
                <a:tab pos="7366000" algn="l"/>
                <a:tab pos="7366000" algn="l"/>
                <a:tab pos="7366000" algn="l"/>
                <a:tab pos="7366000" algn="l"/>
                <a:tab pos="7366000" algn="l"/>
                <a:tab pos="7366000" algn="l"/>
                <a:tab pos="7366000" algn="l"/>
                <a:tab pos="7366000" algn="l"/>
                <a:tab pos="7366000" algn="l"/>
                <a:tab pos="7366000" algn="l"/>
                <a:tab pos="7366000" algn="l"/>
                <a:tab pos="7366000" algn="l"/>
                <a:tab pos="7366000" algn="l"/>
                <a:tab pos="7366000" algn="l"/>
                <a:tab pos="7366000" algn="l"/>
                <a:tab pos="73660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9080500" algn="l"/>
                <a:tab pos="9080500" algn="l"/>
                <a:tab pos="9080500" algn="l"/>
                <a:tab pos="9080500" algn="l"/>
                <a:tab pos="9080500" algn="l"/>
                <a:tab pos="9080500" algn="l"/>
                <a:tab pos="9080500" algn="l"/>
                <a:tab pos="9080500" algn="l"/>
                <a:tab pos="9080500" algn="l"/>
                <a:tab pos="9080500" algn="l"/>
                <a:tab pos="9080500" algn="l"/>
                <a:tab pos="9080500" algn="l"/>
                <a:tab pos="9080500" algn="l"/>
                <a:tab pos="9080500" algn="l"/>
                <a:tab pos="9080500" algn="l"/>
                <a:tab pos="9080500" algn="l"/>
                <a:tab pos="9944100" algn="l"/>
                <a:tab pos="9944100" algn="l"/>
                <a:tab pos="9944100" algn="l"/>
                <a:tab pos="9944100" algn="l"/>
                <a:tab pos="9944100" algn="l"/>
                <a:tab pos="9944100" algn="l"/>
                <a:tab pos="9944100" algn="l"/>
                <a:tab pos="9944100" algn="l"/>
                <a:tab pos="9944100" algn="l"/>
                <a:tab pos="9944100" algn="l"/>
                <a:tab pos="9944100" algn="l"/>
                <a:tab pos="9944100" algn="l"/>
                <a:tab pos="9944100" algn="l"/>
                <a:tab pos="9944100" algn="l"/>
                <a:tab pos="9944100" algn="l"/>
                <a:tab pos="99441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</a:tabLst>
              <a:defRPr sz="1800">
                <a:uFillTx/>
              </a:defRPr>
            </a:pPr>
            <a:endParaRPr b="1" sz="2000">
              <a:latin typeface="Verdana"/>
              <a:ea typeface="Verdana"/>
              <a:cs typeface="Verdana"/>
              <a:sym typeface="Verdana"/>
            </a:endParaRPr>
          </a:p>
          <a:p>
            <a:pPr lvl="0" marR="0" indent="0">
              <a:lnSpc>
                <a:spcPct val="120000"/>
              </a:lnSpc>
              <a:spcBef>
                <a:spcPts val="1200"/>
              </a:spcBef>
              <a:buClr>
                <a:srgbClr val="000000"/>
              </a:buClr>
              <a:buSzPct val="100000"/>
              <a:buFont typeface="Verdana"/>
              <a:buChar char="•"/>
              <a:tabLst>
                <a:tab pos="508000" algn="l"/>
                <a:tab pos="508000" algn="l"/>
                <a:tab pos="508000" algn="l"/>
                <a:tab pos="508000" algn="l"/>
                <a:tab pos="508000" algn="l"/>
                <a:tab pos="508000" algn="l"/>
                <a:tab pos="508000" algn="l"/>
                <a:tab pos="508000" algn="l"/>
                <a:tab pos="508000" algn="l"/>
                <a:tab pos="508000" algn="l"/>
                <a:tab pos="508000" algn="l"/>
                <a:tab pos="508000" algn="l"/>
                <a:tab pos="508000" algn="l"/>
                <a:tab pos="508000" algn="l"/>
                <a:tab pos="508000" algn="l"/>
                <a:tab pos="508000" algn="l"/>
                <a:tab pos="1371600" algn="l"/>
                <a:tab pos="1371600" algn="l"/>
                <a:tab pos="1371600" algn="l"/>
                <a:tab pos="1371600" algn="l"/>
                <a:tab pos="1371600" algn="l"/>
                <a:tab pos="1371600" algn="l"/>
                <a:tab pos="1371600" algn="l"/>
                <a:tab pos="1371600" algn="l"/>
                <a:tab pos="1371600" algn="l"/>
                <a:tab pos="1371600" algn="l"/>
                <a:tab pos="1371600" algn="l"/>
                <a:tab pos="1371600" algn="l"/>
                <a:tab pos="1371600" algn="l"/>
                <a:tab pos="1371600" algn="l"/>
                <a:tab pos="1371600" algn="l"/>
                <a:tab pos="13716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3086100" algn="l"/>
                <a:tab pos="3086100" algn="l"/>
                <a:tab pos="3086100" algn="l"/>
                <a:tab pos="3086100" algn="l"/>
                <a:tab pos="3086100" algn="l"/>
                <a:tab pos="3086100" algn="l"/>
                <a:tab pos="3086100" algn="l"/>
                <a:tab pos="3086100" algn="l"/>
                <a:tab pos="3086100" algn="l"/>
                <a:tab pos="3086100" algn="l"/>
                <a:tab pos="3086100" algn="l"/>
                <a:tab pos="3086100" algn="l"/>
                <a:tab pos="3086100" algn="l"/>
                <a:tab pos="3086100" algn="l"/>
                <a:tab pos="3086100" algn="l"/>
                <a:tab pos="3086100" algn="l"/>
                <a:tab pos="3937000" algn="l"/>
                <a:tab pos="3937000" algn="l"/>
                <a:tab pos="3937000" algn="l"/>
                <a:tab pos="3937000" algn="l"/>
                <a:tab pos="3937000" algn="l"/>
                <a:tab pos="3937000" algn="l"/>
                <a:tab pos="3937000" algn="l"/>
                <a:tab pos="3937000" algn="l"/>
                <a:tab pos="3937000" algn="l"/>
                <a:tab pos="3937000" algn="l"/>
                <a:tab pos="3937000" algn="l"/>
                <a:tab pos="3937000" algn="l"/>
                <a:tab pos="3937000" algn="l"/>
                <a:tab pos="3937000" algn="l"/>
                <a:tab pos="3937000" algn="l"/>
                <a:tab pos="3937000" algn="l"/>
                <a:tab pos="4800600" algn="l"/>
                <a:tab pos="4800600" algn="l"/>
                <a:tab pos="4800600" algn="l"/>
                <a:tab pos="4800600" algn="l"/>
                <a:tab pos="4800600" algn="l"/>
                <a:tab pos="4800600" algn="l"/>
                <a:tab pos="4800600" algn="l"/>
                <a:tab pos="4800600" algn="l"/>
                <a:tab pos="4800600" algn="l"/>
                <a:tab pos="4800600" algn="l"/>
                <a:tab pos="4800600" algn="l"/>
                <a:tab pos="4800600" algn="l"/>
                <a:tab pos="4800600" algn="l"/>
                <a:tab pos="4800600" algn="l"/>
                <a:tab pos="4800600" algn="l"/>
                <a:tab pos="4800600" algn="l"/>
                <a:tab pos="5651500" algn="l"/>
                <a:tab pos="5651500" algn="l"/>
                <a:tab pos="5651500" algn="l"/>
                <a:tab pos="5651500" algn="l"/>
                <a:tab pos="5651500" algn="l"/>
                <a:tab pos="5651500" algn="l"/>
                <a:tab pos="5651500" algn="l"/>
                <a:tab pos="5651500" algn="l"/>
                <a:tab pos="5651500" algn="l"/>
                <a:tab pos="5651500" algn="l"/>
                <a:tab pos="5651500" algn="l"/>
                <a:tab pos="5651500" algn="l"/>
                <a:tab pos="5651500" algn="l"/>
                <a:tab pos="5651500" algn="l"/>
                <a:tab pos="5651500" algn="l"/>
                <a:tab pos="5651500" algn="l"/>
                <a:tab pos="6515100" algn="l"/>
                <a:tab pos="6515100" algn="l"/>
                <a:tab pos="6515100" algn="l"/>
                <a:tab pos="6515100" algn="l"/>
                <a:tab pos="6515100" algn="l"/>
                <a:tab pos="6515100" algn="l"/>
                <a:tab pos="6515100" algn="l"/>
                <a:tab pos="6515100" algn="l"/>
                <a:tab pos="6515100" algn="l"/>
                <a:tab pos="6515100" algn="l"/>
                <a:tab pos="6515100" algn="l"/>
                <a:tab pos="6515100" algn="l"/>
                <a:tab pos="6515100" algn="l"/>
                <a:tab pos="6515100" algn="l"/>
                <a:tab pos="6515100" algn="l"/>
                <a:tab pos="6515100" algn="l"/>
                <a:tab pos="7366000" algn="l"/>
                <a:tab pos="7366000" algn="l"/>
                <a:tab pos="7366000" algn="l"/>
                <a:tab pos="7366000" algn="l"/>
                <a:tab pos="7366000" algn="l"/>
                <a:tab pos="7366000" algn="l"/>
                <a:tab pos="7366000" algn="l"/>
                <a:tab pos="7366000" algn="l"/>
                <a:tab pos="7366000" algn="l"/>
                <a:tab pos="7366000" algn="l"/>
                <a:tab pos="7366000" algn="l"/>
                <a:tab pos="7366000" algn="l"/>
                <a:tab pos="7366000" algn="l"/>
                <a:tab pos="7366000" algn="l"/>
                <a:tab pos="7366000" algn="l"/>
                <a:tab pos="73660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9080500" algn="l"/>
                <a:tab pos="9080500" algn="l"/>
                <a:tab pos="9080500" algn="l"/>
                <a:tab pos="9080500" algn="l"/>
                <a:tab pos="9080500" algn="l"/>
                <a:tab pos="9080500" algn="l"/>
                <a:tab pos="9080500" algn="l"/>
                <a:tab pos="9080500" algn="l"/>
                <a:tab pos="9080500" algn="l"/>
                <a:tab pos="9080500" algn="l"/>
                <a:tab pos="9080500" algn="l"/>
                <a:tab pos="9080500" algn="l"/>
                <a:tab pos="9080500" algn="l"/>
                <a:tab pos="9080500" algn="l"/>
                <a:tab pos="9080500" algn="l"/>
                <a:tab pos="9080500" algn="l"/>
                <a:tab pos="9944100" algn="l"/>
                <a:tab pos="9944100" algn="l"/>
                <a:tab pos="9944100" algn="l"/>
                <a:tab pos="9944100" algn="l"/>
                <a:tab pos="9944100" algn="l"/>
                <a:tab pos="9944100" algn="l"/>
                <a:tab pos="9944100" algn="l"/>
                <a:tab pos="9944100" algn="l"/>
                <a:tab pos="9944100" algn="l"/>
                <a:tab pos="9944100" algn="l"/>
                <a:tab pos="9944100" algn="l"/>
                <a:tab pos="9944100" algn="l"/>
                <a:tab pos="9944100" algn="l"/>
                <a:tab pos="9944100" algn="l"/>
                <a:tab pos="9944100" algn="l"/>
                <a:tab pos="99441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</a:tabLst>
              <a:defRPr sz="1800"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More Arab households with people living in urban areas and away from the birthplaces of their parents or grandparents</a:t>
            </a: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marR="0" indent="0">
              <a:lnSpc>
                <a:spcPct val="120000"/>
              </a:lnSpc>
              <a:spcBef>
                <a:spcPts val="1200"/>
              </a:spcBef>
              <a:buClr>
                <a:srgbClr val="000000"/>
              </a:buClr>
              <a:buSzPct val="100000"/>
              <a:buFont typeface="Verdana"/>
              <a:buChar char="•"/>
              <a:tabLst>
                <a:tab pos="508000" algn="l"/>
                <a:tab pos="508000" algn="l"/>
                <a:tab pos="508000" algn="l"/>
                <a:tab pos="508000" algn="l"/>
                <a:tab pos="508000" algn="l"/>
                <a:tab pos="508000" algn="l"/>
                <a:tab pos="508000" algn="l"/>
                <a:tab pos="508000" algn="l"/>
                <a:tab pos="508000" algn="l"/>
                <a:tab pos="508000" algn="l"/>
                <a:tab pos="508000" algn="l"/>
                <a:tab pos="508000" algn="l"/>
                <a:tab pos="508000" algn="l"/>
                <a:tab pos="508000" algn="l"/>
                <a:tab pos="508000" algn="l"/>
                <a:tab pos="508000" algn="l"/>
                <a:tab pos="1371600" algn="l"/>
                <a:tab pos="1371600" algn="l"/>
                <a:tab pos="1371600" algn="l"/>
                <a:tab pos="1371600" algn="l"/>
                <a:tab pos="1371600" algn="l"/>
                <a:tab pos="1371600" algn="l"/>
                <a:tab pos="1371600" algn="l"/>
                <a:tab pos="1371600" algn="l"/>
                <a:tab pos="1371600" algn="l"/>
                <a:tab pos="1371600" algn="l"/>
                <a:tab pos="1371600" algn="l"/>
                <a:tab pos="1371600" algn="l"/>
                <a:tab pos="1371600" algn="l"/>
                <a:tab pos="1371600" algn="l"/>
                <a:tab pos="1371600" algn="l"/>
                <a:tab pos="13716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2222500" algn="l"/>
                <a:tab pos="3086100" algn="l"/>
                <a:tab pos="3086100" algn="l"/>
                <a:tab pos="3086100" algn="l"/>
                <a:tab pos="3086100" algn="l"/>
                <a:tab pos="3086100" algn="l"/>
                <a:tab pos="3086100" algn="l"/>
                <a:tab pos="3086100" algn="l"/>
                <a:tab pos="3086100" algn="l"/>
                <a:tab pos="3086100" algn="l"/>
                <a:tab pos="3086100" algn="l"/>
                <a:tab pos="3086100" algn="l"/>
                <a:tab pos="3086100" algn="l"/>
                <a:tab pos="3086100" algn="l"/>
                <a:tab pos="3086100" algn="l"/>
                <a:tab pos="3086100" algn="l"/>
                <a:tab pos="3086100" algn="l"/>
                <a:tab pos="3937000" algn="l"/>
                <a:tab pos="3937000" algn="l"/>
                <a:tab pos="3937000" algn="l"/>
                <a:tab pos="3937000" algn="l"/>
                <a:tab pos="3937000" algn="l"/>
                <a:tab pos="3937000" algn="l"/>
                <a:tab pos="3937000" algn="l"/>
                <a:tab pos="3937000" algn="l"/>
                <a:tab pos="3937000" algn="l"/>
                <a:tab pos="3937000" algn="l"/>
                <a:tab pos="3937000" algn="l"/>
                <a:tab pos="3937000" algn="l"/>
                <a:tab pos="3937000" algn="l"/>
                <a:tab pos="3937000" algn="l"/>
                <a:tab pos="3937000" algn="l"/>
                <a:tab pos="3937000" algn="l"/>
                <a:tab pos="4800600" algn="l"/>
                <a:tab pos="4800600" algn="l"/>
                <a:tab pos="4800600" algn="l"/>
                <a:tab pos="4800600" algn="l"/>
                <a:tab pos="4800600" algn="l"/>
                <a:tab pos="4800600" algn="l"/>
                <a:tab pos="4800600" algn="l"/>
                <a:tab pos="4800600" algn="l"/>
                <a:tab pos="4800600" algn="l"/>
                <a:tab pos="4800600" algn="l"/>
                <a:tab pos="4800600" algn="l"/>
                <a:tab pos="4800600" algn="l"/>
                <a:tab pos="4800600" algn="l"/>
                <a:tab pos="4800600" algn="l"/>
                <a:tab pos="4800600" algn="l"/>
                <a:tab pos="4800600" algn="l"/>
                <a:tab pos="5651500" algn="l"/>
                <a:tab pos="5651500" algn="l"/>
                <a:tab pos="5651500" algn="l"/>
                <a:tab pos="5651500" algn="l"/>
                <a:tab pos="5651500" algn="l"/>
                <a:tab pos="5651500" algn="l"/>
                <a:tab pos="5651500" algn="l"/>
                <a:tab pos="5651500" algn="l"/>
                <a:tab pos="5651500" algn="l"/>
                <a:tab pos="5651500" algn="l"/>
                <a:tab pos="5651500" algn="l"/>
                <a:tab pos="5651500" algn="l"/>
                <a:tab pos="5651500" algn="l"/>
                <a:tab pos="5651500" algn="l"/>
                <a:tab pos="5651500" algn="l"/>
                <a:tab pos="5651500" algn="l"/>
                <a:tab pos="6515100" algn="l"/>
                <a:tab pos="6515100" algn="l"/>
                <a:tab pos="6515100" algn="l"/>
                <a:tab pos="6515100" algn="l"/>
                <a:tab pos="6515100" algn="l"/>
                <a:tab pos="6515100" algn="l"/>
                <a:tab pos="6515100" algn="l"/>
                <a:tab pos="6515100" algn="l"/>
                <a:tab pos="6515100" algn="l"/>
                <a:tab pos="6515100" algn="l"/>
                <a:tab pos="6515100" algn="l"/>
                <a:tab pos="6515100" algn="l"/>
                <a:tab pos="6515100" algn="l"/>
                <a:tab pos="6515100" algn="l"/>
                <a:tab pos="6515100" algn="l"/>
                <a:tab pos="6515100" algn="l"/>
                <a:tab pos="7366000" algn="l"/>
                <a:tab pos="7366000" algn="l"/>
                <a:tab pos="7366000" algn="l"/>
                <a:tab pos="7366000" algn="l"/>
                <a:tab pos="7366000" algn="l"/>
                <a:tab pos="7366000" algn="l"/>
                <a:tab pos="7366000" algn="l"/>
                <a:tab pos="7366000" algn="l"/>
                <a:tab pos="7366000" algn="l"/>
                <a:tab pos="7366000" algn="l"/>
                <a:tab pos="7366000" algn="l"/>
                <a:tab pos="7366000" algn="l"/>
                <a:tab pos="7366000" algn="l"/>
                <a:tab pos="7366000" algn="l"/>
                <a:tab pos="7366000" algn="l"/>
                <a:tab pos="73660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8229600" algn="l"/>
                <a:tab pos="9080500" algn="l"/>
                <a:tab pos="9080500" algn="l"/>
                <a:tab pos="9080500" algn="l"/>
                <a:tab pos="9080500" algn="l"/>
                <a:tab pos="9080500" algn="l"/>
                <a:tab pos="9080500" algn="l"/>
                <a:tab pos="9080500" algn="l"/>
                <a:tab pos="9080500" algn="l"/>
                <a:tab pos="9080500" algn="l"/>
                <a:tab pos="9080500" algn="l"/>
                <a:tab pos="9080500" algn="l"/>
                <a:tab pos="9080500" algn="l"/>
                <a:tab pos="9080500" algn="l"/>
                <a:tab pos="9080500" algn="l"/>
                <a:tab pos="9080500" algn="l"/>
                <a:tab pos="9080500" algn="l"/>
                <a:tab pos="9944100" algn="l"/>
                <a:tab pos="9944100" algn="l"/>
                <a:tab pos="9944100" algn="l"/>
                <a:tab pos="9944100" algn="l"/>
                <a:tab pos="9944100" algn="l"/>
                <a:tab pos="9944100" algn="l"/>
                <a:tab pos="9944100" algn="l"/>
                <a:tab pos="9944100" algn="l"/>
                <a:tab pos="9944100" algn="l"/>
                <a:tab pos="9944100" algn="l"/>
                <a:tab pos="9944100" algn="l"/>
                <a:tab pos="9944100" algn="l"/>
                <a:tab pos="9944100" algn="l"/>
                <a:tab pos="9944100" algn="l"/>
                <a:tab pos="9944100" algn="l"/>
                <a:tab pos="99441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  <a:tab pos="10058400" algn="l"/>
              </a:tabLst>
              <a:defRPr sz="1800"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Increasing number of Arabs are entering colleges and universities</a:t>
            </a:r>
          </a:p>
        </p:txBody>
      </p:sp>
      <p:sp>
        <p:nvSpPr>
          <p:cNvPr id="322" name="Shape 322"/>
          <p:cNvSpPr/>
          <p:nvPr/>
        </p:nvSpPr>
        <p:spPr>
          <a:xfrm>
            <a:off x="266696" y="6629400"/>
            <a:ext cx="763595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3 -24</a:t>
            </a:r>
          </a:p>
        </p:txBody>
      </p:sp>
      <p:sp>
        <p:nvSpPr>
          <p:cNvPr id="323" name="Shape 323"/>
          <p:cNvSpPr/>
          <p:nvPr/>
        </p:nvSpPr>
        <p:spPr>
          <a:xfrm>
            <a:off x="1423987" y="6524625"/>
            <a:ext cx="2844801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Shape 325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326" name="Shape 326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pic>
        <p:nvPicPr>
          <p:cNvPr id="327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328" name="Shape 328"/>
          <p:cNvSpPr/>
          <p:nvPr/>
        </p:nvSpPr>
        <p:spPr>
          <a:xfrm>
            <a:off x="504825" y="6546849"/>
            <a:ext cx="5018088" cy="2502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Arial"/>
              <a:ea typeface="Arial"/>
              <a:cs typeface="Arial"/>
              <a:sym typeface="Arial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sp>
        <p:nvSpPr>
          <p:cNvPr id="329" name="Shape 329"/>
          <p:cNvSpPr/>
          <p:nvPr>
            <p:ph type="body" idx="1"/>
          </p:nvPr>
        </p:nvSpPr>
        <p:spPr>
          <a:xfrm>
            <a:off x="365124" y="657225"/>
            <a:ext cx="8405815" cy="5311775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 marL="342900" indent="-34290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Social and demographic trends are shaping the way the Arabs live , work and produce.</a:t>
            </a:r>
            <a:endParaRPr sz="2000">
              <a:uFill>
                <a:solidFill/>
              </a:uFill>
            </a:endParaRPr>
          </a:p>
          <a:p>
            <a:pPr lvl="0" marL="342900" indent="-34290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New trends are creating different type of consumer and different type of products</a:t>
            </a:r>
          </a:p>
        </p:txBody>
      </p:sp>
    </p:spTree>
  </p:cSld>
  <p:clrMapOvr>
    <a:masterClrMapping/>
  </p:clrMapOvr>
  <p:transition spd="fast" advClick="1">
    <p:cover dir="l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Shape 331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332" name="Shape 332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pic>
        <p:nvPicPr>
          <p:cNvPr id="333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334" name="Shape 334"/>
          <p:cNvSpPr/>
          <p:nvPr/>
        </p:nvSpPr>
        <p:spPr>
          <a:xfrm>
            <a:off x="381000" y="6172198"/>
            <a:ext cx="5600700" cy="2502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Copyright 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Arial"/>
              <a:ea typeface="Arial"/>
              <a:cs typeface="Arial"/>
              <a:sym typeface="Arial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sp>
        <p:nvSpPr>
          <p:cNvPr id="335" name="Shape 335"/>
          <p:cNvSpPr/>
          <p:nvPr/>
        </p:nvSpPr>
        <p:spPr>
          <a:xfrm>
            <a:off x="6477000" y="6172200"/>
            <a:ext cx="2171700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3 -29</a:t>
            </a:r>
          </a:p>
        </p:txBody>
      </p:sp>
      <p:sp>
        <p:nvSpPr>
          <p:cNvPr id="336" name="Shape 336"/>
          <p:cNvSpPr/>
          <p:nvPr/>
        </p:nvSpPr>
        <p:spPr>
          <a:xfrm>
            <a:off x="533400" y="457198"/>
            <a:ext cx="78867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spcBef>
                <a:spcPts val="1500"/>
              </a:spcBef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Political, Governmental, and Legal Forces</a:t>
            </a:r>
          </a:p>
        </p:txBody>
      </p:sp>
      <p:grpSp>
        <p:nvGrpSpPr>
          <p:cNvPr id="339" name="Group 339"/>
          <p:cNvGrpSpPr/>
          <p:nvPr/>
        </p:nvGrpSpPr>
        <p:grpSpPr>
          <a:xfrm>
            <a:off x="531806" y="1904996"/>
            <a:ext cx="5969009" cy="3124207"/>
            <a:chOff x="-1" y="0"/>
            <a:chExt cx="5969008" cy="3124205"/>
          </a:xfrm>
        </p:grpSpPr>
        <p:sp>
          <p:nvSpPr>
            <p:cNvPr id="337" name="Shape 337"/>
            <p:cNvSpPr/>
            <p:nvPr/>
          </p:nvSpPr>
          <p:spPr>
            <a:xfrm>
              <a:off x="-1" y="-1"/>
              <a:ext cx="5945197" cy="3124207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338" name="Shape 338"/>
            <p:cNvSpPr/>
            <p:nvPr/>
          </p:nvSpPr>
          <p:spPr>
            <a:xfrm>
              <a:off x="-2" y="-1"/>
              <a:ext cx="5969009" cy="2133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marR="41359" indent="41275">
                <a:lnSpc>
                  <a:spcPct val="150000"/>
                </a:lnSpc>
                <a:spcBef>
                  <a:spcPts val="1200"/>
                </a:spcBef>
                <a:tabLst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Key opportunities &amp; threats include:</a:t>
              </a:r>
              <a:endParaRPr sz="2000">
                <a:latin typeface="Verdana"/>
                <a:ea typeface="Verdana"/>
                <a:cs typeface="Verdana"/>
                <a:sym typeface="Verdana"/>
              </a:endParaRPr>
            </a:p>
            <a:p>
              <a:pPr lvl="0" marL="41275" marR="41359" indent="0">
                <a:lnSpc>
                  <a:spcPct val="150000"/>
                </a:lnSpc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Import &amp; export tariffs  </a:t>
              </a:r>
              <a:endParaRPr sz="2000">
                <a:latin typeface="Verdana"/>
                <a:ea typeface="Verdana"/>
                <a:cs typeface="Verdana"/>
                <a:sym typeface="Verdana"/>
              </a:endParaRPr>
            </a:p>
            <a:p>
              <a:pPr lvl="0" marL="41275" marR="41359" indent="0">
                <a:lnSpc>
                  <a:spcPct val="150000"/>
                </a:lnSpc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Government budget</a:t>
              </a:r>
              <a:endParaRPr sz="2000">
                <a:latin typeface="Verdana"/>
                <a:ea typeface="Verdana"/>
                <a:cs typeface="Verdana"/>
                <a:sym typeface="Verdana"/>
              </a:endParaRPr>
            </a:p>
            <a:p>
              <a:pPr lvl="0" marL="41275" marR="41359" indent="0">
                <a:lnSpc>
                  <a:spcPct val="150000"/>
                </a:lnSpc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Patent laws</a:t>
              </a:r>
            </a:p>
          </p:txBody>
        </p:sp>
      </p:grpSp>
      <p:sp>
        <p:nvSpPr>
          <p:cNvPr id="340" name="Shape 340"/>
          <p:cNvSpPr/>
          <p:nvPr/>
        </p:nvSpPr>
        <p:spPr>
          <a:xfrm>
            <a:off x="533400" y="838199"/>
            <a:ext cx="59817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spcBef>
                <a:spcPts val="1500"/>
              </a:spcBef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b="1" sz="24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uFillTx/>
              </a:defRPr>
            </a:pPr>
            <a:r>
              <a:rPr b="1" sz="2400">
                <a:uFill>
                  <a:solidFill/>
                </a:uFill>
              </a:rPr>
              <a:t>Government Regulation</a:t>
            </a:r>
          </a:p>
        </p:txBody>
      </p:sp>
      <p:sp>
        <p:nvSpPr>
          <p:cNvPr id="341" name="Shape 341"/>
          <p:cNvSpPr/>
          <p:nvPr/>
        </p:nvSpPr>
        <p:spPr>
          <a:xfrm>
            <a:off x="268286" y="6546850"/>
            <a:ext cx="533402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3 -29</a:t>
            </a:r>
          </a:p>
        </p:txBody>
      </p:sp>
      <p:sp>
        <p:nvSpPr>
          <p:cNvPr id="342" name="Shape 342"/>
          <p:cNvSpPr/>
          <p:nvPr/>
        </p:nvSpPr>
        <p:spPr>
          <a:xfrm>
            <a:off x="1423987" y="6524625"/>
            <a:ext cx="2844801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Shape 344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345" name="Shape 345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pic>
        <p:nvPicPr>
          <p:cNvPr id="346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347" name="Shape 347"/>
          <p:cNvSpPr/>
          <p:nvPr/>
        </p:nvSpPr>
        <p:spPr>
          <a:xfrm>
            <a:off x="381000" y="6172198"/>
            <a:ext cx="5600700" cy="2502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Copyright 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Arial"/>
              <a:ea typeface="Arial"/>
              <a:cs typeface="Arial"/>
              <a:sym typeface="Arial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sp>
        <p:nvSpPr>
          <p:cNvPr id="348" name="Shape 348"/>
          <p:cNvSpPr/>
          <p:nvPr/>
        </p:nvSpPr>
        <p:spPr>
          <a:xfrm>
            <a:off x="6477000" y="6172200"/>
            <a:ext cx="2171700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3 -33</a:t>
            </a:r>
          </a:p>
        </p:txBody>
      </p:sp>
      <p:sp>
        <p:nvSpPr>
          <p:cNvPr id="349" name="Shape 349"/>
          <p:cNvSpPr/>
          <p:nvPr/>
        </p:nvSpPr>
        <p:spPr>
          <a:xfrm>
            <a:off x="533400" y="457198"/>
            <a:ext cx="61341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spcBef>
                <a:spcPts val="1500"/>
              </a:spcBef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Technological Forces</a:t>
            </a:r>
          </a:p>
        </p:txBody>
      </p:sp>
      <p:grpSp>
        <p:nvGrpSpPr>
          <p:cNvPr id="352" name="Group 352"/>
          <p:cNvGrpSpPr/>
          <p:nvPr/>
        </p:nvGrpSpPr>
        <p:grpSpPr>
          <a:xfrm>
            <a:off x="609594" y="1676394"/>
            <a:ext cx="6197609" cy="3492510"/>
            <a:chOff x="0" y="-1"/>
            <a:chExt cx="6197608" cy="3492508"/>
          </a:xfrm>
        </p:grpSpPr>
        <p:sp>
          <p:nvSpPr>
            <p:cNvPr id="350" name="Shape 350"/>
            <p:cNvSpPr/>
            <p:nvPr/>
          </p:nvSpPr>
          <p:spPr>
            <a:xfrm>
              <a:off x="-1" y="0"/>
              <a:ext cx="6184908" cy="349250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351" name="Shape 351"/>
            <p:cNvSpPr/>
            <p:nvPr/>
          </p:nvSpPr>
          <p:spPr>
            <a:xfrm>
              <a:off x="0" y="-2"/>
              <a:ext cx="6197608" cy="3352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marR="39199" indent="38100">
                <a:lnSpc>
                  <a:spcPct val="150000"/>
                </a:lnSpc>
                <a:spcBef>
                  <a:spcPts val="1200"/>
                </a:spcBef>
                <a:tabLst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Technological forces have a major impact:</a:t>
              </a:r>
              <a:endParaRPr sz="2000">
                <a:latin typeface="Verdana"/>
                <a:ea typeface="Verdana"/>
                <a:cs typeface="Verdana"/>
                <a:sym typeface="Verdana"/>
              </a:endParaRPr>
            </a:p>
            <a:p>
              <a:pPr lvl="0" marL="38100" marR="39199" indent="0">
                <a:lnSpc>
                  <a:spcPct val="150000"/>
                </a:lnSpc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Internet</a:t>
              </a:r>
              <a:endParaRPr sz="2000">
                <a:latin typeface="Verdana"/>
                <a:ea typeface="Verdana"/>
                <a:cs typeface="Verdana"/>
                <a:sym typeface="Verdana"/>
              </a:endParaRPr>
            </a:p>
            <a:p>
              <a:pPr lvl="0" marL="38100" marR="39199" indent="0">
                <a:lnSpc>
                  <a:spcPct val="150000"/>
                </a:lnSpc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Communications</a:t>
              </a:r>
              <a:endParaRPr sz="2000">
                <a:latin typeface="Verdana"/>
                <a:ea typeface="Verdana"/>
                <a:cs typeface="Verdana"/>
                <a:sym typeface="Verdana"/>
              </a:endParaRPr>
            </a:p>
            <a:p>
              <a:pPr lvl="0" marL="38100" marR="39199" indent="0">
                <a:lnSpc>
                  <a:spcPct val="150000"/>
                </a:lnSpc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Electronics </a:t>
              </a:r>
              <a:endParaRPr sz="2000">
                <a:latin typeface="Verdana"/>
                <a:ea typeface="Verdana"/>
                <a:cs typeface="Verdana"/>
                <a:sym typeface="Verdana"/>
              </a:endParaRPr>
            </a:p>
            <a:p>
              <a:pPr lvl="0" marL="38100" marR="39199" indent="0">
                <a:lnSpc>
                  <a:spcPct val="150000"/>
                </a:lnSpc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Aeronautics</a:t>
              </a:r>
              <a:endParaRPr sz="2000">
                <a:latin typeface="Verdana"/>
                <a:ea typeface="Verdana"/>
                <a:cs typeface="Verdana"/>
                <a:sym typeface="Verdana"/>
              </a:endParaRPr>
            </a:p>
            <a:p>
              <a:pPr lvl="0" marL="38100" marR="39199" indent="0">
                <a:lnSpc>
                  <a:spcPct val="150000"/>
                </a:lnSpc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Pharmaceutical </a:t>
              </a:r>
            </a:p>
          </p:txBody>
        </p:sp>
      </p:grpSp>
      <p:sp>
        <p:nvSpPr>
          <p:cNvPr id="353" name="Shape 353"/>
          <p:cNvSpPr/>
          <p:nvPr/>
        </p:nvSpPr>
        <p:spPr>
          <a:xfrm>
            <a:off x="268286" y="6546850"/>
            <a:ext cx="533402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3 -33</a:t>
            </a:r>
          </a:p>
        </p:txBody>
      </p:sp>
      <p:sp>
        <p:nvSpPr>
          <p:cNvPr id="354" name="Shape 354"/>
          <p:cNvSpPr/>
          <p:nvPr/>
        </p:nvSpPr>
        <p:spPr>
          <a:xfrm>
            <a:off x="1423987" y="6524625"/>
            <a:ext cx="2844801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fast" advClick="1">
    <p:cover dir="l"/>
  </p:transition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afterEffect" presetClass="entr" presetSubtype="4" presetID="2" grpId="1" fill="hold">
                                  <p:stCondLst>
                                    <p:cond delay="5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5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184" name="Shape 184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pic>
        <p:nvPicPr>
          <p:cNvPr id="185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86" name="Shape 186"/>
          <p:cNvSpPr/>
          <p:nvPr/>
        </p:nvSpPr>
        <p:spPr>
          <a:xfrm>
            <a:off x="504825" y="6546849"/>
            <a:ext cx="5018088" cy="2502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Arial"/>
              <a:ea typeface="Arial"/>
              <a:cs typeface="Arial"/>
              <a:sym typeface="Arial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sp>
        <p:nvSpPr>
          <p:cNvPr id="187" name="Shape 187"/>
          <p:cNvSpPr/>
          <p:nvPr/>
        </p:nvSpPr>
        <p:spPr>
          <a:xfrm>
            <a:off x="365125" y="395287"/>
            <a:ext cx="8509000" cy="1117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spcBef>
                <a:spcPts val="18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 sz="36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36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Strategic Management: Concepts and Cases</a:t>
            </a:r>
          </a:p>
        </p:txBody>
      </p:sp>
      <p:sp>
        <p:nvSpPr>
          <p:cNvPr id="188" name="Shape 188"/>
          <p:cNvSpPr/>
          <p:nvPr/>
        </p:nvSpPr>
        <p:spPr>
          <a:xfrm>
            <a:off x="365125" y="1546224"/>
            <a:ext cx="4381500" cy="3157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lnSpc>
                <a:spcPct val="120000"/>
              </a:lnSpc>
              <a:tabLst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</a:tabLst>
              <a:defRPr sz="1800"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rPr>
              <a:t>Arab World Edition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  <a:latin typeface="Verdana"/>
              <a:ea typeface="Verdana"/>
              <a:cs typeface="Verdana"/>
              <a:sym typeface="Verdana"/>
            </a:endParaRPr>
          </a:p>
          <a:p>
            <a:pPr lvl="0" marR="0" indent="0">
              <a:lnSpc>
                <a:spcPct val="120000"/>
              </a:lnSpc>
              <a:tabLst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</a:tabLst>
              <a:defRPr sz="1800"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Fred R. David</a:t>
            </a: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marR="0" indent="0">
              <a:lnSpc>
                <a:spcPct val="120000"/>
              </a:lnSpc>
              <a:tabLst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</a:tabLst>
              <a:defRPr sz="1800"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Abbas J. Ali</a:t>
            </a: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marR="0" indent="0">
              <a:lnSpc>
                <a:spcPct val="120000"/>
              </a:lnSpc>
              <a:tabLst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</a:tabLst>
              <a:defRPr sz="1800"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Abdulrahman Y. Al-Aali</a:t>
            </a: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marR="0" indent="0">
              <a:lnSpc>
                <a:spcPct val="120000"/>
              </a:lnSpc>
              <a:tabLst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</a:tabLst>
              <a:defRPr sz="1800">
                <a:uFillTx/>
              </a:defRPr>
            </a:pP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marR="0" indent="0">
              <a:lnSpc>
                <a:spcPct val="120000"/>
              </a:lnSpc>
              <a:tabLst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</a:tabLst>
              <a:defRPr sz="1800">
                <a:uFillTx/>
              </a:defRPr>
            </a:pP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  <a:latin typeface="Verdana"/>
              <a:ea typeface="Verdana"/>
              <a:cs typeface="Verdana"/>
              <a:sym typeface="Verdana"/>
            </a:endParaRPr>
          </a:p>
          <a:p>
            <a:pPr lvl="0" marR="0" indent="0">
              <a:lnSpc>
                <a:spcPct val="120000"/>
              </a:lnSpc>
              <a:tabLst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</a:tabLst>
              <a:defRPr sz="1800"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rPr>
              <a:t>Chapter 3: 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  <a:latin typeface="Verdana"/>
              <a:ea typeface="Verdana"/>
              <a:cs typeface="Verdana"/>
              <a:sym typeface="Verdana"/>
            </a:endParaRPr>
          </a:p>
          <a:p>
            <a:pPr lvl="0" marR="0" indent="0">
              <a:lnSpc>
                <a:spcPct val="120000"/>
              </a:lnSpc>
              <a:tabLst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8509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17145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25654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34290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42799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1435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59944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68580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77089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85725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94234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2870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5156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</a:tabLst>
              <a:defRPr sz="1800"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rPr>
              <a:t>The External Assessment</a:t>
            </a:r>
          </a:p>
        </p:txBody>
      </p:sp>
      <p:pic>
        <p:nvPicPr>
          <p:cNvPr id="189" name="image1.jpe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410200" y="1524000"/>
            <a:ext cx="2874966" cy="4138613"/>
          </a:xfrm>
          <a:prstGeom prst="rect">
            <a:avLst/>
          </a:prstGeom>
          <a:ln w="12700">
            <a:miter lim="400000"/>
          </a:ln>
        </p:spPr>
      </p:pic>
      <p:sp>
        <p:nvSpPr>
          <p:cNvPr id="190" name="Shape 190"/>
          <p:cNvSpPr/>
          <p:nvPr/>
        </p:nvSpPr>
        <p:spPr>
          <a:xfrm>
            <a:off x="290509" y="6524625"/>
            <a:ext cx="736607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3 -2</a:t>
            </a:r>
          </a:p>
        </p:txBody>
      </p:sp>
      <p:sp>
        <p:nvSpPr>
          <p:cNvPr id="191" name="Shape 191"/>
          <p:cNvSpPr/>
          <p:nvPr/>
        </p:nvSpPr>
        <p:spPr>
          <a:xfrm>
            <a:off x="1423987" y="6524625"/>
            <a:ext cx="2844801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Shape 356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357" name="Shape 357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pic>
        <p:nvPicPr>
          <p:cNvPr id="358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359" name="Shape 359"/>
          <p:cNvSpPr/>
          <p:nvPr/>
        </p:nvSpPr>
        <p:spPr>
          <a:xfrm>
            <a:off x="381000" y="6172198"/>
            <a:ext cx="5600700" cy="2502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Copyright 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Arial"/>
              <a:ea typeface="Arial"/>
              <a:cs typeface="Arial"/>
              <a:sym typeface="Arial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sp>
        <p:nvSpPr>
          <p:cNvPr id="360" name="Shape 360"/>
          <p:cNvSpPr/>
          <p:nvPr>
            <p:ph type="title"/>
          </p:nvPr>
        </p:nvSpPr>
        <p:spPr>
          <a:xfrm>
            <a:off x="365124" y="395286"/>
            <a:ext cx="8405815" cy="1150939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O &amp; T from Technology :</a:t>
            </a:r>
          </a:p>
        </p:txBody>
      </p:sp>
      <p:sp>
        <p:nvSpPr>
          <p:cNvPr id="361" name="Shape 361"/>
          <p:cNvSpPr/>
          <p:nvPr>
            <p:ph type="body" idx="1"/>
          </p:nvPr>
        </p:nvSpPr>
        <p:spPr>
          <a:xfrm>
            <a:off x="365124" y="1546225"/>
            <a:ext cx="8405815" cy="5311775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 marL="342900" indent="-34290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Altering the life cycle of product</a:t>
            </a:r>
            <a:endParaRPr sz="2000">
              <a:uFill>
                <a:solidFill/>
              </a:uFill>
            </a:endParaRPr>
          </a:p>
          <a:p>
            <a:pPr lvl="0" marL="342900" indent="-34290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Increase the speed of distribution</a:t>
            </a:r>
            <a:endParaRPr sz="2000">
              <a:uFill>
                <a:solidFill/>
              </a:uFill>
            </a:endParaRPr>
          </a:p>
          <a:p>
            <a:pPr lvl="0" marL="342900" indent="-34290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No geographic limitation</a:t>
            </a:r>
            <a:endParaRPr sz="2000">
              <a:uFill>
                <a:solidFill/>
              </a:uFill>
            </a:endParaRPr>
          </a:p>
          <a:p>
            <a:pPr lvl="0" marL="342900" indent="-34290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create new markets</a:t>
            </a:r>
            <a:endParaRPr sz="2000">
              <a:uFill>
                <a:solidFill/>
              </a:uFill>
            </a:endParaRPr>
          </a:p>
          <a:p>
            <a:pPr lvl="0" marL="342900" indent="-34290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new competitive advantages</a:t>
            </a:r>
          </a:p>
        </p:txBody>
      </p:sp>
    </p:spTree>
  </p:cSld>
  <p:clrMapOvr>
    <a:masterClrMapping/>
  </p:clrMapOvr>
  <p:transition spd="fast" advClick="1">
    <p:cover dir="l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Shape 363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364" name="Shape 364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pic>
        <p:nvPicPr>
          <p:cNvPr id="365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366" name="Shape 366"/>
          <p:cNvSpPr/>
          <p:nvPr/>
        </p:nvSpPr>
        <p:spPr>
          <a:xfrm>
            <a:off x="381000" y="6172198"/>
            <a:ext cx="5600700" cy="2502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Copyright 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Arial"/>
              <a:ea typeface="Arial"/>
              <a:cs typeface="Arial"/>
              <a:sym typeface="Arial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sp>
        <p:nvSpPr>
          <p:cNvPr id="367" name="Shape 367"/>
          <p:cNvSpPr/>
          <p:nvPr>
            <p:ph type="title"/>
          </p:nvPr>
        </p:nvSpPr>
        <p:spPr>
          <a:xfrm>
            <a:off x="365124" y="395286"/>
            <a:ext cx="8405815" cy="1150939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Competitors:</a:t>
            </a:r>
          </a:p>
        </p:txBody>
      </p:sp>
      <p:sp>
        <p:nvSpPr>
          <p:cNvPr id="368" name="Shape 368"/>
          <p:cNvSpPr/>
          <p:nvPr>
            <p:ph type="body" idx="1"/>
          </p:nvPr>
        </p:nvSpPr>
        <p:spPr>
          <a:xfrm>
            <a:off x="365124" y="1546225"/>
            <a:ext cx="8405815" cy="5311775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 marL="342900" indent="-34290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By definition: competitors are firms that offer similar products and services in the same market.</a:t>
            </a:r>
            <a:endParaRPr sz="2000">
              <a:uFill>
                <a:solidFill/>
              </a:uFill>
            </a:endParaRPr>
          </a:p>
          <a:p>
            <a:pPr lvl="0" marL="342900" indent="-34290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Markets can be :</a:t>
            </a:r>
            <a:endParaRPr sz="2000">
              <a:uFill>
                <a:solidFill/>
              </a:uFill>
            </a:endParaRPr>
          </a:p>
          <a:p>
            <a:pPr lvl="0" marL="342900" indent="-34290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Geographic</a:t>
            </a:r>
            <a:endParaRPr sz="2000">
              <a:uFill>
                <a:solidFill/>
              </a:uFill>
            </a:endParaRPr>
          </a:p>
          <a:p>
            <a:pPr lvl="0" marL="342900" indent="-34290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Products</a:t>
            </a:r>
            <a:endParaRPr sz="2000">
              <a:uFill>
                <a:solidFill/>
              </a:uFill>
            </a:endParaRPr>
          </a:p>
          <a:p>
            <a:pPr lvl="0" marL="342900" indent="-34290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Segments</a:t>
            </a:r>
            <a:endParaRPr sz="2000">
              <a:uFill>
                <a:solidFill/>
              </a:uFill>
            </a:endParaRPr>
          </a:p>
          <a:p>
            <a:pPr lvl="0" marL="342900" indent="-34290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Example: in Insurance industry the market is broken down into :</a:t>
            </a:r>
            <a:endParaRPr sz="2000">
              <a:uFill>
                <a:solidFill/>
              </a:uFill>
            </a:endParaRPr>
          </a:p>
          <a:p>
            <a:pPr lvl="0" marL="342900" indent="-34290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Commercial/consumer</a:t>
            </a:r>
            <a:endParaRPr sz="2000">
              <a:uFill>
                <a:solidFill/>
              </a:uFill>
            </a:endParaRPr>
          </a:p>
          <a:p>
            <a:pPr lvl="0" marL="342900" indent="-34290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health/life</a:t>
            </a:r>
            <a:endParaRPr sz="2000">
              <a:uFill>
                <a:solidFill/>
              </a:uFill>
            </a:endParaRPr>
          </a:p>
          <a:p>
            <a:pPr lvl="0" marL="342900" indent="-34290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Saudi/GCC</a:t>
            </a:r>
          </a:p>
        </p:txBody>
      </p:sp>
    </p:spTree>
  </p:cSld>
  <p:clrMapOvr>
    <a:masterClrMapping/>
  </p:clrMapOvr>
  <p:transition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Shape 370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371" name="Shape 371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pic>
        <p:nvPicPr>
          <p:cNvPr id="372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373" name="Shape 373"/>
          <p:cNvSpPr/>
          <p:nvPr/>
        </p:nvSpPr>
        <p:spPr>
          <a:xfrm>
            <a:off x="381000" y="6172198"/>
            <a:ext cx="5600700" cy="2502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Copyright 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Arial"/>
              <a:ea typeface="Arial"/>
              <a:cs typeface="Arial"/>
              <a:sym typeface="Arial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sp>
        <p:nvSpPr>
          <p:cNvPr id="374" name="Shape 374"/>
          <p:cNvSpPr/>
          <p:nvPr/>
        </p:nvSpPr>
        <p:spPr>
          <a:xfrm>
            <a:off x="6477000" y="6172200"/>
            <a:ext cx="2171700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3 -35</a:t>
            </a:r>
          </a:p>
        </p:txBody>
      </p:sp>
      <p:sp>
        <p:nvSpPr>
          <p:cNvPr id="375" name="Shape 375"/>
          <p:cNvSpPr/>
          <p:nvPr/>
        </p:nvSpPr>
        <p:spPr>
          <a:xfrm>
            <a:off x="533400" y="457198"/>
            <a:ext cx="61341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spcBef>
                <a:spcPts val="1500"/>
              </a:spcBef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Industry Forces</a:t>
            </a:r>
          </a:p>
        </p:txBody>
      </p:sp>
      <p:grpSp>
        <p:nvGrpSpPr>
          <p:cNvPr id="378" name="Group 378"/>
          <p:cNvGrpSpPr/>
          <p:nvPr/>
        </p:nvGrpSpPr>
        <p:grpSpPr>
          <a:xfrm>
            <a:off x="533394" y="1269994"/>
            <a:ext cx="7416808" cy="4546611"/>
            <a:chOff x="-1" y="-1"/>
            <a:chExt cx="7416806" cy="4546609"/>
          </a:xfrm>
        </p:grpSpPr>
        <p:sp>
          <p:nvSpPr>
            <p:cNvPr id="376" name="Shape 376"/>
            <p:cNvSpPr/>
            <p:nvPr/>
          </p:nvSpPr>
          <p:spPr>
            <a:xfrm>
              <a:off x="-2" y="-1"/>
              <a:ext cx="7404107" cy="454660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377" name="Shape 377"/>
            <p:cNvSpPr/>
            <p:nvPr/>
          </p:nvSpPr>
          <p:spPr>
            <a:xfrm>
              <a:off x="-1" y="-2"/>
              <a:ext cx="7416807" cy="4419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marL="558312" marR="39199" indent="-520212">
                <a:lnSpc>
                  <a:spcPct val="150000"/>
                </a:lnSpc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Collecting and evaluating information on competitors is essential for successful strategy formulation.</a:t>
              </a:r>
              <a:endParaRPr sz="2000">
                <a:latin typeface="Verdana"/>
                <a:ea typeface="Verdana"/>
                <a:cs typeface="Verdana"/>
                <a:sym typeface="Verdana"/>
              </a:endParaRPr>
            </a:p>
            <a:p>
              <a:pPr lvl="0" marL="558312" marR="39199" indent="-520212">
                <a:lnSpc>
                  <a:spcPct val="150000"/>
                </a:lnSpc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Identifying major competitors is not easy because many firms have divisions that compete in different industries.</a:t>
              </a:r>
              <a:endParaRPr sz="2000">
                <a:latin typeface="Verdana"/>
                <a:ea typeface="Verdana"/>
                <a:cs typeface="Verdana"/>
                <a:sym typeface="Verdana"/>
              </a:endParaRPr>
            </a:p>
            <a:p>
              <a:pPr lvl="0" marL="558312" marR="39199" indent="-520212">
                <a:lnSpc>
                  <a:spcPct val="150000"/>
                </a:lnSpc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Competition on virtually all industries can be described as intense, and sometimes as cutthroat.</a:t>
              </a:r>
              <a:endParaRPr sz="2000">
                <a:latin typeface="Verdana"/>
                <a:ea typeface="Verdana"/>
                <a:cs typeface="Verdana"/>
                <a:sym typeface="Verdana"/>
              </a:endParaRPr>
            </a:p>
            <a:p>
              <a:pPr lvl="0" marL="558312" marR="39199" indent="-520212">
                <a:lnSpc>
                  <a:spcPct val="150000"/>
                </a:lnSpc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In each sector competitors attempt to reduce threats and build a strategy to capture new markets.</a:t>
              </a:r>
            </a:p>
          </p:txBody>
        </p:sp>
      </p:grpSp>
      <p:sp>
        <p:nvSpPr>
          <p:cNvPr id="379" name="Shape 379"/>
          <p:cNvSpPr/>
          <p:nvPr/>
        </p:nvSpPr>
        <p:spPr>
          <a:xfrm>
            <a:off x="268286" y="6546850"/>
            <a:ext cx="533402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3 -35</a:t>
            </a:r>
          </a:p>
        </p:txBody>
      </p:sp>
      <p:sp>
        <p:nvSpPr>
          <p:cNvPr id="380" name="Shape 380"/>
          <p:cNvSpPr/>
          <p:nvPr/>
        </p:nvSpPr>
        <p:spPr>
          <a:xfrm>
            <a:off x="1423987" y="6524625"/>
            <a:ext cx="2844801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afterEffect" presetClass="entr" presetSubtype="4" presetID="2" grpId="1" fill="hold">
                                  <p:stCondLst>
                                    <p:cond delay="5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78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Shape 382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383" name="Shape 383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pic>
        <p:nvPicPr>
          <p:cNvPr id="384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385" name="Shape 385"/>
          <p:cNvSpPr/>
          <p:nvPr/>
        </p:nvSpPr>
        <p:spPr>
          <a:xfrm>
            <a:off x="381000" y="6172198"/>
            <a:ext cx="5600700" cy="2502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Copyright 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Arial"/>
              <a:ea typeface="Arial"/>
              <a:cs typeface="Arial"/>
              <a:sym typeface="Arial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sp>
        <p:nvSpPr>
          <p:cNvPr id="386" name="Shape 386"/>
          <p:cNvSpPr/>
          <p:nvPr/>
        </p:nvSpPr>
        <p:spPr>
          <a:xfrm>
            <a:off x="6477000" y="6172200"/>
            <a:ext cx="2171700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3 -37</a:t>
            </a:r>
          </a:p>
        </p:txBody>
      </p:sp>
      <p:sp>
        <p:nvSpPr>
          <p:cNvPr id="387" name="Shape 387"/>
          <p:cNvSpPr/>
          <p:nvPr/>
        </p:nvSpPr>
        <p:spPr>
          <a:xfrm>
            <a:off x="533400" y="304796"/>
            <a:ext cx="81915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spcBef>
                <a:spcPts val="1500"/>
              </a:spcBef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Key Questions Concerning Competitors</a:t>
            </a:r>
          </a:p>
        </p:txBody>
      </p:sp>
      <p:sp>
        <p:nvSpPr>
          <p:cNvPr id="388" name="Shape 388"/>
          <p:cNvSpPr/>
          <p:nvPr/>
        </p:nvSpPr>
        <p:spPr>
          <a:xfrm>
            <a:off x="533400" y="1447800"/>
            <a:ext cx="7886700" cy="4025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558312" marR="39199" indent="-520212">
              <a:buClr>
                <a:srgbClr val="000000"/>
              </a:buClr>
              <a:buSzPct val="100000"/>
              <a:buFont typeface="Verdana"/>
              <a:buChar char="•"/>
              <a:tabLst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</a:tabLst>
              <a:defRPr sz="1800"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What are their strengths?</a:t>
            </a: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marL="227010" marR="39199" indent="-188910">
              <a:tabLst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</a:tabLst>
              <a:defRPr sz="1800">
                <a:uFillTx/>
              </a:defRPr>
            </a:pP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marL="558312" marR="39199" indent="-520212">
              <a:buClr>
                <a:srgbClr val="000000"/>
              </a:buClr>
              <a:buSzPct val="100000"/>
              <a:buFont typeface="Verdana"/>
              <a:buChar char="•"/>
              <a:tabLst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</a:tabLst>
              <a:defRPr sz="1800"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What are their weaknesses?</a:t>
            </a: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marL="227010" marR="39199" indent="-188910">
              <a:tabLst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</a:tabLst>
              <a:defRPr sz="1800">
                <a:uFillTx/>
              </a:defRPr>
            </a:pP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marL="558312" marR="39199" indent="-520212">
              <a:buClr>
                <a:srgbClr val="000000"/>
              </a:buClr>
              <a:buSzPct val="100000"/>
              <a:buFont typeface="Verdana"/>
              <a:buChar char="•"/>
              <a:tabLst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</a:tabLst>
              <a:defRPr sz="1800"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What are their objectives and strategies?</a:t>
            </a: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marL="227010" marR="39199" indent="-188910">
              <a:tabLst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</a:tabLst>
              <a:defRPr sz="1800">
                <a:uFillTx/>
              </a:defRPr>
            </a:pP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marL="905122" marR="39199" indent="-867022">
              <a:buClr>
                <a:srgbClr val="000000"/>
              </a:buClr>
              <a:buSzPct val="100000"/>
              <a:buFont typeface="Verdana"/>
              <a:buChar char="•"/>
              <a:tabLst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</a:tabLst>
              <a:defRPr sz="1800"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What is their responses to external variables</a:t>
            </a:r>
            <a:r>
              <a:rPr sz="24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?</a:t>
            </a:r>
            <a:endParaRPr sz="2400">
              <a:latin typeface="Verdana"/>
              <a:ea typeface="Verdana"/>
              <a:cs typeface="Verdana"/>
              <a:sym typeface="Verdana"/>
            </a:endParaRPr>
          </a:p>
          <a:p>
            <a:pPr lvl="0" marL="227010" marR="39199" indent="-188910">
              <a:tabLst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</a:tabLst>
              <a:defRPr sz="1800">
                <a:uFillTx/>
              </a:defRPr>
            </a:pP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marL="558312" marR="39199" indent="-520212">
              <a:buClr>
                <a:srgbClr val="000000"/>
              </a:buClr>
              <a:buSzPct val="100000"/>
              <a:buFont typeface="Verdana"/>
              <a:buChar char="•"/>
              <a:tabLst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</a:tabLst>
              <a:defRPr sz="1800"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What is their vulnerability to our alternative strategies?</a:t>
            </a: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marL="227010" marR="39199" indent="-188910">
              <a:tabLst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</a:tabLst>
              <a:defRPr sz="1800">
                <a:uFillTx/>
              </a:defRPr>
            </a:pP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marL="558312" marR="39199" indent="-520212">
              <a:buClr>
                <a:srgbClr val="000000"/>
              </a:buClr>
              <a:buSzPct val="100000"/>
              <a:buFont typeface="Verdana"/>
              <a:buChar char="•"/>
              <a:tabLst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</a:tabLst>
              <a:defRPr sz="1800"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What is our vulnerability to strategic counterattack?</a:t>
            </a: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marL="227010" marR="39199" indent="-188910">
              <a:tabLst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</a:tabLst>
              <a:defRPr sz="1800">
                <a:uFillTx/>
              </a:defRPr>
            </a:pP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marL="558312" marR="39199" indent="-520212">
              <a:buClr>
                <a:srgbClr val="000000"/>
              </a:buClr>
              <a:buSzPct val="100000"/>
              <a:buFont typeface="Verdana"/>
              <a:buChar char="•"/>
              <a:tabLst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</a:tabLst>
              <a:defRPr sz="1800"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What is our product/service positioning?</a:t>
            </a:r>
          </a:p>
        </p:txBody>
      </p:sp>
      <p:sp>
        <p:nvSpPr>
          <p:cNvPr id="389" name="Shape 389"/>
          <p:cNvSpPr/>
          <p:nvPr/>
        </p:nvSpPr>
        <p:spPr>
          <a:xfrm>
            <a:off x="268286" y="6546850"/>
            <a:ext cx="533402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3 -37</a:t>
            </a:r>
          </a:p>
        </p:txBody>
      </p:sp>
      <p:sp>
        <p:nvSpPr>
          <p:cNvPr id="390" name="Shape 390"/>
          <p:cNvSpPr/>
          <p:nvPr/>
        </p:nvSpPr>
        <p:spPr>
          <a:xfrm>
            <a:off x="1423987" y="6524625"/>
            <a:ext cx="2844801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fast" advClick="1">
    <p:cover dir="l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Shape 392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393" name="Shape 393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pic>
        <p:nvPicPr>
          <p:cNvPr id="394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395" name="Shape 395"/>
          <p:cNvSpPr/>
          <p:nvPr/>
        </p:nvSpPr>
        <p:spPr>
          <a:xfrm>
            <a:off x="381000" y="6172198"/>
            <a:ext cx="5600700" cy="2502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Copyright 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Arial"/>
              <a:ea typeface="Arial"/>
              <a:cs typeface="Arial"/>
              <a:sym typeface="Arial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sp>
        <p:nvSpPr>
          <p:cNvPr id="396" name="Shape 396"/>
          <p:cNvSpPr/>
          <p:nvPr/>
        </p:nvSpPr>
        <p:spPr>
          <a:xfrm>
            <a:off x="6477000" y="6172200"/>
            <a:ext cx="2171700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3 -38</a:t>
            </a:r>
          </a:p>
        </p:txBody>
      </p:sp>
      <p:sp>
        <p:nvSpPr>
          <p:cNvPr id="397" name="Shape 397"/>
          <p:cNvSpPr/>
          <p:nvPr/>
        </p:nvSpPr>
        <p:spPr>
          <a:xfrm>
            <a:off x="533400" y="304796"/>
            <a:ext cx="85725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spcBef>
                <a:spcPts val="1500"/>
              </a:spcBef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Key Questions Concerning Competitors (cont’d)</a:t>
            </a:r>
          </a:p>
        </p:txBody>
      </p:sp>
      <p:sp>
        <p:nvSpPr>
          <p:cNvPr id="398" name="Shape 398"/>
          <p:cNvSpPr/>
          <p:nvPr/>
        </p:nvSpPr>
        <p:spPr>
          <a:xfrm>
            <a:off x="533400" y="1142996"/>
            <a:ext cx="8115300" cy="457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227010" marR="39199" indent="-188910">
              <a:tabLst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</a:tabLst>
              <a:defRPr sz="1800">
                <a:uFillTx/>
              </a:defRPr>
            </a:pP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marL="558312" marR="39199" indent="-520212">
              <a:buClr>
                <a:srgbClr val="000000"/>
              </a:buClr>
              <a:buSzPct val="100000"/>
              <a:buFont typeface="Verdana"/>
              <a:buChar char="•"/>
              <a:tabLst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</a:tabLst>
              <a:defRPr sz="1800"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Entry and exit of firms in the industry?</a:t>
            </a: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marL="227010" marR="39199" indent="-188910">
              <a:tabLst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</a:tabLst>
              <a:defRPr sz="1800">
                <a:uFillTx/>
              </a:defRPr>
            </a:pP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marL="558312" marR="39199" indent="-520212">
              <a:buClr>
                <a:srgbClr val="000000"/>
              </a:buClr>
              <a:buSzPct val="100000"/>
              <a:buFont typeface="Verdana"/>
              <a:buChar char="•"/>
              <a:tabLst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</a:tabLst>
              <a:defRPr sz="1800"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What are the key factors for our current position in the industry?</a:t>
            </a: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marL="227010" marR="39199" indent="-188910">
              <a:tabLst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</a:tabLst>
              <a:defRPr sz="1800">
                <a:uFillTx/>
              </a:defRPr>
            </a:pP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marL="558312" marR="39199" indent="-520212">
              <a:buClr>
                <a:srgbClr val="000000"/>
              </a:buClr>
              <a:buSzPct val="100000"/>
              <a:buFont typeface="Verdana"/>
              <a:buChar char="•"/>
              <a:tabLst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</a:tabLst>
              <a:defRPr sz="1800"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What are the sales/profit rankings of competitors over time?</a:t>
            </a: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marL="227010" marR="39199" indent="-188910">
              <a:tabLst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</a:tabLst>
              <a:defRPr sz="1800">
                <a:uFillTx/>
              </a:defRPr>
            </a:pP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marL="558312" marR="39199" indent="-520212">
              <a:buClr>
                <a:srgbClr val="000000"/>
              </a:buClr>
              <a:buSzPct val="100000"/>
              <a:buFont typeface="Verdana"/>
              <a:buChar char="•"/>
              <a:tabLst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</a:tabLst>
              <a:defRPr sz="1800"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What is the nature of supplier &amp; distributor relationships?</a:t>
            </a: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marL="227010" marR="39199" indent="-188910">
              <a:tabLst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</a:tabLst>
              <a:defRPr sz="1800">
                <a:uFillTx/>
              </a:defRPr>
            </a:pP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marL="558312" marR="39199" indent="-520212">
              <a:buClr>
                <a:srgbClr val="000000"/>
              </a:buClr>
              <a:buSzPct val="100000"/>
              <a:buFont typeface="Verdana"/>
              <a:buChar char="•"/>
              <a:tabLst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</a:tabLst>
              <a:defRPr sz="1800"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What is the threat of substitute products/services?</a:t>
            </a: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marL="227010" marR="39199" indent="-188910">
              <a:tabLst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</a:tabLst>
              <a:defRPr sz="1800">
                <a:uFillTx/>
              </a:defRPr>
            </a:pP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marL="558312" marR="39199" indent="-520212">
              <a:buClr>
                <a:srgbClr val="000000"/>
              </a:buClr>
              <a:buSzPct val="100000"/>
              <a:buFont typeface="Verdana"/>
              <a:buChar char="•"/>
              <a:tabLst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12954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22098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31242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0386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49530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58674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67818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76962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86106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95250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4394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5537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  <a:tab pos="10972800" algn="l"/>
              </a:tabLst>
              <a:defRPr sz="1800"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Should we keep our strategies secret from employees and stakeholders?</a:t>
            </a:r>
          </a:p>
        </p:txBody>
      </p:sp>
      <p:sp>
        <p:nvSpPr>
          <p:cNvPr id="399" name="Shape 399"/>
          <p:cNvSpPr/>
          <p:nvPr/>
        </p:nvSpPr>
        <p:spPr>
          <a:xfrm>
            <a:off x="268286" y="6546850"/>
            <a:ext cx="533402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3 -38</a:t>
            </a:r>
          </a:p>
        </p:txBody>
      </p:sp>
      <p:sp>
        <p:nvSpPr>
          <p:cNvPr id="400" name="Shape 400"/>
          <p:cNvSpPr/>
          <p:nvPr/>
        </p:nvSpPr>
        <p:spPr>
          <a:xfrm>
            <a:off x="1423987" y="6524625"/>
            <a:ext cx="2844801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fast" advClick="1">
    <p:cover dir="l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Shape 402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403" name="Shape 403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pic>
        <p:nvPicPr>
          <p:cNvPr id="404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405" name="Shape 405"/>
          <p:cNvSpPr/>
          <p:nvPr/>
        </p:nvSpPr>
        <p:spPr>
          <a:xfrm>
            <a:off x="504825" y="6546849"/>
            <a:ext cx="5018088" cy="2502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Arial"/>
              <a:ea typeface="Arial"/>
              <a:cs typeface="Arial"/>
              <a:sym typeface="Arial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sp>
        <p:nvSpPr>
          <p:cNvPr id="406" name="Shape 406"/>
          <p:cNvSpPr/>
          <p:nvPr/>
        </p:nvSpPr>
        <p:spPr>
          <a:xfrm>
            <a:off x="228600" y="277809"/>
            <a:ext cx="87249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spcBef>
                <a:spcPts val="12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   The Five-Forces Model of Competition</a:t>
            </a:r>
          </a:p>
        </p:txBody>
      </p:sp>
      <p:sp>
        <p:nvSpPr>
          <p:cNvPr id="407" name="Shape 407"/>
          <p:cNvSpPr/>
          <p:nvPr/>
        </p:nvSpPr>
        <p:spPr>
          <a:xfrm>
            <a:off x="266696" y="6546850"/>
            <a:ext cx="763595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3 -40</a:t>
            </a:r>
          </a:p>
        </p:txBody>
      </p:sp>
      <p:pic>
        <p:nvPicPr>
          <p:cNvPr id="408" name="image7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01662" y="1298575"/>
            <a:ext cx="8389940" cy="3654425"/>
          </a:xfrm>
          <a:prstGeom prst="rect">
            <a:avLst/>
          </a:prstGeom>
          <a:ln w="12700">
            <a:miter lim="400000"/>
          </a:ln>
        </p:spPr>
      </p:pic>
      <p:sp>
        <p:nvSpPr>
          <p:cNvPr id="409" name="Shape 409"/>
          <p:cNvSpPr/>
          <p:nvPr/>
        </p:nvSpPr>
        <p:spPr>
          <a:xfrm>
            <a:off x="1423987" y="6524625"/>
            <a:ext cx="2844801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fast" advClick="1">
    <p:cover dir="l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Shape 411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412" name="Shape 412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pic>
        <p:nvPicPr>
          <p:cNvPr id="413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414" name="Shape 414"/>
          <p:cNvSpPr/>
          <p:nvPr/>
        </p:nvSpPr>
        <p:spPr>
          <a:xfrm>
            <a:off x="504825" y="6546849"/>
            <a:ext cx="5018088" cy="2502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Arial"/>
              <a:ea typeface="Arial"/>
              <a:cs typeface="Arial"/>
              <a:sym typeface="Arial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sp>
        <p:nvSpPr>
          <p:cNvPr id="415" name="Shape 415"/>
          <p:cNvSpPr/>
          <p:nvPr>
            <p:ph type="title"/>
          </p:nvPr>
        </p:nvSpPr>
        <p:spPr>
          <a:xfrm>
            <a:off x="365124" y="395286"/>
            <a:ext cx="8405815" cy="1150939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Five forces model</a:t>
            </a:r>
          </a:p>
        </p:txBody>
      </p:sp>
      <p:sp>
        <p:nvSpPr>
          <p:cNvPr id="416" name="Shape 416"/>
          <p:cNvSpPr/>
          <p:nvPr>
            <p:ph type="body" idx="1"/>
          </p:nvPr>
        </p:nvSpPr>
        <p:spPr>
          <a:xfrm>
            <a:off x="365124" y="1546225"/>
            <a:ext cx="8405815" cy="5311775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 marL="342900" indent="-34290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*Is an approach used for developing strategies in many industries.</a:t>
            </a:r>
            <a:endParaRPr sz="2000">
              <a:uFill>
                <a:solidFill/>
              </a:uFill>
            </a:endParaRPr>
          </a:p>
          <a:p>
            <a:pPr lvl="0" marL="342900" indent="-34290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*The intensity of competition among firms varies widely across industries.</a:t>
            </a:r>
          </a:p>
        </p:txBody>
      </p:sp>
    </p:spTree>
  </p:cSld>
  <p:clrMapOvr>
    <a:masterClrMapping/>
  </p:clrMapOvr>
  <p:transition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Shape 418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419" name="Shape 419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pic>
        <p:nvPicPr>
          <p:cNvPr id="420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421" name="Shape 421"/>
          <p:cNvSpPr/>
          <p:nvPr/>
        </p:nvSpPr>
        <p:spPr>
          <a:xfrm>
            <a:off x="381000" y="6172198"/>
            <a:ext cx="5600700" cy="2502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Copyright 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Arial"/>
              <a:ea typeface="Arial"/>
              <a:cs typeface="Arial"/>
              <a:sym typeface="Arial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sp>
        <p:nvSpPr>
          <p:cNvPr id="422" name="Shape 422"/>
          <p:cNvSpPr/>
          <p:nvPr/>
        </p:nvSpPr>
        <p:spPr>
          <a:xfrm>
            <a:off x="6477000" y="6172200"/>
            <a:ext cx="2171700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3 -42</a:t>
            </a:r>
          </a:p>
        </p:txBody>
      </p:sp>
      <p:sp>
        <p:nvSpPr>
          <p:cNvPr id="423" name="Shape 423"/>
          <p:cNvSpPr/>
          <p:nvPr/>
        </p:nvSpPr>
        <p:spPr>
          <a:xfrm>
            <a:off x="533400" y="457196"/>
            <a:ext cx="6134100" cy="148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39199" indent="38100">
              <a:spcBef>
                <a:spcPts val="1500"/>
              </a:spcBef>
              <a:tabLst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972800" algn="l"/>
                <a:tab pos="10972800" algn="l"/>
                <a:tab pos="10972800" algn="l"/>
              </a:tabLst>
              <a:defRPr sz="1800"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rPr>
              <a:t>The Five-Forces Model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  <a:latin typeface="Verdana"/>
              <a:ea typeface="Verdana"/>
              <a:cs typeface="Verdana"/>
              <a:sym typeface="Verdana"/>
            </a:endParaRPr>
          </a:p>
          <a:p>
            <a:pPr lvl="0" marR="39199" indent="38100">
              <a:spcBef>
                <a:spcPts val="1500"/>
              </a:spcBef>
              <a:tabLst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972800" algn="l"/>
                <a:tab pos="10972800" algn="l"/>
                <a:tab pos="10972800" algn="l"/>
              </a:tabLst>
              <a:defRPr sz="1800"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rPr>
              <a:t>OR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  <a:latin typeface="Verdana"/>
              <a:ea typeface="Verdana"/>
              <a:cs typeface="Verdana"/>
              <a:sym typeface="Verdana"/>
            </a:endParaRPr>
          </a:p>
          <a:p>
            <a:pPr lvl="0" marR="39199" indent="38100">
              <a:spcBef>
                <a:spcPts val="1500"/>
              </a:spcBef>
              <a:tabLst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9525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972800" algn="l"/>
                <a:tab pos="10972800" algn="l"/>
                <a:tab pos="10972800" algn="l"/>
              </a:tabLst>
              <a:defRPr sz="1800"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rPr>
              <a:t>The competitive Analysis</a:t>
            </a:r>
          </a:p>
        </p:txBody>
      </p:sp>
      <p:grpSp>
        <p:nvGrpSpPr>
          <p:cNvPr id="426" name="Group 426"/>
          <p:cNvGrpSpPr/>
          <p:nvPr/>
        </p:nvGrpSpPr>
        <p:grpSpPr>
          <a:xfrm>
            <a:off x="609594" y="2285996"/>
            <a:ext cx="7416808" cy="2286007"/>
            <a:chOff x="-1" y="0"/>
            <a:chExt cx="7416806" cy="2286006"/>
          </a:xfrm>
        </p:grpSpPr>
        <p:sp>
          <p:nvSpPr>
            <p:cNvPr id="424" name="Shape 424"/>
            <p:cNvSpPr/>
            <p:nvPr/>
          </p:nvSpPr>
          <p:spPr>
            <a:xfrm>
              <a:off x="-2" y="1"/>
              <a:ext cx="7391407" cy="228600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425" name="Shape 425"/>
            <p:cNvSpPr/>
            <p:nvPr/>
          </p:nvSpPr>
          <p:spPr>
            <a:xfrm>
              <a:off x="-1" y="-1"/>
              <a:ext cx="7416807" cy="1371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marL="230185" marR="41359" indent="-188910">
                <a:lnSpc>
                  <a:spcPct val="150000"/>
                </a:lnSpc>
                <a:spcBef>
                  <a:spcPts val="1200"/>
                </a:spcBef>
                <a:tabLst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b="1"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Rivalry Among Competing Firms</a:t>
              </a:r>
              <a:endParaRPr b="1" sz="2000">
                <a:latin typeface="Verdana"/>
                <a:ea typeface="Verdana"/>
                <a:cs typeface="Verdana"/>
                <a:sym typeface="Verdana"/>
              </a:endParaRPr>
            </a:p>
            <a:p>
              <a:pPr lvl="0" marL="580843" marR="41359" indent="-539568">
                <a:lnSpc>
                  <a:spcPct val="150000"/>
                </a:lnSpc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What increases the intensity of rivalry among competing firms???</a:t>
              </a:r>
            </a:p>
          </p:txBody>
        </p:sp>
      </p:grpSp>
      <p:sp>
        <p:nvSpPr>
          <p:cNvPr id="427" name="Shape 427"/>
          <p:cNvSpPr/>
          <p:nvPr/>
        </p:nvSpPr>
        <p:spPr>
          <a:xfrm>
            <a:off x="268286" y="6546850"/>
            <a:ext cx="533402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3 -42</a:t>
            </a:r>
          </a:p>
        </p:txBody>
      </p:sp>
      <p:sp>
        <p:nvSpPr>
          <p:cNvPr id="428" name="Shape 428"/>
          <p:cNvSpPr/>
          <p:nvPr/>
        </p:nvSpPr>
        <p:spPr>
          <a:xfrm>
            <a:off x="1423987" y="6524625"/>
            <a:ext cx="2844801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med" advClick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Shape 430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431" name="Shape 431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pic>
        <p:nvPicPr>
          <p:cNvPr id="432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433" name="Shape 433"/>
          <p:cNvSpPr/>
          <p:nvPr/>
        </p:nvSpPr>
        <p:spPr>
          <a:xfrm>
            <a:off x="381000" y="6172198"/>
            <a:ext cx="5600700" cy="2502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Copyright 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Arial"/>
              <a:ea typeface="Arial"/>
              <a:cs typeface="Arial"/>
              <a:sym typeface="Arial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sp>
        <p:nvSpPr>
          <p:cNvPr id="434" name="Shape 434"/>
          <p:cNvSpPr/>
          <p:nvPr>
            <p:ph type="title"/>
          </p:nvPr>
        </p:nvSpPr>
        <p:spPr>
          <a:xfrm>
            <a:off x="365124" y="395286"/>
            <a:ext cx="8405815" cy="1150939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The intensity of rivalry among competing firms increase as:</a:t>
            </a:r>
          </a:p>
        </p:txBody>
      </p:sp>
      <p:sp>
        <p:nvSpPr>
          <p:cNvPr id="435" name="Shape 435"/>
          <p:cNvSpPr/>
          <p:nvPr>
            <p:ph type="body" idx="1"/>
          </p:nvPr>
        </p:nvSpPr>
        <p:spPr>
          <a:xfrm>
            <a:off x="365124" y="1546225"/>
            <a:ext cx="8405815" cy="5311775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 marL="342900" indent="-34290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*The number of competitors increases.</a:t>
            </a:r>
            <a:endParaRPr sz="2000">
              <a:uFill>
                <a:solidFill/>
              </a:uFill>
            </a:endParaRPr>
          </a:p>
          <a:p>
            <a:pPr lvl="0" marL="342900" indent="-34290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*Competitors become more equal in size and capability</a:t>
            </a:r>
            <a:endParaRPr sz="2000">
              <a:uFill>
                <a:solidFill/>
              </a:uFill>
            </a:endParaRPr>
          </a:p>
          <a:p>
            <a:pPr lvl="0" marL="342900" indent="-34290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*Consumers can switch brands easily.</a:t>
            </a:r>
            <a:endParaRPr sz="2000">
              <a:uFill>
                <a:solidFill/>
              </a:uFill>
            </a:endParaRPr>
          </a:p>
          <a:p>
            <a:pPr lvl="0" marL="342900" indent="-342900">
              <a:defRPr sz="1800">
                <a:uFillTx/>
              </a:defRPr>
            </a:pPr>
            <a:endParaRPr b="1"/>
          </a:p>
          <a:p>
            <a:pPr lvl="0" marL="342900" indent="-342900">
              <a:defRPr sz="1800">
                <a:uFillTx/>
              </a:defRPr>
            </a:pPr>
            <a:r>
              <a:rPr b="1" sz="2000">
                <a:uFill>
                  <a:solidFill/>
                </a:uFill>
              </a:rPr>
              <a:t>What happen to profit ?</a:t>
            </a:r>
            <a:endParaRPr b="1"/>
          </a:p>
          <a:p>
            <a:pPr lvl="0" marL="342900" indent="-342900">
              <a:defRPr sz="1800">
                <a:uFillTx/>
              </a:defRPr>
            </a:pPr>
            <a:r>
              <a:rPr b="1" sz="2000">
                <a:uFill>
                  <a:solidFill/>
                </a:uFill>
              </a:rPr>
              <a:t>intensity increase &gt;&gt;&gt;Profit decline&gt;&gt;industry can be unattractive</a:t>
            </a:r>
          </a:p>
        </p:txBody>
      </p:sp>
    </p:spTree>
  </p:cSld>
  <p:clrMapOvr>
    <a:masterClrMapping/>
  </p:clrMapOvr>
  <p:transition spd="fast" advClick="1">
    <p:cover dir="l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Shape 437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438" name="Shape 438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pic>
        <p:nvPicPr>
          <p:cNvPr id="439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440" name="Shape 440"/>
          <p:cNvSpPr/>
          <p:nvPr/>
        </p:nvSpPr>
        <p:spPr>
          <a:xfrm>
            <a:off x="381000" y="6172198"/>
            <a:ext cx="5600700" cy="2502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Copyright 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Arial"/>
              <a:ea typeface="Arial"/>
              <a:cs typeface="Arial"/>
              <a:sym typeface="Arial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sp>
        <p:nvSpPr>
          <p:cNvPr id="441" name="Shape 441"/>
          <p:cNvSpPr/>
          <p:nvPr/>
        </p:nvSpPr>
        <p:spPr>
          <a:xfrm>
            <a:off x="6477000" y="6172200"/>
            <a:ext cx="2171700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3 -43</a:t>
            </a:r>
          </a:p>
        </p:txBody>
      </p:sp>
      <p:sp>
        <p:nvSpPr>
          <p:cNvPr id="442" name="Shape 442"/>
          <p:cNvSpPr/>
          <p:nvPr/>
        </p:nvSpPr>
        <p:spPr>
          <a:xfrm>
            <a:off x="533400" y="457198"/>
            <a:ext cx="61341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spcBef>
                <a:spcPts val="1500"/>
              </a:spcBef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The Five-Forces Model</a:t>
            </a:r>
          </a:p>
        </p:txBody>
      </p:sp>
      <p:grpSp>
        <p:nvGrpSpPr>
          <p:cNvPr id="445" name="Group 445"/>
          <p:cNvGrpSpPr/>
          <p:nvPr/>
        </p:nvGrpSpPr>
        <p:grpSpPr>
          <a:xfrm>
            <a:off x="533396" y="1981195"/>
            <a:ext cx="7416805" cy="2895602"/>
            <a:chOff x="0" y="0"/>
            <a:chExt cx="7416804" cy="2895600"/>
          </a:xfrm>
        </p:grpSpPr>
        <p:sp>
          <p:nvSpPr>
            <p:cNvPr id="443" name="Shape 443"/>
            <p:cNvSpPr/>
            <p:nvPr/>
          </p:nvSpPr>
          <p:spPr>
            <a:xfrm>
              <a:off x="0" y="0"/>
              <a:ext cx="7391404" cy="266701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444" name="Shape 444"/>
            <p:cNvSpPr/>
            <p:nvPr/>
          </p:nvSpPr>
          <p:spPr>
            <a:xfrm>
              <a:off x="1" y="0"/>
              <a:ext cx="7416804" cy="2895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marL="230185" marR="41359" indent="-188910">
                <a:lnSpc>
                  <a:spcPct val="150000"/>
                </a:lnSpc>
                <a:spcBef>
                  <a:spcPts val="1200"/>
                </a:spcBef>
                <a:tabLst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b="1"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Potential Entry of New Competitors</a:t>
              </a:r>
              <a:endParaRPr b="1" sz="2000">
                <a:latin typeface="Verdana"/>
                <a:ea typeface="Verdana"/>
                <a:cs typeface="Verdana"/>
                <a:sym typeface="Verdana"/>
              </a:endParaRPr>
            </a:p>
            <a:p>
              <a:pPr lvl="0" marL="580843" marR="41359" indent="-539568">
                <a:lnSpc>
                  <a:spcPct val="150000"/>
                </a:lnSpc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Barriers to entry are important whenever new firms can easily enter an industry the intensity of competitiveness increase.</a:t>
              </a:r>
              <a:endParaRPr sz="2000">
                <a:latin typeface="Verdana"/>
                <a:ea typeface="Verdana"/>
                <a:cs typeface="Verdana"/>
                <a:sym typeface="Verdana"/>
              </a:endParaRPr>
            </a:p>
            <a:p>
              <a:pPr lvl="0" marL="580843" marR="41359" indent="-539568">
                <a:lnSpc>
                  <a:spcPct val="150000"/>
                </a:lnSpc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Quality, pricing, and marketing can overcome barriers</a:t>
              </a:r>
            </a:p>
          </p:txBody>
        </p:sp>
      </p:grpSp>
      <p:sp>
        <p:nvSpPr>
          <p:cNvPr id="446" name="Shape 446"/>
          <p:cNvSpPr/>
          <p:nvPr/>
        </p:nvSpPr>
        <p:spPr>
          <a:xfrm>
            <a:off x="1423987" y="6524625"/>
            <a:ext cx="2844801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  <p:sp>
        <p:nvSpPr>
          <p:cNvPr id="447" name="Shape 447"/>
          <p:cNvSpPr/>
          <p:nvPr/>
        </p:nvSpPr>
        <p:spPr>
          <a:xfrm>
            <a:off x="268286" y="6546850"/>
            <a:ext cx="533402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3 -43</a:t>
            </a:r>
          </a:p>
        </p:txBody>
      </p:sp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194" name="Shape 194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pic>
        <p:nvPicPr>
          <p:cNvPr id="195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96" name="Shape 196"/>
          <p:cNvSpPr/>
          <p:nvPr/>
        </p:nvSpPr>
        <p:spPr>
          <a:xfrm>
            <a:off x="504825" y="6546849"/>
            <a:ext cx="5018088" cy="2502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Arial"/>
              <a:ea typeface="Arial"/>
              <a:cs typeface="Arial"/>
              <a:sym typeface="Arial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sp>
        <p:nvSpPr>
          <p:cNvPr id="197" name="Shape 197"/>
          <p:cNvSpPr/>
          <p:nvPr/>
        </p:nvSpPr>
        <p:spPr>
          <a:xfrm>
            <a:off x="266696" y="6553200"/>
            <a:ext cx="687395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3 -7</a:t>
            </a:r>
          </a:p>
        </p:txBody>
      </p:sp>
      <p:sp>
        <p:nvSpPr>
          <p:cNvPr id="198" name="Shape 198"/>
          <p:cNvSpPr/>
          <p:nvPr/>
        </p:nvSpPr>
        <p:spPr>
          <a:xfrm>
            <a:off x="533400" y="457198"/>
            <a:ext cx="82677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spcBef>
                <a:spcPts val="1500"/>
              </a:spcBef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External Assessment</a:t>
            </a:r>
          </a:p>
        </p:txBody>
      </p:sp>
      <p:sp>
        <p:nvSpPr>
          <p:cNvPr id="199" name="Shape 199"/>
          <p:cNvSpPr/>
          <p:nvPr/>
        </p:nvSpPr>
        <p:spPr>
          <a:xfrm>
            <a:off x="1423987" y="6524625"/>
            <a:ext cx="2844801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  <p:sp>
        <p:nvSpPr>
          <p:cNvPr id="200" name="Shape 200"/>
          <p:cNvSpPr/>
          <p:nvPr/>
        </p:nvSpPr>
        <p:spPr>
          <a:xfrm>
            <a:off x="-381000" y="1752600"/>
            <a:ext cx="4610100" cy="914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1453661" marR="39199" indent="-520211">
              <a:buClr>
                <a:srgbClr val="000000"/>
              </a:buClr>
              <a:buSzPct val="100000"/>
              <a:buFont typeface="Verdana"/>
              <a:buChar char="•"/>
              <a:tabLst>
                <a:tab pos="2184400" algn="l"/>
                <a:tab pos="2184400" algn="l"/>
                <a:tab pos="2184400" algn="l"/>
                <a:tab pos="2184400" algn="l"/>
                <a:tab pos="2184400" algn="l"/>
                <a:tab pos="2184400" algn="l"/>
                <a:tab pos="2184400" algn="l"/>
                <a:tab pos="2184400" algn="l"/>
                <a:tab pos="2184400" algn="l"/>
                <a:tab pos="3098800" algn="l"/>
                <a:tab pos="3098800" algn="l"/>
                <a:tab pos="3098800" algn="l"/>
                <a:tab pos="3098800" algn="l"/>
                <a:tab pos="3098800" algn="l"/>
                <a:tab pos="3098800" algn="l"/>
                <a:tab pos="3098800" algn="l"/>
                <a:tab pos="3098800" algn="l"/>
                <a:tab pos="3098800" algn="l"/>
                <a:tab pos="4013200" algn="l"/>
                <a:tab pos="4013200" algn="l"/>
                <a:tab pos="4013200" algn="l"/>
                <a:tab pos="4013200" algn="l"/>
                <a:tab pos="4013200" algn="l"/>
                <a:tab pos="4013200" algn="l"/>
                <a:tab pos="4013200" algn="l"/>
                <a:tab pos="4013200" algn="l"/>
                <a:tab pos="4013200" algn="l"/>
                <a:tab pos="4927600" algn="l"/>
                <a:tab pos="4927600" algn="l"/>
                <a:tab pos="4927600" algn="l"/>
                <a:tab pos="4927600" algn="l"/>
                <a:tab pos="4927600" algn="l"/>
                <a:tab pos="4927600" algn="l"/>
                <a:tab pos="4927600" algn="l"/>
                <a:tab pos="4927600" algn="l"/>
                <a:tab pos="4927600" algn="l"/>
                <a:tab pos="5842000" algn="l"/>
                <a:tab pos="5842000" algn="l"/>
                <a:tab pos="5842000" algn="l"/>
                <a:tab pos="5842000" algn="l"/>
                <a:tab pos="5842000" algn="l"/>
                <a:tab pos="5842000" algn="l"/>
                <a:tab pos="5842000" algn="l"/>
                <a:tab pos="5842000" algn="l"/>
                <a:tab pos="5842000" algn="l"/>
                <a:tab pos="6756400" algn="l"/>
                <a:tab pos="6756400" algn="l"/>
                <a:tab pos="6756400" algn="l"/>
                <a:tab pos="6756400" algn="l"/>
                <a:tab pos="6756400" algn="l"/>
                <a:tab pos="6756400" algn="l"/>
                <a:tab pos="6756400" algn="l"/>
                <a:tab pos="6756400" algn="l"/>
                <a:tab pos="6756400" algn="l"/>
                <a:tab pos="7670800" algn="l"/>
                <a:tab pos="7670800" algn="l"/>
                <a:tab pos="7670800" algn="l"/>
                <a:tab pos="7670800" algn="l"/>
                <a:tab pos="7670800" algn="l"/>
                <a:tab pos="7670800" algn="l"/>
                <a:tab pos="7670800" algn="l"/>
                <a:tab pos="7670800" algn="l"/>
                <a:tab pos="7670800" algn="l"/>
                <a:tab pos="8585200" algn="l"/>
                <a:tab pos="8585200" algn="l"/>
                <a:tab pos="8585200" algn="l"/>
                <a:tab pos="8585200" algn="l"/>
                <a:tab pos="8585200" algn="l"/>
                <a:tab pos="8585200" algn="l"/>
                <a:tab pos="8585200" algn="l"/>
                <a:tab pos="8585200" algn="l"/>
                <a:tab pos="8585200" algn="l"/>
                <a:tab pos="9499600" algn="l"/>
                <a:tab pos="9499600" algn="l"/>
                <a:tab pos="9499600" algn="l"/>
                <a:tab pos="9499600" algn="l"/>
                <a:tab pos="9499600" algn="l"/>
                <a:tab pos="9499600" algn="l"/>
                <a:tab pos="9499600" algn="l"/>
                <a:tab pos="9499600" algn="l"/>
                <a:tab pos="9499600" algn="l"/>
                <a:tab pos="10414000" algn="l"/>
                <a:tab pos="10414000" algn="l"/>
                <a:tab pos="10414000" algn="l"/>
                <a:tab pos="10414000" algn="l"/>
                <a:tab pos="10414000" algn="l"/>
                <a:tab pos="10414000" algn="l"/>
                <a:tab pos="10414000" algn="l"/>
                <a:tab pos="10414000" algn="l"/>
                <a:tab pos="10414000" algn="l"/>
                <a:tab pos="11328400" algn="l"/>
                <a:tab pos="11328400" algn="l"/>
                <a:tab pos="11328400" algn="l"/>
                <a:tab pos="11328400" algn="l"/>
                <a:tab pos="11328400" algn="l"/>
                <a:tab pos="11328400" algn="l"/>
                <a:tab pos="11328400" algn="l"/>
                <a:tab pos="11328400" algn="l"/>
                <a:tab pos="11328400" algn="l"/>
                <a:tab pos="11468100" algn="l"/>
                <a:tab pos="11468100" algn="l"/>
                <a:tab pos="11468100" algn="l"/>
                <a:tab pos="11468100" algn="l"/>
                <a:tab pos="11468100" algn="l"/>
                <a:tab pos="11468100" algn="l"/>
                <a:tab pos="11468100" algn="l"/>
                <a:tab pos="11468100" algn="l"/>
                <a:tab pos="11468100" algn="l"/>
                <a:tab pos="11887200" algn="l"/>
                <a:tab pos="11887200" algn="l"/>
                <a:tab pos="11887200" algn="l"/>
              </a:tabLst>
              <a:defRPr sz="1800"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Environmental Scanning</a:t>
            </a: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marR="39199" indent="933449">
              <a:tabLst>
                <a:tab pos="2184400" algn="l"/>
                <a:tab pos="2184400" algn="l"/>
                <a:tab pos="2184400" algn="l"/>
                <a:tab pos="2184400" algn="l"/>
                <a:tab pos="2184400" algn="l"/>
                <a:tab pos="2184400" algn="l"/>
                <a:tab pos="2184400" algn="l"/>
                <a:tab pos="2184400" algn="l"/>
                <a:tab pos="2184400" algn="l"/>
                <a:tab pos="3098800" algn="l"/>
                <a:tab pos="3098800" algn="l"/>
                <a:tab pos="3098800" algn="l"/>
                <a:tab pos="3098800" algn="l"/>
                <a:tab pos="3098800" algn="l"/>
                <a:tab pos="3098800" algn="l"/>
                <a:tab pos="3098800" algn="l"/>
                <a:tab pos="3098800" algn="l"/>
                <a:tab pos="3098800" algn="l"/>
                <a:tab pos="4013200" algn="l"/>
                <a:tab pos="4013200" algn="l"/>
                <a:tab pos="4013200" algn="l"/>
                <a:tab pos="4013200" algn="l"/>
                <a:tab pos="4013200" algn="l"/>
                <a:tab pos="4013200" algn="l"/>
                <a:tab pos="4013200" algn="l"/>
                <a:tab pos="4013200" algn="l"/>
                <a:tab pos="4013200" algn="l"/>
                <a:tab pos="4927600" algn="l"/>
                <a:tab pos="4927600" algn="l"/>
                <a:tab pos="4927600" algn="l"/>
                <a:tab pos="4927600" algn="l"/>
                <a:tab pos="4927600" algn="l"/>
                <a:tab pos="4927600" algn="l"/>
                <a:tab pos="4927600" algn="l"/>
                <a:tab pos="4927600" algn="l"/>
                <a:tab pos="4927600" algn="l"/>
                <a:tab pos="5842000" algn="l"/>
                <a:tab pos="5842000" algn="l"/>
                <a:tab pos="5842000" algn="l"/>
                <a:tab pos="5842000" algn="l"/>
                <a:tab pos="5842000" algn="l"/>
                <a:tab pos="5842000" algn="l"/>
                <a:tab pos="5842000" algn="l"/>
                <a:tab pos="5842000" algn="l"/>
                <a:tab pos="5842000" algn="l"/>
                <a:tab pos="6756400" algn="l"/>
                <a:tab pos="6756400" algn="l"/>
                <a:tab pos="6756400" algn="l"/>
                <a:tab pos="6756400" algn="l"/>
                <a:tab pos="6756400" algn="l"/>
                <a:tab pos="6756400" algn="l"/>
                <a:tab pos="6756400" algn="l"/>
                <a:tab pos="6756400" algn="l"/>
                <a:tab pos="6756400" algn="l"/>
                <a:tab pos="7670800" algn="l"/>
                <a:tab pos="7670800" algn="l"/>
                <a:tab pos="7670800" algn="l"/>
                <a:tab pos="7670800" algn="l"/>
                <a:tab pos="7670800" algn="l"/>
                <a:tab pos="7670800" algn="l"/>
                <a:tab pos="7670800" algn="l"/>
                <a:tab pos="7670800" algn="l"/>
                <a:tab pos="7670800" algn="l"/>
                <a:tab pos="8585200" algn="l"/>
                <a:tab pos="8585200" algn="l"/>
                <a:tab pos="8585200" algn="l"/>
                <a:tab pos="8585200" algn="l"/>
                <a:tab pos="8585200" algn="l"/>
                <a:tab pos="8585200" algn="l"/>
                <a:tab pos="8585200" algn="l"/>
                <a:tab pos="8585200" algn="l"/>
                <a:tab pos="8585200" algn="l"/>
                <a:tab pos="9499600" algn="l"/>
                <a:tab pos="9499600" algn="l"/>
                <a:tab pos="9499600" algn="l"/>
                <a:tab pos="9499600" algn="l"/>
                <a:tab pos="9499600" algn="l"/>
                <a:tab pos="9499600" algn="l"/>
                <a:tab pos="9499600" algn="l"/>
                <a:tab pos="9499600" algn="l"/>
                <a:tab pos="9499600" algn="l"/>
                <a:tab pos="10414000" algn="l"/>
                <a:tab pos="10414000" algn="l"/>
                <a:tab pos="10414000" algn="l"/>
                <a:tab pos="10414000" algn="l"/>
                <a:tab pos="10414000" algn="l"/>
                <a:tab pos="10414000" algn="l"/>
                <a:tab pos="10414000" algn="l"/>
                <a:tab pos="10414000" algn="l"/>
                <a:tab pos="10414000" algn="l"/>
                <a:tab pos="11328400" algn="l"/>
                <a:tab pos="11328400" algn="l"/>
                <a:tab pos="11328400" algn="l"/>
                <a:tab pos="11328400" algn="l"/>
                <a:tab pos="11328400" algn="l"/>
                <a:tab pos="11328400" algn="l"/>
                <a:tab pos="11328400" algn="l"/>
                <a:tab pos="11328400" algn="l"/>
                <a:tab pos="11328400" algn="l"/>
                <a:tab pos="11468100" algn="l"/>
                <a:tab pos="11468100" algn="l"/>
                <a:tab pos="11468100" algn="l"/>
                <a:tab pos="11468100" algn="l"/>
                <a:tab pos="11468100" algn="l"/>
                <a:tab pos="11468100" algn="l"/>
                <a:tab pos="11468100" algn="l"/>
                <a:tab pos="11468100" algn="l"/>
                <a:tab pos="11468100" algn="l"/>
                <a:tab pos="11887200" algn="l"/>
                <a:tab pos="11887200" algn="l"/>
                <a:tab pos="11887200" algn="l"/>
              </a:tabLst>
              <a:defRPr sz="1800">
                <a:uFillTx/>
              </a:defRPr>
            </a:pP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marL="1453661" marR="39199" indent="-520211">
              <a:buClr>
                <a:srgbClr val="000000"/>
              </a:buClr>
              <a:buSzPct val="100000"/>
              <a:buFont typeface="Verdana"/>
              <a:buChar char="•"/>
              <a:tabLst>
                <a:tab pos="2184400" algn="l"/>
                <a:tab pos="2184400" algn="l"/>
                <a:tab pos="2184400" algn="l"/>
                <a:tab pos="2184400" algn="l"/>
                <a:tab pos="2184400" algn="l"/>
                <a:tab pos="2184400" algn="l"/>
                <a:tab pos="2184400" algn="l"/>
                <a:tab pos="2184400" algn="l"/>
                <a:tab pos="2184400" algn="l"/>
                <a:tab pos="3098800" algn="l"/>
                <a:tab pos="3098800" algn="l"/>
                <a:tab pos="3098800" algn="l"/>
                <a:tab pos="3098800" algn="l"/>
                <a:tab pos="3098800" algn="l"/>
                <a:tab pos="3098800" algn="l"/>
                <a:tab pos="3098800" algn="l"/>
                <a:tab pos="3098800" algn="l"/>
                <a:tab pos="3098800" algn="l"/>
                <a:tab pos="4013200" algn="l"/>
                <a:tab pos="4013200" algn="l"/>
                <a:tab pos="4013200" algn="l"/>
                <a:tab pos="4013200" algn="l"/>
                <a:tab pos="4013200" algn="l"/>
                <a:tab pos="4013200" algn="l"/>
                <a:tab pos="4013200" algn="l"/>
                <a:tab pos="4013200" algn="l"/>
                <a:tab pos="4013200" algn="l"/>
                <a:tab pos="4927600" algn="l"/>
                <a:tab pos="4927600" algn="l"/>
                <a:tab pos="4927600" algn="l"/>
                <a:tab pos="4927600" algn="l"/>
                <a:tab pos="4927600" algn="l"/>
                <a:tab pos="4927600" algn="l"/>
                <a:tab pos="4927600" algn="l"/>
                <a:tab pos="4927600" algn="l"/>
                <a:tab pos="4927600" algn="l"/>
                <a:tab pos="5842000" algn="l"/>
                <a:tab pos="5842000" algn="l"/>
                <a:tab pos="5842000" algn="l"/>
                <a:tab pos="5842000" algn="l"/>
                <a:tab pos="5842000" algn="l"/>
                <a:tab pos="5842000" algn="l"/>
                <a:tab pos="5842000" algn="l"/>
                <a:tab pos="5842000" algn="l"/>
                <a:tab pos="5842000" algn="l"/>
                <a:tab pos="6756400" algn="l"/>
                <a:tab pos="6756400" algn="l"/>
                <a:tab pos="6756400" algn="l"/>
                <a:tab pos="6756400" algn="l"/>
                <a:tab pos="6756400" algn="l"/>
                <a:tab pos="6756400" algn="l"/>
                <a:tab pos="6756400" algn="l"/>
                <a:tab pos="6756400" algn="l"/>
                <a:tab pos="6756400" algn="l"/>
                <a:tab pos="7670800" algn="l"/>
                <a:tab pos="7670800" algn="l"/>
                <a:tab pos="7670800" algn="l"/>
                <a:tab pos="7670800" algn="l"/>
                <a:tab pos="7670800" algn="l"/>
                <a:tab pos="7670800" algn="l"/>
                <a:tab pos="7670800" algn="l"/>
                <a:tab pos="7670800" algn="l"/>
                <a:tab pos="7670800" algn="l"/>
                <a:tab pos="8585200" algn="l"/>
                <a:tab pos="8585200" algn="l"/>
                <a:tab pos="8585200" algn="l"/>
                <a:tab pos="8585200" algn="l"/>
                <a:tab pos="8585200" algn="l"/>
                <a:tab pos="8585200" algn="l"/>
                <a:tab pos="8585200" algn="l"/>
                <a:tab pos="8585200" algn="l"/>
                <a:tab pos="8585200" algn="l"/>
                <a:tab pos="9499600" algn="l"/>
                <a:tab pos="9499600" algn="l"/>
                <a:tab pos="9499600" algn="l"/>
                <a:tab pos="9499600" algn="l"/>
                <a:tab pos="9499600" algn="l"/>
                <a:tab pos="9499600" algn="l"/>
                <a:tab pos="9499600" algn="l"/>
                <a:tab pos="9499600" algn="l"/>
                <a:tab pos="9499600" algn="l"/>
                <a:tab pos="10414000" algn="l"/>
                <a:tab pos="10414000" algn="l"/>
                <a:tab pos="10414000" algn="l"/>
                <a:tab pos="10414000" algn="l"/>
                <a:tab pos="10414000" algn="l"/>
                <a:tab pos="10414000" algn="l"/>
                <a:tab pos="10414000" algn="l"/>
                <a:tab pos="10414000" algn="l"/>
                <a:tab pos="10414000" algn="l"/>
                <a:tab pos="11328400" algn="l"/>
                <a:tab pos="11328400" algn="l"/>
                <a:tab pos="11328400" algn="l"/>
                <a:tab pos="11328400" algn="l"/>
                <a:tab pos="11328400" algn="l"/>
                <a:tab pos="11328400" algn="l"/>
                <a:tab pos="11328400" algn="l"/>
                <a:tab pos="11328400" algn="l"/>
                <a:tab pos="11328400" algn="l"/>
                <a:tab pos="11468100" algn="l"/>
                <a:tab pos="11468100" algn="l"/>
                <a:tab pos="11468100" algn="l"/>
                <a:tab pos="11468100" algn="l"/>
                <a:tab pos="11468100" algn="l"/>
                <a:tab pos="11468100" algn="l"/>
                <a:tab pos="11468100" algn="l"/>
                <a:tab pos="11468100" algn="l"/>
                <a:tab pos="11468100" algn="l"/>
                <a:tab pos="11887200" algn="l"/>
                <a:tab pos="11887200" algn="l"/>
                <a:tab pos="11887200" algn="l"/>
              </a:tabLst>
              <a:defRPr sz="1800"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Industry Analysis</a:t>
            </a:r>
          </a:p>
        </p:txBody>
      </p:sp>
    </p:spTree>
  </p:cSld>
  <p:clrMapOvr>
    <a:masterClrMapping/>
  </p:clrMapOvr>
  <p:transition spd="med" advClick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Shape 449"/>
          <p:cNvSpPr/>
          <p:nvPr>
            <p:ph type="title"/>
          </p:nvPr>
        </p:nvSpPr>
        <p:spPr>
          <a:xfrm>
            <a:off x="365124" y="395286"/>
            <a:ext cx="8405815" cy="1150939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Barriers of entry (Examples)</a:t>
            </a:r>
          </a:p>
        </p:txBody>
      </p:sp>
      <p:sp>
        <p:nvSpPr>
          <p:cNvPr id="450" name="Shape 450"/>
          <p:cNvSpPr/>
          <p:nvPr>
            <p:ph type="body" idx="1"/>
          </p:nvPr>
        </p:nvSpPr>
        <p:spPr>
          <a:xfrm>
            <a:off x="365124" y="1546225"/>
            <a:ext cx="8405815" cy="5311775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 marL="537685" indent="-537685">
              <a:buSzPct val="100000"/>
              <a:buAutoNum type="arabicPeriod" startAt="1"/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Specialised technology and the know how (pharmaceuticals)</a:t>
            </a:r>
            <a:endParaRPr sz="2000">
              <a:uFill>
                <a:solidFill/>
              </a:uFill>
            </a:endParaRPr>
          </a:p>
          <a:p>
            <a:pPr lvl="0" marL="537685" indent="-537685">
              <a:buSzPct val="100000"/>
              <a:buAutoNum type="arabicPeriod" startAt="1"/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lack of experience </a:t>
            </a:r>
            <a:endParaRPr sz="2000">
              <a:uFill>
                <a:solidFill/>
              </a:uFill>
            </a:endParaRPr>
          </a:p>
          <a:p>
            <a:pPr lvl="0" marL="537685" indent="-537685">
              <a:buSzPct val="100000"/>
              <a:buAutoNum type="arabicPeriod" startAt="1"/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strong customer loyalty(being loyal to an employee working in a bank)</a:t>
            </a:r>
            <a:endParaRPr sz="2000">
              <a:uFill>
                <a:solidFill/>
              </a:uFill>
            </a:endParaRPr>
          </a:p>
          <a:p>
            <a:pPr lvl="0" marL="537685" indent="-537685">
              <a:buSzPct val="100000"/>
              <a:buAutoNum type="arabicPeriod" startAt="1"/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strong brand preferences.</a:t>
            </a:r>
            <a:endParaRPr sz="2000">
              <a:uFill>
                <a:solidFill/>
              </a:uFill>
            </a:endParaRPr>
          </a:p>
          <a:p>
            <a:pPr lvl="0" marL="537685" indent="-537685">
              <a:buSzPct val="100000"/>
              <a:buAutoNum type="arabicPeriod" startAt="1"/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large capital requirements (Air planes Factory)</a:t>
            </a:r>
            <a:endParaRPr sz="2000">
              <a:uFill>
                <a:solidFill/>
              </a:uFill>
            </a:endParaRPr>
          </a:p>
          <a:p>
            <a:pPr lvl="0" marL="537685" indent="-537685">
              <a:buSzPct val="100000"/>
              <a:buAutoNum type="arabicPeriod" startAt="1"/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lack of access to raw materials (oil industry)</a:t>
            </a:r>
            <a:endParaRPr sz="2000">
              <a:uFill>
                <a:solidFill/>
              </a:uFill>
            </a:endParaRPr>
          </a:p>
          <a:p>
            <a:pPr lvl="0" marL="537685" indent="-537685">
              <a:buSzPct val="100000"/>
              <a:buAutoNum type="arabicPeriod" startAt="1"/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government regulations and policy (monopoly of some services like electricity in saudi arabia)</a:t>
            </a:r>
          </a:p>
        </p:txBody>
      </p:sp>
    </p:spTree>
  </p:cSld>
  <p:clrMapOvr>
    <a:masterClrMapping/>
  </p:clrMapOvr>
  <p:transition spd="fast" advClick="1">
    <p:cover dir="l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Shape 452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453" name="Shape 453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pic>
        <p:nvPicPr>
          <p:cNvPr id="454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455" name="Shape 455"/>
          <p:cNvSpPr/>
          <p:nvPr/>
        </p:nvSpPr>
        <p:spPr>
          <a:xfrm>
            <a:off x="381000" y="6172198"/>
            <a:ext cx="5600700" cy="2502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Copyright 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Arial"/>
              <a:ea typeface="Arial"/>
              <a:cs typeface="Arial"/>
              <a:sym typeface="Arial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sp>
        <p:nvSpPr>
          <p:cNvPr id="456" name="Shape 456"/>
          <p:cNvSpPr/>
          <p:nvPr/>
        </p:nvSpPr>
        <p:spPr>
          <a:xfrm>
            <a:off x="6477000" y="6172200"/>
            <a:ext cx="2171700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3 -44</a:t>
            </a:r>
          </a:p>
        </p:txBody>
      </p:sp>
      <p:sp>
        <p:nvSpPr>
          <p:cNvPr id="457" name="Shape 457"/>
          <p:cNvSpPr/>
          <p:nvPr/>
        </p:nvSpPr>
        <p:spPr>
          <a:xfrm>
            <a:off x="533400" y="457198"/>
            <a:ext cx="61341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spcBef>
                <a:spcPts val="1500"/>
              </a:spcBef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The Five-Forces Model</a:t>
            </a:r>
          </a:p>
        </p:txBody>
      </p:sp>
      <p:grpSp>
        <p:nvGrpSpPr>
          <p:cNvPr id="460" name="Group 460"/>
          <p:cNvGrpSpPr/>
          <p:nvPr/>
        </p:nvGrpSpPr>
        <p:grpSpPr>
          <a:xfrm>
            <a:off x="571497" y="1498594"/>
            <a:ext cx="7493005" cy="3962401"/>
            <a:chOff x="0" y="-1"/>
            <a:chExt cx="7493003" cy="3962400"/>
          </a:xfrm>
        </p:grpSpPr>
        <p:sp>
          <p:nvSpPr>
            <p:cNvPr id="458" name="Shape 458"/>
            <p:cNvSpPr/>
            <p:nvPr/>
          </p:nvSpPr>
          <p:spPr>
            <a:xfrm>
              <a:off x="0" y="-1"/>
              <a:ext cx="7467602" cy="3048006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459" name="Shape 459"/>
            <p:cNvSpPr/>
            <p:nvPr/>
          </p:nvSpPr>
          <p:spPr>
            <a:xfrm>
              <a:off x="-1" y="-2"/>
              <a:ext cx="7493005" cy="3962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marL="230185" marR="41359" indent="-188910">
                <a:lnSpc>
                  <a:spcPct val="150000"/>
                </a:lnSpc>
                <a:spcBef>
                  <a:spcPts val="1200"/>
                </a:spcBef>
                <a:tabLst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b="1"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Potential Development of Substitute Products</a:t>
              </a:r>
              <a:endParaRPr b="1" sz="2000">
                <a:latin typeface="Verdana"/>
                <a:ea typeface="Verdana"/>
                <a:cs typeface="Verdana"/>
                <a:sym typeface="Verdana"/>
              </a:endParaRPr>
            </a:p>
            <a:p>
              <a:pPr lvl="0" marL="580843" marR="41359" indent="-539568">
                <a:lnSpc>
                  <a:spcPct val="150000"/>
                </a:lnSpc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firms are in close competition with producers of substitute products Example: plastic containers producers compete with glass (or baby bottle)</a:t>
              </a:r>
              <a:endParaRPr sz="2000">
                <a:latin typeface="Verdana"/>
                <a:ea typeface="Verdana"/>
                <a:cs typeface="Verdana"/>
                <a:sym typeface="Verdana"/>
              </a:endParaRPr>
            </a:p>
            <a:p>
              <a:pPr lvl="0" marL="580843" marR="41359" indent="-539568">
                <a:lnSpc>
                  <a:spcPct val="150000"/>
                </a:lnSpc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Pressures increase when consumers’ switching costs decrease</a:t>
              </a:r>
              <a:endParaRPr sz="2000">
                <a:latin typeface="Verdana"/>
                <a:ea typeface="Verdana"/>
                <a:cs typeface="Verdana"/>
                <a:sym typeface="Verdana"/>
              </a:endParaRPr>
            </a:p>
            <a:p>
              <a:pPr lvl="0" marL="580843" marR="41359" indent="-539568">
                <a:lnSpc>
                  <a:spcPct val="150000"/>
                </a:lnSpc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Competitive pressure increase as the substitute product price decline.</a:t>
              </a:r>
            </a:p>
          </p:txBody>
        </p:sp>
      </p:grpSp>
      <p:sp>
        <p:nvSpPr>
          <p:cNvPr id="461" name="Shape 461"/>
          <p:cNvSpPr/>
          <p:nvPr/>
        </p:nvSpPr>
        <p:spPr>
          <a:xfrm>
            <a:off x="268286" y="6546850"/>
            <a:ext cx="533402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3 -44</a:t>
            </a:r>
          </a:p>
        </p:txBody>
      </p:sp>
      <p:sp>
        <p:nvSpPr>
          <p:cNvPr id="462" name="Shape 462"/>
          <p:cNvSpPr/>
          <p:nvPr/>
        </p:nvSpPr>
        <p:spPr>
          <a:xfrm>
            <a:off x="1423987" y="6524625"/>
            <a:ext cx="2844801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med" advClick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Shape 464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465" name="Shape 465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pic>
        <p:nvPicPr>
          <p:cNvPr id="466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467" name="Shape 467"/>
          <p:cNvSpPr/>
          <p:nvPr/>
        </p:nvSpPr>
        <p:spPr>
          <a:xfrm>
            <a:off x="381000" y="6172198"/>
            <a:ext cx="5600700" cy="2502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Copyright 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Arial"/>
              <a:ea typeface="Arial"/>
              <a:cs typeface="Arial"/>
              <a:sym typeface="Arial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sp>
        <p:nvSpPr>
          <p:cNvPr id="468" name="Shape 468"/>
          <p:cNvSpPr/>
          <p:nvPr/>
        </p:nvSpPr>
        <p:spPr>
          <a:xfrm>
            <a:off x="6477000" y="6172200"/>
            <a:ext cx="2171700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3 -45</a:t>
            </a:r>
          </a:p>
        </p:txBody>
      </p:sp>
      <p:sp>
        <p:nvSpPr>
          <p:cNvPr id="469" name="Shape 469"/>
          <p:cNvSpPr/>
          <p:nvPr/>
        </p:nvSpPr>
        <p:spPr>
          <a:xfrm>
            <a:off x="533400" y="457198"/>
            <a:ext cx="61341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spcBef>
                <a:spcPts val="1500"/>
              </a:spcBef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The Five-Forces Model</a:t>
            </a:r>
          </a:p>
        </p:txBody>
      </p:sp>
      <p:grpSp>
        <p:nvGrpSpPr>
          <p:cNvPr id="472" name="Group 472"/>
          <p:cNvGrpSpPr/>
          <p:nvPr/>
        </p:nvGrpSpPr>
        <p:grpSpPr>
          <a:xfrm>
            <a:off x="431797" y="838200"/>
            <a:ext cx="7874005" cy="4114800"/>
            <a:chOff x="0" y="0"/>
            <a:chExt cx="7874003" cy="4114800"/>
          </a:xfrm>
        </p:grpSpPr>
        <p:sp>
          <p:nvSpPr>
            <p:cNvPr id="470" name="Shape 470"/>
            <p:cNvSpPr/>
            <p:nvPr/>
          </p:nvSpPr>
          <p:spPr>
            <a:xfrm>
              <a:off x="0" y="0"/>
              <a:ext cx="7848602" cy="297180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471" name="Shape 471"/>
            <p:cNvSpPr/>
            <p:nvPr/>
          </p:nvSpPr>
          <p:spPr>
            <a:xfrm>
              <a:off x="-1" y="0"/>
              <a:ext cx="7874005" cy="4114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marL="230185" marR="41359" indent="-188910">
                <a:lnSpc>
                  <a:spcPct val="150000"/>
                </a:lnSpc>
                <a:spcBef>
                  <a:spcPts val="1200"/>
                </a:spcBef>
                <a:tabLst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b="1"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Bargaining Power of Suppliers</a:t>
              </a:r>
              <a:endParaRPr b="1" sz="2000">
                <a:latin typeface="Verdana"/>
                <a:ea typeface="Verdana"/>
                <a:cs typeface="Verdana"/>
                <a:sym typeface="Verdana"/>
              </a:endParaRPr>
            </a:p>
            <a:p>
              <a:pPr lvl="0" marL="580843" marR="41359" indent="-539568">
                <a:lnSpc>
                  <a:spcPct val="150000"/>
                </a:lnSpc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Few raw material substitute and high switching cost make the supplier power high (strong position)</a:t>
              </a:r>
              <a:endParaRPr sz="2000">
                <a:latin typeface="Verdana"/>
                <a:ea typeface="Verdana"/>
                <a:cs typeface="Verdana"/>
                <a:sym typeface="Verdana"/>
              </a:endParaRPr>
            </a:p>
            <a:p>
              <a:pPr lvl="0" marL="580843" marR="41359" indent="-539568">
                <a:lnSpc>
                  <a:spcPct val="150000"/>
                </a:lnSpc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Large number of suppliers make their power low (weak position)</a:t>
              </a:r>
              <a:endParaRPr sz="2000">
                <a:latin typeface="Verdana"/>
                <a:ea typeface="Verdana"/>
                <a:cs typeface="Verdana"/>
                <a:sym typeface="Verdana"/>
              </a:endParaRPr>
            </a:p>
            <a:p>
              <a:pPr lvl="0" marL="580843" marR="41359" indent="-539568">
                <a:lnSpc>
                  <a:spcPct val="150000"/>
                </a:lnSpc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Backward integration can gain control or ownership of suppliers</a:t>
              </a:r>
              <a:endParaRPr sz="2000">
                <a:latin typeface="Verdana"/>
                <a:ea typeface="Verdana"/>
                <a:cs typeface="Verdana"/>
                <a:sym typeface="Verdana"/>
              </a:endParaRPr>
            </a:p>
            <a:p>
              <a:pPr lvl="0" marL="580843" marR="41359" indent="-539568">
                <a:lnSpc>
                  <a:spcPct val="150000"/>
                </a:lnSpc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Whats Backward integration?</a:t>
              </a:r>
            </a:p>
          </p:txBody>
        </p:sp>
      </p:grpSp>
      <p:sp>
        <p:nvSpPr>
          <p:cNvPr id="473" name="Shape 473"/>
          <p:cNvSpPr/>
          <p:nvPr/>
        </p:nvSpPr>
        <p:spPr>
          <a:xfrm>
            <a:off x="268286" y="6546850"/>
            <a:ext cx="533402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3 -45</a:t>
            </a:r>
          </a:p>
        </p:txBody>
      </p:sp>
      <p:sp>
        <p:nvSpPr>
          <p:cNvPr id="474" name="Shape 474"/>
          <p:cNvSpPr/>
          <p:nvPr/>
        </p:nvSpPr>
        <p:spPr>
          <a:xfrm>
            <a:off x="1423987" y="6524625"/>
            <a:ext cx="2844801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fast" advClick="1">
    <p:cover dir="l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Shape 476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477" name="Shape 477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pic>
        <p:nvPicPr>
          <p:cNvPr id="478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479" name="Shape 479"/>
          <p:cNvSpPr/>
          <p:nvPr/>
        </p:nvSpPr>
        <p:spPr>
          <a:xfrm>
            <a:off x="381000" y="6172198"/>
            <a:ext cx="5600700" cy="2502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Copyright 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Arial"/>
              <a:ea typeface="Arial"/>
              <a:cs typeface="Arial"/>
              <a:sym typeface="Arial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sp>
        <p:nvSpPr>
          <p:cNvPr id="480" name="Shape 480"/>
          <p:cNvSpPr/>
          <p:nvPr/>
        </p:nvSpPr>
        <p:spPr>
          <a:xfrm>
            <a:off x="6477000" y="6172200"/>
            <a:ext cx="2171700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3 -46</a:t>
            </a:r>
          </a:p>
        </p:txBody>
      </p:sp>
      <p:sp>
        <p:nvSpPr>
          <p:cNvPr id="481" name="Shape 481"/>
          <p:cNvSpPr/>
          <p:nvPr/>
        </p:nvSpPr>
        <p:spPr>
          <a:xfrm>
            <a:off x="533400" y="457198"/>
            <a:ext cx="61341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spcBef>
                <a:spcPts val="1500"/>
              </a:spcBef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The Five-Forces Model</a:t>
            </a:r>
          </a:p>
        </p:txBody>
      </p:sp>
      <p:grpSp>
        <p:nvGrpSpPr>
          <p:cNvPr id="484" name="Group 484"/>
          <p:cNvGrpSpPr/>
          <p:nvPr/>
        </p:nvGrpSpPr>
        <p:grpSpPr>
          <a:xfrm>
            <a:off x="609597" y="1981196"/>
            <a:ext cx="7874005" cy="3200401"/>
            <a:chOff x="0" y="-1"/>
            <a:chExt cx="7874003" cy="3200400"/>
          </a:xfrm>
        </p:grpSpPr>
        <p:sp>
          <p:nvSpPr>
            <p:cNvPr id="482" name="Shape 482"/>
            <p:cNvSpPr/>
            <p:nvPr/>
          </p:nvSpPr>
          <p:spPr>
            <a:xfrm>
              <a:off x="0" y="-1"/>
              <a:ext cx="7848602" cy="2895606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483" name="Shape 483"/>
            <p:cNvSpPr/>
            <p:nvPr/>
          </p:nvSpPr>
          <p:spPr>
            <a:xfrm>
              <a:off x="-1" y="-2"/>
              <a:ext cx="7874005" cy="3200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marL="230185" marR="41359" indent="-188910">
                <a:lnSpc>
                  <a:spcPct val="150000"/>
                </a:lnSpc>
                <a:spcBef>
                  <a:spcPts val="1200"/>
                </a:spcBef>
                <a:tabLst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b="1"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Bargaining Power of Consumers</a:t>
              </a:r>
              <a:endParaRPr b="1" sz="2000">
                <a:latin typeface="Verdana"/>
                <a:ea typeface="Verdana"/>
                <a:cs typeface="Verdana"/>
                <a:sym typeface="Verdana"/>
              </a:endParaRPr>
            </a:p>
            <a:p>
              <a:pPr lvl="0" marL="580843" marR="41359" indent="-539568">
                <a:lnSpc>
                  <a:spcPct val="150000"/>
                </a:lnSpc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Customers concentrated or buying in volume affects intensity of competition (strong position)</a:t>
              </a:r>
              <a:endParaRPr sz="2000">
                <a:latin typeface="Verdana"/>
                <a:ea typeface="Verdana"/>
                <a:cs typeface="Verdana"/>
                <a:sym typeface="Verdana"/>
              </a:endParaRPr>
            </a:p>
            <a:p>
              <a:pPr lvl="0" marL="580843" marR="41359" indent="-539568">
                <a:lnSpc>
                  <a:spcPct val="150000"/>
                </a:lnSpc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Consumer power is higher when:</a:t>
              </a:r>
              <a:endParaRPr sz="2000">
                <a:latin typeface="Verdana"/>
                <a:ea typeface="Verdana"/>
                <a:cs typeface="Verdana"/>
                <a:sym typeface="Verdana"/>
              </a:endParaRPr>
            </a:p>
            <a:p>
              <a:pPr lvl="0" marL="580843" marR="41359" indent="-539568">
                <a:lnSpc>
                  <a:spcPct val="150000"/>
                </a:lnSpc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when switching costs are low</a:t>
              </a:r>
              <a:endParaRPr sz="2000">
                <a:latin typeface="Verdana"/>
                <a:ea typeface="Verdana"/>
                <a:cs typeface="Verdana"/>
                <a:sym typeface="Verdana"/>
              </a:endParaRPr>
            </a:p>
            <a:p>
              <a:pPr lvl="0" marL="580843" marR="41359" indent="-539568">
                <a:lnSpc>
                  <a:spcPct val="150000"/>
                </a:lnSpc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13081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22225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31369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0513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49657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58801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67945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77089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86233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95377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4521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they are important to the seller</a:t>
              </a:r>
            </a:p>
          </p:txBody>
        </p:sp>
      </p:grpSp>
      <p:sp>
        <p:nvSpPr>
          <p:cNvPr id="485" name="Shape 485"/>
          <p:cNvSpPr/>
          <p:nvPr/>
        </p:nvSpPr>
        <p:spPr>
          <a:xfrm>
            <a:off x="268286" y="6546850"/>
            <a:ext cx="533402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3 -46</a:t>
            </a:r>
          </a:p>
        </p:txBody>
      </p:sp>
      <p:sp>
        <p:nvSpPr>
          <p:cNvPr id="486" name="Shape 486"/>
          <p:cNvSpPr/>
          <p:nvPr/>
        </p:nvSpPr>
        <p:spPr>
          <a:xfrm>
            <a:off x="1423987" y="6524625"/>
            <a:ext cx="2844801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fast" advClick="1">
    <p:cover dir="l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Shape 488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489" name="Shape 489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pic>
        <p:nvPicPr>
          <p:cNvPr id="490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491" name="Shape 491"/>
          <p:cNvSpPr/>
          <p:nvPr/>
        </p:nvSpPr>
        <p:spPr>
          <a:xfrm>
            <a:off x="381000" y="6172198"/>
            <a:ext cx="5600700" cy="2502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Copyright 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Arial"/>
              <a:ea typeface="Arial"/>
              <a:cs typeface="Arial"/>
              <a:sym typeface="Arial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sp>
        <p:nvSpPr>
          <p:cNvPr id="492" name="Shape 492"/>
          <p:cNvSpPr/>
          <p:nvPr/>
        </p:nvSpPr>
        <p:spPr>
          <a:xfrm>
            <a:off x="6477000" y="6172200"/>
            <a:ext cx="2171700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3 -55</a:t>
            </a:r>
          </a:p>
        </p:txBody>
      </p:sp>
      <p:sp>
        <p:nvSpPr>
          <p:cNvPr id="493" name="Shape 493"/>
          <p:cNvSpPr/>
          <p:nvPr/>
        </p:nvSpPr>
        <p:spPr>
          <a:xfrm>
            <a:off x="381000" y="380995"/>
            <a:ext cx="8572500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39199" indent="38100">
              <a:spcBef>
                <a:spcPts val="1500"/>
              </a:spcBef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1800"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rPr>
              <a:t>Industry Analysis: The External Factor </a:t>
            </a:r>
            <a:r>
              <a:rPr b="1" sz="24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Evaluation (EFE) Matrix</a:t>
            </a:r>
          </a:p>
        </p:txBody>
      </p:sp>
      <p:sp>
        <p:nvSpPr>
          <p:cNvPr id="494" name="Shape 494"/>
          <p:cNvSpPr/>
          <p:nvPr/>
        </p:nvSpPr>
        <p:spPr>
          <a:xfrm>
            <a:off x="536575" y="2438400"/>
            <a:ext cx="8074025" cy="3578225"/>
          </a:xfrm>
          <a:prstGeom prst="rect">
            <a:avLst/>
          </a:prstGeom>
          <a:solidFill>
            <a:srgbClr val="F7AB23"/>
          </a:solidFill>
          <a:ln w="12600">
            <a:solidFill>
              <a:srgbClr val="F38000"/>
            </a:solidFill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grpSp>
        <p:nvGrpSpPr>
          <p:cNvPr id="532" name="Group 532"/>
          <p:cNvGrpSpPr/>
          <p:nvPr/>
        </p:nvGrpSpPr>
        <p:grpSpPr>
          <a:xfrm>
            <a:off x="761992" y="3047995"/>
            <a:ext cx="7645411" cy="2541598"/>
            <a:chOff x="-1" y="-1"/>
            <a:chExt cx="7645410" cy="2541596"/>
          </a:xfrm>
        </p:grpSpPr>
        <p:grpSp>
          <p:nvGrpSpPr>
            <p:cNvPr id="497" name="Group 497"/>
            <p:cNvGrpSpPr/>
            <p:nvPr/>
          </p:nvGrpSpPr>
          <p:grpSpPr>
            <a:xfrm>
              <a:off x="5130802" y="1693861"/>
              <a:ext cx="2514607" cy="846147"/>
              <a:chOff x="0" y="0"/>
              <a:chExt cx="2514605" cy="846146"/>
            </a:xfrm>
          </p:grpSpPr>
          <p:sp>
            <p:nvSpPr>
              <p:cNvPr id="495" name="Shape 495"/>
              <p:cNvSpPr/>
              <p:nvPr/>
            </p:nvSpPr>
            <p:spPr>
              <a:xfrm>
                <a:off x="-1" y="-1"/>
                <a:ext cx="2489209" cy="846147"/>
              </a:xfrm>
              <a:prstGeom prst="rect">
                <a:avLst/>
              </a:prstGeom>
              <a:noFill/>
              <a:ln w="936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indent="0">
                  <a:defRPr>
                    <a:latin typeface="Verdana"/>
                    <a:ea typeface="Verdana"/>
                    <a:cs typeface="Verdana"/>
                    <a:sym typeface="Verdana"/>
                  </a:defRPr>
                </a:pPr>
              </a:p>
            </p:txBody>
          </p:sp>
          <p:sp>
            <p:nvSpPr>
              <p:cNvPr id="496" name="Shape 496"/>
              <p:cNvSpPr/>
              <p:nvPr/>
            </p:nvSpPr>
            <p:spPr>
              <a:xfrm>
                <a:off x="0" y="269875"/>
                <a:ext cx="2514606" cy="3048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marR="41359" indent="41275" algn="ctr">
                  <a:spcBef>
                    <a:spcPts val="500"/>
                  </a:spcBef>
                  <a:tabLst>
                    <a:tab pos="952500" algn="l"/>
                    <a:tab pos="1866900" algn="l"/>
                    <a:tab pos="2781300" algn="l"/>
                    <a:tab pos="3695700" algn="l"/>
                    <a:tab pos="4610100" algn="l"/>
                    <a:tab pos="5524500" algn="l"/>
                    <a:tab pos="6438900" algn="l"/>
                    <a:tab pos="7353300" algn="l"/>
                    <a:tab pos="8267700" algn="l"/>
                    <a:tab pos="9182100" algn="l"/>
                    <a:tab pos="10096500" algn="l"/>
                    <a:tab pos="10972800" algn="l"/>
                  </a:tabLst>
                  <a:defRPr sz="2000">
                    <a:latin typeface="Verdana"/>
                    <a:ea typeface="Verdana"/>
                    <a:cs typeface="Verdana"/>
                    <a:sym typeface="Verdana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000">
                    <a:uFill>
                      <a:solidFill/>
                    </a:uFill>
                  </a:rPr>
                  <a:t>Competitive</a:t>
                </a:r>
              </a:p>
            </p:txBody>
          </p:sp>
        </p:grpSp>
        <p:grpSp>
          <p:nvGrpSpPr>
            <p:cNvPr id="500" name="Group 500"/>
            <p:cNvGrpSpPr/>
            <p:nvPr/>
          </p:nvGrpSpPr>
          <p:grpSpPr>
            <a:xfrm>
              <a:off x="2285999" y="1693861"/>
              <a:ext cx="2870209" cy="846147"/>
              <a:chOff x="0" y="0"/>
              <a:chExt cx="2870207" cy="846146"/>
            </a:xfrm>
          </p:grpSpPr>
          <p:sp>
            <p:nvSpPr>
              <p:cNvPr id="498" name="Shape 498"/>
              <p:cNvSpPr/>
              <p:nvPr/>
            </p:nvSpPr>
            <p:spPr>
              <a:xfrm>
                <a:off x="-1" y="-1"/>
                <a:ext cx="2844807" cy="846147"/>
              </a:xfrm>
              <a:prstGeom prst="rect">
                <a:avLst/>
              </a:prstGeom>
              <a:noFill/>
              <a:ln w="936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indent="0">
                  <a:defRPr>
                    <a:latin typeface="Verdana"/>
                    <a:ea typeface="Verdana"/>
                    <a:cs typeface="Verdana"/>
                    <a:sym typeface="Verdana"/>
                  </a:defRPr>
                </a:pPr>
              </a:p>
            </p:txBody>
          </p:sp>
          <p:sp>
            <p:nvSpPr>
              <p:cNvPr id="499" name="Shape 499"/>
              <p:cNvSpPr/>
              <p:nvPr/>
            </p:nvSpPr>
            <p:spPr>
              <a:xfrm>
                <a:off x="0" y="269875"/>
                <a:ext cx="2870208" cy="3048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marR="41359" indent="41275" algn="ctr">
                  <a:spcBef>
                    <a:spcPts val="500"/>
                  </a:spcBef>
                  <a:tabLst>
                    <a:tab pos="952500" algn="l"/>
                    <a:tab pos="1866900" algn="l"/>
                    <a:tab pos="2781300" algn="l"/>
                    <a:tab pos="3695700" algn="l"/>
                    <a:tab pos="4610100" algn="l"/>
                    <a:tab pos="5524500" algn="l"/>
                    <a:tab pos="6438900" algn="l"/>
                    <a:tab pos="7353300" algn="l"/>
                    <a:tab pos="8267700" algn="l"/>
                    <a:tab pos="9182100" algn="l"/>
                    <a:tab pos="10096500" algn="l"/>
                    <a:tab pos="10972800" algn="l"/>
                  </a:tabLst>
                  <a:defRPr sz="2000">
                    <a:latin typeface="Verdana"/>
                    <a:ea typeface="Verdana"/>
                    <a:cs typeface="Verdana"/>
                    <a:sym typeface="Verdana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000">
                    <a:uFill>
                      <a:solidFill/>
                    </a:uFill>
                  </a:rPr>
                  <a:t>Political and legal</a:t>
                </a:r>
              </a:p>
            </p:txBody>
          </p:sp>
        </p:grpSp>
        <p:grpSp>
          <p:nvGrpSpPr>
            <p:cNvPr id="503" name="Group 503"/>
            <p:cNvGrpSpPr/>
            <p:nvPr/>
          </p:nvGrpSpPr>
          <p:grpSpPr>
            <a:xfrm>
              <a:off x="-2" y="1693861"/>
              <a:ext cx="2311406" cy="846147"/>
              <a:chOff x="-1" y="0"/>
              <a:chExt cx="2311405" cy="846146"/>
            </a:xfrm>
          </p:grpSpPr>
          <p:sp>
            <p:nvSpPr>
              <p:cNvPr id="501" name="Shape 501"/>
              <p:cNvSpPr/>
              <p:nvPr/>
            </p:nvSpPr>
            <p:spPr>
              <a:xfrm>
                <a:off x="-2" y="-1"/>
                <a:ext cx="2286007" cy="846147"/>
              </a:xfrm>
              <a:prstGeom prst="rect">
                <a:avLst/>
              </a:prstGeom>
              <a:noFill/>
              <a:ln w="936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indent="0">
                  <a:defRPr>
                    <a:latin typeface="Verdana"/>
                    <a:ea typeface="Verdana"/>
                    <a:cs typeface="Verdana"/>
                    <a:sym typeface="Verdana"/>
                  </a:defRPr>
                </a:pPr>
              </a:p>
            </p:txBody>
          </p:sp>
          <p:sp>
            <p:nvSpPr>
              <p:cNvPr id="502" name="Shape 502"/>
              <p:cNvSpPr/>
              <p:nvPr/>
            </p:nvSpPr>
            <p:spPr>
              <a:xfrm>
                <a:off x="0" y="269875"/>
                <a:ext cx="2311405" cy="3048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marR="41359" indent="41275" algn="ctr">
                  <a:spcBef>
                    <a:spcPts val="500"/>
                  </a:spcBef>
                  <a:tabLst>
                    <a:tab pos="952500" algn="l"/>
                    <a:tab pos="1866900" algn="l"/>
                    <a:tab pos="2781300" algn="l"/>
                    <a:tab pos="3695700" algn="l"/>
                    <a:tab pos="4610100" algn="l"/>
                    <a:tab pos="5524500" algn="l"/>
                    <a:tab pos="6438900" algn="l"/>
                    <a:tab pos="7353300" algn="l"/>
                    <a:tab pos="8267700" algn="l"/>
                    <a:tab pos="9182100" algn="l"/>
                    <a:tab pos="10096500" algn="l"/>
                    <a:tab pos="10972800" algn="l"/>
                  </a:tabLst>
                  <a:defRPr sz="2000">
                    <a:latin typeface="Verdana"/>
                    <a:ea typeface="Verdana"/>
                    <a:cs typeface="Verdana"/>
                    <a:sym typeface="Verdana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000">
                    <a:uFill>
                      <a:solidFill/>
                    </a:uFill>
                  </a:rPr>
                  <a:t>Cultural</a:t>
                </a:r>
              </a:p>
            </p:txBody>
          </p:sp>
        </p:grpSp>
        <p:grpSp>
          <p:nvGrpSpPr>
            <p:cNvPr id="506" name="Group 506"/>
            <p:cNvGrpSpPr/>
            <p:nvPr/>
          </p:nvGrpSpPr>
          <p:grpSpPr>
            <a:xfrm>
              <a:off x="5130802" y="846137"/>
              <a:ext cx="2514607" cy="847734"/>
              <a:chOff x="0" y="0"/>
              <a:chExt cx="2514605" cy="847733"/>
            </a:xfrm>
          </p:grpSpPr>
          <p:sp>
            <p:nvSpPr>
              <p:cNvPr id="504" name="Shape 504"/>
              <p:cNvSpPr/>
              <p:nvPr/>
            </p:nvSpPr>
            <p:spPr>
              <a:xfrm>
                <a:off x="-1" y="-1"/>
                <a:ext cx="2489209" cy="847734"/>
              </a:xfrm>
              <a:prstGeom prst="rect">
                <a:avLst/>
              </a:prstGeom>
              <a:noFill/>
              <a:ln w="936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indent="0">
                  <a:defRPr>
                    <a:latin typeface="Verdana"/>
                    <a:ea typeface="Verdana"/>
                    <a:cs typeface="Verdana"/>
                    <a:sym typeface="Verdana"/>
                  </a:defRPr>
                </a:pPr>
              </a:p>
            </p:txBody>
          </p:sp>
          <p:sp>
            <p:nvSpPr>
              <p:cNvPr id="505" name="Shape 505"/>
              <p:cNvSpPr/>
              <p:nvPr/>
            </p:nvSpPr>
            <p:spPr>
              <a:xfrm>
                <a:off x="0" y="271463"/>
                <a:ext cx="2514606" cy="3048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marR="41359" indent="41275" algn="ctr">
                  <a:spcBef>
                    <a:spcPts val="500"/>
                  </a:spcBef>
                  <a:tabLst>
                    <a:tab pos="952500" algn="l"/>
                    <a:tab pos="1866900" algn="l"/>
                    <a:tab pos="2781300" algn="l"/>
                    <a:tab pos="3695700" algn="l"/>
                    <a:tab pos="4610100" algn="l"/>
                    <a:tab pos="5524500" algn="l"/>
                    <a:tab pos="6438900" algn="l"/>
                    <a:tab pos="7353300" algn="l"/>
                    <a:tab pos="8267700" algn="l"/>
                    <a:tab pos="9182100" algn="l"/>
                    <a:tab pos="10096500" algn="l"/>
                    <a:tab pos="10972800" algn="l"/>
                  </a:tabLst>
                  <a:defRPr sz="2000">
                    <a:latin typeface="Verdana"/>
                    <a:ea typeface="Verdana"/>
                    <a:cs typeface="Verdana"/>
                    <a:sym typeface="Verdana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000">
                    <a:uFill>
                      <a:solidFill/>
                    </a:uFill>
                  </a:rPr>
                  <a:t>Technological</a:t>
                </a:r>
              </a:p>
            </p:txBody>
          </p:sp>
        </p:grpSp>
        <p:grpSp>
          <p:nvGrpSpPr>
            <p:cNvPr id="509" name="Group 509"/>
            <p:cNvGrpSpPr/>
            <p:nvPr/>
          </p:nvGrpSpPr>
          <p:grpSpPr>
            <a:xfrm>
              <a:off x="2285999" y="846137"/>
              <a:ext cx="2870209" cy="847734"/>
              <a:chOff x="0" y="0"/>
              <a:chExt cx="2870207" cy="847733"/>
            </a:xfrm>
          </p:grpSpPr>
          <p:sp>
            <p:nvSpPr>
              <p:cNvPr id="507" name="Shape 507"/>
              <p:cNvSpPr/>
              <p:nvPr/>
            </p:nvSpPr>
            <p:spPr>
              <a:xfrm>
                <a:off x="-1" y="-1"/>
                <a:ext cx="2844807" cy="847734"/>
              </a:xfrm>
              <a:prstGeom prst="rect">
                <a:avLst/>
              </a:prstGeom>
              <a:noFill/>
              <a:ln w="936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indent="0">
                  <a:defRPr>
                    <a:latin typeface="Verdana"/>
                    <a:ea typeface="Verdana"/>
                    <a:cs typeface="Verdana"/>
                    <a:sym typeface="Verdana"/>
                  </a:defRPr>
                </a:pPr>
              </a:p>
            </p:txBody>
          </p:sp>
          <p:sp>
            <p:nvSpPr>
              <p:cNvPr id="508" name="Shape 508"/>
              <p:cNvSpPr/>
              <p:nvPr/>
            </p:nvSpPr>
            <p:spPr>
              <a:xfrm>
                <a:off x="0" y="271463"/>
                <a:ext cx="2870208" cy="3048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marR="41359" indent="41275" algn="ctr">
                  <a:spcBef>
                    <a:spcPts val="500"/>
                  </a:spcBef>
                  <a:tabLst>
                    <a:tab pos="952500" algn="l"/>
                    <a:tab pos="1866900" algn="l"/>
                    <a:tab pos="2781300" algn="l"/>
                    <a:tab pos="3695700" algn="l"/>
                    <a:tab pos="4610100" algn="l"/>
                    <a:tab pos="5524500" algn="l"/>
                    <a:tab pos="6438900" algn="l"/>
                    <a:tab pos="7353300" algn="l"/>
                    <a:tab pos="8267700" algn="l"/>
                    <a:tab pos="9182100" algn="l"/>
                    <a:tab pos="10096500" algn="l"/>
                    <a:tab pos="10972800" algn="l"/>
                  </a:tabLst>
                  <a:defRPr sz="2000">
                    <a:latin typeface="Verdana"/>
                    <a:ea typeface="Verdana"/>
                    <a:cs typeface="Verdana"/>
                    <a:sym typeface="Verdana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000">
                    <a:uFill>
                      <a:solidFill/>
                    </a:uFill>
                  </a:rPr>
                  <a:t>Environmental</a:t>
                </a:r>
              </a:p>
            </p:txBody>
          </p:sp>
        </p:grpSp>
        <p:grpSp>
          <p:nvGrpSpPr>
            <p:cNvPr id="512" name="Group 512"/>
            <p:cNvGrpSpPr/>
            <p:nvPr/>
          </p:nvGrpSpPr>
          <p:grpSpPr>
            <a:xfrm>
              <a:off x="-2" y="846137"/>
              <a:ext cx="2311406" cy="847734"/>
              <a:chOff x="-1" y="0"/>
              <a:chExt cx="2311405" cy="847733"/>
            </a:xfrm>
          </p:grpSpPr>
          <p:sp>
            <p:nvSpPr>
              <p:cNvPr id="510" name="Shape 510"/>
              <p:cNvSpPr/>
              <p:nvPr/>
            </p:nvSpPr>
            <p:spPr>
              <a:xfrm>
                <a:off x="-2" y="-1"/>
                <a:ext cx="2286007" cy="847734"/>
              </a:xfrm>
              <a:prstGeom prst="rect">
                <a:avLst/>
              </a:prstGeom>
              <a:noFill/>
              <a:ln w="936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indent="0">
                  <a:defRPr>
                    <a:latin typeface="Verdana"/>
                    <a:ea typeface="Verdana"/>
                    <a:cs typeface="Verdana"/>
                    <a:sym typeface="Verdana"/>
                  </a:defRPr>
                </a:pPr>
              </a:p>
            </p:txBody>
          </p:sp>
          <p:sp>
            <p:nvSpPr>
              <p:cNvPr id="511" name="Shape 511"/>
              <p:cNvSpPr/>
              <p:nvPr/>
            </p:nvSpPr>
            <p:spPr>
              <a:xfrm>
                <a:off x="0" y="271463"/>
                <a:ext cx="2311405" cy="3048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marR="41359" indent="41275" algn="ctr">
                  <a:spcBef>
                    <a:spcPts val="500"/>
                  </a:spcBef>
                  <a:tabLst>
                    <a:tab pos="952500" algn="l"/>
                    <a:tab pos="1866900" algn="l"/>
                    <a:tab pos="2781300" algn="l"/>
                    <a:tab pos="3695700" algn="l"/>
                    <a:tab pos="4610100" algn="l"/>
                    <a:tab pos="5524500" algn="l"/>
                    <a:tab pos="6438900" algn="l"/>
                    <a:tab pos="7353300" algn="l"/>
                    <a:tab pos="8267700" algn="l"/>
                    <a:tab pos="9182100" algn="l"/>
                    <a:tab pos="10096500" algn="l"/>
                    <a:tab pos="10972800" algn="l"/>
                  </a:tabLst>
                  <a:defRPr sz="2000">
                    <a:latin typeface="Verdana"/>
                    <a:ea typeface="Verdana"/>
                    <a:cs typeface="Verdana"/>
                    <a:sym typeface="Verdana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000">
                    <a:uFill>
                      <a:solidFill/>
                    </a:uFill>
                  </a:rPr>
                  <a:t>Social</a:t>
                </a:r>
              </a:p>
            </p:txBody>
          </p:sp>
        </p:grpSp>
        <p:grpSp>
          <p:nvGrpSpPr>
            <p:cNvPr id="515" name="Group 515"/>
            <p:cNvGrpSpPr/>
            <p:nvPr/>
          </p:nvGrpSpPr>
          <p:grpSpPr>
            <a:xfrm>
              <a:off x="5130802" y="-2"/>
              <a:ext cx="2514607" cy="846147"/>
              <a:chOff x="0" y="0"/>
              <a:chExt cx="2514605" cy="846146"/>
            </a:xfrm>
          </p:grpSpPr>
          <p:sp>
            <p:nvSpPr>
              <p:cNvPr id="513" name="Shape 513"/>
              <p:cNvSpPr/>
              <p:nvPr/>
            </p:nvSpPr>
            <p:spPr>
              <a:xfrm>
                <a:off x="-1" y="-1"/>
                <a:ext cx="2489209" cy="846147"/>
              </a:xfrm>
              <a:prstGeom prst="rect">
                <a:avLst/>
              </a:prstGeom>
              <a:noFill/>
              <a:ln w="936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indent="0">
                  <a:defRPr>
                    <a:latin typeface="Verdana"/>
                    <a:ea typeface="Verdana"/>
                    <a:cs typeface="Verdana"/>
                    <a:sym typeface="Verdana"/>
                  </a:defRPr>
                </a:pPr>
              </a:p>
            </p:txBody>
          </p:sp>
          <p:sp>
            <p:nvSpPr>
              <p:cNvPr id="514" name="Shape 514"/>
              <p:cNvSpPr/>
              <p:nvPr/>
            </p:nvSpPr>
            <p:spPr>
              <a:xfrm>
                <a:off x="0" y="269875"/>
                <a:ext cx="2514606" cy="3048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marR="41359" indent="41275" algn="ctr">
                  <a:spcBef>
                    <a:spcPts val="500"/>
                  </a:spcBef>
                  <a:tabLst>
                    <a:tab pos="952500" algn="l"/>
                    <a:tab pos="1866900" algn="l"/>
                    <a:tab pos="2781300" algn="l"/>
                    <a:tab pos="3695700" algn="l"/>
                    <a:tab pos="4610100" algn="l"/>
                    <a:tab pos="5524500" algn="l"/>
                    <a:tab pos="6438900" algn="l"/>
                    <a:tab pos="7353300" algn="l"/>
                    <a:tab pos="8267700" algn="l"/>
                    <a:tab pos="9182100" algn="l"/>
                    <a:tab pos="10096500" algn="l"/>
                    <a:tab pos="10972800" algn="l"/>
                  </a:tabLst>
                  <a:defRPr sz="2000">
                    <a:latin typeface="Verdana"/>
                    <a:ea typeface="Verdana"/>
                    <a:cs typeface="Verdana"/>
                    <a:sym typeface="Verdana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000">
                    <a:uFill>
                      <a:solidFill/>
                    </a:uFill>
                  </a:rPr>
                  <a:t>Governmental</a:t>
                </a:r>
              </a:p>
            </p:txBody>
          </p:sp>
        </p:grpSp>
        <p:grpSp>
          <p:nvGrpSpPr>
            <p:cNvPr id="518" name="Group 518"/>
            <p:cNvGrpSpPr/>
            <p:nvPr/>
          </p:nvGrpSpPr>
          <p:grpSpPr>
            <a:xfrm>
              <a:off x="2285999" y="-2"/>
              <a:ext cx="2870209" cy="846147"/>
              <a:chOff x="0" y="0"/>
              <a:chExt cx="2870207" cy="846146"/>
            </a:xfrm>
          </p:grpSpPr>
          <p:sp>
            <p:nvSpPr>
              <p:cNvPr id="516" name="Shape 516"/>
              <p:cNvSpPr/>
              <p:nvPr/>
            </p:nvSpPr>
            <p:spPr>
              <a:xfrm>
                <a:off x="-1" y="-1"/>
                <a:ext cx="2844807" cy="846147"/>
              </a:xfrm>
              <a:prstGeom prst="rect">
                <a:avLst/>
              </a:prstGeom>
              <a:noFill/>
              <a:ln w="936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indent="0">
                  <a:defRPr>
                    <a:latin typeface="Verdana"/>
                    <a:ea typeface="Verdana"/>
                    <a:cs typeface="Verdana"/>
                    <a:sym typeface="Verdana"/>
                  </a:defRPr>
                </a:pPr>
              </a:p>
            </p:txBody>
          </p:sp>
          <p:sp>
            <p:nvSpPr>
              <p:cNvPr id="517" name="Shape 517"/>
              <p:cNvSpPr/>
              <p:nvPr/>
            </p:nvSpPr>
            <p:spPr>
              <a:xfrm>
                <a:off x="0" y="269875"/>
                <a:ext cx="2870208" cy="3048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marR="41359" indent="41275" algn="ctr">
                  <a:spcBef>
                    <a:spcPts val="500"/>
                  </a:spcBef>
                  <a:tabLst>
                    <a:tab pos="952500" algn="l"/>
                    <a:tab pos="1866900" algn="l"/>
                    <a:tab pos="2781300" algn="l"/>
                    <a:tab pos="3695700" algn="l"/>
                    <a:tab pos="4610100" algn="l"/>
                    <a:tab pos="5524500" algn="l"/>
                    <a:tab pos="6438900" algn="l"/>
                    <a:tab pos="7353300" algn="l"/>
                    <a:tab pos="8267700" algn="l"/>
                    <a:tab pos="9182100" algn="l"/>
                    <a:tab pos="10096500" algn="l"/>
                    <a:tab pos="10972800" algn="l"/>
                  </a:tabLst>
                  <a:defRPr sz="2000">
                    <a:latin typeface="Verdana"/>
                    <a:ea typeface="Verdana"/>
                    <a:cs typeface="Verdana"/>
                    <a:sym typeface="Verdana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000">
                    <a:uFill>
                      <a:solidFill/>
                    </a:uFill>
                  </a:rPr>
                  <a:t>Demographic</a:t>
                </a:r>
              </a:p>
            </p:txBody>
          </p:sp>
        </p:grpSp>
        <p:grpSp>
          <p:nvGrpSpPr>
            <p:cNvPr id="521" name="Group 521"/>
            <p:cNvGrpSpPr/>
            <p:nvPr/>
          </p:nvGrpSpPr>
          <p:grpSpPr>
            <a:xfrm>
              <a:off x="-2" y="-2"/>
              <a:ext cx="2311406" cy="846147"/>
              <a:chOff x="-1" y="0"/>
              <a:chExt cx="2311405" cy="846146"/>
            </a:xfrm>
          </p:grpSpPr>
          <p:sp>
            <p:nvSpPr>
              <p:cNvPr id="519" name="Shape 519"/>
              <p:cNvSpPr/>
              <p:nvPr/>
            </p:nvSpPr>
            <p:spPr>
              <a:xfrm>
                <a:off x="-2" y="-1"/>
                <a:ext cx="2286007" cy="846147"/>
              </a:xfrm>
              <a:prstGeom prst="rect">
                <a:avLst/>
              </a:prstGeom>
              <a:noFill/>
              <a:ln w="936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indent="0">
                  <a:defRPr>
                    <a:latin typeface="Verdana"/>
                    <a:ea typeface="Verdana"/>
                    <a:cs typeface="Verdana"/>
                    <a:sym typeface="Verdana"/>
                  </a:defRPr>
                </a:pPr>
              </a:p>
            </p:txBody>
          </p:sp>
          <p:sp>
            <p:nvSpPr>
              <p:cNvPr id="520" name="Shape 520"/>
              <p:cNvSpPr/>
              <p:nvPr/>
            </p:nvSpPr>
            <p:spPr>
              <a:xfrm>
                <a:off x="0" y="269875"/>
                <a:ext cx="2311405" cy="3048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marR="41359" indent="41275" algn="ctr">
                  <a:spcBef>
                    <a:spcPts val="500"/>
                  </a:spcBef>
                  <a:tabLst>
                    <a:tab pos="952500" algn="l"/>
                    <a:tab pos="1866900" algn="l"/>
                    <a:tab pos="2781300" algn="l"/>
                    <a:tab pos="3695700" algn="l"/>
                    <a:tab pos="4610100" algn="l"/>
                    <a:tab pos="5524500" algn="l"/>
                    <a:tab pos="6438900" algn="l"/>
                    <a:tab pos="7353300" algn="l"/>
                    <a:tab pos="8267700" algn="l"/>
                    <a:tab pos="9182100" algn="l"/>
                    <a:tab pos="10096500" algn="l"/>
                    <a:tab pos="10972800" algn="l"/>
                  </a:tabLst>
                  <a:defRPr sz="2000">
                    <a:latin typeface="Verdana"/>
                    <a:ea typeface="Verdana"/>
                    <a:cs typeface="Verdana"/>
                    <a:sym typeface="Verdana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000">
                    <a:uFill>
                      <a:solidFill/>
                    </a:uFill>
                  </a:rPr>
                  <a:t>Economic</a:t>
                </a:r>
              </a:p>
            </p:txBody>
          </p:sp>
        </p:grpSp>
        <p:sp>
          <p:nvSpPr>
            <p:cNvPr id="522" name="Shape 522"/>
            <p:cNvSpPr/>
            <p:nvPr/>
          </p:nvSpPr>
          <p:spPr>
            <a:xfrm>
              <a:off x="1588" y="1"/>
              <a:ext cx="2284416" cy="1592"/>
            </a:xfrm>
            <a:prstGeom prst="line">
              <a:avLst/>
            </a:prstGeom>
            <a:noFill/>
            <a:ln w="936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marR="0" indent="0" defTabSz="457200">
                <a:defRPr>
                  <a:uFillTx/>
                  <a:latin typeface="+mj-lt"/>
                  <a:ea typeface="+mj-ea"/>
                  <a:cs typeface="+mj-cs"/>
                  <a:sym typeface="Helvetica"/>
                </a:defRPr>
              </a:pPr>
            </a:p>
          </p:txBody>
        </p:sp>
        <p:sp>
          <p:nvSpPr>
            <p:cNvPr id="523" name="Shape 523"/>
            <p:cNvSpPr/>
            <p:nvPr/>
          </p:nvSpPr>
          <p:spPr>
            <a:xfrm>
              <a:off x="1" y="1587"/>
              <a:ext cx="1592" cy="2538422"/>
            </a:xfrm>
            <a:prstGeom prst="line">
              <a:avLst/>
            </a:prstGeom>
            <a:noFill/>
            <a:ln w="126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marR="0" indent="0" defTabSz="457200">
                <a:defRPr>
                  <a:uFillTx/>
                  <a:latin typeface="+mj-lt"/>
                  <a:ea typeface="+mj-ea"/>
                  <a:cs typeface="+mj-cs"/>
                  <a:sym typeface="Helvetica"/>
                </a:defRPr>
              </a:pPr>
            </a:p>
          </p:txBody>
        </p:sp>
        <p:sp>
          <p:nvSpPr>
            <p:cNvPr id="524" name="Shape 524"/>
            <p:cNvSpPr/>
            <p:nvPr/>
          </p:nvSpPr>
          <p:spPr>
            <a:xfrm>
              <a:off x="7620006" y="1587"/>
              <a:ext cx="1592" cy="2538422"/>
            </a:xfrm>
            <a:prstGeom prst="line">
              <a:avLst/>
            </a:prstGeom>
            <a:noFill/>
            <a:ln w="126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marR="0" indent="0" defTabSz="457200">
                <a:defRPr>
                  <a:uFillTx/>
                  <a:latin typeface="+mj-lt"/>
                  <a:ea typeface="+mj-ea"/>
                  <a:cs typeface="+mj-cs"/>
                  <a:sym typeface="Helvetica"/>
                </a:defRPr>
              </a:pPr>
            </a:p>
          </p:txBody>
        </p:sp>
        <p:sp>
          <p:nvSpPr>
            <p:cNvPr id="525" name="Shape 525"/>
            <p:cNvSpPr/>
            <p:nvPr/>
          </p:nvSpPr>
          <p:spPr>
            <a:xfrm>
              <a:off x="1588" y="2540004"/>
              <a:ext cx="2284416" cy="1592"/>
            </a:xfrm>
            <a:prstGeom prst="line">
              <a:avLst/>
            </a:prstGeom>
            <a:noFill/>
            <a:ln w="936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marR="0" indent="0" defTabSz="457200">
                <a:defRPr>
                  <a:uFillTx/>
                  <a:latin typeface="+mj-lt"/>
                  <a:ea typeface="+mj-ea"/>
                  <a:cs typeface="+mj-cs"/>
                  <a:sym typeface="Helvetica"/>
                </a:defRPr>
              </a:pPr>
            </a:p>
          </p:txBody>
        </p:sp>
        <p:sp>
          <p:nvSpPr>
            <p:cNvPr id="526" name="Shape 526"/>
            <p:cNvSpPr/>
            <p:nvPr/>
          </p:nvSpPr>
          <p:spPr>
            <a:xfrm>
              <a:off x="2287589" y="1"/>
              <a:ext cx="2843217" cy="1592"/>
            </a:xfrm>
            <a:prstGeom prst="line">
              <a:avLst/>
            </a:prstGeom>
            <a:noFill/>
            <a:ln w="936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marR="0" indent="0" defTabSz="457200">
                <a:defRPr>
                  <a:uFillTx/>
                  <a:latin typeface="+mj-lt"/>
                  <a:ea typeface="+mj-ea"/>
                  <a:cs typeface="+mj-cs"/>
                  <a:sym typeface="Helvetica"/>
                </a:defRPr>
              </a:pPr>
            </a:p>
          </p:txBody>
        </p:sp>
        <p:sp>
          <p:nvSpPr>
            <p:cNvPr id="527" name="Shape 527"/>
            <p:cNvSpPr/>
            <p:nvPr/>
          </p:nvSpPr>
          <p:spPr>
            <a:xfrm>
              <a:off x="5132391" y="1"/>
              <a:ext cx="2487617" cy="1592"/>
            </a:xfrm>
            <a:prstGeom prst="line">
              <a:avLst/>
            </a:prstGeom>
            <a:noFill/>
            <a:ln w="936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marR="0" indent="0" defTabSz="457200">
                <a:defRPr>
                  <a:uFillTx/>
                  <a:latin typeface="+mj-lt"/>
                  <a:ea typeface="+mj-ea"/>
                  <a:cs typeface="+mj-cs"/>
                  <a:sym typeface="Helvetica"/>
                </a:defRPr>
              </a:pPr>
            </a:p>
          </p:txBody>
        </p:sp>
        <p:sp>
          <p:nvSpPr>
            <p:cNvPr id="528" name="Shape 528"/>
            <p:cNvSpPr/>
            <p:nvPr/>
          </p:nvSpPr>
          <p:spPr>
            <a:xfrm>
              <a:off x="2287589" y="2540004"/>
              <a:ext cx="2843217" cy="1592"/>
            </a:xfrm>
            <a:prstGeom prst="line">
              <a:avLst/>
            </a:prstGeom>
            <a:noFill/>
            <a:ln w="936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marR="0" indent="0" defTabSz="457200">
                <a:defRPr>
                  <a:uFillTx/>
                  <a:latin typeface="+mj-lt"/>
                  <a:ea typeface="+mj-ea"/>
                  <a:cs typeface="+mj-cs"/>
                  <a:sym typeface="Helvetica"/>
                </a:defRPr>
              </a:pPr>
            </a:p>
          </p:txBody>
        </p:sp>
        <p:sp>
          <p:nvSpPr>
            <p:cNvPr id="529" name="Shape 529"/>
            <p:cNvSpPr/>
            <p:nvPr/>
          </p:nvSpPr>
          <p:spPr>
            <a:xfrm>
              <a:off x="5132391" y="2540004"/>
              <a:ext cx="2487617" cy="1592"/>
            </a:xfrm>
            <a:prstGeom prst="line">
              <a:avLst/>
            </a:prstGeom>
            <a:noFill/>
            <a:ln w="936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marR="0" indent="0" defTabSz="457200">
                <a:defRPr>
                  <a:uFillTx/>
                  <a:latin typeface="+mj-lt"/>
                  <a:ea typeface="+mj-ea"/>
                  <a:cs typeface="+mj-cs"/>
                  <a:sym typeface="Helvetica"/>
                </a:defRPr>
              </a:pPr>
            </a:p>
          </p:txBody>
        </p:sp>
        <p:sp>
          <p:nvSpPr>
            <p:cNvPr id="530" name="Shape 530"/>
            <p:cNvSpPr/>
            <p:nvPr/>
          </p:nvSpPr>
          <p:spPr>
            <a:xfrm>
              <a:off x="2286002" y="1587"/>
              <a:ext cx="1592" cy="2538422"/>
            </a:xfrm>
            <a:prstGeom prst="line">
              <a:avLst/>
            </a:prstGeom>
            <a:noFill/>
            <a:ln w="126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marR="0" indent="0" defTabSz="457200">
                <a:defRPr>
                  <a:uFillTx/>
                  <a:latin typeface="+mj-lt"/>
                  <a:ea typeface="+mj-ea"/>
                  <a:cs typeface="+mj-cs"/>
                  <a:sym typeface="Helvetica"/>
                </a:defRPr>
              </a:pPr>
            </a:p>
          </p:txBody>
        </p:sp>
        <p:sp>
          <p:nvSpPr>
            <p:cNvPr id="531" name="Shape 531"/>
            <p:cNvSpPr/>
            <p:nvPr/>
          </p:nvSpPr>
          <p:spPr>
            <a:xfrm>
              <a:off x="5130805" y="1587"/>
              <a:ext cx="1592" cy="2538422"/>
            </a:xfrm>
            <a:prstGeom prst="line">
              <a:avLst/>
            </a:prstGeom>
            <a:noFill/>
            <a:ln w="126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marR="0" indent="0" defTabSz="457200">
                <a:defRPr>
                  <a:uFillTx/>
                  <a:latin typeface="+mj-lt"/>
                  <a:ea typeface="+mj-ea"/>
                  <a:cs typeface="+mj-cs"/>
                  <a:sym typeface="Helvetica"/>
                </a:defRPr>
              </a:pPr>
            </a:p>
          </p:txBody>
        </p:sp>
      </p:grpSp>
      <p:sp>
        <p:nvSpPr>
          <p:cNvPr id="533" name="Shape 533"/>
          <p:cNvSpPr/>
          <p:nvPr/>
        </p:nvSpPr>
        <p:spPr>
          <a:xfrm>
            <a:off x="381000" y="1900234"/>
            <a:ext cx="7734300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spcBef>
                <a:spcPts val="1200"/>
              </a:spcBef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b="1" sz="20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uFillTx/>
              </a:defRPr>
            </a:pPr>
            <a:r>
              <a:rPr b="1" sz="2000">
                <a:uFill>
                  <a:solidFill/>
                </a:uFill>
              </a:rPr>
              <a:t>Summarize &amp; Evaluate</a:t>
            </a:r>
          </a:p>
        </p:txBody>
      </p:sp>
      <p:sp>
        <p:nvSpPr>
          <p:cNvPr id="534" name="Shape 534"/>
          <p:cNvSpPr/>
          <p:nvPr/>
        </p:nvSpPr>
        <p:spPr>
          <a:xfrm>
            <a:off x="268286" y="6546850"/>
            <a:ext cx="533402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3 -55</a:t>
            </a:r>
          </a:p>
        </p:txBody>
      </p:sp>
      <p:sp>
        <p:nvSpPr>
          <p:cNvPr id="535" name="Shape 535"/>
          <p:cNvSpPr/>
          <p:nvPr/>
        </p:nvSpPr>
        <p:spPr>
          <a:xfrm>
            <a:off x="1423987" y="6524625"/>
            <a:ext cx="2844801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afterEffect" presetClass="entr" presetSubtype="1" presetID="22" grpId="1" fill="hold">
                                  <p:stCondLst>
                                    <p:cond delay="5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>
                                        <p:cTn id="7" dur="500"/>
                                        <p:tgtEl>
                                          <p:spTgt spid="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532" grpId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Shape 537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538" name="Shape 538"/>
          <p:cNvSpPr/>
          <p:nvPr/>
        </p:nvSpPr>
        <p:spPr>
          <a:xfrm>
            <a:off x="504825" y="6546849"/>
            <a:ext cx="5018088" cy="2502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Copyright 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Arial"/>
              <a:ea typeface="Arial"/>
              <a:cs typeface="Arial"/>
              <a:sym typeface="Arial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sp>
        <p:nvSpPr>
          <p:cNvPr id="539" name="Shape 539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pic>
        <p:nvPicPr>
          <p:cNvPr id="540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41" name="Shape 541"/>
          <p:cNvSpPr/>
          <p:nvPr/>
        </p:nvSpPr>
        <p:spPr>
          <a:xfrm>
            <a:off x="268287" y="6629400"/>
            <a:ext cx="990601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3 -56</a:t>
            </a:r>
          </a:p>
        </p:txBody>
      </p:sp>
      <p:pic>
        <p:nvPicPr>
          <p:cNvPr id="542" name="image8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28600" y="822325"/>
            <a:ext cx="8839200" cy="4968875"/>
          </a:xfrm>
          <a:prstGeom prst="rect">
            <a:avLst/>
          </a:prstGeom>
          <a:ln w="12700">
            <a:miter lim="400000"/>
          </a:ln>
        </p:spPr>
      </p:pic>
      <p:sp>
        <p:nvSpPr>
          <p:cNvPr id="543" name="Shape 543"/>
          <p:cNvSpPr/>
          <p:nvPr/>
        </p:nvSpPr>
        <p:spPr>
          <a:xfrm>
            <a:off x="1423987" y="6524625"/>
            <a:ext cx="2844801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med" advClick="1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Shape 545"/>
          <p:cNvSpPr/>
          <p:nvPr>
            <p:ph type="title"/>
          </p:nvPr>
        </p:nvSpPr>
        <p:spPr>
          <a:xfrm>
            <a:off x="365124" y="395286"/>
            <a:ext cx="8405815" cy="1150939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How to prepare an EFE matrix </a:t>
            </a:r>
          </a:p>
        </p:txBody>
      </p:sp>
      <p:sp>
        <p:nvSpPr>
          <p:cNvPr id="546" name="Shape 546"/>
          <p:cNvSpPr/>
          <p:nvPr>
            <p:ph type="body" idx="1"/>
          </p:nvPr>
        </p:nvSpPr>
        <p:spPr>
          <a:xfrm>
            <a:off x="369091" y="885825"/>
            <a:ext cx="8405818" cy="5311775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 marL="505693" indent="-505693" defTabSz="905255">
              <a:buSzPct val="100000"/>
              <a:buAutoNum type="arabicPeriod" startAt="1"/>
              <a:defRPr sz="1800">
                <a:uFillTx/>
              </a:defRPr>
            </a:pPr>
            <a:r>
              <a:rPr sz="1900">
                <a:uFill>
                  <a:solidFill/>
                </a:uFill>
              </a:rPr>
              <a:t>List O and T (10-20 total)</a:t>
            </a:r>
            <a:endParaRPr sz="1900"/>
          </a:p>
          <a:p>
            <a:pPr lvl="0" marL="505693" indent="-505693" defTabSz="905255">
              <a:buSzPct val="100000"/>
              <a:buAutoNum type="arabicPeriod" startAt="1"/>
              <a:defRPr sz="1800">
                <a:uFillTx/>
              </a:defRPr>
            </a:pPr>
            <a:r>
              <a:rPr sz="1900">
                <a:uFill>
                  <a:solidFill/>
                </a:uFill>
              </a:rPr>
              <a:t>Assign Weight range form 0.0 (not important) 1.0(very important). weight indicates the relative importance of that factor to being successful in the firms industry generally O take higher weights then T but sometimes if the T is severe might take high weight. the Sum of all weights must be equal to 1.0 (weights are industry based)</a:t>
            </a:r>
            <a:endParaRPr sz="1900"/>
          </a:p>
          <a:p>
            <a:pPr lvl="0" marL="505693" indent="-505693" defTabSz="905255">
              <a:buSzPct val="100000"/>
              <a:buAutoNum type="arabicPeriod" startAt="1"/>
              <a:defRPr sz="1800">
                <a:uFillTx/>
              </a:defRPr>
            </a:pPr>
            <a:r>
              <a:rPr sz="1900">
                <a:uFill>
                  <a:solidFill/>
                </a:uFill>
              </a:rPr>
              <a:t>Assign a rating between 1-4 indicate how effectively the firms current strategies respond to the factor 4=response is superior , 3= above average , 2=average, 1=poor (ratings are company based) note that both O&amp;T can receive a 1,2,3,4.</a:t>
            </a:r>
            <a:endParaRPr sz="1900"/>
          </a:p>
          <a:p>
            <a:pPr lvl="0" marL="505693" indent="-505693" defTabSz="905255">
              <a:buSzPct val="100000"/>
              <a:buAutoNum type="arabicPeriod" startAt="1"/>
              <a:defRPr sz="1800">
                <a:uFillTx/>
              </a:defRPr>
            </a:pPr>
            <a:r>
              <a:rPr sz="1900">
                <a:uFill>
                  <a:solidFill/>
                </a:uFill>
              </a:rPr>
              <a:t>multiply each factor weight by its ratings to determine the weighted score</a:t>
            </a:r>
            <a:endParaRPr sz="1900"/>
          </a:p>
          <a:p>
            <a:pPr lvl="0" marL="505693" indent="-505693" defTabSz="905255">
              <a:buSzPct val="100000"/>
              <a:buAutoNum type="arabicPeriod" startAt="1"/>
              <a:defRPr sz="1800">
                <a:uFillTx/>
              </a:defRPr>
            </a:pPr>
            <a:r>
              <a:rPr sz="1900">
                <a:uFill>
                  <a:solidFill/>
                </a:uFill>
              </a:rPr>
              <a:t>sum the weighted scores (total weighted score). </a:t>
            </a:r>
          </a:p>
        </p:txBody>
      </p:sp>
    </p:spTree>
  </p:cSld>
  <p:clrMapOvr>
    <a:masterClrMapping/>
  </p:clrMapOvr>
  <p:transition spd="fast" advClick="1">
    <p:cover dir="l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Shape 548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549" name="Shape 549"/>
          <p:cNvSpPr/>
          <p:nvPr/>
        </p:nvSpPr>
        <p:spPr>
          <a:xfrm>
            <a:off x="504825" y="6546849"/>
            <a:ext cx="5018088" cy="2502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Copyright 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Arial"/>
              <a:ea typeface="Arial"/>
              <a:cs typeface="Arial"/>
              <a:sym typeface="Arial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sp>
        <p:nvSpPr>
          <p:cNvPr id="550" name="Shape 550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pic>
        <p:nvPicPr>
          <p:cNvPr id="551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554" name="Group 554"/>
          <p:cNvGrpSpPr/>
          <p:nvPr/>
        </p:nvGrpSpPr>
        <p:grpSpPr>
          <a:xfrm>
            <a:off x="609594" y="1295400"/>
            <a:ext cx="8026408" cy="1905000"/>
            <a:chOff x="-1" y="0"/>
            <a:chExt cx="8026406" cy="1905000"/>
          </a:xfrm>
        </p:grpSpPr>
        <p:sp>
          <p:nvSpPr>
            <p:cNvPr id="552" name="Shape 552"/>
            <p:cNvSpPr/>
            <p:nvPr/>
          </p:nvSpPr>
          <p:spPr>
            <a:xfrm>
              <a:off x="-2" y="0"/>
              <a:ext cx="8001007" cy="190500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553" name="Shape 553"/>
            <p:cNvSpPr/>
            <p:nvPr/>
          </p:nvSpPr>
          <p:spPr>
            <a:xfrm>
              <a:off x="-1" y="0"/>
              <a:ext cx="8026407" cy="15417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marR="41359" indent="41275">
                <a:lnSpc>
                  <a:spcPct val="120000"/>
                </a:lnSpc>
                <a:tabLst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endParaRPr b="1" i="1" sz="2400">
                <a:latin typeface="Verdana"/>
                <a:ea typeface="Verdana"/>
                <a:cs typeface="Verdana"/>
                <a:sym typeface="Verdana"/>
              </a:endParaRPr>
            </a:p>
            <a:p>
              <a:pPr lvl="0" marR="41359" indent="41275">
                <a:lnSpc>
                  <a:spcPct val="120000"/>
                </a:lnSpc>
                <a:tabLst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b="1"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Total weighted score of 4.0</a:t>
              </a:r>
              <a:endParaRPr b="1" sz="2000">
                <a:latin typeface="Verdana"/>
                <a:ea typeface="Verdana"/>
                <a:cs typeface="Verdana"/>
                <a:sym typeface="Verdana"/>
              </a:endParaRPr>
            </a:p>
            <a:p>
              <a:pPr lvl="0" marL="41275" marR="41359" indent="0">
                <a:lnSpc>
                  <a:spcPct val="120000"/>
                </a:lnSpc>
                <a:spcBef>
                  <a:spcPts val="5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Organization response is outstanding to threats and weaknesses</a:t>
              </a:r>
            </a:p>
          </p:txBody>
        </p:sp>
      </p:grpSp>
      <p:sp>
        <p:nvSpPr>
          <p:cNvPr id="555" name="Shape 555"/>
          <p:cNvSpPr/>
          <p:nvPr/>
        </p:nvSpPr>
        <p:spPr>
          <a:xfrm>
            <a:off x="268287" y="6553200"/>
            <a:ext cx="838201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3 -57</a:t>
            </a:r>
          </a:p>
        </p:txBody>
      </p:sp>
      <p:sp>
        <p:nvSpPr>
          <p:cNvPr id="556" name="Shape 556"/>
          <p:cNvSpPr/>
          <p:nvPr/>
        </p:nvSpPr>
        <p:spPr>
          <a:xfrm>
            <a:off x="533400" y="457198"/>
            <a:ext cx="61341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spcBef>
                <a:spcPts val="1500"/>
              </a:spcBef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Industry Analysis EFE</a:t>
            </a:r>
          </a:p>
        </p:txBody>
      </p:sp>
      <p:grpSp>
        <p:nvGrpSpPr>
          <p:cNvPr id="559" name="Group 559"/>
          <p:cNvGrpSpPr/>
          <p:nvPr/>
        </p:nvGrpSpPr>
        <p:grpSpPr>
          <a:xfrm>
            <a:off x="685794" y="3657595"/>
            <a:ext cx="8026408" cy="1905009"/>
            <a:chOff x="-1" y="-1"/>
            <a:chExt cx="8026406" cy="1905008"/>
          </a:xfrm>
        </p:grpSpPr>
        <p:sp>
          <p:nvSpPr>
            <p:cNvPr id="557" name="Shape 557"/>
            <p:cNvSpPr/>
            <p:nvPr/>
          </p:nvSpPr>
          <p:spPr>
            <a:xfrm>
              <a:off x="-2" y="-1"/>
              <a:ext cx="8001007" cy="190500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558" name="Shape 558"/>
            <p:cNvSpPr/>
            <p:nvPr/>
          </p:nvSpPr>
          <p:spPr>
            <a:xfrm>
              <a:off x="-1" y="-2"/>
              <a:ext cx="8026407" cy="10363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marL="217485" marR="41359" indent="-176210">
                <a:lnSpc>
                  <a:spcPct val="120000"/>
                </a:lnSpc>
                <a:tabLst>
                  <a:tab pos="1295400" algn="l"/>
                  <a:tab pos="1295400" algn="l"/>
                  <a:tab pos="1295400" algn="l"/>
                  <a:tab pos="1295400" algn="l"/>
                  <a:tab pos="2209800" algn="l"/>
                  <a:tab pos="2209800" algn="l"/>
                  <a:tab pos="2209800" algn="l"/>
                  <a:tab pos="2209800" algn="l"/>
                  <a:tab pos="3124200" algn="l"/>
                  <a:tab pos="3124200" algn="l"/>
                  <a:tab pos="3124200" algn="l"/>
                  <a:tab pos="3124200" algn="l"/>
                  <a:tab pos="4038600" algn="l"/>
                  <a:tab pos="4038600" algn="l"/>
                  <a:tab pos="4038600" algn="l"/>
                  <a:tab pos="4038600" algn="l"/>
                  <a:tab pos="4953000" algn="l"/>
                  <a:tab pos="4953000" algn="l"/>
                  <a:tab pos="4953000" algn="l"/>
                  <a:tab pos="4953000" algn="l"/>
                  <a:tab pos="5867400" algn="l"/>
                  <a:tab pos="5867400" algn="l"/>
                  <a:tab pos="5867400" algn="l"/>
                  <a:tab pos="5867400" algn="l"/>
                  <a:tab pos="6781800" algn="l"/>
                  <a:tab pos="6781800" algn="l"/>
                  <a:tab pos="6781800" algn="l"/>
                  <a:tab pos="6781800" algn="l"/>
                  <a:tab pos="7696200" algn="l"/>
                  <a:tab pos="7696200" algn="l"/>
                  <a:tab pos="7696200" algn="l"/>
                  <a:tab pos="7696200" algn="l"/>
                  <a:tab pos="8610600" algn="l"/>
                  <a:tab pos="8610600" algn="l"/>
                  <a:tab pos="8610600" algn="l"/>
                  <a:tab pos="8610600" algn="l"/>
                  <a:tab pos="9525000" algn="l"/>
                  <a:tab pos="9525000" algn="l"/>
                  <a:tab pos="9525000" algn="l"/>
                  <a:tab pos="9525000" algn="l"/>
                  <a:tab pos="10439400" algn="l"/>
                  <a:tab pos="10439400" algn="l"/>
                  <a:tab pos="10439400" algn="l"/>
                  <a:tab pos="104394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b="1"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Total weighted score of 1.0</a:t>
              </a:r>
              <a:endParaRPr b="1" sz="2000">
                <a:latin typeface="Verdana"/>
                <a:ea typeface="Verdana"/>
                <a:cs typeface="Verdana"/>
                <a:sym typeface="Verdana"/>
              </a:endParaRPr>
            </a:p>
            <a:p>
              <a:pPr lvl="0" marL="561487" marR="41359" indent="-520212">
                <a:lnSpc>
                  <a:spcPct val="120000"/>
                </a:lnSpc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1295400" algn="l"/>
                  <a:tab pos="1295400" algn="l"/>
                  <a:tab pos="1295400" algn="l"/>
                  <a:tab pos="1295400" algn="l"/>
                  <a:tab pos="2209800" algn="l"/>
                  <a:tab pos="2209800" algn="l"/>
                  <a:tab pos="2209800" algn="l"/>
                  <a:tab pos="2209800" algn="l"/>
                  <a:tab pos="3124200" algn="l"/>
                  <a:tab pos="3124200" algn="l"/>
                  <a:tab pos="3124200" algn="l"/>
                  <a:tab pos="3124200" algn="l"/>
                  <a:tab pos="4038600" algn="l"/>
                  <a:tab pos="4038600" algn="l"/>
                  <a:tab pos="4038600" algn="l"/>
                  <a:tab pos="4038600" algn="l"/>
                  <a:tab pos="4953000" algn="l"/>
                  <a:tab pos="4953000" algn="l"/>
                  <a:tab pos="4953000" algn="l"/>
                  <a:tab pos="4953000" algn="l"/>
                  <a:tab pos="5867400" algn="l"/>
                  <a:tab pos="5867400" algn="l"/>
                  <a:tab pos="5867400" algn="l"/>
                  <a:tab pos="5867400" algn="l"/>
                  <a:tab pos="6781800" algn="l"/>
                  <a:tab pos="6781800" algn="l"/>
                  <a:tab pos="6781800" algn="l"/>
                  <a:tab pos="6781800" algn="l"/>
                  <a:tab pos="7696200" algn="l"/>
                  <a:tab pos="7696200" algn="l"/>
                  <a:tab pos="7696200" algn="l"/>
                  <a:tab pos="7696200" algn="l"/>
                  <a:tab pos="8610600" algn="l"/>
                  <a:tab pos="8610600" algn="l"/>
                  <a:tab pos="8610600" algn="l"/>
                  <a:tab pos="8610600" algn="l"/>
                  <a:tab pos="9525000" algn="l"/>
                  <a:tab pos="9525000" algn="l"/>
                  <a:tab pos="9525000" algn="l"/>
                  <a:tab pos="9525000" algn="l"/>
                  <a:tab pos="10439400" algn="l"/>
                  <a:tab pos="10439400" algn="l"/>
                  <a:tab pos="10439400" algn="l"/>
                  <a:tab pos="104394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Firm’s strategies not capitalizing on opportunities or avoiding threats</a:t>
              </a:r>
            </a:p>
          </p:txBody>
        </p:sp>
      </p:grpSp>
      <p:sp>
        <p:nvSpPr>
          <p:cNvPr id="560" name="Shape 560"/>
          <p:cNvSpPr/>
          <p:nvPr/>
        </p:nvSpPr>
        <p:spPr>
          <a:xfrm>
            <a:off x="1423987" y="6524625"/>
            <a:ext cx="2844801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med" advClick="1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Shape 562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563" name="Shape 563"/>
          <p:cNvSpPr/>
          <p:nvPr/>
        </p:nvSpPr>
        <p:spPr>
          <a:xfrm>
            <a:off x="504825" y="6546849"/>
            <a:ext cx="5018088" cy="2502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Copyright 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Arial"/>
              <a:ea typeface="Arial"/>
              <a:cs typeface="Arial"/>
              <a:sym typeface="Arial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sp>
        <p:nvSpPr>
          <p:cNvPr id="564" name="Shape 564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pic>
        <p:nvPicPr>
          <p:cNvPr id="565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66" name="Shape 566"/>
          <p:cNvSpPr/>
          <p:nvPr/>
        </p:nvSpPr>
        <p:spPr>
          <a:xfrm>
            <a:off x="266696" y="6553200"/>
            <a:ext cx="687395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3 -58</a:t>
            </a:r>
          </a:p>
        </p:txBody>
      </p:sp>
      <p:sp>
        <p:nvSpPr>
          <p:cNvPr id="567" name="Shape 567"/>
          <p:cNvSpPr/>
          <p:nvPr/>
        </p:nvSpPr>
        <p:spPr>
          <a:xfrm>
            <a:off x="533400" y="457198"/>
            <a:ext cx="61341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spcBef>
                <a:spcPts val="1500"/>
              </a:spcBef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Industry Analysis EFE</a:t>
            </a:r>
          </a:p>
        </p:txBody>
      </p:sp>
      <p:grpSp>
        <p:nvGrpSpPr>
          <p:cNvPr id="570" name="Group 570"/>
          <p:cNvGrpSpPr/>
          <p:nvPr/>
        </p:nvGrpSpPr>
        <p:grpSpPr>
          <a:xfrm>
            <a:off x="533394" y="1981194"/>
            <a:ext cx="8026408" cy="2209808"/>
            <a:chOff x="-1" y="-1"/>
            <a:chExt cx="8026406" cy="2209807"/>
          </a:xfrm>
        </p:grpSpPr>
        <p:sp>
          <p:nvSpPr>
            <p:cNvPr id="568" name="Shape 568"/>
            <p:cNvSpPr/>
            <p:nvPr/>
          </p:nvSpPr>
          <p:spPr>
            <a:xfrm>
              <a:off x="-2" y="-1"/>
              <a:ext cx="8001007" cy="220980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569" name="Shape 569"/>
            <p:cNvSpPr/>
            <p:nvPr/>
          </p:nvSpPr>
          <p:spPr>
            <a:xfrm>
              <a:off x="-1" y="-2"/>
              <a:ext cx="8026407" cy="1828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marR="41359" indent="41275">
                <a:lnSpc>
                  <a:spcPct val="150000"/>
                </a:lnSpc>
                <a:spcBef>
                  <a:spcPts val="1200"/>
                </a:spcBef>
                <a:tabLst>
                  <a:tab pos="952500" algn="l"/>
                  <a:tab pos="952500" algn="l"/>
                  <a:tab pos="952500" algn="l"/>
                  <a:tab pos="952500" algn="l"/>
                  <a:tab pos="1866900" algn="l"/>
                  <a:tab pos="1866900" algn="l"/>
                  <a:tab pos="1866900" algn="l"/>
                  <a:tab pos="1866900" algn="l"/>
                  <a:tab pos="2781300" algn="l"/>
                  <a:tab pos="2781300" algn="l"/>
                  <a:tab pos="2781300" algn="l"/>
                  <a:tab pos="2781300" algn="l"/>
                  <a:tab pos="3695700" algn="l"/>
                  <a:tab pos="3695700" algn="l"/>
                  <a:tab pos="3695700" algn="l"/>
                  <a:tab pos="3695700" algn="l"/>
                  <a:tab pos="4610100" algn="l"/>
                  <a:tab pos="4610100" algn="l"/>
                  <a:tab pos="4610100" algn="l"/>
                  <a:tab pos="4610100" algn="l"/>
                  <a:tab pos="5524500" algn="l"/>
                  <a:tab pos="5524500" algn="l"/>
                  <a:tab pos="5524500" algn="l"/>
                  <a:tab pos="5524500" algn="l"/>
                  <a:tab pos="6438900" algn="l"/>
                  <a:tab pos="6438900" algn="l"/>
                  <a:tab pos="6438900" algn="l"/>
                  <a:tab pos="6438900" algn="l"/>
                  <a:tab pos="7353300" algn="l"/>
                  <a:tab pos="7353300" algn="l"/>
                  <a:tab pos="7353300" algn="l"/>
                  <a:tab pos="7353300" algn="l"/>
                  <a:tab pos="8267700" algn="l"/>
                  <a:tab pos="8267700" algn="l"/>
                  <a:tab pos="8267700" algn="l"/>
                  <a:tab pos="8267700" algn="l"/>
                  <a:tab pos="9182100" algn="l"/>
                  <a:tab pos="9182100" algn="l"/>
                  <a:tab pos="9182100" algn="l"/>
                  <a:tab pos="9182100" algn="l"/>
                  <a:tab pos="10096500" algn="l"/>
                  <a:tab pos="10096500" algn="l"/>
                  <a:tab pos="10096500" algn="l"/>
                  <a:tab pos="100965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b="1"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Important</a:t>
              </a:r>
              <a:endParaRPr b="1" sz="2000">
                <a:latin typeface="Verdana"/>
                <a:ea typeface="Verdana"/>
                <a:cs typeface="Verdana"/>
                <a:sym typeface="Verdana"/>
              </a:endParaRPr>
            </a:p>
            <a:p>
              <a:pPr lvl="0" marR="41359" indent="41275">
                <a:lnSpc>
                  <a:spcPct val="150000"/>
                </a:lnSpc>
                <a:spcBef>
                  <a:spcPts val="1200"/>
                </a:spcBef>
                <a:tabLst>
                  <a:tab pos="952500" algn="l"/>
                  <a:tab pos="952500" algn="l"/>
                  <a:tab pos="952500" algn="l"/>
                  <a:tab pos="952500" algn="l"/>
                  <a:tab pos="1866900" algn="l"/>
                  <a:tab pos="1866900" algn="l"/>
                  <a:tab pos="1866900" algn="l"/>
                  <a:tab pos="1866900" algn="l"/>
                  <a:tab pos="2781300" algn="l"/>
                  <a:tab pos="2781300" algn="l"/>
                  <a:tab pos="2781300" algn="l"/>
                  <a:tab pos="2781300" algn="l"/>
                  <a:tab pos="3695700" algn="l"/>
                  <a:tab pos="3695700" algn="l"/>
                  <a:tab pos="3695700" algn="l"/>
                  <a:tab pos="3695700" algn="l"/>
                  <a:tab pos="4610100" algn="l"/>
                  <a:tab pos="4610100" algn="l"/>
                  <a:tab pos="4610100" algn="l"/>
                  <a:tab pos="4610100" algn="l"/>
                  <a:tab pos="5524500" algn="l"/>
                  <a:tab pos="5524500" algn="l"/>
                  <a:tab pos="5524500" algn="l"/>
                  <a:tab pos="5524500" algn="l"/>
                  <a:tab pos="6438900" algn="l"/>
                  <a:tab pos="6438900" algn="l"/>
                  <a:tab pos="6438900" algn="l"/>
                  <a:tab pos="6438900" algn="l"/>
                  <a:tab pos="7353300" algn="l"/>
                  <a:tab pos="7353300" algn="l"/>
                  <a:tab pos="7353300" algn="l"/>
                  <a:tab pos="7353300" algn="l"/>
                  <a:tab pos="8267700" algn="l"/>
                  <a:tab pos="8267700" algn="l"/>
                  <a:tab pos="8267700" algn="l"/>
                  <a:tab pos="8267700" algn="l"/>
                  <a:tab pos="9182100" algn="l"/>
                  <a:tab pos="9182100" algn="l"/>
                  <a:tab pos="9182100" algn="l"/>
                  <a:tab pos="9182100" algn="l"/>
                  <a:tab pos="10096500" algn="l"/>
                  <a:tab pos="10096500" algn="l"/>
                  <a:tab pos="10096500" algn="l"/>
                  <a:tab pos="100965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Understanding the factors used in the EFE Matrix is more important than the actual weights and ratings assigned.</a:t>
              </a:r>
              <a:b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</a:br>
            </a:p>
          </p:txBody>
        </p:sp>
      </p:grpSp>
      <p:sp>
        <p:nvSpPr>
          <p:cNvPr id="571" name="Shape 571"/>
          <p:cNvSpPr/>
          <p:nvPr/>
        </p:nvSpPr>
        <p:spPr>
          <a:xfrm>
            <a:off x="1423987" y="6524625"/>
            <a:ext cx="2844801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fast" advClick="1">
    <p:cover dir="l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Shape 573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574" name="Shape 574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pic>
        <p:nvPicPr>
          <p:cNvPr id="575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76" name="Shape 576"/>
          <p:cNvSpPr/>
          <p:nvPr/>
        </p:nvSpPr>
        <p:spPr>
          <a:xfrm>
            <a:off x="381000" y="6172198"/>
            <a:ext cx="5600700" cy="2502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Copyright 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Arial"/>
              <a:ea typeface="Arial"/>
              <a:cs typeface="Arial"/>
              <a:sym typeface="Arial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sp>
        <p:nvSpPr>
          <p:cNvPr id="577" name="Shape 577"/>
          <p:cNvSpPr/>
          <p:nvPr/>
        </p:nvSpPr>
        <p:spPr>
          <a:xfrm>
            <a:off x="6477000" y="6172200"/>
            <a:ext cx="2171700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3 -59</a:t>
            </a:r>
          </a:p>
        </p:txBody>
      </p:sp>
      <p:sp>
        <p:nvSpPr>
          <p:cNvPr id="578" name="Shape 578"/>
          <p:cNvSpPr/>
          <p:nvPr/>
        </p:nvSpPr>
        <p:spPr>
          <a:xfrm>
            <a:off x="533400" y="380995"/>
            <a:ext cx="8191500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spcBef>
                <a:spcPts val="1500"/>
              </a:spcBef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Industry Analysis: Competitive Profile Matrix (CPM)</a:t>
            </a:r>
          </a:p>
        </p:txBody>
      </p:sp>
      <p:grpSp>
        <p:nvGrpSpPr>
          <p:cNvPr id="581" name="Group 581"/>
          <p:cNvGrpSpPr/>
          <p:nvPr/>
        </p:nvGrpSpPr>
        <p:grpSpPr>
          <a:xfrm>
            <a:off x="609594" y="2285996"/>
            <a:ext cx="8102608" cy="2514606"/>
            <a:chOff x="-1" y="0"/>
            <a:chExt cx="8102606" cy="2514604"/>
          </a:xfrm>
        </p:grpSpPr>
        <p:sp>
          <p:nvSpPr>
            <p:cNvPr id="579" name="Shape 579"/>
            <p:cNvSpPr/>
            <p:nvPr/>
          </p:nvSpPr>
          <p:spPr>
            <a:xfrm>
              <a:off x="-2" y="0"/>
              <a:ext cx="8074032" cy="251460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580" name="Shape 580"/>
            <p:cNvSpPr/>
            <p:nvPr/>
          </p:nvSpPr>
          <p:spPr>
            <a:xfrm>
              <a:off x="-1" y="-1"/>
              <a:ext cx="8102607" cy="304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marR="41359" indent="41275">
                <a:lnSpc>
                  <a:spcPct val="150000"/>
                </a:lnSpc>
                <a:spcBef>
                  <a:spcPts val="1200"/>
                </a:spcBef>
                <a:tabLst>
                  <a:tab pos="952500" algn="l"/>
                  <a:tab pos="952500" algn="l"/>
                  <a:tab pos="1866900" algn="l"/>
                  <a:tab pos="1866900" algn="l"/>
                  <a:tab pos="2781300" algn="l"/>
                  <a:tab pos="2781300" algn="l"/>
                  <a:tab pos="3695700" algn="l"/>
                  <a:tab pos="3695700" algn="l"/>
                  <a:tab pos="4610100" algn="l"/>
                  <a:tab pos="4610100" algn="l"/>
                  <a:tab pos="5524500" algn="l"/>
                  <a:tab pos="5524500" algn="l"/>
                  <a:tab pos="6438900" algn="l"/>
                  <a:tab pos="6438900" algn="l"/>
                  <a:tab pos="7353300" algn="l"/>
                  <a:tab pos="7353300" algn="l"/>
                  <a:tab pos="8267700" algn="l"/>
                  <a:tab pos="8267700" algn="l"/>
                  <a:tab pos="9182100" algn="l"/>
                  <a:tab pos="9182100" algn="l"/>
                  <a:tab pos="10096500" algn="l"/>
                  <a:tab pos="10096500" algn="l"/>
                  <a:tab pos="10972800" algn="l"/>
                </a:tabLst>
                <a:defRPr b="1" sz="20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 sz="1800">
                  <a:uFillTx/>
                </a:defRPr>
              </a:pPr>
              <a:r>
                <a:rPr b="1" sz="2000">
                  <a:uFill>
                    <a:solidFill/>
                  </a:uFill>
                </a:rPr>
                <a:t>DELETED</a:t>
              </a:r>
            </a:p>
          </p:txBody>
        </p:sp>
      </p:grpSp>
      <p:sp>
        <p:nvSpPr>
          <p:cNvPr id="582" name="Shape 582"/>
          <p:cNvSpPr/>
          <p:nvPr/>
        </p:nvSpPr>
        <p:spPr>
          <a:xfrm>
            <a:off x="268286" y="6546850"/>
            <a:ext cx="533402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3 -59</a:t>
            </a:r>
          </a:p>
        </p:txBody>
      </p:sp>
      <p:sp>
        <p:nvSpPr>
          <p:cNvPr id="583" name="Shape 583"/>
          <p:cNvSpPr/>
          <p:nvPr/>
        </p:nvSpPr>
        <p:spPr>
          <a:xfrm>
            <a:off x="1423987" y="6524625"/>
            <a:ext cx="2844801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fast" advClick="1">
    <p:cover dir="l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203" name="Shape 203"/>
          <p:cNvSpPr/>
          <p:nvPr/>
        </p:nvSpPr>
        <p:spPr>
          <a:xfrm>
            <a:off x="504825" y="6546849"/>
            <a:ext cx="5018088" cy="2502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Copyright 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Arial"/>
              <a:ea typeface="Arial"/>
              <a:cs typeface="Arial"/>
              <a:sym typeface="Arial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sp>
        <p:nvSpPr>
          <p:cNvPr id="204" name="Shape 204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pic>
        <p:nvPicPr>
          <p:cNvPr id="205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08" name="Group 208"/>
          <p:cNvGrpSpPr/>
          <p:nvPr/>
        </p:nvGrpSpPr>
        <p:grpSpPr>
          <a:xfrm>
            <a:off x="533394" y="1066796"/>
            <a:ext cx="7874008" cy="3962408"/>
            <a:chOff x="-1" y="0"/>
            <a:chExt cx="7874006" cy="3962406"/>
          </a:xfrm>
        </p:grpSpPr>
        <p:sp>
          <p:nvSpPr>
            <p:cNvPr id="206" name="Shape 206"/>
            <p:cNvSpPr/>
            <p:nvPr/>
          </p:nvSpPr>
          <p:spPr>
            <a:xfrm>
              <a:off x="-2" y="-1"/>
              <a:ext cx="7848607" cy="396240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207" name="Shape 207"/>
            <p:cNvSpPr/>
            <p:nvPr/>
          </p:nvSpPr>
          <p:spPr>
            <a:xfrm>
              <a:off x="-1" y="-1"/>
              <a:ext cx="7874007" cy="3124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marR="41359" indent="41275">
                <a:lnSpc>
                  <a:spcPct val="120000"/>
                </a:lnSpc>
                <a:tabLst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br>
                <a:rPr>
                  <a:latin typeface="Avenir Book"/>
                  <a:ea typeface="Avenir Book"/>
                  <a:cs typeface="Avenir Book"/>
                  <a:sym typeface="Avenir Book"/>
                </a:rPr>
              </a:b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Identify &amp; evaluate factors that are beyond the control of a single firm:</a:t>
              </a:r>
              <a:endParaRPr sz="2000">
                <a:latin typeface="Verdana"/>
                <a:ea typeface="Verdana"/>
                <a:cs typeface="Verdana"/>
                <a:sym typeface="Verdana"/>
              </a:endParaRPr>
            </a:p>
            <a:p>
              <a:pPr lvl="0" marL="41275" marR="41359" indent="0">
                <a:lnSpc>
                  <a:spcPct val="120000"/>
                </a:lnSpc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  Increased foreign competition</a:t>
              </a:r>
              <a:endParaRPr sz="2000">
                <a:latin typeface="Verdana"/>
                <a:ea typeface="Verdana"/>
                <a:cs typeface="Verdana"/>
                <a:sym typeface="Verdana"/>
              </a:endParaRPr>
            </a:p>
            <a:p>
              <a:pPr lvl="0" marL="41275" marR="41359" indent="0">
                <a:lnSpc>
                  <a:spcPct val="120000"/>
                </a:lnSpc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  Population shifts</a:t>
              </a:r>
              <a:endParaRPr sz="2000">
                <a:latin typeface="Verdana"/>
                <a:ea typeface="Verdana"/>
                <a:cs typeface="Verdana"/>
                <a:sym typeface="Verdana"/>
              </a:endParaRPr>
            </a:p>
            <a:p>
              <a:pPr lvl="0" marL="41275" marR="41359" indent="0">
                <a:lnSpc>
                  <a:spcPct val="120000"/>
                </a:lnSpc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  Ageing society</a:t>
              </a:r>
              <a:endParaRPr sz="2000">
                <a:latin typeface="Verdana"/>
                <a:ea typeface="Verdana"/>
                <a:cs typeface="Verdana"/>
                <a:sym typeface="Verdana"/>
              </a:endParaRPr>
            </a:p>
            <a:p>
              <a:pPr lvl="0" marL="41275" marR="41359" indent="0">
                <a:lnSpc>
                  <a:spcPct val="120000"/>
                </a:lnSpc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5588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14097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22733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39878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48387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57023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65532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74168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82677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1313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99822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0965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 Stock market volatility	</a:t>
              </a:r>
              <a:r>
                <a:rPr b="1" sz="2000">
                  <a:solidFill>
                    <a:srgbClr val="941100"/>
                  </a:solidFill>
                  <a:uFill>
                    <a:solidFill>
                      <a:srgbClr val="941100"/>
                    </a:solidFill>
                  </a:uFill>
                  <a:latin typeface="Verdana"/>
                  <a:ea typeface="Verdana"/>
                  <a:cs typeface="Verdana"/>
                  <a:sym typeface="Verdana"/>
                </a:rPr>
                <a:t>	</a:t>
              </a:r>
            </a:p>
          </p:txBody>
        </p:sp>
      </p:grpSp>
      <p:sp>
        <p:nvSpPr>
          <p:cNvPr id="209" name="Shape 209"/>
          <p:cNvSpPr/>
          <p:nvPr/>
        </p:nvSpPr>
        <p:spPr>
          <a:xfrm>
            <a:off x="268287" y="6629400"/>
            <a:ext cx="838201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3 -8</a:t>
            </a:r>
          </a:p>
        </p:txBody>
      </p:sp>
      <p:sp>
        <p:nvSpPr>
          <p:cNvPr id="210" name="Shape 210"/>
          <p:cNvSpPr/>
          <p:nvPr/>
        </p:nvSpPr>
        <p:spPr>
          <a:xfrm>
            <a:off x="533400" y="457198"/>
            <a:ext cx="82677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spcBef>
                <a:spcPts val="1500"/>
              </a:spcBef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External Assessment</a:t>
            </a:r>
          </a:p>
        </p:txBody>
      </p:sp>
      <p:sp>
        <p:nvSpPr>
          <p:cNvPr id="211" name="Shape 211"/>
          <p:cNvSpPr/>
          <p:nvPr/>
        </p:nvSpPr>
        <p:spPr>
          <a:xfrm>
            <a:off x="1423987" y="6524625"/>
            <a:ext cx="2844801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fast" advClick="1">
    <p:cover dir="l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Shape 585"/>
          <p:cNvSpPr/>
          <p:nvPr>
            <p:ph type="title"/>
          </p:nvPr>
        </p:nvSpPr>
        <p:spPr>
          <a:xfrm>
            <a:off x="365124" y="395286"/>
            <a:ext cx="8405815" cy="1150939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Assignment 2 </a:t>
            </a:r>
          </a:p>
        </p:txBody>
      </p:sp>
      <p:sp>
        <p:nvSpPr>
          <p:cNvPr id="586" name="Shape 586"/>
          <p:cNvSpPr/>
          <p:nvPr>
            <p:ph type="body" idx="1"/>
          </p:nvPr>
        </p:nvSpPr>
        <p:spPr>
          <a:xfrm>
            <a:off x="365124" y="1546225"/>
            <a:ext cx="8405815" cy="5311775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 marL="376380" indent="-376380">
              <a:buSzPct val="75000"/>
              <a:buChar char="•"/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Page 112 , SM in practice 3C , Step one only</a:t>
            </a:r>
            <a:endParaRPr sz="2000">
              <a:uFill>
                <a:solidFill/>
              </a:uFill>
            </a:endParaRPr>
          </a:p>
          <a:p>
            <a:pPr lvl="0" marL="376380" indent="-376380">
              <a:buSzPct val="75000"/>
              <a:buChar char="•"/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(Develop an EFE matrix for KSU) , 10 total O and T is the minimum.</a:t>
            </a:r>
            <a:endParaRPr sz="2000">
              <a:uFill>
                <a:solidFill/>
              </a:uFill>
            </a:endParaRPr>
          </a:p>
          <a:p>
            <a:pPr lvl="0" marL="376380" indent="-376380">
              <a:buSzPct val="75000"/>
              <a:buChar char="•"/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Individual work</a:t>
            </a:r>
            <a:endParaRPr sz="2000">
              <a:uFill>
                <a:solidFill/>
              </a:uFill>
            </a:endParaRPr>
          </a:p>
          <a:p>
            <a:pPr lvl="0" marL="376380" indent="-376380">
              <a:buSzPct val="75000"/>
              <a:buChar char="•"/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Hardcopy</a:t>
            </a:r>
            <a:endParaRPr sz="2000">
              <a:uFill>
                <a:solidFill/>
              </a:uFill>
            </a:endParaRPr>
          </a:p>
          <a:p>
            <a:pPr lvl="0" marL="376380" indent="-376380">
              <a:buSzPct val="75000"/>
              <a:buChar char="•"/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Deadline : Sunday March 2nd .</a:t>
            </a:r>
          </a:p>
        </p:txBody>
      </p:sp>
    </p:spTree>
  </p:cSld>
  <p:clrMapOvr>
    <a:masterClrMapping/>
  </p:clrMapOvr>
  <p:transition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214" name="Shape 214"/>
          <p:cNvSpPr/>
          <p:nvPr/>
        </p:nvSpPr>
        <p:spPr>
          <a:xfrm>
            <a:off x="504825" y="6546849"/>
            <a:ext cx="5018088" cy="2502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Copyright 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Arial"/>
              <a:ea typeface="Arial"/>
              <a:cs typeface="Arial"/>
              <a:sym typeface="Arial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sp>
        <p:nvSpPr>
          <p:cNvPr id="215" name="Shape 215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pic>
        <p:nvPicPr>
          <p:cNvPr id="216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21" name="Group 221"/>
          <p:cNvGrpSpPr/>
          <p:nvPr/>
        </p:nvGrpSpPr>
        <p:grpSpPr>
          <a:xfrm>
            <a:off x="611180" y="1447795"/>
            <a:ext cx="5969011" cy="3124206"/>
            <a:chOff x="-1" y="0"/>
            <a:chExt cx="5969010" cy="3124205"/>
          </a:xfrm>
        </p:grpSpPr>
        <p:grpSp>
          <p:nvGrpSpPr>
            <p:cNvPr id="219" name="Group 219"/>
            <p:cNvGrpSpPr/>
            <p:nvPr/>
          </p:nvGrpSpPr>
          <p:grpSpPr>
            <a:xfrm>
              <a:off x="-2" y="0"/>
              <a:ext cx="5942025" cy="3124205"/>
              <a:chOff x="0" y="0"/>
              <a:chExt cx="5942024" cy="3124204"/>
            </a:xfrm>
          </p:grpSpPr>
          <p:sp>
            <p:nvSpPr>
              <p:cNvPr id="217" name="Shape 217"/>
              <p:cNvSpPr/>
              <p:nvPr/>
            </p:nvSpPr>
            <p:spPr>
              <a:xfrm>
                <a:off x="-1" y="-1"/>
                <a:ext cx="5942025" cy="3124205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indent="0" algn="ctr">
                  <a:defRPr sz="1800">
                    <a:uFillTx/>
                    <a:latin typeface="Verdana"/>
                    <a:ea typeface="Verdana"/>
                    <a:cs typeface="Verdana"/>
                    <a:sym typeface="Verdana"/>
                  </a:defRPr>
                </a:pPr>
              </a:p>
            </p:txBody>
          </p:sp>
          <p:sp>
            <p:nvSpPr>
              <p:cNvPr id="218" name="Shape 218"/>
              <p:cNvSpPr/>
              <p:nvPr/>
            </p:nvSpPr>
            <p:spPr>
              <a:xfrm>
                <a:off x="-1" y="1390651"/>
                <a:ext cx="5942025" cy="3429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2200">
                    <a:latin typeface="Verdana"/>
                    <a:ea typeface="Verdana"/>
                    <a:cs typeface="Verdana"/>
                    <a:sym typeface="Verdana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200">
                    <a:uFill>
                      <a:solidFill/>
                    </a:uFill>
                  </a:rPr>
                  <a:t> Do we identify every factor?</a:t>
                </a:r>
              </a:p>
            </p:txBody>
          </p:sp>
        </p:grpSp>
        <p:sp>
          <p:nvSpPr>
            <p:cNvPr id="220" name="Shape 220"/>
            <p:cNvSpPr/>
            <p:nvPr/>
          </p:nvSpPr>
          <p:spPr>
            <a:xfrm>
              <a:off x="0" y="-1"/>
              <a:ext cx="5969009" cy="14173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marR="41359" indent="41275">
                <a:lnSpc>
                  <a:spcPct val="120000"/>
                </a:lnSpc>
                <a:tabLst>
                  <a:tab pos="558800" algn="l"/>
                  <a:tab pos="1409700" algn="l"/>
                  <a:tab pos="2273300" algn="l"/>
                  <a:tab pos="3124200" algn="l"/>
                  <a:tab pos="3987800" algn="l"/>
                  <a:tab pos="4838700" algn="l"/>
                  <a:tab pos="5702300" algn="l"/>
                  <a:tab pos="6553200" algn="l"/>
                  <a:tab pos="7416800" algn="l"/>
                  <a:tab pos="8267700" algn="l"/>
                  <a:tab pos="9131300" algn="l"/>
                  <a:tab pos="9982200" algn="l"/>
                  <a:tab pos="10096500" algn="l"/>
                  <a:tab pos="10972800" algn="l"/>
                </a:tabLst>
                <a:defRPr sz="1800">
                  <a:uFillTx/>
                </a:defRPr>
              </a:pPr>
              <a:br>
                <a:rPr>
                  <a:latin typeface="Avenir Book"/>
                  <a:ea typeface="Avenir Book"/>
                  <a:cs typeface="Avenir Book"/>
                  <a:sym typeface="Avenir Book"/>
                </a:rPr>
              </a:b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The purpose of performing an external Assessment is to Identify opportunities and threats.</a:t>
              </a:r>
            </a:p>
          </p:txBody>
        </p:sp>
      </p:grpSp>
      <p:pic>
        <p:nvPicPr>
          <p:cNvPr id="222" name="image6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096000" y="3200400"/>
            <a:ext cx="2114550" cy="1719266"/>
          </a:xfrm>
          <a:prstGeom prst="rect">
            <a:avLst/>
          </a:prstGeom>
          <a:ln w="12700">
            <a:miter lim="400000"/>
          </a:ln>
        </p:spPr>
      </p:pic>
      <p:sp>
        <p:nvSpPr>
          <p:cNvPr id="223" name="Shape 223"/>
          <p:cNvSpPr/>
          <p:nvPr/>
        </p:nvSpPr>
        <p:spPr>
          <a:xfrm>
            <a:off x="6477000" y="6172200"/>
            <a:ext cx="2171700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3 -9</a:t>
            </a:r>
          </a:p>
        </p:txBody>
      </p:sp>
      <p:sp>
        <p:nvSpPr>
          <p:cNvPr id="224" name="Shape 224"/>
          <p:cNvSpPr/>
          <p:nvPr/>
        </p:nvSpPr>
        <p:spPr>
          <a:xfrm>
            <a:off x="268286" y="6546850"/>
            <a:ext cx="533402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3 -9</a:t>
            </a:r>
          </a:p>
        </p:txBody>
      </p:sp>
      <p:sp>
        <p:nvSpPr>
          <p:cNvPr id="225" name="Shape 225"/>
          <p:cNvSpPr/>
          <p:nvPr/>
        </p:nvSpPr>
        <p:spPr>
          <a:xfrm>
            <a:off x="533400" y="457198"/>
            <a:ext cx="83439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spcBef>
                <a:spcPts val="1500"/>
              </a:spcBef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External Assessment</a:t>
            </a:r>
          </a:p>
        </p:txBody>
      </p:sp>
      <p:sp>
        <p:nvSpPr>
          <p:cNvPr id="226" name="Shape 226"/>
          <p:cNvSpPr/>
          <p:nvPr/>
        </p:nvSpPr>
        <p:spPr>
          <a:xfrm>
            <a:off x="1423987" y="6524625"/>
            <a:ext cx="2844801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fast" advClick="1">
    <p:cover dir="l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/>
          <p:nvPr>
            <p:ph type="title"/>
          </p:nvPr>
        </p:nvSpPr>
        <p:spPr>
          <a:xfrm>
            <a:off x="365124" y="395286"/>
            <a:ext cx="8405815" cy="1150939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How do companies respond to these factors?</a:t>
            </a:r>
          </a:p>
        </p:txBody>
      </p:sp>
      <p:sp>
        <p:nvSpPr>
          <p:cNvPr id="229" name="Shape 229"/>
          <p:cNvSpPr/>
          <p:nvPr>
            <p:ph type="body" idx="1"/>
          </p:nvPr>
        </p:nvSpPr>
        <p:spPr>
          <a:xfrm>
            <a:off x="365124" y="1546225"/>
            <a:ext cx="8405815" cy="5311775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by formulating strategies that take advantage of external O </a:t>
            </a:r>
            <a:endParaRPr sz="2000">
              <a:uFill>
                <a:solidFill/>
              </a:uFill>
            </a:endParaRPr>
          </a:p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or minimize the impact of potential T.</a:t>
            </a:r>
          </a:p>
        </p:txBody>
      </p:sp>
    </p:spTree>
  </p:cSld>
  <p:clrMapOvr>
    <a:masterClrMapping/>
  </p:clrMapOvr>
  <p:transition spd="fast" advClick="1">
    <p:cover dir="l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/>
          <p:nvPr>
            <p:ph type="title"/>
          </p:nvPr>
        </p:nvSpPr>
        <p:spPr>
          <a:xfrm>
            <a:off x="365124" y="395286"/>
            <a:ext cx="8405815" cy="1150939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External Assessment Process</a:t>
            </a:r>
          </a:p>
        </p:txBody>
      </p:sp>
      <p:sp>
        <p:nvSpPr>
          <p:cNvPr id="232" name="Shape 232"/>
          <p:cNvSpPr/>
          <p:nvPr>
            <p:ph type="body" idx="1"/>
          </p:nvPr>
        </p:nvSpPr>
        <p:spPr>
          <a:xfrm>
            <a:off x="365124" y="1546225"/>
            <a:ext cx="8405815" cy="5311775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the process of performing an external assessment must involve as many managers and employees as possible.</a:t>
            </a:r>
            <a:endParaRPr sz="2000">
              <a:uFill>
                <a:solidFill/>
              </a:uFill>
            </a:endParaRPr>
          </a:p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Individual appreciate having the opportunity to contribute ideas and to gain better understanding of their firms’ industry.</a:t>
            </a:r>
            <a:endParaRPr sz="2000">
              <a:uFill>
                <a:solidFill/>
              </a:uFill>
            </a:endParaRPr>
          </a:p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The understanding leads to commitment.</a:t>
            </a:r>
          </a:p>
        </p:txBody>
      </p:sp>
    </p:spTree>
  </p:cSld>
  <p:clrMapOvr>
    <a:masterClrMapping/>
  </p:clrMapOvr>
  <p:transition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235" name="Shape 235"/>
          <p:cNvSpPr/>
          <p:nvPr/>
        </p:nvSpPr>
        <p:spPr>
          <a:xfrm>
            <a:off x="504825" y="6546849"/>
            <a:ext cx="5018088" cy="2502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Copyright 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Arial"/>
              <a:ea typeface="Arial"/>
              <a:cs typeface="Arial"/>
              <a:sym typeface="Arial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4572000" algn="l"/>
                <a:tab pos="4572000" algn="l"/>
                <a:tab pos="4572000" algn="l"/>
                <a:tab pos="45720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sp>
        <p:nvSpPr>
          <p:cNvPr id="236" name="Shape 236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pic>
        <p:nvPicPr>
          <p:cNvPr id="237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40" name="Group 240"/>
          <p:cNvGrpSpPr/>
          <p:nvPr/>
        </p:nvGrpSpPr>
        <p:grpSpPr>
          <a:xfrm>
            <a:off x="457194" y="1219195"/>
            <a:ext cx="8483608" cy="838208"/>
            <a:chOff x="-1" y="0"/>
            <a:chExt cx="8483606" cy="838207"/>
          </a:xfrm>
        </p:grpSpPr>
        <p:sp>
          <p:nvSpPr>
            <p:cNvPr id="238" name="Shape 238"/>
            <p:cNvSpPr/>
            <p:nvPr/>
          </p:nvSpPr>
          <p:spPr>
            <a:xfrm>
              <a:off x="-2" y="0"/>
              <a:ext cx="8458208" cy="838207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239" name="Shape 239"/>
            <p:cNvSpPr/>
            <p:nvPr/>
          </p:nvSpPr>
          <p:spPr>
            <a:xfrm>
              <a:off x="-1" y="-1"/>
              <a:ext cx="8483607" cy="6540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marR="41359" indent="41275">
                <a:lnSpc>
                  <a:spcPct val="90000"/>
                </a:lnSpc>
                <a:tabLst>
                  <a:tab pos="558800" algn="l"/>
                  <a:tab pos="1409700" algn="l"/>
                  <a:tab pos="2273300" algn="l"/>
                  <a:tab pos="3124200" algn="l"/>
                  <a:tab pos="3987800" algn="l"/>
                  <a:tab pos="4838700" algn="l"/>
                  <a:tab pos="5702300" algn="l"/>
                  <a:tab pos="6553200" algn="l"/>
                  <a:tab pos="7416800" algn="l"/>
                  <a:tab pos="8267700" algn="l"/>
                  <a:tab pos="9131300" algn="l"/>
                  <a:tab pos="9982200" algn="l"/>
                  <a:tab pos="10096500" algn="l"/>
                  <a:tab pos="10972800" algn="l"/>
                </a:tabLst>
                <a:defRPr sz="1800">
                  <a:uFillTx/>
                </a:defRPr>
              </a:pPr>
              <a:br>
                <a:rPr>
                  <a:latin typeface="Avenir Book"/>
                  <a:ea typeface="Avenir Book"/>
                  <a:cs typeface="Avenir Book"/>
                  <a:sym typeface="Avenir Book"/>
                </a:rPr>
              </a:br>
              <a:r>
                <a:rPr i="1" sz="2400">
                  <a:solidFill>
                    <a:srgbClr val="7A4300"/>
                  </a:solidFill>
                  <a:uFill>
                    <a:solidFill>
                      <a:srgbClr val="7A4300"/>
                    </a:solidFill>
                  </a:uFill>
                  <a:latin typeface="Verdana"/>
                  <a:ea typeface="Verdana"/>
                  <a:cs typeface="Verdana"/>
                  <a:sym typeface="Verdana"/>
                </a:rPr>
                <a:t>STEP 1</a:t>
              </a: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Gather competitive intelligence and information:</a:t>
              </a:r>
              <a:r>
                <a:rPr b="1"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 </a:t>
              </a:r>
            </a:p>
          </p:txBody>
        </p:sp>
      </p:grpSp>
      <p:sp>
        <p:nvSpPr>
          <p:cNvPr id="241" name="Shape 241"/>
          <p:cNvSpPr/>
          <p:nvPr/>
        </p:nvSpPr>
        <p:spPr>
          <a:xfrm>
            <a:off x="268287" y="6629400"/>
            <a:ext cx="838201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3 -10</a:t>
            </a:r>
          </a:p>
        </p:txBody>
      </p:sp>
      <p:sp>
        <p:nvSpPr>
          <p:cNvPr id="242" name="Shape 242"/>
          <p:cNvSpPr/>
          <p:nvPr/>
        </p:nvSpPr>
        <p:spPr>
          <a:xfrm>
            <a:off x="457200" y="457198"/>
            <a:ext cx="61341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spcBef>
                <a:spcPts val="1500"/>
              </a:spcBef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Key External Forces:</a:t>
            </a:r>
          </a:p>
        </p:txBody>
      </p:sp>
      <p:sp>
        <p:nvSpPr>
          <p:cNvPr id="243" name="Shape 243"/>
          <p:cNvSpPr/>
          <p:nvPr/>
        </p:nvSpPr>
        <p:spPr>
          <a:xfrm>
            <a:off x="1423987" y="6524625"/>
            <a:ext cx="2844801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  <p:sp>
        <p:nvSpPr>
          <p:cNvPr id="244" name="Shape 244"/>
          <p:cNvSpPr/>
          <p:nvPr/>
        </p:nvSpPr>
        <p:spPr>
          <a:xfrm>
            <a:off x="4267200" y="2362199"/>
            <a:ext cx="3403600" cy="18897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952500" marR="39199" indent="0">
              <a:lnSpc>
                <a:spcPct val="130000"/>
              </a:lnSpc>
              <a:buClr>
                <a:srgbClr val="000000"/>
              </a:buClr>
              <a:buSzPct val="100000"/>
              <a:buFont typeface="Verdana"/>
              <a:buChar char="•"/>
              <a:tabLst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887200" algn="l"/>
                <a:tab pos="11887200" algn="l"/>
                <a:tab pos="11887200" algn="l"/>
                <a:tab pos="11887200" algn="l"/>
                <a:tab pos="11887200" algn="l"/>
              </a:tabLst>
              <a:defRPr sz="1800"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Political</a:t>
            </a: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marL="952500" marR="39199" indent="0">
              <a:lnSpc>
                <a:spcPct val="130000"/>
              </a:lnSpc>
              <a:buClr>
                <a:srgbClr val="000000"/>
              </a:buClr>
              <a:buSzPct val="100000"/>
              <a:buFont typeface="Verdana"/>
              <a:buChar char="•"/>
              <a:tabLst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887200" algn="l"/>
                <a:tab pos="11887200" algn="l"/>
                <a:tab pos="11887200" algn="l"/>
                <a:tab pos="11887200" algn="l"/>
                <a:tab pos="11887200" algn="l"/>
              </a:tabLst>
              <a:defRPr sz="1800"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Governmental</a:t>
            </a: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marL="952500" marR="39199" indent="0">
              <a:lnSpc>
                <a:spcPct val="130000"/>
              </a:lnSpc>
              <a:buClr>
                <a:srgbClr val="000000"/>
              </a:buClr>
              <a:buSzPct val="100000"/>
              <a:buFont typeface="Verdana"/>
              <a:buChar char="•"/>
              <a:tabLst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887200" algn="l"/>
                <a:tab pos="11887200" algn="l"/>
                <a:tab pos="11887200" algn="l"/>
                <a:tab pos="11887200" algn="l"/>
                <a:tab pos="11887200" algn="l"/>
              </a:tabLst>
              <a:defRPr sz="1800"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Legal  </a:t>
            </a: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marL="952500" marR="39199" indent="0">
              <a:lnSpc>
                <a:spcPct val="130000"/>
              </a:lnSpc>
              <a:buClr>
                <a:srgbClr val="000000"/>
              </a:buClr>
              <a:buSzPct val="100000"/>
              <a:buFont typeface="Verdana"/>
              <a:buChar char="•"/>
              <a:tabLst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887200" algn="l"/>
                <a:tab pos="11887200" algn="l"/>
                <a:tab pos="11887200" algn="l"/>
                <a:tab pos="11887200" algn="l"/>
                <a:tab pos="11887200" algn="l"/>
              </a:tabLst>
              <a:defRPr sz="1800"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Technological</a:t>
            </a: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marL="952500" marR="39199" indent="0">
              <a:lnSpc>
                <a:spcPct val="130000"/>
              </a:lnSpc>
              <a:buClr>
                <a:srgbClr val="000000"/>
              </a:buClr>
              <a:buSzPct val="100000"/>
              <a:buFont typeface="Verdana"/>
              <a:buChar char="•"/>
              <a:tabLst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887200" algn="l"/>
                <a:tab pos="11887200" algn="l"/>
                <a:tab pos="11887200" algn="l"/>
                <a:tab pos="11887200" algn="l"/>
                <a:tab pos="11887200" algn="l"/>
              </a:tabLst>
              <a:defRPr sz="1800"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Industry</a:t>
            </a:r>
          </a:p>
        </p:txBody>
      </p:sp>
      <p:sp>
        <p:nvSpPr>
          <p:cNvPr id="245" name="Shape 245"/>
          <p:cNvSpPr/>
          <p:nvPr/>
        </p:nvSpPr>
        <p:spPr>
          <a:xfrm>
            <a:off x="609600" y="2362199"/>
            <a:ext cx="3403600" cy="18897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952500" marR="39199" indent="0">
              <a:lnSpc>
                <a:spcPct val="130000"/>
              </a:lnSpc>
              <a:buClr>
                <a:srgbClr val="000000"/>
              </a:buClr>
              <a:buSzPct val="100000"/>
              <a:buFont typeface="Verdana"/>
              <a:buChar char="•"/>
              <a:tabLst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887200" algn="l"/>
                <a:tab pos="11887200" algn="l"/>
                <a:tab pos="11887200" algn="l"/>
                <a:tab pos="11887200" algn="l"/>
                <a:tab pos="11887200" algn="l"/>
              </a:tabLst>
              <a:defRPr sz="1800"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Economic</a:t>
            </a: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marL="952500" marR="39199" indent="0">
              <a:lnSpc>
                <a:spcPct val="130000"/>
              </a:lnSpc>
              <a:buClr>
                <a:srgbClr val="000000"/>
              </a:buClr>
              <a:buSzPct val="100000"/>
              <a:buFont typeface="Verdana"/>
              <a:buChar char="•"/>
              <a:tabLst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887200" algn="l"/>
                <a:tab pos="11887200" algn="l"/>
                <a:tab pos="11887200" algn="l"/>
                <a:tab pos="11887200" algn="l"/>
                <a:tab pos="11887200" algn="l"/>
              </a:tabLst>
              <a:defRPr sz="1800"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Social</a:t>
            </a: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marL="952500" marR="39199" indent="0">
              <a:lnSpc>
                <a:spcPct val="130000"/>
              </a:lnSpc>
              <a:buClr>
                <a:srgbClr val="000000"/>
              </a:buClr>
              <a:buSzPct val="100000"/>
              <a:buFont typeface="Verdana"/>
              <a:buChar char="•"/>
              <a:tabLst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887200" algn="l"/>
                <a:tab pos="11887200" algn="l"/>
                <a:tab pos="11887200" algn="l"/>
                <a:tab pos="11887200" algn="l"/>
                <a:tab pos="11887200" algn="l"/>
              </a:tabLst>
              <a:defRPr sz="1800"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Cultural</a:t>
            </a: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marL="952500" marR="39199" indent="0">
              <a:lnSpc>
                <a:spcPct val="130000"/>
              </a:lnSpc>
              <a:buClr>
                <a:srgbClr val="000000"/>
              </a:buClr>
              <a:buSzPct val="100000"/>
              <a:buFont typeface="Verdana"/>
              <a:buChar char="•"/>
              <a:tabLst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887200" algn="l"/>
                <a:tab pos="11887200" algn="l"/>
                <a:tab pos="11887200" algn="l"/>
                <a:tab pos="11887200" algn="l"/>
                <a:tab pos="11887200" algn="l"/>
              </a:tabLst>
              <a:defRPr sz="1800"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Demographic</a:t>
            </a: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marL="952500" marR="39199" indent="0">
              <a:lnSpc>
                <a:spcPct val="130000"/>
              </a:lnSpc>
              <a:buClr>
                <a:srgbClr val="000000"/>
              </a:buClr>
              <a:buSzPct val="100000"/>
              <a:buFont typeface="Verdana"/>
              <a:buChar char="•"/>
              <a:tabLst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18669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27813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36957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46101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55245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64389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73533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82677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91821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00965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010900" algn="l"/>
                <a:tab pos="11887200" algn="l"/>
                <a:tab pos="11887200" algn="l"/>
                <a:tab pos="11887200" algn="l"/>
                <a:tab pos="11887200" algn="l"/>
                <a:tab pos="11887200" algn="l"/>
              </a:tabLst>
              <a:defRPr sz="1800"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Environmental</a:t>
            </a:r>
          </a:p>
        </p:txBody>
      </p:sp>
    </p:spTree>
  </p:cSld>
  <p:clrMapOvr>
    <a:masterClrMapping/>
  </p:clrMapOvr>
  <p:transition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248" name="Shape 248"/>
          <p:cNvSpPr/>
          <p:nvPr/>
        </p:nvSpPr>
        <p:spPr>
          <a:xfrm>
            <a:off x="-4" y="6397625"/>
            <a:ext cx="9139244" cy="1590"/>
          </a:xfrm>
          <a:prstGeom prst="line">
            <a:avLst/>
          </a:prstGeom>
          <a:ln w="648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 marR="0" indent="0" defTabSz="457200">
              <a:defRPr>
                <a:uFillTx/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pic>
        <p:nvPicPr>
          <p:cNvPr id="249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7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50" name="Shape 250"/>
          <p:cNvSpPr/>
          <p:nvPr/>
        </p:nvSpPr>
        <p:spPr>
          <a:xfrm>
            <a:off x="381000" y="6172198"/>
            <a:ext cx="5600700" cy="2502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Copyright © 2009 Pearson Education, Inc. </a:t>
            </a:r>
            <a:endParaRPr sz="900">
              <a:solidFill>
                <a:srgbClr val="FCF7EE"/>
              </a:solidFill>
              <a:uFill>
                <a:solidFill>
                  <a:srgbClr val="FCF7EE"/>
                </a:solidFill>
              </a:uFill>
              <a:latin typeface="Arial"/>
              <a:ea typeface="Arial"/>
              <a:cs typeface="Arial"/>
              <a:sym typeface="Arial"/>
            </a:endParaRPr>
          </a:p>
          <a:p>
            <a:pPr lvl="0" marR="0" indent="0">
              <a:tabLst>
                <a:tab pos="723900" algn="l"/>
                <a:tab pos="723900" algn="l"/>
                <a:tab pos="723900" algn="l"/>
                <a:tab pos="723900" algn="l"/>
                <a:tab pos="1447800" algn="l"/>
                <a:tab pos="1447800" algn="l"/>
                <a:tab pos="1447800" algn="l"/>
                <a:tab pos="1447800" algn="l"/>
                <a:tab pos="2171700" algn="l"/>
                <a:tab pos="2171700" algn="l"/>
                <a:tab pos="2171700" algn="l"/>
                <a:tab pos="2171700" algn="l"/>
                <a:tab pos="2895600" algn="l"/>
                <a:tab pos="2895600" algn="l"/>
                <a:tab pos="2895600" algn="l"/>
                <a:tab pos="2895600" algn="l"/>
                <a:tab pos="3619500" algn="l"/>
                <a:tab pos="3619500" algn="l"/>
                <a:tab pos="3619500" algn="l"/>
                <a:tab pos="3619500" algn="l"/>
                <a:tab pos="4343400" algn="l"/>
                <a:tab pos="4343400" algn="l"/>
                <a:tab pos="4343400" algn="l"/>
                <a:tab pos="4343400" algn="l"/>
                <a:tab pos="5067300" algn="l"/>
                <a:tab pos="5067300" algn="l"/>
                <a:tab pos="5067300" algn="l"/>
                <a:tab pos="5067300" algn="l"/>
                <a:tab pos="5486400" algn="l"/>
                <a:tab pos="5486400" algn="l"/>
                <a:tab pos="5486400" algn="l"/>
                <a:tab pos="5486400" algn="l"/>
              </a:tabLst>
              <a:defRPr sz="1800"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sp>
        <p:nvSpPr>
          <p:cNvPr id="251" name="Shape 251"/>
          <p:cNvSpPr/>
          <p:nvPr/>
        </p:nvSpPr>
        <p:spPr>
          <a:xfrm>
            <a:off x="6477000" y="6172200"/>
            <a:ext cx="2171700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3 -11</a:t>
            </a:r>
          </a:p>
        </p:txBody>
      </p:sp>
      <p:sp>
        <p:nvSpPr>
          <p:cNvPr id="252" name="Shape 252"/>
          <p:cNvSpPr/>
          <p:nvPr/>
        </p:nvSpPr>
        <p:spPr>
          <a:xfrm>
            <a:off x="533400" y="457198"/>
            <a:ext cx="82677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spcBef>
                <a:spcPts val="1500"/>
              </a:spcBef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Information Gathering:</a:t>
            </a:r>
          </a:p>
        </p:txBody>
      </p:sp>
      <p:grpSp>
        <p:nvGrpSpPr>
          <p:cNvPr id="255" name="Group 255"/>
          <p:cNvGrpSpPr/>
          <p:nvPr/>
        </p:nvGrpSpPr>
        <p:grpSpPr>
          <a:xfrm>
            <a:off x="609594" y="2041518"/>
            <a:ext cx="5359411" cy="3187710"/>
            <a:chOff x="-1" y="-1"/>
            <a:chExt cx="5359409" cy="3187709"/>
          </a:xfrm>
        </p:grpSpPr>
        <p:sp>
          <p:nvSpPr>
            <p:cNvPr id="253" name="Shape 253"/>
            <p:cNvSpPr/>
            <p:nvPr/>
          </p:nvSpPr>
          <p:spPr>
            <a:xfrm>
              <a:off x="-2" y="0"/>
              <a:ext cx="5346710" cy="318770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254" name="Shape 254"/>
            <p:cNvSpPr/>
            <p:nvPr/>
          </p:nvSpPr>
          <p:spPr>
            <a:xfrm>
              <a:off x="-1" y="-2"/>
              <a:ext cx="5359410" cy="3048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marL="558312" marR="39199" indent="-520212"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Internet</a:t>
              </a:r>
              <a:endParaRPr sz="2000">
                <a:latin typeface="Verdana"/>
                <a:ea typeface="Verdana"/>
                <a:cs typeface="Verdana"/>
                <a:sym typeface="Verdana"/>
              </a:endParaRPr>
            </a:p>
            <a:p>
              <a:pPr lvl="0" marL="558312" marR="39199" indent="-520212"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Libraries</a:t>
              </a:r>
              <a:endParaRPr sz="2000">
                <a:latin typeface="Verdana"/>
                <a:ea typeface="Verdana"/>
                <a:cs typeface="Verdana"/>
                <a:sym typeface="Verdana"/>
              </a:endParaRPr>
            </a:p>
            <a:p>
              <a:pPr lvl="0" marL="558312" marR="39199" indent="-520212"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Suppliers</a:t>
              </a:r>
              <a:endParaRPr sz="2000">
                <a:latin typeface="Verdana"/>
                <a:ea typeface="Verdana"/>
                <a:cs typeface="Verdana"/>
                <a:sym typeface="Verdana"/>
              </a:endParaRPr>
            </a:p>
            <a:p>
              <a:pPr lvl="0" marL="558312" marR="39199" indent="-520212"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Distributors</a:t>
              </a:r>
              <a:endParaRPr sz="2000">
                <a:latin typeface="Verdana"/>
                <a:ea typeface="Verdana"/>
                <a:cs typeface="Verdana"/>
                <a:sym typeface="Verdana"/>
              </a:endParaRPr>
            </a:p>
            <a:p>
              <a:pPr lvl="0" marL="558312" marR="39199" indent="-520212"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Salespersons</a:t>
              </a:r>
              <a:endParaRPr sz="2000">
                <a:latin typeface="Verdana"/>
                <a:ea typeface="Verdana"/>
                <a:cs typeface="Verdana"/>
                <a:sym typeface="Verdana"/>
              </a:endParaRPr>
            </a:p>
            <a:p>
              <a:pPr lvl="0" marL="558312" marR="39199" indent="-520212"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Customers</a:t>
              </a:r>
              <a:endParaRPr sz="2000">
                <a:latin typeface="Verdana"/>
                <a:ea typeface="Verdana"/>
                <a:cs typeface="Verdana"/>
                <a:sym typeface="Verdana"/>
              </a:endParaRPr>
            </a:p>
            <a:p>
              <a:pPr lvl="0" marL="558312" marR="39199" indent="-520212">
                <a:spcBef>
                  <a:spcPts val="12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  <a:tab pos="10972800" algn="l"/>
                </a:tabLst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Competitors</a:t>
              </a:r>
            </a:p>
          </p:txBody>
        </p:sp>
      </p:grpSp>
      <p:sp>
        <p:nvSpPr>
          <p:cNvPr id="256" name="Shape 256"/>
          <p:cNvSpPr/>
          <p:nvPr/>
        </p:nvSpPr>
        <p:spPr>
          <a:xfrm>
            <a:off x="268286" y="6546850"/>
            <a:ext cx="533402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3 -11</a:t>
            </a:r>
          </a:p>
        </p:txBody>
      </p:sp>
      <p:sp>
        <p:nvSpPr>
          <p:cNvPr id="257" name="Shape 257"/>
          <p:cNvSpPr/>
          <p:nvPr/>
        </p:nvSpPr>
        <p:spPr>
          <a:xfrm>
            <a:off x="1423987" y="6524625"/>
            <a:ext cx="2844801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39199" indent="38100">
              <a:tabLst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  <a:tab pos="10972800" algn="l"/>
              </a:tabLst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  <p:sp>
        <p:nvSpPr>
          <p:cNvPr id="258" name="Shape 258"/>
          <p:cNvSpPr/>
          <p:nvPr/>
        </p:nvSpPr>
        <p:spPr>
          <a:xfrm>
            <a:off x="260350" y="1524000"/>
            <a:ext cx="4059734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marR="39199" indent="38100">
              <a:spcBef>
                <a:spcPts val="1200"/>
              </a:spcBef>
              <a:tabLst>
                <a:tab pos="1295400" algn="l"/>
                <a:tab pos="2209800" algn="l"/>
                <a:tab pos="3124200" algn="l"/>
                <a:tab pos="4038600" algn="l"/>
                <a:tab pos="4953000" algn="l"/>
                <a:tab pos="5867400" algn="l"/>
                <a:tab pos="6781800" algn="l"/>
                <a:tab pos="7696200" algn="l"/>
                <a:tab pos="8610600" algn="l"/>
                <a:tab pos="9525000" algn="l"/>
                <a:tab pos="10439400" algn="l"/>
                <a:tab pos="10553700" algn="l"/>
                <a:tab pos="10972800" algn="l"/>
              </a:tabLst>
              <a:defRPr sz="20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Sources of information include:</a:t>
            </a:r>
          </a:p>
        </p:txBody>
      </p:sp>
    </p:spTree>
  </p:cSld>
  <p:clrMapOvr>
    <a:masterClrMapping/>
  </p:clrMapOvr>
  <p:transition spd="fast" advClick="1">
    <p:cover dir="l"/>
  </p:transition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afterEffect" presetClass="entr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55" grpId="1"/>
    </p:bldLst>
  </p:timing>
</p:sld>
</file>

<file path=ppt/theme/theme1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365C0"/>
          </a:solidFill>
          <a:prstDash val="solid"/>
          <a:bevel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40639" indent="40639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365C0"/>
          </a:solidFill>
          <a:prstDash val="solid"/>
          <a:bevel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40639" indent="40639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365C0"/>
          </a:solidFill>
          <a:prstDash val="solid"/>
          <a:bevel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40639" indent="40639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365C0"/>
          </a:solidFill>
          <a:prstDash val="solid"/>
          <a:bevel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40639" indent="40639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