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5" r:id="rId9"/>
    <p:sldId id="266" r:id="rId10"/>
    <p:sldId id="267" r:id="rId11"/>
    <p:sldId id="262" r:id="rId1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8" d="100"/>
          <a:sy n="78" d="100"/>
        </p:scale>
        <p:origin x="-2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29/04/35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29/04/35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29/04/35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29/04/35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29/04/35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29/04/35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29/04/35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29/04/35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29/04/35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29/04/35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29/04/35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29/04/35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النظم التقليدية للإنتاج الصناعي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/>
              <a:t>تطور نظام الانتاج</a:t>
            </a:r>
            <a:endParaRPr lang="ar-S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نظام المصنع </a:t>
            </a:r>
            <a:r>
              <a:rPr lang="ar-SA" dirty="0" err="1" smtClean="0"/>
              <a:t>الحديث:</a:t>
            </a:r>
            <a:endParaRPr lang="ar-SA" dirty="0" smtClean="0"/>
          </a:p>
          <a:p>
            <a:r>
              <a:rPr lang="ar-SA" dirty="0" smtClean="0"/>
              <a:t>تعريف </a:t>
            </a:r>
            <a:r>
              <a:rPr lang="ar-SA" smtClean="0"/>
              <a:t>المصنع:</a:t>
            </a:r>
            <a:endParaRPr lang="ar-SA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 smtClean="0"/>
          </a:p>
          <a:p>
            <a:r>
              <a:rPr lang="ar-SA" dirty="0" smtClean="0"/>
              <a:t>نظام الانتاج المنزلي.</a:t>
            </a:r>
          </a:p>
          <a:p>
            <a:r>
              <a:rPr lang="ar-SA" dirty="0" smtClean="0"/>
              <a:t>نظام المصنع الحديث.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لم يعرف المجتمع نظام المصنع الحديث إلا في القرن 18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حاول المفكرون وضع تصنيفات للنظم </a:t>
            </a:r>
            <a:r>
              <a:rPr lang="ar-SA" dirty="0" err="1" smtClean="0"/>
              <a:t>الانتاجية:</a:t>
            </a:r>
            <a:endParaRPr lang="ar-SA" dirty="0" smtClean="0"/>
          </a:p>
          <a:p>
            <a:r>
              <a:rPr lang="ar-SA" dirty="0" err="1" smtClean="0"/>
              <a:t>مرالصيد.</a:t>
            </a:r>
            <a:endParaRPr lang="ar-SA" dirty="0" smtClean="0"/>
          </a:p>
          <a:p>
            <a:r>
              <a:rPr lang="ar-SA" dirty="0" smtClean="0"/>
              <a:t>نظام الرعي.</a:t>
            </a:r>
          </a:p>
          <a:p>
            <a:r>
              <a:rPr lang="ar-SA" dirty="0" smtClean="0"/>
              <a:t>حلة الجمع </a:t>
            </a:r>
            <a:r>
              <a:rPr lang="ar-SA" dirty="0" err="1" smtClean="0"/>
              <a:t>والإلتقاط.</a:t>
            </a:r>
            <a:endParaRPr lang="ar-SA" dirty="0" smtClean="0"/>
          </a:p>
          <a:p>
            <a:r>
              <a:rPr lang="ar-SA" dirty="0" smtClean="0"/>
              <a:t>النشاط الزراعي </a:t>
            </a:r>
            <a:r>
              <a:rPr lang="ar-SA" dirty="0" err="1" smtClean="0"/>
              <a:t>والإستقرار.</a:t>
            </a:r>
            <a:endParaRPr lang="ar-SA" dirty="0" smtClean="0"/>
          </a:p>
          <a:p>
            <a:r>
              <a:rPr lang="ar-SA" dirty="0" smtClean="0"/>
              <a:t>الصناعات اليدوية.</a:t>
            </a:r>
          </a:p>
          <a:p>
            <a:r>
              <a:rPr lang="ar-SA" dirty="0" smtClean="0"/>
              <a:t>التصنيع.</a:t>
            </a:r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حلول المفكرون التمييز بين أربع أنماط </a:t>
            </a:r>
            <a:r>
              <a:rPr lang="ar-SA" dirty="0" err="1" smtClean="0"/>
              <a:t>للانتاج: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الانتاج المغلق.</a:t>
            </a:r>
          </a:p>
          <a:p>
            <a:r>
              <a:rPr lang="ar-SA" dirty="0" smtClean="0"/>
              <a:t>الانتاج الإقطاعي.</a:t>
            </a:r>
          </a:p>
          <a:p>
            <a:r>
              <a:rPr lang="ar-SA" dirty="0" smtClean="0"/>
              <a:t>النظام الصناعي البسيط.</a:t>
            </a:r>
          </a:p>
          <a:p>
            <a:r>
              <a:rPr lang="ar-SA" dirty="0" smtClean="0"/>
              <a:t>الانتاج الرأسمالي.</a:t>
            </a:r>
          </a:p>
          <a:p>
            <a:r>
              <a:rPr lang="ar-SA" dirty="0" smtClean="0"/>
              <a:t>الانتاج الاشتراكي.</a:t>
            </a:r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فريق يرى أن نظام الانتاج تطور في خمس </a:t>
            </a:r>
            <a:r>
              <a:rPr lang="ar-SA" dirty="0" err="1" smtClean="0"/>
              <a:t>مراحل: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الانتاج البدائي.</a:t>
            </a:r>
          </a:p>
          <a:p>
            <a:r>
              <a:rPr lang="ar-SA" dirty="0" smtClean="0"/>
              <a:t>مرحلة العبودية.</a:t>
            </a:r>
          </a:p>
          <a:p>
            <a:r>
              <a:rPr lang="ar-SA" dirty="0" smtClean="0"/>
              <a:t>الانتاج.</a:t>
            </a:r>
          </a:p>
          <a:p>
            <a:r>
              <a:rPr lang="ar-SA" dirty="0" smtClean="0"/>
              <a:t>الرأسمالية.</a:t>
            </a:r>
          </a:p>
          <a:p>
            <a:r>
              <a:rPr lang="ar-SA" dirty="0" err="1" smtClean="0"/>
              <a:t>الإشتراكية.</a:t>
            </a:r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يرى </a:t>
            </a:r>
            <a:r>
              <a:rPr lang="ar-SA" dirty="0" err="1" smtClean="0"/>
              <a:t>شنايدر</a:t>
            </a:r>
            <a:r>
              <a:rPr lang="ar-SA" dirty="0" smtClean="0"/>
              <a:t> أن نظام الانتاج الصناعي مر بثلاث </a:t>
            </a:r>
            <a:r>
              <a:rPr lang="ar-SA" dirty="0" err="1" smtClean="0"/>
              <a:t>مراحل: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ar-SA" dirty="0" smtClean="0"/>
              <a:t>نظام الطوائف الحرفية.</a:t>
            </a:r>
          </a:p>
          <a:p>
            <a:r>
              <a:rPr lang="ar-SA" dirty="0" smtClean="0"/>
              <a:t>ظهرت  في أوربا في القرن 19</a:t>
            </a:r>
          </a:p>
          <a:p>
            <a:r>
              <a:rPr lang="ar-SA" dirty="0" smtClean="0"/>
              <a:t>لحماية الناس من ظلم الإقطاعيين.</a:t>
            </a:r>
          </a:p>
          <a:p>
            <a:r>
              <a:rPr lang="ar-SA" dirty="0" smtClean="0"/>
              <a:t>هي تنظيم اجتماعي يم العاملين في حرفة واحدة.</a:t>
            </a:r>
          </a:p>
          <a:p>
            <a:r>
              <a:rPr lang="ar-SA" dirty="0" smtClean="0"/>
              <a:t>الفرق بينها وبين النقابات العمالية.</a:t>
            </a:r>
          </a:p>
          <a:p>
            <a:r>
              <a:rPr lang="ar-SA" dirty="0" smtClean="0"/>
              <a:t>البناء الاجتماعي </a:t>
            </a:r>
            <a:r>
              <a:rPr lang="ar-SA" dirty="0" err="1" smtClean="0"/>
              <a:t>للطائفة:</a:t>
            </a:r>
            <a:endParaRPr lang="ar-SA" dirty="0" smtClean="0"/>
          </a:p>
          <a:p>
            <a:r>
              <a:rPr lang="ar-SA" dirty="0" smtClean="0"/>
              <a:t>- المعلمون.</a:t>
            </a:r>
          </a:p>
          <a:p>
            <a:r>
              <a:rPr lang="ar-SA" dirty="0" smtClean="0"/>
              <a:t>- الصناع.</a:t>
            </a:r>
          </a:p>
          <a:p>
            <a:r>
              <a:rPr lang="ar-SA" dirty="0" smtClean="0"/>
              <a:t>- الصبيان.</a:t>
            </a:r>
          </a:p>
          <a:p>
            <a:r>
              <a:rPr lang="ar-SA" dirty="0" smtClean="0"/>
              <a:t>وظيفة الطوائف </a:t>
            </a:r>
            <a:r>
              <a:rPr lang="ar-SA" dirty="0" err="1" smtClean="0"/>
              <a:t>الحرفية:</a:t>
            </a:r>
            <a:endParaRPr lang="ar-SA" dirty="0" smtClean="0"/>
          </a:p>
          <a:p>
            <a:r>
              <a:rPr lang="ar-SA" dirty="0" smtClean="0"/>
              <a:t>الموافقة على عدد أفراد في مهنة معينة.</a:t>
            </a:r>
          </a:p>
          <a:p>
            <a:r>
              <a:rPr lang="ar-SA" dirty="0" smtClean="0"/>
              <a:t>تحديد عدد السلع اللتي يمكن انتاجها.</a:t>
            </a:r>
          </a:p>
          <a:p>
            <a:r>
              <a:rPr lang="ar-SA" dirty="0" smtClean="0"/>
              <a:t>تحديد الأجور.</a:t>
            </a:r>
          </a:p>
          <a:p>
            <a:r>
              <a:rPr lang="ar-SA" dirty="0" smtClean="0"/>
              <a:t>وضع </a:t>
            </a:r>
            <a:r>
              <a:rPr lang="ar-SA" dirty="0" err="1" smtClean="0"/>
              <a:t>الدستور.</a:t>
            </a:r>
            <a:r>
              <a:rPr lang="ar-SA" dirty="0" smtClean="0"/>
              <a:t> لتنظيم علاقة شيخ الطائفة بالمعلمين.</a:t>
            </a:r>
          </a:p>
          <a:p>
            <a:r>
              <a:rPr lang="ar-SA" dirty="0" smtClean="0"/>
              <a:t>تحديد عدد السلع.</a:t>
            </a:r>
          </a:p>
          <a:p>
            <a:r>
              <a:rPr lang="ar-SA" dirty="0" smtClean="0"/>
              <a:t>تحديد نسبة الأرباح.</a:t>
            </a:r>
          </a:p>
          <a:p>
            <a:r>
              <a:rPr lang="ar-SA" dirty="0" smtClean="0"/>
              <a:t>التحكم في تكنولوجيا الانتاج.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ar-SA" dirty="0" smtClean="0"/>
              <a:t>أصبحت الطوائف حكراً على عدد من الأفراد.</a:t>
            </a:r>
          </a:p>
          <a:p>
            <a:r>
              <a:rPr lang="ar-SA" dirty="0" smtClean="0"/>
              <a:t>التخصص في العمل في نظام الطوائف الحرفية.</a:t>
            </a:r>
          </a:p>
          <a:p>
            <a:r>
              <a:rPr lang="ar-SA" dirty="0" smtClean="0"/>
              <a:t>أسباب انقراض الطوائف </a:t>
            </a:r>
            <a:r>
              <a:rPr lang="ar-SA" dirty="0" err="1" smtClean="0"/>
              <a:t>الحرفية:</a:t>
            </a:r>
            <a:endParaRPr lang="ar-SA" dirty="0" smtClean="0"/>
          </a:p>
          <a:p>
            <a:r>
              <a:rPr lang="ar-SA" dirty="0" smtClean="0"/>
              <a:t>ظهور التنافس بين المعلمين والصناع.</a:t>
            </a:r>
          </a:p>
          <a:p>
            <a:r>
              <a:rPr lang="ar-SA" dirty="0" smtClean="0"/>
              <a:t>تدخل الدولة في تنظيم الطوائف.</a:t>
            </a:r>
          </a:p>
          <a:p>
            <a:r>
              <a:rPr lang="ar-SA" dirty="0" smtClean="0"/>
              <a:t>انحسرت الحرف في ايدي عدد بسيط من المعلمين.</a:t>
            </a:r>
          </a:p>
          <a:p>
            <a:r>
              <a:rPr lang="ar-SA" dirty="0" smtClean="0"/>
              <a:t>اصبح المعلمون بمنزلة التجار وتكدست الثروة لديهم.</a:t>
            </a:r>
          </a:p>
          <a:p>
            <a:r>
              <a:rPr lang="ar-SA" dirty="0" smtClean="0"/>
              <a:t>انتقال السلطة من المعلمين إلى الممولين.</a:t>
            </a:r>
          </a:p>
          <a:p>
            <a:r>
              <a:rPr lang="ar-SA" dirty="0" smtClean="0"/>
              <a:t>افتقاد استقلالية الحرفي.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نظام الانتاج </a:t>
            </a:r>
            <a:r>
              <a:rPr lang="ar-SA" dirty="0" err="1" smtClean="0"/>
              <a:t>المنزلي: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ar-SA" dirty="0" smtClean="0"/>
              <a:t>ركز في البداية على صناعة الصوف ببريطانيا.</a:t>
            </a:r>
          </a:p>
          <a:p>
            <a:r>
              <a:rPr lang="ar-SA" dirty="0" smtClean="0"/>
              <a:t>يطلق عليه الوسطاء.</a:t>
            </a:r>
          </a:p>
          <a:p>
            <a:r>
              <a:rPr lang="ar-SA" dirty="0" smtClean="0"/>
              <a:t>منافس للطوائف.</a:t>
            </a:r>
          </a:p>
          <a:p>
            <a:r>
              <a:rPr lang="ar-SA" dirty="0" smtClean="0"/>
              <a:t>ساهم بتخليص الصناع من نظام الطوائف.</a:t>
            </a:r>
          </a:p>
          <a:p>
            <a:endParaRPr lang="ar-SA" dirty="0" smtClean="0"/>
          </a:p>
          <a:p>
            <a:r>
              <a:rPr lang="ar-SA" dirty="0" smtClean="0"/>
              <a:t>يرتبط بظهور الطبقة الرأسمالية التجارية عن </a:t>
            </a:r>
            <a:r>
              <a:rPr lang="ar-SA" dirty="0" err="1" smtClean="0"/>
              <a:t>طريق:</a:t>
            </a:r>
            <a:endParaRPr lang="ar-SA" dirty="0" smtClean="0"/>
          </a:p>
          <a:p>
            <a:r>
              <a:rPr lang="ar-SA" dirty="0" smtClean="0"/>
              <a:t>الثورة التجارية.</a:t>
            </a:r>
          </a:p>
          <a:p>
            <a:r>
              <a:rPr lang="ar-SA" dirty="0" smtClean="0"/>
              <a:t>ثورة المكتشفات الجغرافية.</a:t>
            </a:r>
          </a:p>
          <a:p>
            <a:r>
              <a:rPr lang="ar-SA" dirty="0" smtClean="0"/>
              <a:t>الثورة السياسية.</a:t>
            </a:r>
          </a:p>
          <a:p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عوامل ازدهار نظام الانتاج المنزلي.</a:t>
            </a:r>
          </a:p>
          <a:p>
            <a:r>
              <a:rPr lang="ar-SA" dirty="0" smtClean="0"/>
              <a:t>نتائجه.</a:t>
            </a:r>
          </a:p>
          <a:p>
            <a:pPr>
              <a:buNone/>
            </a:pPr>
            <a:endParaRPr lang="ar-SA" dirty="0" smtClean="0"/>
          </a:p>
          <a:p>
            <a:pPr>
              <a:buNone/>
            </a:pPr>
            <a:r>
              <a:rPr lang="ar-SA" dirty="0" smtClean="0"/>
              <a:t>المصانع </a:t>
            </a:r>
            <a:r>
              <a:rPr lang="ar-SA" dirty="0" err="1" smtClean="0"/>
              <a:t>اليدوية: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ظهر في القرن 16.</a:t>
            </a:r>
          </a:p>
          <a:p>
            <a:pPr>
              <a:buNone/>
            </a:pPr>
            <a:r>
              <a:rPr lang="ar-SA" dirty="0" smtClean="0"/>
              <a:t>أهم </a:t>
            </a:r>
            <a:r>
              <a:rPr lang="ar-SA" dirty="0" err="1" smtClean="0"/>
              <a:t>مظاهره: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ملكية أدوات الانتاج.</a:t>
            </a:r>
            <a:endParaRPr lang="ar-S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صاحب العمل مالك للسلع المنتجة.</a:t>
            </a:r>
          </a:p>
          <a:p>
            <a:r>
              <a:rPr lang="ar-SA" dirty="0" smtClean="0"/>
              <a:t>يقوم </a:t>
            </a:r>
            <a:r>
              <a:rPr lang="ar-SA" dirty="0" err="1" smtClean="0"/>
              <a:t>بالانتاج</a:t>
            </a:r>
            <a:r>
              <a:rPr lang="ar-SA" dirty="0" smtClean="0"/>
              <a:t>  عدد من العمال.</a:t>
            </a:r>
          </a:p>
          <a:p>
            <a:r>
              <a:rPr lang="ar-SA" dirty="0" smtClean="0"/>
              <a:t>تقسيم العمل.</a:t>
            </a:r>
          </a:p>
          <a:p>
            <a:r>
              <a:rPr lang="ar-SA" dirty="0" smtClean="0"/>
              <a:t>تدريب العمال.</a:t>
            </a:r>
          </a:p>
          <a:p>
            <a:r>
              <a:rPr lang="ar-SA" dirty="0" smtClean="0"/>
              <a:t>انخفاض الأجور.</a:t>
            </a:r>
          </a:p>
          <a:p>
            <a:r>
              <a:rPr lang="ar-SA" dirty="0" smtClean="0"/>
              <a:t>ادخال قوى جديد في العمل, وتشغيل الأطفال.</a:t>
            </a:r>
          </a:p>
          <a:p>
            <a:r>
              <a:rPr lang="ar-SA" dirty="0" smtClean="0"/>
              <a:t>فصل العمليات العقلية عن العمليات اليدوية.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366</Words>
  <Application>Microsoft Office PowerPoint</Application>
  <PresentationFormat>عرض على الشاشة (3:4)‏</PresentationFormat>
  <Paragraphs>78</Paragraphs>
  <Slides>11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11</vt:i4>
      </vt:variant>
    </vt:vector>
  </HeadingPairs>
  <TitlesOfParts>
    <vt:vector size="12" baseType="lpstr">
      <vt:lpstr>سمة Office</vt:lpstr>
      <vt:lpstr>النظم التقليدية للإنتاج الصناعي</vt:lpstr>
      <vt:lpstr>لم يعرف المجتمع نظام المصنع الحديث إلا في القرن 18</vt:lpstr>
      <vt:lpstr>حلول المفكرون التمييز بين أربع أنماط للانتاج:</vt:lpstr>
      <vt:lpstr>فريق يرى أن نظام الانتاج تطور في خمس مراحل:</vt:lpstr>
      <vt:lpstr>يرى شنايدر أن نظام الانتاج الصناعي مر بثلاث مراحل:</vt:lpstr>
      <vt:lpstr>الشريحة 6</vt:lpstr>
      <vt:lpstr>نظام الانتاج المنزلي:</vt:lpstr>
      <vt:lpstr>الشريحة 8</vt:lpstr>
      <vt:lpstr>الشريحة 9</vt:lpstr>
      <vt:lpstr>الشريحة 10</vt:lpstr>
      <vt:lpstr>الشريحة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النظم التقليدية للإنتاج الصناعي</dc:title>
  <dc:creator>ام ناصر</dc:creator>
  <cp:lastModifiedBy>ام ناصر</cp:lastModifiedBy>
  <cp:revision>5</cp:revision>
  <dcterms:created xsi:type="dcterms:W3CDTF">2014-03-01T08:34:13Z</dcterms:created>
  <dcterms:modified xsi:type="dcterms:W3CDTF">2014-03-01T09:20:31Z</dcterms:modified>
</cp:coreProperties>
</file>