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287" r:id="rId1"/>
    <p:sldMasterId id="2147484299" r:id="rId2"/>
    <p:sldMasterId id="2147484606" r:id="rId3"/>
  </p:sldMasterIdLst>
  <p:notesMasterIdLst>
    <p:notesMasterId r:id="rId21"/>
  </p:notesMasterIdLst>
  <p:handoutMasterIdLst>
    <p:handoutMasterId r:id="rId22"/>
  </p:handoutMasterIdLst>
  <p:sldIdLst>
    <p:sldId id="328" r:id="rId4"/>
    <p:sldId id="329" r:id="rId5"/>
    <p:sldId id="331" r:id="rId6"/>
    <p:sldId id="345" r:id="rId7"/>
    <p:sldId id="346" r:id="rId8"/>
    <p:sldId id="347" r:id="rId9"/>
    <p:sldId id="348" r:id="rId10"/>
    <p:sldId id="349" r:id="rId11"/>
    <p:sldId id="350" r:id="rId12"/>
    <p:sldId id="351" r:id="rId13"/>
    <p:sldId id="352" r:id="rId14"/>
    <p:sldId id="353" r:id="rId15"/>
    <p:sldId id="354" r:id="rId16"/>
    <p:sldId id="356" r:id="rId17"/>
    <p:sldId id="355" r:id="rId18"/>
    <p:sldId id="357" r:id="rId19"/>
    <p:sldId id="358" r:id="rId20"/>
  </p:sldIdLst>
  <p:sldSz cx="9144000" cy="6858000" type="screen4x3"/>
  <p:notesSz cx="6858000" cy="9144000"/>
  <p:photoAlbum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ECFF"/>
    <a:srgbClr val="99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029" autoAdjust="0"/>
    <p:restoredTop sz="94660"/>
  </p:normalViewPr>
  <p:slideViewPr>
    <p:cSldViewPr>
      <p:cViewPr varScale="1">
        <p:scale>
          <a:sx n="111" d="100"/>
          <a:sy n="111" d="100"/>
        </p:scale>
        <p:origin x="-1620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20" d="100"/>
        <a:sy n="120" d="100"/>
      </p:scale>
      <p:origin x="0" y="0"/>
    </p:cViewPr>
  </p:sorterViewPr>
  <p:notesViewPr>
    <p:cSldViewPr>
      <p:cViewPr varScale="1">
        <p:scale>
          <a:sx n="88" d="100"/>
          <a:sy n="88" d="100"/>
        </p:scale>
        <p:origin x="-3870" y="-120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viewProps" Target="view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presProps" Target="pres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fld id="{A36A4F92-5E2C-4891-A6A8-01B64A501B18}" type="datetimeFigureOut">
              <a:rPr lang="en-US"/>
              <a:pPr>
                <a:defRPr/>
              </a:pPr>
              <a:t>5/11/2017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fld id="{4D52768B-F95B-4FF0-B262-3D919F86BA0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576510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310BE5AB-2EB0-4C24-9A77-7746159ABAFB}" type="datetimeFigureOut">
              <a:rPr lang="en-US"/>
              <a:pPr>
                <a:defRPr/>
              </a:pPr>
              <a:t>5/11/2017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2603AADE-8857-4811-B01E-47FE8521DA2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884989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150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AC28AD0-4437-402C-AA46-122770329C40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40140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i="1" dirty="0" smtClean="0"/>
              <a:t>Source: Sander and McCormick (Ch. 10), 1993</a:t>
            </a:r>
          </a:p>
          <a:p>
            <a:r>
              <a:rPr lang="en-US" i="0" dirty="0" smtClean="0"/>
              <a:t>Best arrangement:</a:t>
            </a:r>
            <a:r>
              <a:rPr lang="en-US" i="0" baseline="0" dirty="0" smtClean="0"/>
              <a:t> I (offset burners), then for aligned burners: II</a:t>
            </a:r>
            <a:endParaRPr lang="ar-SA" i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603AADE-8857-4811-B01E-47FE8521DA29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028126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i="1" dirty="0" smtClean="0"/>
              <a:t>Source: Sander and McCormick (Ch. 10), 1993</a:t>
            </a:r>
            <a:endParaRPr lang="ar-SA" i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603AADE-8857-4811-B01E-47FE8521DA29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716266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i="1" dirty="0" smtClean="0"/>
              <a:t>Source: Sander and McCormick (Ch. 10), 1993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603AADE-8857-4811-B01E-47FE8521DA29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397659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i="1" dirty="0" smtClean="0"/>
              <a:t>Source: Sander and McCormick (Ch. 10), 1993</a:t>
            </a:r>
          </a:p>
          <a:p>
            <a:r>
              <a:rPr lang="en-US" i="1" dirty="0" smtClean="0"/>
              <a:t>* Text states that adding sensor lines reduced RT by 113 </a:t>
            </a:r>
            <a:r>
              <a:rPr lang="en-US" i="1" dirty="0" err="1" smtClean="0"/>
              <a:t>ms</a:t>
            </a:r>
            <a:r>
              <a:rPr lang="en-US" i="1" dirty="0" smtClean="0"/>
              <a:t>,</a:t>
            </a:r>
            <a:r>
              <a:rPr lang="en-US" i="1" baseline="0" dirty="0" smtClean="0"/>
              <a:t> </a:t>
            </a:r>
            <a:r>
              <a:rPr lang="en-US" i="1" dirty="0" smtClean="0"/>
              <a:t>but</a:t>
            </a:r>
            <a:r>
              <a:rPr lang="en-US" i="1" baseline="0" dirty="0" smtClean="0"/>
              <a:t> how much was the original RT?</a:t>
            </a:r>
            <a:endParaRPr lang="en-US" i="1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603AADE-8857-4811-B01E-47FE8521DA29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829261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i="1" dirty="0" smtClean="0"/>
              <a:t>Source: Sander and McCormick (Ch. 10), 1993</a:t>
            </a:r>
            <a:endParaRPr lang="ar-SA" i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603AADE-8857-4811-B01E-47FE8521DA29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27639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i="1" dirty="0" smtClean="0"/>
              <a:t>Source: Sander and McCormick (Ch. 10</a:t>
            </a:r>
            <a:r>
              <a:rPr lang="en-US" i="1" smtClean="0"/>
              <a:t>), 1993</a:t>
            </a:r>
            <a:endParaRPr lang="en-US" i="1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603AADE-8857-4811-B01E-47FE8521DA29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430250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301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7358A1A-C822-48F1-9F2A-2DE6ED824030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734848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i="1" dirty="0" smtClean="0"/>
              <a:t>Source: Sander and McCormick (Ch. 10), 1993</a:t>
            </a:r>
            <a:endParaRPr lang="ar-SA" i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603AADE-8857-4811-B01E-47FE8521DA29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136543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Source: Sander and McCormick (Ch. 10), 1993</a:t>
            </a:r>
          </a:p>
          <a:p>
            <a:r>
              <a:rPr lang="en-US" dirty="0" err="1" smtClean="0"/>
              <a:t>i.t.o</a:t>
            </a:r>
            <a:r>
              <a:rPr lang="en-US" dirty="0" smtClean="0"/>
              <a:t>.: in terms of </a:t>
            </a:r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603AADE-8857-4811-B01E-47FE8521DA29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803899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Source: Sander and McCormick (Ch. 10), 1993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603AADE-8857-4811-B01E-47FE8521DA29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005831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150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altLang="en-US" smtClean="0"/>
              <a:t>Cognitive: </a:t>
            </a:r>
            <a:r>
              <a:rPr lang="ar-SA" altLang="en-US" smtClean="0"/>
              <a:t>المعرفي</a:t>
            </a:r>
            <a:endParaRPr lang="en-US" alt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AC28AD0-4437-402C-AA46-122770329C40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244954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i="1" dirty="0" smtClean="0"/>
              <a:t>Source: Sander and McCormick (Ch. 10), 1993</a:t>
            </a:r>
            <a:endParaRPr lang="ar-SA" i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603AADE-8857-4811-B01E-47FE8521DA29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06960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i="1" dirty="0" smtClean="0"/>
              <a:t>Source: Sander and McCormick (Ch. 10), 1993</a:t>
            </a:r>
            <a:endParaRPr lang="ar-SA" i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603AADE-8857-4811-B01E-47FE8521DA29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431896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i="1" dirty="0" smtClean="0"/>
              <a:t>Source: Sander and McCormick (Ch. 10), 1993</a:t>
            </a:r>
            <a:endParaRPr lang="ar-SA" i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603AADE-8857-4811-B01E-47FE8521DA29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499503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i="1" dirty="0" smtClean="0"/>
              <a:t>Source: Sander and McCormick (Ch. 10), 1993</a:t>
            </a:r>
            <a:endParaRPr lang="ar-SA" i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603AADE-8857-4811-B01E-47FE8521DA29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14521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hemeOverride" Target="../theme/themeOverride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hemeOverride" Target="../theme/themeOverride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hemeOverride" Target="../theme/themeOverride3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A376ED-5D39-4FFC-8EE0-73B5C1ECC608}" type="datetime1">
              <a:rPr lang="en-US"/>
              <a:pPr>
                <a:defRPr/>
              </a:pPr>
              <a:t>5/11/2017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D30F65-43DB-484A-A50E-CF001EE9DE2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69818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B5290A-1B90-4941-B83A-3CD860C73EBC}" type="datetime1">
              <a:rPr lang="en-US"/>
              <a:pPr>
                <a:defRPr/>
              </a:pPr>
              <a:t>5/11/2017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DE5F1C-986D-4707-BC11-CE95752C3CB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92572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60499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60499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2CD63E-8B39-47BA-8A01-81508676F3F1}" type="datetime1">
              <a:rPr lang="en-US"/>
              <a:pPr>
                <a:defRPr/>
              </a:pPr>
              <a:t>5/11/2017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F153C4-3CB8-4BB6-9FAC-9FB772FEE75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99671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ight Triangle 3"/>
          <p:cNvSpPr/>
          <p:nvPr/>
        </p:nvSpPr>
        <p:spPr>
          <a:xfrm>
            <a:off x="0" y="4664075"/>
            <a:ext cx="9150350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anchor="b"/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Date Placeholder 29"/>
          <p:cNvSpPr>
            <a:spLocks noGrp="1"/>
          </p:cNvSpPr>
          <p:nvPr>
            <p:ph type="dt" sz="half" idx="10"/>
          </p:nvPr>
        </p:nvSpPr>
        <p:spPr/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Lucida Sans Unicode" pitchFamily="34" charset="0"/>
              </a:defRPr>
            </a:lvl1pPr>
          </a:lstStyle>
          <a:p>
            <a:pPr>
              <a:defRPr/>
            </a:pPr>
            <a:fld id="{5E31E062-9DA5-4FCB-BD8E-B78C77A3F778}" type="datetime1">
              <a:rPr lang="en-US"/>
              <a:pPr>
                <a:defRPr/>
              </a:pPr>
              <a:t>5/11/2017</a:t>
            </a:fld>
            <a:endParaRPr lang="en-US"/>
          </a:p>
        </p:txBody>
      </p:sp>
      <p:sp>
        <p:nvSpPr>
          <p:cNvPr id="6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381000" y="6416675"/>
            <a:ext cx="6019800" cy="365125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 algn="l" fontAlgn="base">
              <a:spcBef>
                <a:spcPct val="0"/>
              </a:spcBef>
              <a:spcAft>
                <a:spcPct val="0"/>
              </a:spcAft>
              <a:defRPr>
                <a:latin typeface="Lucida Sans Unicode" pitchFamily="34" charset="0"/>
              </a:defRPr>
            </a:lvl1pPr>
          </a:lstStyle>
          <a:p>
            <a:pPr>
              <a:defRPr/>
            </a:pPr>
            <a:r>
              <a:rPr lang="en-US"/>
              <a:t>IE-442 Human Factors  El-Sherbeeny, PhD Fall-2010</a:t>
            </a:r>
          </a:p>
        </p:txBody>
      </p:sp>
      <p:sp>
        <p:nvSpPr>
          <p:cNvPr id="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09EDF62D-031E-4551-80FC-77AFEC745C0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4574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>
            <a:spLocks/>
          </p:cNvSpPr>
          <p:nvPr/>
        </p:nvSpPr>
        <p:spPr bwMode="auto">
          <a:xfrm>
            <a:off x="715963" y="5002213"/>
            <a:ext cx="3802062" cy="14430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5" name="Freeform 7"/>
          <p:cNvSpPr>
            <a:spLocks/>
          </p:cNvSpPr>
          <p:nvPr/>
        </p:nvSpPr>
        <p:spPr bwMode="auto">
          <a:xfrm>
            <a:off x="-53975" y="5784850"/>
            <a:ext cx="3802063" cy="838200"/>
          </a:xfrm>
          <a:custGeom>
            <a:avLst/>
            <a:gdLst>
              <a:gd name="T0" fmla="*/ 0 w 5760"/>
              <a:gd name="T1" fmla="*/ 0 h 528"/>
              <a:gd name="T2" fmla="*/ 2147483647 w 5760"/>
              <a:gd name="T3" fmla="*/ 0 h 528"/>
              <a:gd name="T4" fmla="*/ 2147483647 w 5760"/>
              <a:gd name="T5" fmla="*/ 2147483647 h 528"/>
              <a:gd name="T6" fmla="*/ 2147483647 w 5760"/>
              <a:gd name="T7" fmla="*/ 0 h 528"/>
              <a:gd name="T8" fmla="*/ 0 60000 65536"/>
              <a:gd name="T9" fmla="*/ 0 60000 65536"/>
              <a:gd name="T10" fmla="*/ 0 60000 65536"/>
              <a:gd name="T11" fmla="*/ 0 60000 65536"/>
              <a:gd name="T12" fmla="*/ 0 w 5760"/>
              <a:gd name="T13" fmla="*/ 0 h 528"/>
              <a:gd name="T14" fmla="*/ 5760 w 5760"/>
              <a:gd name="T15" fmla="*/ 528 h 52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Right Triangle 5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Chevron 7"/>
          <p:cNvSpPr/>
          <p:nvPr/>
        </p:nvSpPr>
        <p:spPr>
          <a:xfrm>
            <a:off x="3636963" y="3005138"/>
            <a:ext cx="182562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Chevron 8"/>
          <p:cNvSpPr/>
          <p:nvPr/>
        </p:nvSpPr>
        <p:spPr>
          <a:xfrm>
            <a:off x="3449638" y="3005138"/>
            <a:ext cx="18415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anchor="b"/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FD0B55E3-43E6-4353-B6E5-EEF50895934C}" type="datetime1">
              <a:rPr lang="en-US"/>
              <a:pPr>
                <a:defRPr/>
              </a:pPr>
              <a:t>5/11/2017</a:t>
            </a:fld>
            <a:endParaRPr lang="en-US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en-US"/>
              <a:t>IE-442 Human Factors  El-Sherbeeny, PhD Fall-2010</a:t>
            </a:r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C174269E-9F87-49BA-899D-8E65FBC5F0E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569445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/>
          <p:cNvSpPr>
            <a:spLocks/>
          </p:cNvSpPr>
          <p:nvPr/>
        </p:nvSpPr>
        <p:spPr bwMode="auto">
          <a:xfrm>
            <a:off x="715963" y="5002213"/>
            <a:ext cx="3802062" cy="14430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6" name="Freeform 7"/>
          <p:cNvSpPr>
            <a:spLocks/>
          </p:cNvSpPr>
          <p:nvPr/>
        </p:nvSpPr>
        <p:spPr bwMode="auto">
          <a:xfrm>
            <a:off x="-53975" y="5784850"/>
            <a:ext cx="3802063" cy="838200"/>
          </a:xfrm>
          <a:custGeom>
            <a:avLst/>
            <a:gdLst>
              <a:gd name="T0" fmla="*/ 0 w 5760"/>
              <a:gd name="T1" fmla="*/ 0 h 528"/>
              <a:gd name="T2" fmla="*/ 2147483647 w 5760"/>
              <a:gd name="T3" fmla="*/ 0 h 528"/>
              <a:gd name="T4" fmla="*/ 2147483647 w 5760"/>
              <a:gd name="T5" fmla="*/ 2147483647 h 528"/>
              <a:gd name="T6" fmla="*/ 2147483647 w 5760"/>
              <a:gd name="T7" fmla="*/ 0 h 528"/>
              <a:gd name="T8" fmla="*/ 0 60000 65536"/>
              <a:gd name="T9" fmla="*/ 0 60000 65536"/>
              <a:gd name="T10" fmla="*/ 0 60000 65536"/>
              <a:gd name="T11" fmla="*/ 0 60000 65536"/>
              <a:gd name="T12" fmla="*/ 0 w 5760"/>
              <a:gd name="T13" fmla="*/ 0 h 528"/>
              <a:gd name="T14" fmla="*/ 5760 w 5760"/>
              <a:gd name="T15" fmla="*/ 528 h 52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" name="Right Triangle 6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86640FC0-8FFD-4FFC-8627-7BBC59FBE49E}" type="datetime1">
              <a:rPr lang="en-US"/>
              <a:pPr>
                <a:defRPr/>
              </a:pPr>
              <a:t>5/11/2017</a:t>
            </a:fld>
            <a:endParaRPr lang="en-US"/>
          </a:p>
        </p:txBody>
      </p:sp>
      <p:sp>
        <p:nvSpPr>
          <p:cNvPr id="11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en-US"/>
              <a:t>IE-442 Human Factors  El-Sherbeeny, PhD Fall-2010</a:t>
            </a:r>
          </a:p>
        </p:txBody>
      </p:sp>
      <p:sp>
        <p:nvSpPr>
          <p:cNvPr id="12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DA4E4E0D-6B03-413C-BFB7-BFBC1F97434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01714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25F91913-6F3E-4108-9155-C29B50351DAE}" type="datetime1">
              <a:rPr lang="en-US"/>
              <a:pPr>
                <a:defRPr/>
              </a:pPr>
              <a:t>5/11/2017</a:t>
            </a:fld>
            <a:endParaRPr lang="en-US"/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E75D9BC7-6E23-403A-AFF4-49B9FD70BF5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Footer Placeholder 21"/>
          <p:cNvSpPr>
            <a:spLocks noGrp="1"/>
          </p:cNvSpPr>
          <p:nvPr>
            <p:ph type="ftr" sz="quarter" idx="12"/>
          </p:nvPr>
        </p:nvSpPr>
        <p:spPr bwMode="auto">
          <a:xfrm>
            <a:off x="457200" y="6408738"/>
            <a:ext cx="6273800" cy="365125"/>
          </a:xfrm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 algn="l" fontAlgn="base">
              <a:spcBef>
                <a:spcPct val="0"/>
              </a:spcBef>
              <a:spcAft>
                <a:spcPct val="0"/>
              </a:spcAft>
              <a:defRPr>
                <a:latin typeface="Lucida Sans Unicode" pitchFamily="34" charset="0"/>
              </a:defRPr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</p:spTree>
    <p:extLst>
      <p:ext uri="{BB962C8B-B14F-4D97-AF65-F5344CB8AC3E}">
        <p14:creationId xmlns:p14="http://schemas.microsoft.com/office/powerpoint/2010/main" val="216123499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2"/>
          <p:cNvSpPr>
            <a:spLocks/>
          </p:cNvSpPr>
          <p:nvPr/>
        </p:nvSpPr>
        <p:spPr bwMode="auto">
          <a:xfrm>
            <a:off x="715963" y="5002213"/>
            <a:ext cx="3802062" cy="14430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4" name="Freeform 7"/>
          <p:cNvSpPr>
            <a:spLocks/>
          </p:cNvSpPr>
          <p:nvPr/>
        </p:nvSpPr>
        <p:spPr bwMode="auto">
          <a:xfrm>
            <a:off x="-53975" y="5784850"/>
            <a:ext cx="3802063" cy="838200"/>
          </a:xfrm>
          <a:custGeom>
            <a:avLst/>
            <a:gdLst>
              <a:gd name="T0" fmla="*/ 0 w 5760"/>
              <a:gd name="T1" fmla="*/ 0 h 528"/>
              <a:gd name="T2" fmla="*/ 2147483647 w 5760"/>
              <a:gd name="T3" fmla="*/ 0 h 528"/>
              <a:gd name="T4" fmla="*/ 2147483647 w 5760"/>
              <a:gd name="T5" fmla="*/ 2147483647 h 528"/>
              <a:gd name="T6" fmla="*/ 2147483647 w 5760"/>
              <a:gd name="T7" fmla="*/ 0 h 528"/>
              <a:gd name="T8" fmla="*/ 0 60000 65536"/>
              <a:gd name="T9" fmla="*/ 0 60000 65536"/>
              <a:gd name="T10" fmla="*/ 0 60000 65536"/>
              <a:gd name="T11" fmla="*/ 0 60000 65536"/>
              <a:gd name="T12" fmla="*/ 0 w 5760"/>
              <a:gd name="T13" fmla="*/ 0 h 528"/>
              <a:gd name="T14" fmla="*/ 5760 w 5760"/>
              <a:gd name="T15" fmla="*/ 528 h 52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Right Triangle 4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56EBB4D3-C347-4CAA-BF10-752B85F6EA4B}" type="datetime1">
              <a:rPr lang="en-US"/>
              <a:pPr>
                <a:defRPr/>
              </a:pPr>
              <a:t>5/11/2017</a:t>
            </a:fld>
            <a:endParaRPr lang="en-US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en-US"/>
              <a:t>IE-442 Human Factors  El-Sherbeeny, PhD Fall-2010</a:t>
            </a:r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050D2F39-0B69-4BAA-9ECE-80D67AFDAE2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552577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E89AD79E-65BD-424E-8A5F-4D3A03816B5D}" type="datetime1">
              <a:rPr lang="en-US"/>
              <a:pPr>
                <a:defRPr/>
              </a:pPr>
              <a:t>5/11/2017</a:t>
            </a:fld>
            <a:endParaRPr 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1B871C78-86FE-48FC-82D1-B0A75F418F6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Footer Placeholder 21"/>
          <p:cNvSpPr>
            <a:spLocks noGrp="1"/>
          </p:cNvSpPr>
          <p:nvPr>
            <p:ph type="ftr" sz="quarter" idx="12"/>
          </p:nvPr>
        </p:nvSpPr>
        <p:spPr bwMode="auto">
          <a:xfrm>
            <a:off x="457200" y="6408738"/>
            <a:ext cx="6273800" cy="365125"/>
          </a:xfrm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 algn="l" fontAlgn="base">
              <a:spcBef>
                <a:spcPct val="0"/>
              </a:spcBef>
              <a:spcAft>
                <a:spcPct val="0"/>
              </a:spcAft>
              <a:defRPr>
                <a:latin typeface="Lucida Sans Unicode" pitchFamily="34" charset="0"/>
              </a:defRPr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</p:spTree>
    <p:extLst>
      <p:ext uri="{BB962C8B-B14F-4D97-AF65-F5344CB8AC3E}">
        <p14:creationId xmlns:p14="http://schemas.microsoft.com/office/powerpoint/2010/main" val="68169250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/>
          <p:cNvSpPr>
            <a:spLocks/>
          </p:cNvSpPr>
          <p:nvPr/>
        </p:nvSpPr>
        <p:spPr bwMode="auto">
          <a:xfrm>
            <a:off x="715963" y="5002213"/>
            <a:ext cx="3802062" cy="14430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6" name="Freeform 7"/>
          <p:cNvSpPr>
            <a:spLocks/>
          </p:cNvSpPr>
          <p:nvPr/>
        </p:nvSpPr>
        <p:spPr bwMode="auto">
          <a:xfrm>
            <a:off x="-53975" y="5784850"/>
            <a:ext cx="3802063" cy="838200"/>
          </a:xfrm>
          <a:custGeom>
            <a:avLst/>
            <a:gdLst>
              <a:gd name="T0" fmla="*/ 0 w 5760"/>
              <a:gd name="T1" fmla="*/ 0 h 528"/>
              <a:gd name="T2" fmla="*/ 2147483647 w 5760"/>
              <a:gd name="T3" fmla="*/ 0 h 528"/>
              <a:gd name="T4" fmla="*/ 2147483647 w 5760"/>
              <a:gd name="T5" fmla="*/ 2147483647 h 528"/>
              <a:gd name="T6" fmla="*/ 2147483647 w 5760"/>
              <a:gd name="T7" fmla="*/ 0 h 528"/>
              <a:gd name="T8" fmla="*/ 0 60000 65536"/>
              <a:gd name="T9" fmla="*/ 0 60000 65536"/>
              <a:gd name="T10" fmla="*/ 0 60000 65536"/>
              <a:gd name="T11" fmla="*/ 0 60000 65536"/>
              <a:gd name="T12" fmla="*/ 0 w 5760"/>
              <a:gd name="T13" fmla="*/ 0 h 528"/>
              <a:gd name="T14" fmla="*/ 5760 w 5760"/>
              <a:gd name="T15" fmla="*/ 528 h 52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" name="Right Triangle 6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Chevron 8"/>
          <p:cNvSpPr/>
          <p:nvPr/>
        </p:nvSpPr>
        <p:spPr>
          <a:xfrm>
            <a:off x="8664575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Chevron 9"/>
          <p:cNvSpPr/>
          <p:nvPr/>
        </p:nvSpPr>
        <p:spPr>
          <a:xfrm>
            <a:off x="8477250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tIns="0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9C3793EF-3CA2-4092-8D15-E29C7E3E56C6}" type="datetime1">
              <a:rPr lang="en-US"/>
              <a:pPr>
                <a:defRPr/>
              </a:pPr>
              <a:t>5/11/2017</a:t>
            </a:fld>
            <a:endParaRPr lang="en-US"/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r>
              <a:rPr lang="en-US"/>
              <a:t>IE-442 Human Factors  El-Sherbeeny, PhD Fall-2010</a:t>
            </a:r>
          </a:p>
        </p:txBody>
      </p:sp>
      <p:sp>
        <p:nvSpPr>
          <p:cNvPr id="13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8ACD199A-5F3E-42FC-8362-79DA78DFDA6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869497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/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69D200-DC2F-43B0-B652-6E819C2748F6}" type="datetime1">
              <a:rPr lang="en-US"/>
              <a:pPr>
                <a:defRPr/>
              </a:pPr>
              <a:t>5/11/2017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5C01D4-21AB-4495-A841-3CCE299327B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89984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C2A87F-DC0D-431A-A0F5-B87FC9464B0C}" type="datetime1">
              <a:rPr lang="en-US"/>
              <a:pPr>
                <a:defRPr/>
              </a:pPr>
              <a:t>5/11/2017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945732-683F-49FB-8D88-21FF0FF0793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80984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C90204-1C87-4F0E-BC55-B8370217F0A2}" type="datetime1">
              <a:rPr lang="en-US"/>
              <a:pPr>
                <a:defRPr/>
              </a:pPr>
              <a:t>5/11/2017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E251A2-34F5-4672-841C-C2104838BC7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9229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4495800" y="3924300"/>
            <a:ext cx="84138" cy="84138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4695825" y="3924300"/>
            <a:ext cx="84138" cy="84138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4297363" y="3924300"/>
            <a:ext cx="84137" cy="84138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361DD3-F014-48DF-8EFC-BB959A196D34}" type="datetime1">
              <a:rPr lang="en-US"/>
              <a:pPr>
                <a:defRPr/>
              </a:pPr>
              <a:t>5/11/2017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9D8E82-552F-4454-BF9E-1BC18D2FCAD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06292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3DD2DB-FFFC-41F6-9F37-159013B2BE3E}" type="datetime1">
              <a:rPr lang="en-US"/>
              <a:pPr>
                <a:defRPr/>
              </a:pPr>
              <a:t>5/11/2017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2C3F7E-C860-4928-8B07-2557DE0E6C1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5601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3A310E-DBEE-44E5-8688-CF141492C577}" type="datetime1">
              <a:rPr lang="en-US"/>
              <a:pPr>
                <a:defRPr/>
              </a:pPr>
              <a:t>5/11/2017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BF4A8D-7B31-4F61-9A12-7310F2F0C13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05152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14F704-EEA6-43BC-98B0-57236F04602F}" type="datetime1">
              <a:rPr lang="en-US"/>
              <a:pPr>
                <a:defRPr/>
              </a:pPr>
              <a:t>5/11/2017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31FE73-3640-4A35-A9A1-06D63901CB3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21119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73953D-0DF0-4006-9AA1-FEB6451F293D}" type="datetime1">
              <a:rPr lang="en-US"/>
              <a:pPr>
                <a:defRPr/>
              </a:pPr>
              <a:t>5/11/2017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548DA8-CF17-4651-8C6C-52D82B6DD9E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610867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CBBCFD-731F-4C42-B337-B32DAB017BF0}" type="datetime1">
              <a:rPr lang="en-US"/>
              <a:pPr>
                <a:defRPr/>
              </a:pPr>
              <a:t>5/11/2017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B5EE15-EB6E-4A3C-9E89-F1C459B6A49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23810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rtlCol="0">
            <a:normAutofit/>
          </a:bodyPr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F8F429-A38D-455D-812B-39B1B5228DB3}" type="datetime1">
              <a:rPr lang="en-US"/>
              <a:pPr>
                <a:defRPr/>
              </a:pPr>
              <a:t>5/11/2017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CE823F-73B4-4EAF-ABE5-501988C0F52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703259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3E27CF-CB6C-4016-B582-D8964588B252}" type="datetime1">
              <a:rPr lang="en-US"/>
              <a:pPr>
                <a:defRPr/>
              </a:pPr>
              <a:t>5/11/2017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161758-9A15-4F31-BDF5-4930F26385E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5350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703AAA-FB29-4B64-9FD1-AD60BAF9B663}" type="datetime1">
              <a:rPr lang="en-US"/>
              <a:pPr>
                <a:defRPr/>
              </a:pPr>
              <a:t>5/11/2017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27281F-DB8B-4265-B94C-B42D112F169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54997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02DEC0-0CEA-48A2-A2F4-7D00F17E05EB}" type="datetime1">
              <a:rPr lang="en-US"/>
              <a:pPr>
                <a:defRPr/>
              </a:pPr>
              <a:t>5/11/2017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CBC1E6-A0D1-40AE-B85E-6400244873C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65561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138"/>
            <a:ext cx="4038600" cy="48434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138"/>
            <a:ext cx="4038600" cy="48434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A08167-7406-484D-9839-819858960996}" type="datetime1">
              <a:rPr lang="en-US"/>
              <a:pPr>
                <a:defRPr/>
              </a:pPr>
              <a:t>5/11/2017</a:t>
            </a:fld>
            <a:endParaRPr lang="en-US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85E26B-3C3A-4CF0-B594-54091E21C11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36721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7FFDD0-138B-4043-B580-627C57E30E3E}" type="datetime1">
              <a:rPr lang="en-US"/>
              <a:pPr>
                <a:defRPr/>
              </a:pPr>
              <a:t>5/11/2017</a:t>
            </a:fld>
            <a:endParaRPr lang="en-US"/>
          </a:p>
        </p:txBody>
      </p:sp>
      <p:sp>
        <p:nvSpPr>
          <p:cNvPr id="8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9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79794A-F3C0-4C6D-ADC0-9F8A22DF541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09271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DA095E-880E-427D-BD7D-F33A90B04120}" type="datetime1">
              <a:rPr lang="en-US"/>
              <a:pPr>
                <a:defRPr/>
              </a:pPr>
              <a:t>5/11/2017</a:t>
            </a:fld>
            <a:endParaRPr lang="en-US"/>
          </a:p>
        </p:txBody>
      </p:sp>
      <p:sp>
        <p:nvSpPr>
          <p:cNvPr id="4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5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B3C45F-3A29-416E-9CE0-9E5EFAB77C0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853017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C99525-AE2F-499A-86E7-2DD46A079E61}" type="datetime1">
              <a:rPr lang="en-US"/>
              <a:pPr>
                <a:defRPr/>
              </a:pPr>
              <a:t>5/11/2017</a:t>
            </a:fld>
            <a:endParaRPr lang="en-US"/>
          </a:p>
        </p:txBody>
      </p:sp>
      <p:sp>
        <p:nvSpPr>
          <p:cNvPr id="3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4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F52E40-67F8-41C2-897D-EA6858AF593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62531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AB04EB-CF46-4AB2-B1CA-6FE632DDB402}" type="datetime1">
              <a:rPr lang="en-US"/>
              <a:pPr>
                <a:defRPr/>
              </a:pPr>
              <a:t>5/11/2017</a:t>
            </a:fld>
            <a:endParaRPr lang="en-US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FDCD3B-5FC5-4EF2-A429-B235824AB43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80992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408C22-A376-4F24-AF82-67F0E4901F81}" type="datetime1">
              <a:rPr lang="en-US"/>
              <a:pPr>
                <a:defRPr/>
              </a:pPr>
              <a:t>5/11/2017</a:t>
            </a:fld>
            <a:endParaRPr lang="en-US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3E9060-742F-4D49-AF5A-A0DCE2F968E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55601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21.xml"/><Relationship Id="rId7" Type="http://schemas.openxmlformats.org/officeDocument/2006/relationships/slideLayout" Target="../slideLayouts/slideLayout25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4.xml"/><Relationship Id="rId11" Type="http://schemas.openxmlformats.org/officeDocument/2006/relationships/slideLayout" Target="../slideLayouts/slideLayout29.xml"/><Relationship Id="rId5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28.xml"/><Relationship Id="rId4" Type="http://schemas.openxmlformats.org/officeDocument/2006/relationships/slideLayout" Target="../slideLayouts/slideLayout22.xml"/><Relationship Id="rId9" Type="http://schemas.openxmlformats.org/officeDocument/2006/relationships/slideLayout" Target="../slideLayouts/slideLayout2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0">
          <a:gsLst>
            <a:gs pos="0">
              <a:srgbClr val="CCECFF"/>
            </a:gs>
            <a:gs pos="100000">
              <a:srgbClr val="99FFCC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27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457200" y="1481138"/>
            <a:ext cx="8229600" cy="4843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6" name="Date Placeholder 9"/>
          <p:cNvSpPr>
            <a:spLocks noGrp="1"/>
          </p:cNvSpPr>
          <p:nvPr>
            <p:ph type="dt" sz="half" idx="2"/>
          </p:nvPr>
        </p:nvSpPr>
        <p:spPr>
          <a:xfrm>
            <a:off x="6727825" y="6408738"/>
            <a:ext cx="1919288" cy="365125"/>
          </a:xfrm>
          <a:prstGeom prst="rect">
            <a:avLst/>
          </a:prstGeom>
        </p:spPr>
        <p:txBody>
          <a:bodyPr vert="horz" anchor="b"/>
          <a:lstStyle>
            <a:lvl1pPr fontAlgn="auto">
              <a:spcBef>
                <a:spcPts val="0"/>
              </a:spcBef>
              <a:spcAft>
                <a:spcPts val="0"/>
              </a:spcAft>
              <a:defRPr sz="1000">
                <a:latin typeface="+mn-lt"/>
              </a:defRPr>
            </a:lvl1pPr>
          </a:lstStyle>
          <a:p>
            <a:pPr>
              <a:defRPr/>
            </a:pPr>
            <a:fld id="{7170FC8D-C799-48BF-84C9-F8DFBE316D48}" type="datetime1">
              <a:rPr lang="en-US"/>
              <a:pPr>
                <a:defRPr/>
              </a:pPr>
              <a:t>5/11/2017</a:t>
            </a:fld>
            <a:endParaRPr lang="en-US"/>
          </a:p>
        </p:txBody>
      </p:sp>
      <p:sp>
        <p:nvSpPr>
          <p:cNvPr id="17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1143000" y="6408738"/>
            <a:ext cx="5588000" cy="365125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000">
                <a:latin typeface="+mn-lt"/>
              </a:defRPr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19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113" y="6408738"/>
            <a:ext cx="366712" cy="365125"/>
          </a:xfrm>
          <a:prstGeom prst="rect">
            <a:avLst/>
          </a:prstGeom>
        </p:spPr>
        <p:txBody>
          <a:bodyPr vert="horz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000">
                <a:latin typeface="+mn-lt"/>
              </a:defRPr>
            </a:lvl1pPr>
          </a:lstStyle>
          <a:p>
            <a:pPr>
              <a:defRPr/>
            </a:pPr>
            <a:fld id="{D8719C0B-8023-4039-9964-3A3D27C51AB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626" r:id="rId1"/>
    <p:sldLayoutId id="2147484627" r:id="rId2"/>
    <p:sldLayoutId id="2147484628" r:id="rId3"/>
    <p:sldLayoutId id="2147484629" r:id="rId4"/>
    <p:sldLayoutId id="2147484630" r:id="rId5"/>
    <p:sldLayoutId id="2147484631" r:id="rId6"/>
    <p:sldLayoutId id="2147484632" r:id="rId7"/>
    <p:sldLayoutId id="2147484633" r:id="rId8"/>
    <p:sldLayoutId id="2147484634" r:id="rId9"/>
    <p:sldLayoutId id="2147484635" r:id="rId10"/>
    <p:sldLayoutId id="2147484636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9pPr>
    </p:titleStyle>
    <p:bodyStyle>
      <a:lvl1pPr marL="365125" indent="-255588" algn="l" rtl="0" eaLnBrk="0" fontAlgn="base" hangingPunct="0">
        <a:spcBef>
          <a:spcPts val="400"/>
        </a:spcBef>
        <a:spcAft>
          <a:spcPct val="0"/>
        </a:spcAft>
        <a:buClr>
          <a:schemeClr val="accent1"/>
        </a:buClr>
        <a:buSzPct val="68000"/>
        <a:buFont typeface="Wingdings 3" pitchFamily="18" charset="2"/>
        <a:buChar char=""/>
        <a:defRPr sz="2700">
          <a:solidFill>
            <a:schemeClr val="tx1"/>
          </a:solidFill>
          <a:latin typeface="+mn-lt"/>
          <a:ea typeface="+mn-ea"/>
          <a:cs typeface="+mn-cs"/>
        </a:defRPr>
      </a:lvl1pPr>
      <a:lvl2pPr marL="620713" indent="-228600" algn="l" rtl="0" eaLnBrk="0" fontAlgn="base" hangingPunct="0">
        <a:spcBef>
          <a:spcPts val="325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300">
          <a:solidFill>
            <a:schemeClr val="tx1"/>
          </a:solidFill>
          <a:latin typeface="+mn-lt"/>
        </a:defRPr>
      </a:lvl2pPr>
      <a:lvl3pPr marL="858838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SzPct val="100000"/>
        <a:buFont typeface="Wingdings 2" pitchFamily="18" charset="2"/>
        <a:buChar char=""/>
        <a:defRPr sz="2100">
          <a:solidFill>
            <a:schemeClr val="tx1"/>
          </a:solidFill>
          <a:latin typeface="+mn-lt"/>
        </a:defRPr>
      </a:lvl3pPr>
      <a:lvl4pPr marL="11430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1900">
          <a:solidFill>
            <a:schemeClr val="tx1"/>
          </a:solidFill>
          <a:latin typeface="+mn-lt"/>
        </a:defRPr>
      </a:lvl4pPr>
      <a:lvl5pPr marL="13716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000">
          <a:solidFill>
            <a:schemeClr val="tx1"/>
          </a:solidFill>
          <a:latin typeface="+mn-lt"/>
        </a:defRPr>
      </a:lvl5pPr>
      <a:lvl6pPr marL="18288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000">
          <a:solidFill>
            <a:schemeClr val="tx1"/>
          </a:solidFill>
          <a:latin typeface="+mn-lt"/>
        </a:defRPr>
      </a:lvl6pPr>
      <a:lvl7pPr marL="22860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000">
          <a:solidFill>
            <a:schemeClr val="tx1"/>
          </a:solidFill>
          <a:latin typeface="+mn-lt"/>
        </a:defRPr>
      </a:lvl7pPr>
      <a:lvl8pPr marL="27432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000">
          <a:solidFill>
            <a:schemeClr val="tx1"/>
          </a:solidFill>
          <a:latin typeface="+mn-lt"/>
        </a:defRPr>
      </a:lvl8pPr>
      <a:lvl9pPr marL="32004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CCECFF"/>
            </a:gs>
            <a:gs pos="100000">
              <a:srgbClr val="99FFCC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051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457200" y="1481138"/>
            <a:ext cx="8229600" cy="4525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23" name="Date Placeholder 4"/>
          <p:cNvSpPr>
            <a:spLocks noGrp="1"/>
          </p:cNvSpPr>
          <p:nvPr>
            <p:ph type="dt" sz="half" idx="2"/>
          </p:nvPr>
        </p:nvSpPr>
        <p:spPr>
          <a:xfrm>
            <a:off x="6727825" y="6408738"/>
            <a:ext cx="1919288" cy="365125"/>
          </a:xfrm>
          <a:prstGeom prst="rect">
            <a:avLst/>
          </a:prstGeom>
        </p:spPr>
        <p:txBody>
          <a:bodyPr vert="horz" anchor="b"/>
          <a:lstStyle>
            <a:lvl1pPr fontAlgn="auto">
              <a:spcBef>
                <a:spcPts val="0"/>
              </a:spcBef>
              <a:spcAft>
                <a:spcPts val="0"/>
              </a:spcAft>
              <a:defRPr sz="1000">
                <a:solidFill>
                  <a:schemeClr val="tx1"/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A030C128-D466-4051-BDE6-CF7FF1B57D0E}" type="datetime1">
              <a:rPr lang="en-US"/>
              <a:pPr>
                <a:defRPr/>
              </a:pPr>
              <a:t>5/11/2017</a:t>
            </a:fld>
            <a:endParaRPr lang="en-US"/>
          </a:p>
        </p:txBody>
      </p:sp>
      <p:sp>
        <p:nvSpPr>
          <p:cNvPr id="24" name="Footer Placeholder 5"/>
          <p:cNvSpPr>
            <a:spLocks noGrp="1"/>
          </p:cNvSpPr>
          <p:nvPr>
            <p:ph type="ftr" sz="quarter" idx="3"/>
          </p:nvPr>
        </p:nvSpPr>
        <p:spPr>
          <a:xfrm>
            <a:off x="4379913" y="6408738"/>
            <a:ext cx="2351087" cy="365125"/>
          </a:xfrm>
          <a:prstGeom prst="rect">
            <a:avLst/>
          </a:prstGeom>
        </p:spPr>
        <p:txBody>
          <a:bodyPr vert="horz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000">
                <a:solidFill>
                  <a:schemeClr val="tx1"/>
                </a:solidFill>
                <a:latin typeface="+mn-lt"/>
              </a:defRPr>
            </a:lvl1pPr>
            <a:extLst/>
          </a:lstStyle>
          <a:p>
            <a:pPr>
              <a:defRPr/>
            </a:pPr>
            <a:r>
              <a:rPr lang="en-US"/>
              <a:t>IE-442 Human Factors  El-Sherbeeny, PhD Fall-2010</a:t>
            </a:r>
          </a:p>
        </p:txBody>
      </p:sp>
      <p:sp>
        <p:nvSpPr>
          <p:cNvPr id="25" name="Slide Number Placeholder 6"/>
          <p:cNvSpPr>
            <a:spLocks noGrp="1"/>
          </p:cNvSpPr>
          <p:nvPr>
            <p:ph type="sldNum" sz="quarter" idx="4"/>
          </p:nvPr>
        </p:nvSpPr>
        <p:spPr>
          <a:xfrm>
            <a:off x="8647113" y="6408738"/>
            <a:ext cx="366712" cy="365125"/>
          </a:xfrm>
          <a:prstGeom prst="rect">
            <a:avLst/>
          </a:prstGeom>
        </p:spPr>
        <p:txBody>
          <a:bodyPr vert="horz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000">
                <a:solidFill>
                  <a:schemeClr val="tx1"/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AECDCC5E-276C-4089-BAD2-619CA294EC1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4647" r:id="rId1"/>
    <p:sldLayoutId id="2147484648" r:id="rId2"/>
    <p:sldLayoutId id="2147484649" r:id="rId3"/>
    <p:sldLayoutId id="2147484650" r:id="rId4"/>
    <p:sldLayoutId id="2147484651" r:id="rId5"/>
    <p:sldLayoutId id="2147484652" r:id="rId6"/>
    <p:sldLayoutId id="2147484653" r:id="rId7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Arial" charset="0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9pPr>
      <a:extLst/>
    </p:titleStyle>
    <p:bodyStyle>
      <a:lvl1pPr marL="365125" indent="-255588" algn="l" rtl="0" eaLnBrk="0" fontAlgn="base" hangingPunct="0">
        <a:spcBef>
          <a:spcPts val="400"/>
        </a:spcBef>
        <a:spcAft>
          <a:spcPct val="0"/>
        </a:spcAft>
        <a:buClr>
          <a:schemeClr val="accent1"/>
        </a:buClr>
        <a:buSzPct val="68000"/>
        <a:buFont typeface="Wingdings 3" pitchFamily="18" charset="2"/>
        <a:buChar char=""/>
        <a:defRPr sz="2700" kern="1200">
          <a:solidFill>
            <a:schemeClr val="tx1"/>
          </a:solidFill>
          <a:latin typeface="Arial" charset="0"/>
          <a:ea typeface="+mn-ea"/>
          <a:cs typeface="+mn-cs"/>
        </a:defRPr>
      </a:lvl1pPr>
      <a:lvl2pPr marL="620713" indent="-228600" algn="l" rtl="0" eaLnBrk="0" fontAlgn="base" hangingPunct="0">
        <a:spcBef>
          <a:spcPts val="325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300" kern="1200">
          <a:solidFill>
            <a:schemeClr val="tx1"/>
          </a:solidFill>
          <a:latin typeface="Arial" charset="0"/>
          <a:ea typeface="+mn-ea"/>
          <a:cs typeface="+mn-cs"/>
        </a:defRPr>
      </a:lvl2pPr>
      <a:lvl3pPr marL="858838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SzPct val="100000"/>
        <a:buFont typeface="Wingdings 2" pitchFamily="18" charset="2"/>
        <a:buChar char=""/>
        <a:defRPr sz="2100" kern="1200">
          <a:solidFill>
            <a:schemeClr val="tx1"/>
          </a:solidFill>
          <a:latin typeface="Arial" charset="0"/>
          <a:ea typeface="+mn-ea"/>
          <a:cs typeface="+mn-cs"/>
        </a:defRPr>
      </a:lvl3pPr>
      <a:lvl4pPr marL="11430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1900" kern="1200">
          <a:solidFill>
            <a:schemeClr val="tx1"/>
          </a:solidFill>
          <a:latin typeface="Arial" charset="0"/>
          <a:ea typeface="+mn-ea"/>
          <a:cs typeface="+mn-cs"/>
        </a:defRPr>
      </a:lvl4pPr>
      <a:lvl5pPr marL="13716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Arial" charset="0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07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2700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pPr>
              <a:defRPr/>
            </a:pPr>
            <a:fld id="{C60778A9-2B70-44A7-BA14-4365E14C62FE}" type="datetime1">
              <a:rPr lang="en-US"/>
              <a:pPr>
                <a:defRPr/>
              </a:pPr>
              <a:t>5/11/2017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8813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925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pPr>
              <a:defRPr/>
            </a:pPr>
            <a:fld id="{DBBCFF2E-8415-4904-805C-0BDCCD8EAC1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8458200" y="6499225"/>
            <a:ext cx="84138" cy="84138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569913" y="6499225"/>
            <a:ext cx="84137" cy="84138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637" r:id="rId1"/>
    <p:sldLayoutId id="2147484638" r:id="rId2"/>
    <p:sldLayoutId id="2147484654" r:id="rId3"/>
    <p:sldLayoutId id="2147484639" r:id="rId4"/>
    <p:sldLayoutId id="2147484640" r:id="rId5"/>
    <p:sldLayoutId id="2147484641" r:id="rId6"/>
    <p:sldLayoutId id="2147484642" r:id="rId7"/>
    <p:sldLayoutId id="2147484643" r:id="rId8"/>
    <p:sldLayoutId id="2147484644" r:id="rId9"/>
    <p:sldLayoutId id="2147484645" r:id="rId10"/>
    <p:sldLayoutId id="2147484646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fontAlgn="base">
        <a:lnSpc>
          <a:spcPts val="5800"/>
        </a:lnSpc>
        <a:spcBef>
          <a:spcPct val="0"/>
        </a:spcBef>
        <a:spcAft>
          <a:spcPct val="0"/>
        </a:spcAft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  <a:lvl2pPr algn="ctr" rtl="0" fontAlgn="base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pitchFamily="18" charset="0"/>
        </a:defRPr>
      </a:lvl2pPr>
      <a:lvl3pPr algn="ctr" rtl="0" fontAlgn="base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pitchFamily="18" charset="0"/>
        </a:defRPr>
      </a:lvl3pPr>
      <a:lvl4pPr algn="ctr" rtl="0" fontAlgn="base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pitchFamily="18" charset="0"/>
        </a:defRPr>
      </a:lvl4pPr>
      <a:lvl5pPr algn="ctr" rtl="0" fontAlgn="base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pitchFamily="18" charset="0"/>
        </a:defRPr>
      </a:lvl5pPr>
      <a:lvl6pPr marL="457200" algn="ctr" rtl="0" fontAlgn="base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pitchFamily="18" charset="0"/>
        </a:defRPr>
      </a:lvl6pPr>
      <a:lvl7pPr marL="914400" algn="ctr" rtl="0" fontAlgn="base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pitchFamily="18" charset="0"/>
        </a:defRPr>
      </a:lvl7pPr>
      <a:lvl8pPr marL="1371600" algn="ctr" rtl="0" fontAlgn="base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pitchFamily="18" charset="0"/>
        </a:defRPr>
      </a:lvl8pPr>
      <a:lvl9pPr marL="1828800" algn="ctr" rtl="0" fontAlgn="base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rgbClr val="7F7F7F"/>
          </a:solidFill>
          <a:latin typeface="+mj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Courier New" pitchFamily="49" charset="0"/>
        <a:buChar char="o"/>
        <a:defRPr sz="1600" kern="1200">
          <a:solidFill>
            <a:srgbClr val="7F7F7F"/>
          </a:solidFill>
          <a:latin typeface="+mj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1600" kern="1200">
          <a:solidFill>
            <a:srgbClr val="7F7F7F"/>
          </a:solidFill>
          <a:latin typeface="+mj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Courier New" pitchFamily="49" charset="0"/>
        <a:buChar char="o"/>
        <a:defRPr sz="1600" kern="1200">
          <a:solidFill>
            <a:srgbClr val="7F7F7F"/>
          </a:solidFill>
          <a:latin typeface="+mj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1600" kern="1200">
          <a:solidFill>
            <a:srgbClr val="7F7F7F"/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0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0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0.xml"/><Relationship Id="rId4" Type="http://schemas.openxmlformats.org/officeDocument/2006/relationships/image" Target="../media/image8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0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0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0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youtu.be/LAKlmdMHpdE?list=PLV-xlApuz3HbJ66G4pqxzdYO7o_3xZEi1" TargetMode="Externa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0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0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0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0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0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0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0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0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0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7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 dirty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4346" name="Rectangle 10"/>
          <p:cNvSpPr>
            <a:spLocks noGrp="1"/>
          </p:cNvSpPr>
          <p:nvPr>
            <p:ph type="ctrTitle"/>
          </p:nvPr>
        </p:nvSpPr>
        <p:spPr bwMode="auto">
          <a:xfrm>
            <a:off x="609600" y="533400"/>
            <a:ext cx="7848600" cy="3886200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700" dirty="0" smtClean="0">
                <a:solidFill>
                  <a:schemeClr val="tx1"/>
                </a:solidFill>
              </a:rPr>
              <a:t>King Saud University </a:t>
            </a:r>
            <a:br>
              <a:rPr lang="en-US" sz="3700" dirty="0" smtClean="0">
                <a:solidFill>
                  <a:schemeClr val="tx1"/>
                </a:solidFill>
              </a:rPr>
            </a:br>
            <a:r>
              <a:rPr lang="en-US" sz="3700" dirty="0" smtClean="0">
                <a:solidFill>
                  <a:schemeClr val="tx1"/>
                </a:solidFill>
              </a:rPr>
              <a:t/>
            </a:r>
            <a:br>
              <a:rPr lang="en-US" sz="3700" dirty="0" smtClean="0">
                <a:solidFill>
                  <a:schemeClr val="tx1"/>
                </a:solidFill>
              </a:rPr>
            </a:br>
            <a:r>
              <a:rPr lang="en-US" sz="3700" dirty="0" smtClean="0">
                <a:solidFill>
                  <a:schemeClr val="tx1"/>
                </a:solidFill>
              </a:rPr>
              <a:t>College of Engineering</a:t>
            </a:r>
            <a:br>
              <a:rPr lang="en-US" sz="3700" dirty="0" smtClean="0">
                <a:solidFill>
                  <a:schemeClr val="tx1"/>
                </a:solidFill>
              </a:rPr>
            </a:br>
            <a:r>
              <a:rPr lang="en-US" sz="3700" dirty="0" smtClean="0">
                <a:solidFill>
                  <a:schemeClr val="tx1"/>
                </a:solidFill>
              </a:rPr>
              <a:t/>
            </a:r>
            <a:br>
              <a:rPr lang="en-US" sz="3700" dirty="0" smtClean="0">
                <a:solidFill>
                  <a:schemeClr val="tx1"/>
                </a:solidFill>
              </a:rPr>
            </a:br>
            <a:r>
              <a:rPr lang="en-US" sz="3700" dirty="0" smtClean="0">
                <a:solidFill>
                  <a:schemeClr val="tx1"/>
                </a:solidFill>
              </a:rPr>
              <a:t>IE – 341: “Human Factors Engineering”</a:t>
            </a:r>
            <a:br>
              <a:rPr lang="en-US" sz="3700" dirty="0" smtClean="0">
                <a:solidFill>
                  <a:schemeClr val="tx1"/>
                </a:solidFill>
              </a:rPr>
            </a:br>
            <a:r>
              <a:rPr lang="en-US" sz="3700" dirty="0" smtClean="0">
                <a:solidFill>
                  <a:schemeClr val="tx1"/>
                </a:solidFill>
              </a:rPr>
              <a:t/>
            </a:r>
            <a:br>
              <a:rPr lang="en-US" sz="3700" dirty="0" smtClean="0">
                <a:solidFill>
                  <a:schemeClr val="tx1"/>
                </a:solidFill>
              </a:rPr>
            </a:br>
            <a:r>
              <a:rPr lang="en-US" sz="3700" dirty="0" smtClean="0">
                <a:solidFill>
                  <a:schemeClr val="tx1"/>
                </a:solidFill>
              </a:rPr>
              <a:t>Fall – 2017 (1</a:t>
            </a:r>
            <a:r>
              <a:rPr lang="en-US" sz="3700" baseline="30000" dirty="0" smtClean="0">
                <a:solidFill>
                  <a:schemeClr val="tx1"/>
                </a:solidFill>
              </a:rPr>
              <a:t>st</a:t>
            </a:r>
            <a:r>
              <a:rPr lang="en-US" sz="3700" dirty="0" smtClean="0">
                <a:solidFill>
                  <a:schemeClr val="tx1"/>
                </a:solidFill>
              </a:rPr>
              <a:t> Sem. 1438-9H)</a:t>
            </a:r>
          </a:p>
        </p:txBody>
      </p:sp>
      <p:sp>
        <p:nvSpPr>
          <p:cNvPr id="10244" name="Rectangle 12"/>
          <p:cNvSpPr>
            <a:spLocks noGrp="1"/>
          </p:cNvSpPr>
          <p:nvPr>
            <p:ph type="subTitle" idx="1"/>
          </p:nvPr>
        </p:nvSpPr>
        <p:spPr>
          <a:xfrm>
            <a:off x="1066800" y="4648200"/>
            <a:ext cx="7696200" cy="1752600"/>
          </a:xfrm>
        </p:spPr>
        <p:txBody>
          <a:bodyPr rtlCol="0"/>
          <a:lstStyle/>
          <a:p>
            <a:pPr marL="109538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en-US" b="1" i="1" dirty="0" smtClean="0">
                <a:solidFill>
                  <a:schemeClr val="tx1"/>
                </a:solidFill>
              </a:rPr>
              <a:t>Chapter 10. Human Control of Systems Compatibility – Part I (Spatial Compatibility)</a:t>
            </a:r>
          </a:p>
          <a:p>
            <a:pPr marL="109538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n-US" altLang="en-US" b="1" dirty="0" smtClean="0">
              <a:solidFill>
                <a:schemeClr val="tx1"/>
              </a:solidFill>
            </a:endParaRPr>
          </a:p>
          <a:p>
            <a:pPr marL="109538" fontAlgn="auto">
              <a:spcAft>
                <a:spcPts val="0"/>
              </a:spcAft>
              <a:buClr>
                <a:srgbClr val="2DA2BF"/>
              </a:buClr>
              <a:buFont typeface="Arial" pitchFamily="34" charset="0"/>
              <a:buNone/>
              <a:defRPr/>
            </a:pPr>
            <a:r>
              <a:rPr lang="en-US" altLang="en-US" sz="1900" b="1" dirty="0" smtClean="0">
                <a:solidFill>
                  <a:srgbClr val="000000"/>
                </a:solidFill>
              </a:rPr>
              <a:t>Prepared by: Ahmed M. El-Sherbeeny, PhD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C5189D5-AF00-45E2-B4C8-6DB8541B845C}" type="slidenum">
              <a:rPr lang="en-US"/>
              <a:pPr>
                <a:defRPr/>
              </a:pPr>
              <a:t>1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700" dirty="0" smtClean="0">
                <a:solidFill>
                  <a:schemeClr val="tx1"/>
                </a:solidFill>
              </a:rPr>
              <a:t>Cont. Spatial Compatibility</a:t>
            </a:r>
          </a:p>
        </p:txBody>
      </p:sp>
      <p:sp>
        <p:nvSpPr>
          <p:cNvPr id="15364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229600" cy="5943600"/>
          </a:xfrm>
        </p:spPr>
        <p:txBody>
          <a:bodyPr/>
          <a:lstStyle/>
          <a:p>
            <a:pPr marL="0" indent="0">
              <a:buNone/>
            </a:pPr>
            <a:r>
              <a:rPr lang="en-US" altLang="en-US" dirty="0" smtClean="0">
                <a:solidFill>
                  <a:schemeClr val="tx1"/>
                </a:solidFill>
              </a:rPr>
              <a:t>Cont. A. Physical </a:t>
            </a:r>
            <a:r>
              <a:rPr lang="en-US" altLang="en-US" dirty="0">
                <a:solidFill>
                  <a:schemeClr val="tx1"/>
                </a:solidFill>
              </a:rPr>
              <a:t>similarities of displays and </a:t>
            </a:r>
            <a:r>
              <a:rPr lang="en-US" altLang="en-US" dirty="0" smtClean="0">
                <a:solidFill>
                  <a:schemeClr val="tx1"/>
                </a:solidFill>
              </a:rPr>
              <a:t>controls</a:t>
            </a:r>
          </a:p>
          <a:p>
            <a:pPr lvl="2"/>
            <a:endParaRPr lang="en-US" altLang="en-US" dirty="0" smtClean="0">
              <a:solidFill>
                <a:schemeClr val="tx1"/>
              </a:solidFill>
              <a:sym typeface="Symbol" panose="05050102010706020507" pitchFamily="18" charset="2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E112C66-5F86-4654-B778-8FC0C98289D0}" type="slidenum">
              <a:rPr lang="en-US"/>
              <a:pPr>
                <a:defRPr/>
              </a:pPr>
              <a:t>10</a:t>
            </a:fld>
            <a:endParaRPr lang="en-US"/>
          </a:p>
        </p:txBody>
      </p:sp>
      <p:sp>
        <p:nvSpPr>
          <p:cNvPr id="15366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68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69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1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3" name="Rectangle 2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4" name="Rectangle 2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5" name="Rectangle 2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7" name="Rectangle 2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pic>
        <p:nvPicPr>
          <p:cNvPr id="15" name="Picture 3" descr="E:\Epson scanner\img036.jpg"/>
          <p:cNvPicPr>
            <a:picLocks noChangeAspect="1" noChangeArrowheads="1"/>
          </p:cNvPicPr>
          <p:nvPr/>
        </p:nvPicPr>
        <p:blipFill rotWithShape="1">
          <a:blip r:embed="rId3"/>
          <a:srcRect l="4139" t="3156" r="5010" b="6522"/>
          <a:stretch/>
        </p:blipFill>
        <p:spPr bwMode="auto">
          <a:xfrm rot="5460000">
            <a:off x="1813278" y="251164"/>
            <a:ext cx="5447199" cy="763407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370755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700" dirty="0">
                <a:solidFill>
                  <a:schemeClr val="tx1"/>
                </a:solidFill>
              </a:rPr>
              <a:t>Cont. Spatial </a:t>
            </a:r>
            <a:r>
              <a:rPr lang="en-US" sz="3700" dirty="0" smtClean="0">
                <a:solidFill>
                  <a:schemeClr val="tx1"/>
                </a:solidFill>
              </a:rPr>
              <a:t>Compatibility</a:t>
            </a:r>
          </a:p>
        </p:txBody>
      </p:sp>
      <p:sp>
        <p:nvSpPr>
          <p:cNvPr id="15364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229600" cy="5943600"/>
          </a:xfrm>
        </p:spPr>
        <p:txBody>
          <a:bodyPr/>
          <a:lstStyle/>
          <a:p>
            <a:pPr marL="457200" indent="-457200">
              <a:buFont typeface="+mj-lt"/>
              <a:buAutoNum type="alphaUcPeriod" startAt="2"/>
            </a:pPr>
            <a:r>
              <a:rPr lang="en-US" altLang="en-US" dirty="0">
                <a:solidFill>
                  <a:schemeClr val="tx1"/>
                </a:solidFill>
              </a:rPr>
              <a:t>Physical arrangement of displays and controls</a:t>
            </a:r>
            <a:endParaRPr lang="en-US" altLang="en-US" dirty="0" smtClean="0">
              <a:solidFill>
                <a:schemeClr val="tx1"/>
              </a:solidFill>
            </a:endParaRP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This involves applications of findings of first two experiments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Most famous: burner control arrangement on 4-burner stove</a:t>
            </a:r>
          </a:p>
          <a:p>
            <a:pPr lvl="2"/>
            <a:endParaRPr lang="en-US" altLang="en-US" dirty="0" smtClean="0">
              <a:solidFill>
                <a:schemeClr val="tx1"/>
              </a:solidFill>
              <a:sym typeface="Symbol" panose="05050102010706020507" pitchFamily="18" charset="2"/>
            </a:endParaRPr>
          </a:p>
          <a:p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Control-Burner arrangement experiments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Several studies conducted (</a:t>
            </a:r>
            <a:r>
              <a:rPr lang="en-US" altLang="en-US" i="1" dirty="0" err="1" smtClean="0">
                <a:solidFill>
                  <a:schemeClr val="tx1"/>
                </a:solidFill>
                <a:sym typeface="Symbol" panose="05050102010706020507" pitchFamily="18" charset="2"/>
              </a:rPr>
              <a:t>Chapanis</a:t>
            </a:r>
            <a:r>
              <a:rPr lang="en-US" altLang="en-US" i="1" dirty="0" smtClean="0">
                <a:solidFill>
                  <a:schemeClr val="tx1"/>
                </a:solidFill>
                <a:sym typeface="Symbol" panose="05050102010706020507" pitchFamily="18" charset="2"/>
              </a:rPr>
              <a:t>, 1959; Ray, 1979</a:t>
            </a:r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) (</a:t>
            </a:r>
            <a:r>
              <a:rPr lang="en-US" altLang="en-US" i="1" dirty="0" smtClean="0">
                <a:solidFill>
                  <a:schemeClr val="tx1"/>
                </a:solidFill>
                <a:sym typeface="Symbol" panose="05050102010706020507" pitchFamily="18" charset="2"/>
              </a:rPr>
              <a:t>see next slide</a:t>
            </a:r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)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Subjects:</a:t>
            </a:r>
          </a:p>
          <a:p>
            <a:pPr lvl="2"/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Presented with various arrangements of controls / burners</a:t>
            </a:r>
          </a:p>
          <a:p>
            <a:pPr lvl="2"/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Asked to turn on specific burners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Number of errors recorded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Results:</a:t>
            </a:r>
          </a:p>
          <a:p>
            <a:pPr lvl="2"/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Two studies similarly ranked various arrangements</a:t>
            </a:r>
          </a:p>
          <a:p>
            <a:pPr lvl="2"/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Exercise: rank arrangements on following slide from best to worst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E112C66-5F86-4654-B778-8FC0C98289D0}" type="slidenum">
              <a:rPr lang="en-US"/>
              <a:pPr>
                <a:defRPr/>
              </a:pPr>
              <a:t>11</a:t>
            </a:fld>
            <a:endParaRPr lang="en-US"/>
          </a:p>
        </p:txBody>
      </p:sp>
      <p:sp>
        <p:nvSpPr>
          <p:cNvPr id="15366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68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69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1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3" name="Rectangle 2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4" name="Rectangle 2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5" name="Rectangle 2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7" name="Rectangle 2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74633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700" dirty="0">
                <a:solidFill>
                  <a:schemeClr val="tx1"/>
                </a:solidFill>
              </a:rPr>
              <a:t>Cont. Spatial </a:t>
            </a:r>
            <a:r>
              <a:rPr lang="en-US" sz="3700" dirty="0" smtClean="0">
                <a:solidFill>
                  <a:schemeClr val="tx1"/>
                </a:solidFill>
              </a:rPr>
              <a:t>Compatibility</a:t>
            </a:r>
          </a:p>
        </p:txBody>
      </p:sp>
      <p:sp>
        <p:nvSpPr>
          <p:cNvPr id="15364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229600" cy="5943600"/>
          </a:xfrm>
        </p:spPr>
        <p:txBody>
          <a:bodyPr/>
          <a:lstStyle/>
          <a:p>
            <a:pPr marL="0" indent="0">
              <a:buNone/>
            </a:pPr>
            <a:r>
              <a:rPr lang="en-US" altLang="en-US" dirty="0" smtClean="0">
                <a:solidFill>
                  <a:schemeClr val="tx1"/>
                </a:solidFill>
              </a:rPr>
              <a:t>Cont. B. Physical </a:t>
            </a:r>
            <a:r>
              <a:rPr lang="en-US" altLang="en-US" dirty="0">
                <a:solidFill>
                  <a:schemeClr val="tx1"/>
                </a:solidFill>
              </a:rPr>
              <a:t>arrangement of displays and </a:t>
            </a:r>
            <a:r>
              <a:rPr lang="en-US" altLang="en-US" dirty="0" smtClean="0">
                <a:solidFill>
                  <a:schemeClr val="tx1"/>
                </a:solidFill>
              </a:rPr>
              <a:t>controls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E112C66-5F86-4654-B778-8FC0C98289D0}" type="slidenum">
              <a:rPr lang="en-US"/>
              <a:pPr>
                <a:defRPr/>
              </a:pPr>
              <a:t>12</a:t>
            </a:fld>
            <a:endParaRPr lang="en-US"/>
          </a:p>
        </p:txBody>
      </p:sp>
      <p:sp>
        <p:nvSpPr>
          <p:cNvPr id="15366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68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69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1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3" name="Rectangle 2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4" name="Rectangle 2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5" name="Rectangle 2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7" name="Rectangle 2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pic>
        <p:nvPicPr>
          <p:cNvPr id="14" name="Picture 3" descr="E:\Epson scanner\img038.jpg"/>
          <p:cNvPicPr>
            <a:picLocks noChangeAspect="1" noChangeArrowheads="1"/>
          </p:cNvPicPr>
          <p:nvPr/>
        </p:nvPicPr>
        <p:blipFill>
          <a:blip r:embed="rId3"/>
          <a:srcRect l="7153" t="2295" r="9389" b="1776"/>
          <a:stretch>
            <a:fillRect/>
          </a:stretch>
        </p:blipFill>
        <p:spPr bwMode="auto">
          <a:xfrm rot="5400000">
            <a:off x="1211254" y="126881"/>
            <a:ext cx="4395152" cy="6781086"/>
          </a:xfrm>
          <a:prstGeom prst="rect">
            <a:avLst/>
          </a:prstGeom>
          <a:noFill/>
        </p:spPr>
      </p:pic>
      <p:pic>
        <p:nvPicPr>
          <p:cNvPr id="15" name="Picture 2" descr="E:\Epson scanner\img037.jpg"/>
          <p:cNvPicPr>
            <a:picLocks noChangeAspect="1" noChangeArrowheads="1"/>
          </p:cNvPicPr>
          <p:nvPr/>
        </p:nvPicPr>
        <p:blipFill rotWithShape="1">
          <a:blip r:embed="rId4"/>
          <a:srcRect l="10991" t="9093" r="3179" b="4913"/>
          <a:stretch/>
        </p:blipFill>
        <p:spPr bwMode="auto">
          <a:xfrm rot="5400000">
            <a:off x="5994403" y="3708403"/>
            <a:ext cx="2743198" cy="355599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7899289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700" dirty="0">
                <a:solidFill>
                  <a:schemeClr val="tx1"/>
                </a:solidFill>
              </a:rPr>
              <a:t>Cont. Spatial </a:t>
            </a:r>
            <a:r>
              <a:rPr lang="en-US" sz="3700" dirty="0" smtClean="0">
                <a:solidFill>
                  <a:schemeClr val="tx1"/>
                </a:solidFill>
              </a:rPr>
              <a:t>Compatibility</a:t>
            </a:r>
          </a:p>
        </p:txBody>
      </p:sp>
      <p:sp>
        <p:nvSpPr>
          <p:cNvPr id="15364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305800" cy="5943600"/>
          </a:xfrm>
        </p:spPr>
        <p:txBody>
          <a:bodyPr/>
          <a:lstStyle/>
          <a:p>
            <a:pPr marL="0" indent="0">
              <a:buNone/>
            </a:pPr>
            <a:r>
              <a:rPr lang="en-US" altLang="en-US" dirty="0">
                <a:solidFill>
                  <a:schemeClr val="tx1"/>
                </a:solidFill>
              </a:rPr>
              <a:t>Cont. B. Physical arrangement of displays and controls</a:t>
            </a:r>
            <a:endParaRPr lang="en-US" altLang="en-US" dirty="0" smtClean="0">
              <a:solidFill>
                <a:schemeClr val="tx1"/>
              </a:solidFill>
            </a:endParaRPr>
          </a:p>
          <a:p>
            <a:pPr lvl="2"/>
            <a:endParaRPr lang="en-US" altLang="en-US" dirty="0" smtClean="0">
              <a:solidFill>
                <a:schemeClr val="tx1"/>
              </a:solidFill>
              <a:sym typeface="Symbol" panose="05050102010706020507" pitchFamily="18" charset="2"/>
            </a:endParaRPr>
          </a:p>
          <a:p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Cont. Control-Burner arrangement experiments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Another experiment (</a:t>
            </a:r>
            <a:r>
              <a:rPr lang="en-US" altLang="en-US" i="1" dirty="0" smtClean="0">
                <a:solidFill>
                  <a:schemeClr val="tx1"/>
                </a:solidFill>
                <a:sym typeface="Symbol" panose="05050102010706020507" pitchFamily="18" charset="2"/>
              </a:rPr>
              <a:t>Shinar, 1978</a:t>
            </a:r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):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Subjects asked to indicate burners for unmarked controls </a:t>
            </a:r>
          </a:p>
          <a:p>
            <a:pPr lvl="2"/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31% chose arrangement III</a:t>
            </a:r>
          </a:p>
          <a:p>
            <a:pPr lvl="2"/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25% chose arrangement II (yet with less errors than III)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Conclusions:</a:t>
            </a:r>
          </a:p>
          <a:p>
            <a:pPr lvl="2"/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People don’t always choose options resulting in optimum performance</a:t>
            </a:r>
          </a:p>
          <a:p>
            <a:pPr lvl="2"/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Better to use performance measures (vs. subjective measures) to decide on best display/control arrangements </a:t>
            </a:r>
          </a:p>
          <a:p>
            <a:pPr lvl="2"/>
            <a:endParaRPr lang="en-US" altLang="en-US" dirty="0">
              <a:solidFill>
                <a:schemeClr val="tx1"/>
              </a:solidFill>
              <a:sym typeface="Symbol" panose="05050102010706020507" pitchFamily="18" charset="2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E112C66-5F86-4654-B778-8FC0C98289D0}" type="slidenum">
              <a:rPr lang="en-US"/>
              <a:pPr>
                <a:defRPr/>
              </a:pPr>
              <a:t>13</a:t>
            </a:fld>
            <a:endParaRPr lang="en-US"/>
          </a:p>
        </p:txBody>
      </p:sp>
      <p:sp>
        <p:nvSpPr>
          <p:cNvPr id="15366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68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69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1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3" name="Rectangle 2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4" name="Rectangle 2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5" name="Rectangle 2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7" name="Rectangle 2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62309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700" dirty="0">
                <a:solidFill>
                  <a:schemeClr val="tx1"/>
                </a:solidFill>
              </a:rPr>
              <a:t>Cont. Spatial </a:t>
            </a:r>
            <a:r>
              <a:rPr lang="en-US" sz="3700" dirty="0" smtClean="0">
                <a:solidFill>
                  <a:schemeClr val="tx1"/>
                </a:solidFill>
              </a:rPr>
              <a:t>Compatibility</a:t>
            </a:r>
          </a:p>
        </p:txBody>
      </p:sp>
      <p:sp>
        <p:nvSpPr>
          <p:cNvPr id="15364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305800" cy="5943600"/>
          </a:xfrm>
        </p:spPr>
        <p:txBody>
          <a:bodyPr/>
          <a:lstStyle/>
          <a:p>
            <a:pPr marL="0" indent="0">
              <a:buNone/>
            </a:pPr>
            <a:r>
              <a:rPr lang="en-US" altLang="en-US" dirty="0">
                <a:solidFill>
                  <a:schemeClr val="tx1"/>
                </a:solidFill>
              </a:rPr>
              <a:t>Cont. B. Physical arrangement of displays and controls</a:t>
            </a:r>
            <a:endParaRPr lang="en-US" altLang="en-US" dirty="0" smtClean="0">
              <a:solidFill>
                <a:schemeClr val="tx1"/>
              </a:solidFill>
            </a:endParaRPr>
          </a:p>
          <a:p>
            <a:pPr lvl="2"/>
            <a:endParaRPr lang="en-US" altLang="en-US" dirty="0" smtClean="0">
              <a:solidFill>
                <a:schemeClr val="tx1"/>
              </a:solidFill>
              <a:sym typeface="Symbol" panose="05050102010706020507" pitchFamily="18" charset="2"/>
            </a:endParaRPr>
          </a:p>
          <a:p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Cont. Control-Burner arrangement experiments</a:t>
            </a:r>
            <a:endParaRPr lang="en-US" altLang="en-US" dirty="0">
              <a:solidFill>
                <a:schemeClr val="tx1"/>
              </a:solidFill>
              <a:sym typeface="Symbol" panose="05050102010706020507" pitchFamily="18" charset="2"/>
            </a:endParaRPr>
          </a:p>
          <a:p>
            <a:pPr lvl="1"/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Another experiment (</a:t>
            </a:r>
            <a:r>
              <a:rPr lang="en-US" altLang="en-US" i="1" dirty="0" smtClean="0">
                <a:solidFill>
                  <a:schemeClr val="tx1"/>
                </a:solidFill>
                <a:sym typeface="Symbol" panose="05050102010706020507" pitchFamily="18" charset="2"/>
              </a:rPr>
              <a:t>Osborne, 1987</a:t>
            </a:r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):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Added “sensor lines” to stove top (</a:t>
            </a:r>
            <a:r>
              <a:rPr lang="en-US" altLang="en-US" i="1" dirty="0" smtClean="0">
                <a:solidFill>
                  <a:schemeClr val="tx1"/>
                </a:solidFill>
                <a:sym typeface="Symbol" panose="05050102010706020507" pitchFamily="18" charset="2"/>
              </a:rPr>
              <a:t>see next slide</a:t>
            </a:r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):</a:t>
            </a:r>
          </a:p>
          <a:p>
            <a:pPr lvl="2"/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Lines are drawn from controls to corresponding displays</a:t>
            </a:r>
          </a:p>
          <a:p>
            <a:pPr lvl="2"/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Senor lines: either partial or complete set</a:t>
            </a:r>
          </a:p>
          <a:p>
            <a:pPr lvl="2"/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They used arrangement II </a:t>
            </a:r>
            <a:r>
              <a:rPr lang="en-US" altLang="en-US" dirty="0">
                <a:solidFill>
                  <a:schemeClr val="tx1"/>
                </a:solidFill>
                <a:sym typeface="Symbol" panose="05050102010706020507" pitchFamily="18" charset="2"/>
              </a:rPr>
              <a:t>(from first experiments) </a:t>
            </a:r>
            <a:endParaRPr lang="en-US" altLang="en-US" dirty="0" smtClean="0">
              <a:solidFill>
                <a:schemeClr val="tx1"/>
              </a:solidFill>
              <a:sym typeface="Symbol" panose="05050102010706020507" pitchFamily="18" charset="2"/>
            </a:endParaRPr>
          </a:p>
          <a:p>
            <a:pPr lvl="1"/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Offset arrangement (from first experiments) also added for comparison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Which do you think gave: least RT, least errors?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Results: sensor lines  greatly reduced RT, almost eliminated errors</a:t>
            </a:r>
          </a:p>
          <a:p>
            <a:pPr lvl="1"/>
            <a:endParaRPr lang="en-US" altLang="en-US" dirty="0" smtClean="0">
              <a:solidFill>
                <a:schemeClr val="tx1"/>
              </a:solidFill>
              <a:sym typeface="Symbol" panose="05050102010706020507" pitchFamily="18" charset="2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E112C66-5F86-4654-B778-8FC0C98289D0}" type="slidenum">
              <a:rPr lang="en-US"/>
              <a:pPr>
                <a:defRPr/>
              </a:pPr>
              <a:t>14</a:t>
            </a:fld>
            <a:endParaRPr lang="en-US"/>
          </a:p>
        </p:txBody>
      </p:sp>
      <p:sp>
        <p:nvSpPr>
          <p:cNvPr id="15366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68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69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1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3" name="Rectangle 2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4" name="Rectangle 2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5" name="Rectangle 2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7" name="Rectangle 2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3" name="Table 2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009805189"/>
                  </p:ext>
                </p:extLst>
              </p:nvPr>
            </p:nvGraphicFramePr>
            <p:xfrm>
              <a:off x="152400" y="4453891"/>
              <a:ext cx="8339667" cy="2128520"/>
            </p:xfrm>
            <a:graphic>
              <a:graphicData uri="http://schemas.openxmlformats.org/drawingml/2006/table">
                <a:tbl>
                  <a:tblPr rtl="1" firstRow="1" bandRow="1">
                    <a:tableStyleId>{5C22544A-7EE6-4342-B048-85BDC9FD1C3A}</a:tableStyleId>
                  </a:tblPr>
                  <a:tblGrid>
                    <a:gridCol w="1938866"/>
                    <a:gridCol w="2243668"/>
                    <a:gridCol w="4157133"/>
                  </a:tblGrid>
                  <a:tr h="372110">
                    <a:tc>
                      <a:txBody>
                        <a:bodyPr/>
                        <a:lstStyle/>
                        <a:p>
                          <a:pPr algn="l" rtl="0"/>
                          <a:r>
                            <a:rPr lang="en-US" dirty="0" smtClean="0"/>
                            <a:t>Errors</a:t>
                          </a:r>
                          <a:endParaRPr lang="ar-SA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l" rtl="0"/>
                          <a:r>
                            <a:rPr lang="en-US" dirty="0" smtClean="0"/>
                            <a:t>Response</a:t>
                          </a:r>
                          <a:r>
                            <a:rPr lang="en-US" baseline="0" dirty="0" smtClean="0"/>
                            <a:t> Time</a:t>
                          </a:r>
                          <a:endParaRPr lang="ar-SA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l" rtl="0"/>
                          <a:r>
                            <a:rPr lang="en-US" dirty="0" smtClean="0"/>
                            <a:t>Arrangement</a:t>
                          </a:r>
                          <a:endParaRPr lang="ar-SA" dirty="0"/>
                        </a:p>
                      </a:txBody>
                      <a:tcPr/>
                    </a:tc>
                  </a:tr>
                  <a:tr h="372110">
                    <a:tc>
                      <a:txBody>
                        <a:bodyPr/>
                        <a:lstStyle/>
                        <a:p>
                          <a:pPr algn="l" rtl="0"/>
                          <a:r>
                            <a:rPr lang="en-US" dirty="0" smtClean="0"/>
                            <a:t>0</a:t>
                          </a:r>
                          <a:endParaRPr lang="ar-SA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l" rtl="0"/>
                          <a14:m>
                            <m:oMathPara xmlns:m="http://schemas.openxmlformats.org/officeDocument/2006/math">
                              <m:oMathParaPr>
                                <m:jc m:val="left"/>
                              </m:oMathParaPr>
                              <m:oMath xmlns:m="http://schemas.openxmlformats.org/officeDocument/2006/math">
                                <m:r>
                                  <a:rPr lang="en-US" i="1" dirty="0" smtClean="0">
                                    <a:latin typeface="Cambria Math" panose="02040503050406030204" pitchFamily="18" charset="0"/>
                                  </a:rPr>
                                  <m:t>917</m:t>
                                </m:r>
                                <m:r>
                                  <a:rPr lang="en-US" i="1" dirty="0" smtClean="0"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en-US" i="1" dirty="0" err="1" smtClean="0">
                                    <a:latin typeface="Cambria Math" panose="02040503050406030204" pitchFamily="18" charset="0"/>
                                  </a:rPr>
                                  <m:t>𝑚𝑠</m:t>
                                </m:r>
                              </m:oMath>
                            </m:oMathPara>
                          </a14:m>
                          <a:endParaRPr lang="ar-SA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l" rtl="0"/>
                          <a:r>
                            <a:rPr lang="en-US" dirty="0" smtClean="0"/>
                            <a:t>Offset</a:t>
                          </a:r>
                          <a:r>
                            <a:rPr lang="en-US" baseline="0" dirty="0" smtClean="0"/>
                            <a:t> (I)</a:t>
                          </a:r>
                          <a:endParaRPr lang="ar-SA" dirty="0"/>
                        </a:p>
                      </a:txBody>
                      <a:tcPr/>
                    </a:tc>
                  </a:tr>
                  <a:tr h="372110">
                    <a:tc>
                      <a:txBody>
                        <a:bodyPr/>
                        <a:lstStyle/>
                        <a:p>
                          <a:pPr algn="l" rtl="0"/>
                          <a:r>
                            <a:rPr lang="en-US" dirty="0" smtClean="0"/>
                            <a:t>0</a:t>
                          </a:r>
                          <a:endParaRPr lang="ar-SA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left"/>
                              </m:oMathParaPr>
                              <m:oMath xmlns:m="http://schemas.openxmlformats.org/officeDocument/2006/math">
                                <m:r>
                                  <a:rPr kumimoji="0" lang="en-US" sz="1800" b="0" i="1" u="none" strike="noStrike" kern="1200" cap="none" spc="0" normalizeH="0" baseline="0" noProof="0" dirty="0" smtClean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980</m:t>
                                </m:r>
                                <m:r>
                                  <a:rPr kumimoji="0" lang="en-US" sz="1800" b="0" i="1" u="none" strike="noStrike" kern="1200" cap="none" spc="0" normalizeH="0" baseline="0" noProof="0" dirty="0" smtClean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 </m:t>
                                </m:r>
                                <m:r>
                                  <a:rPr kumimoji="0" lang="en-US" sz="1800" b="0" i="1" u="none" strike="noStrike" kern="1200" cap="none" spc="0" normalizeH="0" baseline="0" noProof="0" dirty="0" err="1" smtClean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𝑚𝑠</m:t>
                                </m:r>
                              </m:oMath>
                            </m:oMathPara>
                          </a14:m>
                          <a:endParaRPr kumimoji="0" lang="ar-SA" sz="1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+mn-lt"/>
                            <a:ea typeface="+mn-ea"/>
                            <a:cs typeface="+mn-cs"/>
                          </a:endParaRPr>
                        </a:p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ar-SA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l" rtl="0"/>
                          <a:r>
                            <a:rPr lang="en-US" dirty="0" smtClean="0"/>
                            <a:t>Aligned (II) – complete</a:t>
                          </a:r>
                          <a:r>
                            <a:rPr lang="en-US" baseline="0" dirty="0" smtClean="0"/>
                            <a:t> sensor lines</a:t>
                          </a:r>
                          <a:r>
                            <a:rPr lang="en-US" dirty="0" smtClean="0"/>
                            <a:t> </a:t>
                          </a:r>
                          <a:endParaRPr lang="ar-SA" dirty="0"/>
                        </a:p>
                      </a:txBody>
                      <a:tcPr/>
                    </a:tc>
                  </a:tr>
                  <a:tr h="372110">
                    <a:tc>
                      <a:txBody>
                        <a:bodyPr/>
                        <a:lstStyle/>
                        <a:p>
                          <a:pPr algn="l" rtl="0"/>
                          <a:r>
                            <a:rPr lang="en-US" dirty="0" smtClean="0"/>
                            <a:t>0</a:t>
                          </a:r>
                          <a:endParaRPr lang="ar-SA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l" rtl="0"/>
                          <a14:m>
                            <m:oMathPara xmlns:m="http://schemas.openxmlformats.org/officeDocument/2006/math">
                              <m:oMathParaPr>
                                <m:jc m:val="left"/>
                              </m:oMathParaPr>
                              <m:oMath xmlns:m="http://schemas.openxmlformats.org/officeDocument/2006/math">
                                <m:r>
                                  <a:rPr lang="en-US" i="1" dirty="0" smtClean="0">
                                    <a:latin typeface="Cambria Math" panose="02040503050406030204" pitchFamily="18" charset="0"/>
                                  </a:rPr>
                                  <m:t>9</m:t>
                                </m:r>
                                <m:r>
                                  <a:rPr lang="en-US" b="0" i="1" dirty="0" smtClean="0">
                                    <a:latin typeface="Cambria Math" panose="02040503050406030204" pitchFamily="18" charset="0"/>
                                  </a:rPr>
                                  <m:t>9</m:t>
                                </m:r>
                                <m:r>
                                  <a:rPr lang="en-US" i="1" dirty="0" smtClean="0">
                                    <a:latin typeface="Cambria Math" panose="02040503050406030204" pitchFamily="18" charset="0"/>
                                  </a:rPr>
                                  <m:t>7</m:t>
                                </m:r>
                                <m:r>
                                  <a:rPr lang="en-US" i="1" dirty="0" smtClean="0"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en-US" i="1" dirty="0" err="1" smtClean="0">
                                    <a:latin typeface="Cambria Math" panose="02040503050406030204" pitchFamily="18" charset="0"/>
                                  </a:rPr>
                                  <m:t>𝑚𝑠</m:t>
                                </m:r>
                              </m:oMath>
                            </m:oMathPara>
                          </a14:m>
                          <a:endParaRPr lang="ar-SA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l" rtl="0"/>
                          <a:r>
                            <a:rPr lang="en-US" dirty="0" smtClean="0"/>
                            <a:t>Aligned (II) – partial</a:t>
                          </a:r>
                          <a:r>
                            <a:rPr lang="en-US" baseline="0" dirty="0" smtClean="0"/>
                            <a:t> sensor lines</a:t>
                          </a:r>
                          <a:r>
                            <a:rPr lang="en-US" dirty="0" smtClean="0"/>
                            <a:t> </a:t>
                          </a:r>
                          <a:endParaRPr lang="ar-SA" dirty="0"/>
                        </a:p>
                      </a:txBody>
                      <a:tcPr/>
                    </a:tc>
                  </a:tr>
                  <a:tr h="372110">
                    <a:tc>
                      <a:txBody>
                        <a:bodyPr/>
                        <a:lstStyle/>
                        <a:p>
                          <a:pPr algn="l" rtl="0"/>
                          <a14:m>
                            <m:oMathPara xmlns:m="http://schemas.openxmlformats.org/officeDocument/2006/math">
                              <m:oMathParaPr>
                                <m:jc m:val="left"/>
                              </m:oMathParaPr>
                              <m:oMath xmlns:m="http://schemas.openxmlformats.org/officeDocument/2006/math">
                                <m:r>
                                  <a:rPr lang="en-US" i="1" dirty="0" smtClean="0">
                                    <a:latin typeface="Cambria Math" panose="02040503050406030204" pitchFamily="18" charset="0"/>
                                  </a:rPr>
                                  <m:t>6</m:t>
                                </m:r>
                                <m:r>
                                  <a:rPr lang="en-US" i="1" dirty="0" smtClean="0"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r>
                                  <a:rPr lang="en-US" i="1" dirty="0" smtClean="0">
                                    <a:latin typeface="Cambria Math" panose="02040503050406030204" pitchFamily="18" charset="0"/>
                                  </a:rPr>
                                  <m:t>9</m:t>
                                </m:r>
                                <m:r>
                                  <a:rPr lang="en-US" i="1" dirty="0" smtClean="0"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en-US" i="1" dirty="0" smtClean="0">
                                    <a:latin typeface="Cambria Math" panose="02040503050406030204" pitchFamily="18" charset="0"/>
                                  </a:rPr>
                                  <m:t>%</m:t>
                                </m:r>
                              </m:oMath>
                            </m:oMathPara>
                          </a14:m>
                          <a:endParaRPr lang="ar-SA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dirty="0" smtClean="0"/>
                            <a:t>Most</a:t>
                          </a:r>
                          <a:r>
                            <a:rPr lang="en-US" baseline="0" dirty="0" smtClean="0"/>
                            <a:t> time*</a:t>
                          </a:r>
                          <a:endParaRPr lang="ar-SA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l" rtl="0"/>
                          <a:r>
                            <a:rPr lang="en-US" dirty="0" smtClean="0"/>
                            <a:t>Aligned (II)</a:t>
                          </a:r>
                          <a:r>
                            <a:rPr lang="en-US" baseline="0" dirty="0" smtClean="0"/>
                            <a:t> – no sensor lines</a:t>
                          </a:r>
                          <a:endParaRPr lang="ar-SA" dirty="0"/>
                        </a:p>
                      </a:txBody>
                      <a:tcPr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3" name="Table 2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009805189"/>
                  </p:ext>
                </p:extLst>
              </p:nvPr>
            </p:nvGraphicFramePr>
            <p:xfrm>
              <a:off x="152400" y="4453891"/>
              <a:ext cx="8339667" cy="2128520"/>
            </p:xfrm>
            <a:graphic>
              <a:graphicData uri="http://schemas.openxmlformats.org/drawingml/2006/table">
                <a:tbl>
                  <a:tblPr rtl="1" firstRow="1" bandRow="1">
                    <a:tableStyleId>{5C22544A-7EE6-4342-B048-85BDC9FD1C3A}</a:tableStyleId>
                  </a:tblPr>
                  <a:tblGrid>
                    <a:gridCol w="1938866"/>
                    <a:gridCol w="2243668"/>
                    <a:gridCol w="4157133"/>
                  </a:tblGrid>
                  <a:tr h="372110">
                    <a:tc>
                      <a:txBody>
                        <a:bodyPr/>
                        <a:lstStyle/>
                        <a:p>
                          <a:pPr algn="l" rtl="0"/>
                          <a:r>
                            <a:rPr lang="en-US" dirty="0" smtClean="0"/>
                            <a:t>Errors</a:t>
                          </a:r>
                          <a:endParaRPr lang="ar-SA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l" rtl="0"/>
                          <a:r>
                            <a:rPr lang="en-US" dirty="0" smtClean="0"/>
                            <a:t>Response</a:t>
                          </a:r>
                          <a:r>
                            <a:rPr lang="en-US" baseline="0" dirty="0" smtClean="0"/>
                            <a:t> Time</a:t>
                          </a:r>
                          <a:endParaRPr lang="ar-SA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l" rtl="0"/>
                          <a:r>
                            <a:rPr lang="en-US" dirty="0" smtClean="0"/>
                            <a:t>Arrangement</a:t>
                          </a:r>
                          <a:endParaRPr lang="ar-SA" dirty="0"/>
                        </a:p>
                      </a:txBody>
                      <a:tcPr/>
                    </a:tc>
                  </a:tr>
                  <a:tr h="372110">
                    <a:tc>
                      <a:txBody>
                        <a:bodyPr/>
                        <a:lstStyle/>
                        <a:p>
                          <a:pPr algn="l" rtl="0"/>
                          <a:r>
                            <a:rPr lang="en-US" dirty="0" smtClean="0"/>
                            <a:t>0</a:t>
                          </a:r>
                          <a:endParaRPr lang="ar-SA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ar-SA"/>
                        </a:p>
                      </a:txBody>
                      <a:tcPr>
                        <a:blipFill rotWithShape="0">
                          <a:blip r:embed="rId3"/>
                          <a:stretch>
                            <a:fillRect l="-86721" t="-108197" r="-185908" b="-39836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l" rtl="0"/>
                          <a:r>
                            <a:rPr lang="en-US" dirty="0" smtClean="0"/>
                            <a:t>Offset</a:t>
                          </a:r>
                          <a:r>
                            <a:rPr lang="en-US" baseline="0" dirty="0" smtClean="0"/>
                            <a:t> (I)</a:t>
                          </a:r>
                          <a:endParaRPr lang="ar-SA" dirty="0"/>
                        </a:p>
                      </a:txBody>
                      <a:tcPr/>
                    </a:tc>
                  </a:tr>
                  <a:tr h="640080">
                    <a:tc>
                      <a:txBody>
                        <a:bodyPr/>
                        <a:lstStyle/>
                        <a:p>
                          <a:pPr algn="l" rtl="0"/>
                          <a:r>
                            <a:rPr lang="en-US" dirty="0" smtClean="0"/>
                            <a:t>0</a:t>
                          </a:r>
                          <a:endParaRPr lang="ar-SA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ar-SA"/>
                        </a:p>
                      </a:txBody>
                      <a:tcPr>
                        <a:blipFill rotWithShape="0">
                          <a:blip r:embed="rId3"/>
                          <a:stretch>
                            <a:fillRect l="-86721" t="-119811" r="-185908" b="-12924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l" rtl="0"/>
                          <a:r>
                            <a:rPr lang="en-US" dirty="0" smtClean="0"/>
                            <a:t>Aligned (II) – complete</a:t>
                          </a:r>
                          <a:r>
                            <a:rPr lang="en-US" baseline="0" dirty="0" smtClean="0"/>
                            <a:t> sensor lines</a:t>
                          </a:r>
                          <a:r>
                            <a:rPr lang="en-US" dirty="0" smtClean="0"/>
                            <a:t> </a:t>
                          </a:r>
                          <a:endParaRPr lang="ar-SA" dirty="0"/>
                        </a:p>
                      </a:txBody>
                      <a:tcPr/>
                    </a:tc>
                  </a:tr>
                  <a:tr h="372110">
                    <a:tc>
                      <a:txBody>
                        <a:bodyPr/>
                        <a:lstStyle/>
                        <a:p>
                          <a:pPr algn="l" rtl="0"/>
                          <a:r>
                            <a:rPr lang="en-US" dirty="0" smtClean="0"/>
                            <a:t>0</a:t>
                          </a:r>
                          <a:endParaRPr lang="ar-SA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ar-SA"/>
                        </a:p>
                      </a:txBody>
                      <a:tcPr>
                        <a:blipFill rotWithShape="0">
                          <a:blip r:embed="rId3"/>
                          <a:stretch>
                            <a:fillRect l="-86721" t="-381967" r="-185908" b="-1245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l" rtl="0"/>
                          <a:r>
                            <a:rPr lang="en-US" dirty="0" smtClean="0"/>
                            <a:t>Aligned (II) – partial</a:t>
                          </a:r>
                          <a:r>
                            <a:rPr lang="en-US" baseline="0" dirty="0" smtClean="0"/>
                            <a:t> sensor lines</a:t>
                          </a:r>
                          <a:r>
                            <a:rPr lang="en-US" dirty="0" smtClean="0"/>
                            <a:t> </a:t>
                          </a:r>
                          <a:endParaRPr lang="ar-SA" dirty="0"/>
                        </a:p>
                      </a:txBody>
                      <a:tcPr/>
                    </a:tc>
                  </a:tr>
                  <a:tr h="372110">
                    <a:tc>
                      <a:txBody>
                        <a:bodyPr/>
                        <a:lstStyle/>
                        <a:p>
                          <a:endParaRPr lang="ar-SA"/>
                        </a:p>
                      </a:txBody>
                      <a:tcPr>
                        <a:blipFill rotWithShape="0">
                          <a:blip r:embed="rId3"/>
                          <a:stretch>
                            <a:fillRect l="-629" t="-481967" r="-331761" b="-245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dirty="0" smtClean="0"/>
                            <a:t>Most</a:t>
                          </a:r>
                          <a:r>
                            <a:rPr lang="en-US" baseline="0" dirty="0" smtClean="0"/>
                            <a:t> time*</a:t>
                          </a:r>
                          <a:endParaRPr lang="ar-SA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l" rtl="0"/>
                          <a:r>
                            <a:rPr lang="en-US" dirty="0" smtClean="0"/>
                            <a:t>Aligned (II)</a:t>
                          </a:r>
                          <a:r>
                            <a:rPr lang="en-US" baseline="0" dirty="0" smtClean="0"/>
                            <a:t> – no sensor lines</a:t>
                          </a:r>
                          <a:endParaRPr lang="ar-SA" dirty="0"/>
                        </a:p>
                      </a:txBody>
                      <a:tcPr/>
                    </a:tc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31091439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36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536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700" dirty="0">
                <a:solidFill>
                  <a:schemeClr val="tx1"/>
                </a:solidFill>
              </a:rPr>
              <a:t>Cont. Spatial </a:t>
            </a:r>
            <a:r>
              <a:rPr lang="en-US" sz="3700" dirty="0" smtClean="0">
                <a:solidFill>
                  <a:schemeClr val="tx1"/>
                </a:solidFill>
              </a:rPr>
              <a:t>Compatibility</a:t>
            </a:r>
          </a:p>
        </p:txBody>
      </p:sp>
      <p:sp>
        <p:nvSpPr>
          <p:cNvPr id="15364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229600" cy="5943600"/>
          </a:xfrm>
        </p:spPr>
        <p:txBody>
          <a:bodyPr/>
          <a:lstStyle/>
          <a:p>
            <a:pPr marL="0" indent="0">
              <a:buNone/>
            </a:pPr>
            <a:r>
              <a:rPr lang="en-US" altLang="en-US" dirty="0" smtClean="0">
                <a:solidFill>
                  <a:schemeClr val="tx1"/>
                </a:solidFill>
              </a:rPr>
              <a:t>Cont. B. Physical </a:t>
            </a:r>
            <a:r>
              <a:rPr lang="en-US" altLang="en-US" dirty="0">
                <a:solidFill>
                  <a:schemeClr val="tx1"/>
                </a:solidFill>
              </a:rPr>
              <a:t>arrangement of displays and </a:t>
            </a:r>
            <a:r>
              <a:rPr lang="en-US" altLang="en-US" dirty="0" smtClean="0">
                <a:solidFill>
                  <a:schemeClr val="tx1"/>
                </a:solidFill>
              </a:rPr>
              <a:t>controls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E112C66-5F86-4654-B778-8FC0C98289D0}" type="slidenum">
              <a:rPr lang="en-US"/>
              <a:pPr>
                <a:defRPr/>
              </a:pPr>
              <a:t>15</a:t>
            </a:fld>
            <a:endParaRPr lang="en-US"/>
          </a:p>
        </p:txBody>
      </p:sp>
      <p:sp>
        <p:nvSpPr>
          <p:cNvPr id="15366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68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69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1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3" name="Rectangle 2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4" name="Rectangle 2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5" name="Rectangle 2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7" name="Rectangle 2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pic>
        <p:nvPicPr>
          <p:cNvPr id="16" name="Picture 4" descr="E:\Epson scanner\img039.jpg"/>
          <p:cNvPicPr>
            <a:picLocks noChangeAspect="1" noChangeArrowheads="1"/>
          </p:cNvPicPr>
          <p:nvPr/>
        </p:nvPicPr>
        <p:blipFill>
          <a:blip r:embed="rId3"/>
          <a:srcRect l="6234" t="8861" b="1688"/>
          <a:stretch>
            <a:fillRect/>
          </a:stretch>
        </p:blipFill>
        <p:spPr bwMode="auto">
          <a:xfrm rot="16200000">
            <a:off x="1947572" y="-690295"/>
            <a:ext cx="5213351" cy="918474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251291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700" dirty="0">
                <a:solidFill>
                  <a:schemeClr val="tx1"/>
                </a:solidFill>
              </a:rPr>
              <a:t>Cont. Spatial </a:t>
            </a:r>
            <a:r>
              <a:rPr lang="en-US" sz="3700" dirty="0" smtClean="0">
                <a:solidFill>
                  <a:schemeClr val="tx1"/>
                </a:solidFill>
              </a:rPr>
              <a:t>Compatibility</a:t>
            </a:r>
          </a:p>
        </p:txBody>
      </p:sp>
      <p:sp>
        <p:nvSpPr>
          <p:cNvPr id="15364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305800" cy="5943600"/>
          </a:xfrm>
        </p:spPr>
        <p:txBody>
          <a:bodyPr/>
          <a:lstStyle/>
          <a:p>
            <a:pPr marL="0" indent="0">
              <a:buNone/>
            </a:pPr>
            <a:r>
              <a:rPr lang="en-US" altLang="en-US" dirty="0">
                <a:solidFill>
                  <a:schemeClr val="tx1"/>
                </a:solidFill>
              </a:rPr>
              <a:t>Cont. B. Physical arrangement of displays and controls</a:t>
            </a:r>
            <a:endParaRPr lang="en-US" altLang="en-US" dirty="0" smtClean="0">
              <a:solidFill>
                <a:schemeClr val="tx1"/>
              </a:solidFill>
            </a:endParaRPr>
          </a:p>
          <a:p>
            <a:pPr lvl="2"/>
            <a:endParaRPr lang="en-US" altLang="en-US" dirty="0" smtClean="0">
              <a:solidFill>
                <a:schemeClr val="tx1"/>
              </a:solidFill>
              <a:sym typeface="Symbol" panose="05050102010706020507" pitchFamily="18" charset="2"/>
            </a:endParaRPr>
          </a:p>
          <a:p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Cont. Control-Burner arrangement experiments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Watch </a:t>
            </a:r>
            <a:r>
              <a:rPr lang="en-US" altLang="en-US" dirty="0">
                <a:solidFill>
                  <a:schemeClr val="tx1"/>
                </a:solidFill>
                <a:sym typeface="Symbol" panose="05050102010706020507" pitchFamily="18" charset="2"/>
              </a:rPr>
              <a:t>example in </a:t>
            </a:r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YouTube video:</a:t>
            </a:r>
          </a:p>
          <a:p>
            <a:pPr marL="457200" lvl="1" indent="0">
              <a:buNone/>
            </a:pPr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“Ergonomics </a:t>
            </a:r>
            <a:r>
              <a:rPr lang="en-US" altLang="en-US" dirty="0">
                <a:solidFill>
                  <a:schemeClr val="tx1"/>
                </a:solidFill>
                <a:sym typeface="Symbol" panose="05050102010706020507" pitchFamily="18" charset="2"/>
              </a:rPr>
              <a:t>and </a:t>
            </a:r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Design” </a:t>
            </a:r>
            <a:r>
              <a:rPr lang="en-US" altLang="en-US" dirty="0">
                <a:solidFill>
                  <a:schemeClr val="tx1"/>
                </a:solidFill>
                <a:sym typeface="Symbol" panose="05050102010706020507" pitchFamily="18" charset="2"/>
              </a:rPr>
              <a:t>(from start until 4:06)</a:t>
            </a:r>
          </a:p>
          <a:p>
            <a:pPr marL="457200" lvl="1" indent="0">
              <a:buNone/>
            </a:pPr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  <a:hlinkClick r:id="rId3"/>
              </a:rPr>
              <a:t>https</a:t>
            </a:r>
            <a:r>
              <a:rPr lang="en-US" altLang="en-US" dirty="0">
                <a:solidFill>
                  <a:schemeClr val="tx1"/>
                </a:solidFill>
                <a:sym typeface="Symbol" panose="05050102010706020507" pitchFamily="18" charset="2"/>
                <a:hlinkClick r:id="rId3"/>
              </a:rPr>
              <a:t>://</a:t>
            </a:r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  <a:hlinkClick r:id="rId3"/>
              </a:rPr>
              <a:t>youtu.be/LAKlmdMHpdE?list=PLV-xlApuz3HbJ66G4pqxzdYO7o_3xZEi1</a:t>
            </a:r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 </a:t>
            </a:r>
          </a:p>
          <a:p>
            <a:pPr marL="457200" lvl="1" indent="0">
              <a:buNone/>
            </a:pPr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Note the Stove example (@3:17)</a:t>
            </a:r>
            <a:endParaRPr lang="en-US" altLang="en-US" dirty="0">
              <a:solidFill>
                <a:schemeClr val="tx1"/>
              </a:solidFill>
              <a:sym typeface="Symbol" panose="05050102010706020507" pitchFamily="18" charset="2"/>
            </a:endParaRPr>
          </a:p>
          <a:p>
            <a:endParaRPr lang="en-US" altLang="en-US" dirty="0">
              <a:solidFill>
                <a:schemeClr val="tx1"/>
              </a:solidFill>
              <a:sym typeface="Symbol" panose="05050102010706020507" pitchFamily="18" charset="2"/>
            </a:endParaRPr>
          </a:p>
          <a:p>
            <a:pPr lvl="1"/>
            <a:endParaRPr lang="en-US" altLang="en-US" dirty="0" smtClean="0">
              <a:solidFill>
                <a:schemeClr val="tx1"/>
              </a:solidFill>
              <a:sym typeface="Symbol" panose="05050102010706020507" pitchFamily="18" charset="2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E112C66-5F86-4654-B778-8FC0C98289D0}" type="slidenum">
              <a:rPr lang="en-US"/>
              <a:pPr>
                <a:defRPr/>
              </a:pPr>
              <a:t>16</a:t>
            </a:fld>
            <a:endParaRPr lang="en-US" dirty="0"/>
          </a:p>
        </p:txBody>
      </p:sp>
      <p:sp>
        <p:nvSpPr>
          <p:cNvPr id="15366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 dirty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68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 dirty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69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 dirty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1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 dirty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3" name="Rectangle 2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 dirty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4" name="Rectangle 2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 dirty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5" name="Rectangle 2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 dirty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7" name="Rectangle 2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 dirty="0">
              <a:solidFill>
                <a:schemeClr val="tx1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07144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  <a:defRPr sz="2700"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 eaLnBrk="0" hangingPunct="0">
              <a:spcBef>
                <a:spcPts val="325"/>
              </a:spcBef>
              <a:buClr>
                <a:schemeClr val="accent1"/>
              </a:buClr>
              <a:buFont typeface="Verdana" pitchFamily="34" charset="0"/>
              <a:buChar char="◦"/>
              <a:defRPr sz="2300"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 eaLnBrk="0" hangingPunct="0">
              <a:spcBef>
                <a:spcPts val="350"/>
              </a:spcBef>
              <a:buClr>
                <a:schemeClr val="accent2"/>
              </a:buClr>
              <a:buSzPct val="100000"/>
              <a:buFont typeface="Wingdings 2" pitchFamily="18" charset="2"/>
              <a:buChar char=""/>
              <a:defRPr sz="2100"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1900"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Autofit/>
          </a:bodyPr>
          <a:lstStyle/>
          <a:p>
            <a:pPr>
              <a:defRPr/>
            </a:pPr>
            <a:r>
              <a:rPr lang="en-US" sz="3300" b="0" dirty="0" smtClean="0">
                <a:solidFill>
                  <a:schemeClr val="tx1"/>
                </a:solidFill>
              </a:rPr>
              <a:t>References</a:t>
            </a:r>
            <a:endParaRPr lang="en-US" sz="2800" b="0" dirty="0" smtClean="0">
              <a:solidFill>
                <a:schemeClr val="tx1"/>
              </a:solidFill>
            </a:endParaRPr>
          </a:p>
        </p:txBody>
      </p:sp>
      <p:sp>
        <p:nvSpPr>
          <p:cNvPr id="40964" name="Rectangle 4"/>
          <p:cNvSpPr>
            <a:spLocks noGrp="1"/>
          </p:cNvSpPr>
          <p:nvPr>
            <p:ph idx="1"/>
          </p:nvPr>
        </p:nvSpPr>
        <p:spPr>
          <a:xfrm>
            <a:off x="304800" y="838200"/>
            <a:ext cx="8229600" cy="5943600"/>
          </a:xfrm>
        </p:spPr>
        <p:txBody>
          <a:bodyPr/>
          <a:lstStyle/>
          <a:p>
            <a:pPr marL="877888" lvl="1" indent="-514350">
              <a:buClr>
                <a:srgbClr val="2DA2BF"/>
              </a:buClr>
            </a:pPr>
            <a:r>
              <a:rPr lang="en-US" altLang="en-US" sz="2400" b="1" i="1" dirty="0" smtClean="0">
                <a:solidFill>
                  <a:schemeClr val="tx1"/>
                </a:solidFill>
              </a:rPr>
              <a:t>Human Factors in Engineering and Design</a:t>
            </a:r>
            <a:r>
              <a:rPr lang="en-US" altLang="en-US" sz="2400" dirty="0" smtClean="0">
                <a:solidFill>
                  <a:schemeClr val="tx1"/>
                </a:solidFill>
              </a:rPr>
              <a:t>. Mark S. Sanders, Ernest J. McCormick. 7</a:t>
            </a:r>
            <a:r>
              <a:rPr lang="en-US" altLang="en-US" sz="2400" baseline="30000" dirty="0" smtClean="0">
                <a:solidFill>
                  <a:schemeClr val="tx1"/>
                </a:solidFill>
              </a:rPr>
              <a:t>th</a:t>
            </a:r>
            <a:r>
              <a:rPr lang="en-US" altLang="en-US" sz="2400" dirty="0" smtClean="0">
                <a:solidFill>
                  <a:schemeClr val="tx1"/>
                </a:solidFill>
              </a:rPr>
              <a:t> Ed. McGraw: New York, 1993. ISBN: 0-07-112826-3</a:t>
            </a:r>
            <a:r>
              <a:rPr lang="en-US" altLang="en-US" sz="2400" dirty="0" smtClean="0">
                <a:solidFill>
                  <a:schemeClr val="tx1"/>
                </a:solidFill>
              </a:rPr>
              <a:t>.</a:t>
            </a:r>
            <a:endParaRPr lang="en-US" altLang="en-US" sz="2400" dirty="0" smtClean="0">
              <a:solidFill>
                <a:schemeClr val="tx1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DC23F02-F9A5-4FF6-B16F-62F84637AE0E}" type="slidenum">
              <a:rPr lang="en-US" smtClean="0"/>
              <a:pPr>
                <a:defRPr/>
              </a:pPr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5052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 dirty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700" dirty="0" smtClean="0">
                <a:solidFill>
                  <a:schemeClr val="tx1"/>
                </a:solidFill>
              </a:rPr>
              <a:t>Contents</a:t>
            </a:r>
          </a:p>
        </p:txBody>
      </p:sp>
      <p:sp>
        <p:nvSpPr>
          <p:cNvPr id="14340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229600" cy="5943600"/>
          </a:xfrm>
        </p:spPr>
        <p:txBody>
          <a:bodyPr/>
          <a:lstStyle/>
          <a:p>
            <a:pPr>
              <a:lnSpc>
                <a:spcPct val="200000"/>
              </a:lnSpc>
            </a:pPr>
            <a:r>
              <a:rPr lang="en-US" altLang="en-US" dirty="0" smtClean="0">
                <a:solidFill>
                  <a:schemeClr val="tx1"/>
                </a:solidFill>
              </a:rPr>
              <a:t>Introduction</a:t>
            </a:r>
          </a:p>
          <a:p>
            <a:pPr>
              <a:lnSpc>
                <a:spcPct val="200000"/>
              </a:lnSpc>
            </a:pPr>
            <a:r>
              <a:rPr lang="en-US" altLang="en-US" b="1" dirty="0" smtClean="0">
                <a:solidFill>
                  <a:schemeClr val="tx1"/>
                </a:solidFill>
              </a:rPr>
              <a:t>Spatial Compatibility </a:t>
            </a:r>
            <a:r>
              <a:rPr lang="en-US" altLang="en-US" dirty="0" smtClean="0">
                <a:solidFill>
                  <a:schemeClr val="tx1"/>
                </a:solidFill>
              </a:rPr>
              <a:t>(p1)</a:t>
            </a:r>
          </a:p>
          <a:p>
            <a:pPr lvl="1">
              <a:lnSpc>
                <a:spcPct val="200000"/>
              </a:lnSpc>
            </a:pPr>
            <a:r>
              <a:rPr lang="en-US" altLang="en-US" dirty="0" smtClean="0">
                <a:solidFill>
                  <a:schemeClr val="tx1"/>
                </a:solidFill>
              </a:rPr>
              <a:t>Applications</a:t>
            </a:r>
          </a:p>
          <a:p>
            <a:pPr>
              <a:lnSpc>
                <a:spcPct val="200000"/>
              </a:lnSpc>
            </a:pPr>
            <a:r>
              <a:rPr lang="en-US" altLang="en-US" dirty="0" smtClean="0">
                <a:solidFill>
                  <a:schemeClr val="tx1"/>
                </a:solidFill>
              </a:rPr>
              <a:t>Movement Compatibility (p2)</a:t>
            </a:r>
          </a:p>
          <a:p>
            <a:pPr lvl="1">
              <a:lnSpc>
                <a:spcPct val="200000"/>
              </a:lnSpc>
            </a:pPr>
            <a:r>
              <a:rPr lang="en-US" altLang="en-US" dirty="0" smtClean="0">
                <a:solidFill>
                  <a:schemeClr val="tx1"/>
                </a:solidFill>
              </a:rPr>
              <a:t>Applications</a:t>
            </a:r>
          </a:p>
          <a:p>
            <a:pPr>
              <a:lnSpc>
                <a:spcPct val="200000"/>
              </a:lnSpc>
            </a:pPr>
            <a:r>
              <a:rPr lang="en-US" altLang="en-US" dirty="0" smtClean="0">
                <a:solidFill>
                  <a:schemeClr val="tx1"/>
                </a:solidFill>
              </a:rPr>
              <a:t>Modal Compatibility (from </a:t>
            </a:r>
            <a:r>
              <a:rPr lang="en-US" altLang="en-US" dirty="0" err="1" smtClean="0">
                <a:solidFill>
                  <a:schemeClr val="tx1"/>
                </a:solidFill>
              </a:rPr>
              <a:t>ch.</a:t>
            </a:r>
            <a:r>
              <a:rPr lang="en-US" altLang="en-US" dirty="0" smtClean="0">
                <a:solidFill>
                  <a:schemeClr val="tx1"/>
                </a:solidFill>
              </a:rPr>
              <a:t> 3)</a:t>
            </a:r>
          </a:p>
          <a:p>
            <a:pPr lvl="1">
              <a:lnSpc>
                <a:spcPct val="200000"/>
              </a:lnSpc>
            </a:pPr>
            <a:r>
              <a:rPr lang="en-US" altLang="en-US" dirty="0" smtClean="0">
                <a:solidFill>
                  <a:schemeClr val="tx1"/>
                </a:solidFill>
              </a:rPr>
              <a:t>Application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27FED1D-2A50-4441-B0CB-E5D9402D4163}" type="slidenum">
              <a:rPr lang="en-US"/>
              <a:pPr>
                <a:defRPr/>
              </a:pPr>
              <a:t>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700" dirty="0" smtClean="0">
                <a:solidFill>
                  <a:schemeClr val="tx1"/>
                </a:solidFill>
              </a:rPr>
              <a:t>Introduction</a:t>
            </a:r>
          </a:p>
        </p:txBody>
      </p:sp>
      <p:sp>
        <p:nvSpPr>
          <p:cNvPr id="15364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229600" cy="5943600"/>
          </a:xfrm>
        </p:spPr>
        <p:txBody>
          <a:bodyPr/>
          <a:lstStyle/>
          <a:p>
            <a:r>
              <a:rPr lang="en-US" altLang="en-US" dirty="0" smtClean="0">
                <a:solidFill>
                  <a:schemeClr val="tx1"/>
                </a:solidFill>
              </a:rPr>
              <a:t>Human function in system control: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Receive information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Select action mode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Execute action</a:t>
            </a:r>
          </a:p>
          <a:p>
            <a:pPr lvl="1"/>
            <a:endParaRPr lang="en-US" altLang="en-US" dirty="0" smtClean="0">
              <a:solidFill>
                <a:schemeClr val="tx1"/>
              </a:solidFill>
            </a:endParaRPr>
          </a:p>
          <a:p>
            <a:r>
              <a:rPr lang="en-US" altLang="en-US" dirty="0" smtClean="0">
                <a:solidFill>
                  <a:schemeClr val="tx1"/>
                </a:solidFill>
              </a:rPr>
              <a:t>Human action: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Becomes control input to the system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Remember (Ch. 1) </a:t>
            </a:r>
            <a:r>
              <a:rPr lang="en-US" altLang="en-US" i="1" dirty="0" smtClean="0">
                <a:solidFill>
                  <a:schemeClr val="tx1"/>
                </a:solidFill>
              </a:rPr>
              <a:t>output</a:t>
            </a:r>
            <a:r>
              <a:rPr lang="en-US" altLang="en-US" dirty="0" smtClean="0">
                <a:solidFill>
                  <a:schemeClr val="tx1"/>
                </a:solidFill>
              </a:rPr>
              <a:t> of 1 system </a:t>
            </a:r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 </a:t>
            </a:r>
            <a:r>
              <a:rPr lang="en-US" altLang="en-US" i="1" dirty="0" smtClean="0">
                <a:solidFill>
                  <a:schemeClr val="tx1"/>
                </a:solidFill>
                <a:sym typeface="Symbol" panose="05050102010706020507" pitchFamily="18" charset="2"/>
              </a:rPr>
              <a:t>input</a:t>
            </a:r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 to another system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Output of system: usually as feedback regarding effects of action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Then human function starts again (as listed above, and so forth)</a:t>
            </a:r>
          </a:p>
          <a:p>
            <a:pPr lvl="1"/>
            <a:endParaRPr lang="en-US" altLang="en-US" dirty="0" smtClean="0">
              <a:solidFill>
                <a:schemeClr val="tx1"/>
              </a:solidFill>
              <a:sym typeface="Symbol" panose="05050102010706020507" pitchFamily="18" charset="2"/>
            </a:endParaRPr>
          </a:p>
          <a:p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Human functions involved with system control: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Compatibility (discussed here; most important), also: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Tracking </a:t>
            </a:r>
            <a:r>
              <a:rPr lang="en-US" altLang="en-US" dirty="0">
                <a:solidFill>
                  <a:schemeClr val="tx1"/>
                </a:solidFill>
                <a:sym typeface="Symbol" panose="05050102010706020507" pitchFamily="18" charset="2"/>
              </a:rPr>
              <a:t>(not discussed here)</a:t>
            </a:r>
            <a:endParaRPr lang="en-US" altLang="en-US" dirty="0" smtClean="0">
              <a:solidFill>
                <a:schemeClr val="tx1"/>
              </a:solidFill>
              <a:sym typeface="Symbol" panose="05050102010706020507" pitchFamily="18" charset="2"/>
            </a:endParaRPr>
          </a:p>
          <a:p>
            <a:pPr lvl="1"/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Supervisor control (not discussed here)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E112C66-5F86-4654-B778-8FC0C98289D0}" type="slidenum">
              <a:rPr lang="en-US"/>
              <a:pPr>
                <a:defRPr/>
              </a:pPr>
              <a:t>3</a:t>
            </a:fld>
            <a:endParaRPr lang="en-US"/>
          </a:p>
        </p:txBody>
      </p:sp>
      <p:sp>
        <p:nvSpPr>
          <p:cNvPr id="15366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68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69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1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3" name="Rectangle 2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4" name="Rectangle 2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5" name="Rectangle 2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7" name="Rectangle 2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700" dirty="0" smtClean="0">
                <a:solidFill>
                  <a:schemeClr val="tx1"/>
                </a:solidFill>
              </a:rPr>
              <a:t>Cont. Introduction</a:t>
            </a:r>
          </a:p>
        </p:txBody>
      </p:sp>
      <p:sp>
        <p:nvSpPr>
          <p:cNvPr id="15364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382000" cy="5943600"/>
          </a:xfrm>
        </p:spPr>
        <p:txBody>
          <a:bodyPr/>
          <a:lstStyle/>
          <a:p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Compatibility: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Considers relation between controls and displays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Determines how easy and convenient people choose and perform correct actions given several alternatives</a:t>
            </a:r>
          </a:p>
          <a:p>
            <a:pPr lvl="1"/>
            <a:endParaRPr lang="en-US" altLang="en-US" dirty="0" smtClean="0">
              <a:solidFill>
                <a:schemeClr val="tx1"/>
              </a:solidFill>
              <a:sym typeface="Symbol" panose="05050102010706020507" pitchFamily="18" charset="2"/>
            </a:endParaRPr>
          </a:p>
          <a:p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Definition: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“degree to which relationships are consistent with human expectations”</a:t>
            </a:r>
          </a:p>
          <a:p>
            <a:pPr lvl="1"/>
            <a:endParaRPr lang="en-US" altLang="en-US" dirty="0" smtClean="0">
              <a:solidFill>
                <a:schemeClr val="tx1"/>
              </a:solidFill>
              <a:sym typeface="Symbol" panose="05050102010706020507" pitchFamily="18" charset="2"/>
            </a:endParaRPr>
          </a:p>
          <a:p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Types of compatibility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Conceptual, Spatial, Movement, and Modality (discussed in </a:t>
            </a:r>
            <a:r>
              <a:rPr lang="en-US" altLang="en-US" dirty="0" err="1" smtClean="0">
                <a:solidFill>
                  <a:schemeClr val="tx1"/>
                </a:solidFill>
                <a:sym typeface="Symbol" panose="05050102010706020507" pitchFamily="18" charset="2"/>
              </a:rPr>
              <a:t>ch.</a:t>
            </a:r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 3)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Discuss here: spatial and movement </a:t>
            </a:r>
            <a:r>
              <a:rPr lang="en-US" altLang="en-US" dirty="0" err="1" smtClean="0">
                <a:solidFill>
                  <a:schemeClr val="tx1"/>
                </a:solidFill>
                <a:sym typeface="Symbol" panose="05050102010706020507" pitchFamily="18" charset="2"/>
              </a:rPr>
              <a:t>i.t.o</a:t>
            </a:r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. relation between control &amp; display</a:t>
            </a:r>
          </a:p>
          <a:p>
            <a:pPr lvl="1"/>
            <a:endParaRPr lang="en-US" altLang="en-US" dirty="0">
              <a:solidFill>
                <a:schemeClr val="tx1"/>
              </a:solidFill>
              <a:sym typeface="Symbol" panose="05050102010706020507" pitchFamily="18" charset="2"/>
            </a:endParaRPr>
          </a:p>
          <a:p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Effect of compatibility: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Faster learning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Faster reaction/response time (RT)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Less errors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Higher user satisfaction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E112C66-5F86-4654-B778-8FC0C98289D0}" type="slidenum">
              <a:rPr lang="en-US"/>
              <a:pPr>
                <a:defRPr/>
              </a:pPr>
              <a:t>4</a:t>
            </a:fld>
            <a:endParaRPr lang="en-US"/>
          </a:p>
        </p:txBody>
      </p:sp>
      <p:sp>
        <p:nvSpPr>
          <p:cNvPr id="15366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68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69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1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3" name="Rectangle 2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4" name="Rectangle 2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5" name="Rectangle 2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7" name="Rectangle 2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45628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700" dirty="0" smtClean="0">
                <a:solidFill>
                  <a:schemeClr val="tx1"/>
                </a:solidFill>
              </a:rPr>
              <a:t>Cont. Introduction</a:t>
            </a:r>
          </a:p>
        </p:txBody>
      </p:sp>
      <p:sp>
        <p:nvSpPr>
          <p:cNvPr id="15364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382000" cy="5943600"/>
          </a:xfrm>
        </p:spPr>
        <p:txBody>
          <a:bodyPr/>
          <a:lstStyle/>
          <a:p>
            <a:r>
              <a:rPr lang="en-US" altLang="en-US" dirty="0">
                <a:solidFill>
                  <a:schemeClr val="tx1"/>
                </a:solidFill>
                <a:sym typeface="Symbol" panose="05050102010706020507" pitchFamily="18" charset="2"/>
              </a:rPr>
              <a:t>Effect of </a:t>
            </a:r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non-compatibility</a:t>
            </a:r>
            <a:r>
              <a:rPr lang="en-US" altLang="en-US" dirty="0">
                <a:solidFill>
                  <a:schemeClr val="tx1"/>
                </a:solidFill>
                <a:sym typeface="Symbol" panose="05050102010706020507" pitchFamily="18" charset="2"/>
              </a:rPr>
              <a:t>: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People </a:t>
            </a:r>
            <a:r>
              <a:rPr lang="en-US" altLang="en-US" i="1" dirty="0">
                <a:solidFill>
                  <a:schemeClr val="tx1"/>
                </a:solidFill>
                <a:sym typeface="Symbol" panose="05050102010706020507" pitchFamily="18" charset="2"/>
              </a:rPr>
              <a:t>can</a:t>
            </a:r>
            <a:r>
              <a:rPr lang="en-US" altLang="en-US" dirty="0">
                <a:solidFill>
                  <a:schemeClr val="tx1"/>
                </a:solidFill>
                <a:sym typeface="Symbol" panose="05050102010706020507" pitchFamily="18" charset="2"/>
              </a:rPr>
              <a:t> </a:t>
            </a:r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get used to non-compatible (</a:t>
            </a:r>
            <a:r>
              <a:rPr lang="en-US" altLang="en-US" dirty="0">
                <a:solidFill>
                  <a:schemeClr val="tx1"/>
                </a:solidFill>
                <a:sym typeface="Symbol" panose="05050102010706020507" pitchFamily="18" charset="2"/>
              </a:rPr>
              <a:t>“out of sync</a:t>
            </a:r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”) systems, but:</a:t>
            </a:r>
            <a:endParaRPr lang="en-US" altLang="en-US" dirty="0">
              <a:solidFill>
                <a:schemeClr val="tx1"/>
              </a:solidFill>
              <a:sym typeface="Symbol" panose="05050102010706020507" pitchFamily="18" charset="2"/>
            </a:endParaRPr>
          </a:p>
          <a:p>
            <a:pPr lvl="1"/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There’s higher information processing burden on user (i.e. more thinking)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Under stress conditions: user may make compatible (i.e. natural response)  which (here) will be incorrect response  error or accident</a:t>
            </a:r>
          </a:p>
          <a:p>
            <a:pPr lvl="1"/>
            <a:endParaRPr lang="en-US" altLang="en-US" dirty="0" smtClean="0">
              <a:solidFill>
                <a:schemeClr val="tx1"/>
              </a:solidFill>
              <a:sym typeface="Symbol" panose="05050102010706020507" pitchFamily="18" charset="2"/>
            </a:endParaRPr>
          </a:p>
          <a:p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Special considerations for compatibility relationships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Some are stronger than others</a:t>
            </a:r>
          </a:p>
          <a:p>
            <a:pPr lvl="2"/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E.g. when shared by a larger group of population than others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Sometimes it is necessary to violate a compatibility relationship to make use of another one</a:t>
            </a:r>
          </a:p>
          <a:p>
            <a:pPr lvl="2"/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E.g. study by </a:t>
            </a:r>
            <a:r>
              <a:rPr lang="en-US" altLang="en-US" i="1" dirty="0" err="1" smtClean="0">
                <a:solidFill>
                  <a:schemeClr val="tx1"/>
                </a:solidFill>
                <a:sym typeface="Symbol" panose="05050102010706020507" pitchFamily="18" charset="2"/>
              </a:rPr>
              <a:t>Bergum</a:t>
            </a:r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 (1981) for subject group</a:t>
            </a:r>
            <a:b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</a:br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93% expected upward movement of pointer  increase</a:t>
            </a:r>
            <a:b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</a:br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71% (of same group) expected numbers to increase: top to bottom!</a:t>
            </a:r>
          </a:p>
          <a:p>
            <a:pPr marL="914400" lvl="2" indent="0">
              <a:buNone/>
            </a:pPr>
            <a:endParaRPr lang="en-US" altLang="en-US" dirty="0" smtClean="0">
              <a:solidFill>
                <a:schemeClr val="tx1"/>
              </a:solidFill>
              <a:sym typeface="Symbol" panose="05050102010706020507" pitchFamily="18" charset="2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E112C66-5F86-4654-B778-8FC0C98289D0}" type="slidenum">
              <a:rPr lang="en-US"/>
              <a:pPr>
                <a:defRPr/>
              </a:pPr>
              <a:t>5</a:t>
            </a:fld>
            <a:endParaRPr lang="en-US"/>
          </a:p>
        </p:txBody>
      </p:sp>
      <p:sp>
        <p:nvSpPr>
          <p:cNvPr id="15366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68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69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1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3" name="Rectangle 2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4" name="Rectangle 2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5" name="Rectangle 2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7" name="Rectangle 2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" y="4003706"/>
            <a:ext cx="990600" cy="28286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8547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endParaRPr lang="en-US" sz="3700" dirty="0" smtClean="0">
              <a:solidFill>
                <a:schemeClr val="tx1"/>
              </a:solidFill>
            </a:endParaRPr>
          </a:p>
        </p:txBody>
      </p:sp>
      <p:sp>
        <p:nvSpPr>
          <p:cNvPr id="14340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229600" cy="5943600"/>
          </a:xfrm>
        </p:spPr>
        <p:txBody>
          <a:bodyPr/>
          <a:lstStyle/>
          <a:p>
            <a:pPr>
              <a:lnSpc>
                <a:spcPct val="200000"/>
              </a:lnSpc>
            </a:pPr>
            <a:endParaRPr lang="en-US" altLang="en-US" dirty="0" smtClean="0">
              <a:solidFill>
                <a:schemeClr val="tx1"/>
              </a:solidFill>
            </a:endParaRPr>
          </a:p>
          <a:p>
            <a:pPr>
              <a:lnSpc>
                <a:spcPct val="200000"/>
              </a:lnSpc>
            </a:pPr>
            <a:endParaRPr lang="en-US" altLang="en-US" dirty="0">
              <a:solidFill>
                <a:schemeClr val="tx1"/>
              </a:solidFill>
            </a:endParaRPr>
          </a:p>
          <a:p>
            <a:pPr marL="0" indent="0">
              <a:lnSpc>
                <a:spcPct val="200000"/>
              </a:lnSpc>
              <a:buNone/>
            </a:pPr>
            <a:r>
              <a:rPr lang="en-US" altLang="en-US" dirty="0" smtClean="0">
                <a:solidFill>
                  <a:schemeClr val="tx1"/>
                </a:solidFill>
              </a:rPr>
              <a:t>		</a:t>
            </a:r>
            <a:r>
              <a:rPr lang="en-US" altLang="en-US" b="1" dirty="0">
                <a:solidFill>
                  <a:schemeClr val="tx1"/>
                </a:solidFill>
              </a:rPr>
              <a:t> </a:t>
            </a:r>
            <a:r>
              <a:rPr lang="en-US" altLang="en-US" b="1" dirty="0" smtClean="0">
                <a:solidFill>
                  <a:schemeClr val="tx1"/>
                </a:solidFill>
              </a:rPr>
              <a:t>    </a:t>
            </a:r>
            <a:r>
              <a:rPr lang="en-US" altLang="en-US" sz="2800" b="1" dirty="0" smtClean="0">
                <a:solidFill>
                  <a:schemeClr val="tx1"/>
                </a:solidFill>
              </a:rPr>
              <a:t>Spatial Compatibility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27FED1D-2A50-4441-B0CB-E5D9402D4163}" type="slidenum">
              <a:rPr lang="en-US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7258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700" dirty="0" smtClean="0">
                <a:solidFill>
                  <a:schemeClr val="tx1"/>
                </a:solidFill>
              </a:rPr>
              <a:t>Spatial Compatibility</a:t>
            </a:r>
          </a:p>
        </p:txBody>
      </p:sp>
      <p:sp>
        <p:nvSpPr>
          <p:cNvPr id="15364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229600" cy="5943600"/>
          </a:xfrm>
        </p:spPr>
        <p:txBody>
          <a:bodyPr/>
          <a:lstStyle/>
          <a:p>
            <a:r>
              <a:rPr lang="en-US" altLang="en-US" dirty="0" smtClean="0">
                <a:solidFill>
                  <a:schemeClr val="tx1"/>
                </a:solidFill>
              </a:rPr>
              <a:t>Types of spatial compatibility</a:t>
            </a:r>
          </a:p>
          <a:p>
            <a:pPr marL="800100" lvl="1" indent="-342900">
              <a:buFont typeface="+mj-lt"/>
              <a:buAutoNum type="alphaUcPeriod"/>
            </a:pPr>
            <a:r>
              <a:rPr lang="en-US" altLang="en-US" i="1" dirty="0" smtClean="0">
                <a:solidFill>
                  <a:schemeClr val="tx1"/>
                </a:solidFill>
              </a:rPr>
              <a:t>Physical similarities</a:t>
            </a:r>
            <a:r>
              <a:rPr lang="en-US" altLang="en-US" dirty="0" smtClean="0">
                <a:solidFill>
                  <a:schemeClr val="tx1"/>
                </a:solidFill>
              </a:rPr>
              <a:t> of displays and controls</a:t>
            </a:r>
          </a:p>
          <a:p>
            <a:pPr marL="800100" lvl="1" indent="-342900">
              <a:buFont typeface="+mj-lt"/>
              <a:buAutoNum type="alphaUcPeriod"/>
            </a:pPr>
            <a:r>
              <a:rPr lang="en-US" altLang="en-US" i="1" dirty="0" smtClean="0">
                <a:solidFill>
                  <a:schemeClr val="tx1"/>
                </a:solidFill>
              </a:rPr>
              <a:t>Physical arrangement</a:t>
            </a:r>
            <a:r>
              <a:rPr lang="en-US" altLang="en-US" dirty="0" smtClean="0">
                <a:solidFill>
                  <a:schemeClr val="tx1"/>
                </a:solidFill>
              </a:rPr>
              <a:t> of </a:t>
            </a:r>
            <a:r>
              <a:rPr lang="en-US" altLang="en-US" dirty="0">
                <a:solidFill>
                  <a:schemeClr val="tx1"/>
                </a:solidFill>
              </a:rPr>
              <a:t>displays and </a:t>
            </a:r>
            <a:r>
              <a:rPr lang="en-US" altLang="en-US" dirty="0" smtClean="0">
                <a:solidFill>
                  <a:schemeClr val="tx1"/>
                </a:solidFill>
              </a:rPr>
              <a:t>controls</a:t>
            </a:r>
          </a:p>
          <a:p>
            <a:pPr lvl="1"/>
            <a:endParaRPr lang="en-US" altLang="en-US" dirty="0" smtClean="0">
              <a:solidFill>
                <a:schemeClr val="tx1"/>
              </a:solidFill>
            </a:endParaRPr>
          </a:p>
          <a:p>
            <a:pPr marL="457200" indent="-457200">
              <a:buFont typeface="+mj-lt"/>
              <a:buAutoNum type="alphaUcPeriod"/>
            </a:pPr>
            <a:r>
              <a:rPr lang="en-US" altLang="en-US" dirty="0">
                <a:solidFill>
                  <a:schemeClr val="tx1"/>
                </a:solidFill>
              </a:rPr>
              <a:t>Physical similarities of displays and </a:t>
            </a:r>
            <a:r>
              <a:rPr lang="en-US" altLang="en-US" dirty="0" smtClean="0">
                <a:solidFill>
                  <a:schemeClr val="tx1"/>
                </a:solidFill>
              </a:rPr>
              <a:t>controls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Involves design of displays/controls in order to have similar:</a:t>
            </a:r>
          </a:p>
          <a:p>
            <a:pPr lvl="2"/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Physical features</a:t>
            </a:r>
          </a:p>
          <a:p>
            <a:pPr lvl="2"/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Modes of operation</a:t>
            </a:r>
          </a:p>
          <a:p>
            <a:pPr lvl="2"/>
            <a:endParaRPr lang="en-US" altLang="en-US" dirty="0" smtClean="0">
              <a:solidFill>
                <a:schemeClr val="tx1"/>
              </a:solidFill>
              <a:sym typeface="Symbol" panose="05050102010706020507" pitchFamily="18" charset="2"/>
            </a:endParaRPr>
          </a:p>
          <a:p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Case 1: study by </a:t>
            </a:r>
            <a:r>
              <a:rPr lang="en-US" altLang="en-US" i="1" dirty="0" err="1" smtClean="0">
                <a:solidFill>
                  <a:schemeClr val="tx1"/>
                </a:solidFill>
                <a:sym typeface="Symbol" panose="05050102010706020507" pitchFamily="18" charset="2"/>
              </a:rPr>
              <a:t>Fitts</a:t>
            </a:r>
            <a:r>
              <a:rPr lang="en-US" altLang="en-US" i="1" dirty="0" smtClean="0">
                <a:solidFill>
                  <a:schemeClr val="tx1"/>
                </a:solidFill>
                <a:sym typeface="Symbol" panose="05050102010706020507" pitchFamily="18" charset="2"/>
              </a:rPr>
              <a:t> and Seeger</a:t>
            </a:r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 (1953)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Three displays / three controls (all combinations used) </a:t>
            </a:r>
            <a:r>
              <a:rPr lang="en-US" altLang="en-US" i="1" dirty="0" smtClean="0">
                <a:solidFill>
                  <a:schemeClr val="tx1"/>
                </a:solidFill>
                <a:sym typeface="Symbol" panose="05050102010706020507" pitchFamily="18" charset="2"/>
              </a:rPr>
              <a:t>(see next slide)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Displays: lights in various arrangements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With light operation  subject moves stylus along corresponding channel to turn light off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Each group of subjects attempted each of 9 possible combinations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Performance measured as: RT, errors, information lost (bits)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Results:</a:t>
            </a:r>
          </a:p>
          <a:p>
            <a:pPr lvl="2"/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Best performance: when stimulus panel resembled response panel</a:t>
            </a:r>
          </a:p>
          <a:p>
            <a:pPr lvl="2"/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Best combinations (S</a:t>
            </a:r>
            <a:r>
              <a:rPr lang="en-US" altLang="en-US" baseline="-25000" dirty="0" smtClean="0">
                <a:solidFill>
                  <a:schemeClr val="tx1"/>
                </a:solidFill>
                <a:sym typeface="Symbol" panose="05050102010706020507" pitchFamily="18" charset="2"/>
              </a:rPr>
              <a:t>a</a:t>
            </a:r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-R</a:t>
            </a:r>
            <a:r>
              <a:rPr lang="en-US" altLang="en-US" baseline="-25000" dirty="0" smtClean="0">
                <a:solidFill>
                  <a:schemeClr val="tx1"/>
                </a:solidFill>
                <a:sym typeface="Symbol" panose="05050102010706020507" pitchFamily="18" charset="2"/>
              </a:rPr>
              <a:t>a</a:t>
            </a:r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, S</a:t>
            </a:r>
            <a:r>
              <a:rPr lang="en-US" altLang="en-US" baseline="-25000" dirty="0" smtClean="0">
                <a:solidFill>
                  <a:schemeClr val="tx1"/>
                </a:solidFill>
                <a:sym typeface="Symbol" panose="05050102010706020507" pitchFamily="18" charset="2"/>
              </a:rPr>
              <a:t>b</a:t>
            </a:r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-</a:t>
            </a:r>
            <a:r>
              <a:rPr lang="en-US" altLang="en-US" dirty="0" err="1" smtClean="0">
                <a:solidFill>
                  <a:schemeClr val="tx1"/>
                </a:solidFill>
                <a:sym typeface="Symbol" panose="05050102010706020507" pitchFamily="18" charset="2"/>
              </a:rPr>
              <a:t>R</a:t>
            </a:r>
            <a:r>
              <a:rPr lang="en-US" altLang="en-US" baseline="-25000" dirty="0" err="1" smtClean="0">
                <a:solidFill>
                  <a:schemeClr val="tx1"/>
                </a:solidFill>
                <a:sym typeface="Symbol" panose="05050102010706020507" pitchFamily="18" charset="2"/>
              </a:rPr>
              <a:t>b</a:t>
            </a:r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, </a:t>
            </a:r>
            <a:r>
              <a:rPr lang="en-US" altLang="en-US" dirty="0" err="1" smtClean="0">
                <a:solidFill>
                  <a:schemeClr val="tx1"/>
                </a:solidFill>
                <a:sym typeface="Symbol" panose="05050102010706020507" pitchFamily="18" charset="2"/>
              </a:rPr>
              <a:t>S</a:t>
            </a:r>
            <a:r>
              <a:rPr lang="en-US" altLang="en-US" baseline="-25000" dirty="0" err="1" smtClean="0">
                <a:solidFill>
                  <a:schemeClr val="tx1"/>
                </a:solidFill>
                <a:sym typeface="Symbol" panose="05050102010706020507" pitchFamily="18" charset="2"/>
              </a:rPr>
              <a:t>c</a:t>
            </a:r>
            <a:r>
              <a:rPr lang="en-US" altLang="en-US" dirty="0" err="1" smtClean="0">
                <a:solidFill>
                  <a:schemeClr val="tx1"/>
                </a:solidFill>
                <a:sym typeface="Symbol" panose="05050102010706020507" pitchFamily="18" charset="2"/>
              </a:rPr>
              <a:t>-R</a:t>
            </a:r>
            <a:r>
              <a:rPr lang="en-US" altLang="en-US" baseline="-25000" dirty="0" err="1" smtClean="0">
                <a:solidFill>
                  <a:schemeClr val="tx1"/>
                </a:solidFill>
                <a:sym typeface="Symbol" panose="05050102010706020507" pitchFamily="18" charset="2"/>
              </a:rPr>
              <a:t>c</a:t>
            </a:r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)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E112C66-5F86-4654-B778-8FC0C98289D0}" type="slidenum">
              <a:rPr lang="en-US"/>
              <a:pPr>
                <a:defRPr/>
              </a:pPr>
              <a:t>7</a:t>
            </a:fld>
            <a:endParaRPr lang="en-US"/>
          </a:p>
        </p:txBody>
      </p:sp>
      <p:sp>
        <p:nvSpPr>
          <p:cNvPr id="15366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68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69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1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3" name="Rectangle 2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4" name="Rectangle 2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5" name="Rectangle 2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7" name="Rectangle 2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70461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700" dirty="0" smtClean="0">
                <a:solidFill>
                  <a:schemeClr val="tx1"/>
                </a:solidFill>
              </a:rPr>
              <a:t>Cont. Spatial Compatibility</a:t>
            </a:r>
          </a:p>
        </p:txBody>
      </p:sp>
      <p:sp>
        <p:nvSpPr>
          <p:cNvPr id="15364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229600" cy="5943600"/>
          </a:xfrm>
        </p:spPr>
        <p:txBody>
          <a:bodyPr/>
          <a:lstStyle/>
          <a:p>
            <a:pPr marL="0" indent="0">
              <a:buNone/>
            </a:pPr>
            <a:r>
              <a:rPr lang="en-US" altLang="en-US" dirty="0" smtClean="0">
                <a:solidFill>
                  <a:schemeClr val="tx1"/>
                </a:solidFill>
              </a:rPr>
              <a:t>Cont. A. Physical </a:t>
            </a:r>
            <a:r>
              <a:rPr lang="en-US" altLang="en-US" dirty="0">
                <a:solidFill>
                  <a:schemeClr val="tx1"/>
                </a:solidFill>
              </a:rPr>
              <a:t>similarities of displays and </a:t>
            </a:r>
            <a:r>
              <a:rPr lang="en-US" altLang="en-US" dirty="0" smtClean="0">
                <a:solidFill>
                  <a:schemeClr val="tx1"/>
                </a:solidFill>
              </a:rPr>
              <a:t>controls</a:t>
            </a:r>
          </a:p>
          <a:p>
            <a:pPr lvl="2"/>
            <a:endParaRPr lang="en-US" altLang="en-US" dirty="0" smtClean="0">
              <a:solidFill>
                <a:schemeClr val="tx1"/>
              </a:solidFill>
              <a:sym typeface="Symbol" panose="05050102010706020507" pitchFamily="18" charset="2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E112C66-5F86-4654-B778-8FC0C98289D0}" type="slidenum">
              <a:rPr lang="en-US"/>
              <a:pPr>
                <a:defRPr/>
              </a:pPr>
              <a:t>8</a:t>
            </a:fld>
            <a:endParaRPr lang="en-US"/>
          </a:p>
        </p:txBody>
      </p:sp>
      <p:sp>
        <p:nvSpPr>
          <p:cNvPr id="15366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68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69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1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3" name="Rectangle 2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4" name="Rectangle 2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5" name="Rectangle 2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7" name="Rectangle 2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pic>
        <p:nvPicPr>
          <p:cNvPr id="14" name="Picture 2" descr="E:\Epson scanner\img035.jpg"/>
          <p:cNvPicPr>
            <a:picLocks noChangeAspect="1" noChangeArrowheads="1"/>
          </p:cNvPicPr>
          <p:nvPr/>
        </p:nvPicPr>
        <p:blipFill>
          <a:blip r:embed="rId3"/>
          <a:srcRect l="2356" t="1088" b="4237"/>
          <a:stretch>
            <a:fillRect/>
          </a:stretch>
        </p:blipFill>
        <p:spPr bwMode="auto">
          <a:xfrm rot="16140000">
            <a:off x="2197907" y="975065"/>
            <a:ext cx="5475044" cy="611864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512136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700" dirty="0">
                <a:solidFill>
                  <a:schemeClr val="tx1"/>
                </a:solidFill>
              </a:rPr>
              <a:t>Cont. Spatial </a:t>
            </a:r>
            <a:r>
              <a:rPr lang="en-US" sz="3700" dirty="0" smtClean="0">
                <a:solidFill>
                  <a:schemeClr val="tx1"/>
                </a:solidFill>
              </a:rPr>
              <a:t>Compatibility</a:t>
            </a:r>
          </a:p>
        </p:txBody>
      </p:sp>
      <p:sp>
        <p:nvSpPr>
          <p:cNvPr id="15364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229600" cy="5943600"/>
          </a:xfrm>
        </p:spPr>
        <p:txBody>
          <a:bodyPr/>
          <a:lstStyle/>
          <a:p>
            <a:pPr marL="0" indent="0">
              <a:buNone/>
            </a:pPr>
            <a:r>
              <a:rPr lang="en-US" altLang="en-US" dirty="0" smtClean="0">
                <a:solidFill>
                  <a:schemeClr val="tx1"/>
                </a:solidFill>
              </a:rPr>
              <a:t>Cont. A. Physical </a:t>
            </a:r>
            <a:r>
              <a:rPr lang="en-US" altLang="en-US" dirty="0">
                <a:solidFill>
                  <a:schemeClr val="tx1"/>
                </a:solidFill>
              </a:rPr>
              <a:t>similarities of displays and </a:t>
            </a:r>
            <a:r>
              <a:rPr lang="en-US" altLang="en-US" dirty="0" smtClean="0">
                <a:solidFill>
                  <a:schemeClr val="tx1"/>
                </a:solidFill>
              </a:rPr>
              <a:t>controls</a:t>
            </a:r>
          </a:p>
          <a:p>
            <a:pPr lvl="2"/>
            <a:endParaRPr lang="en-US" altLang="en-US" dirty="0" smtClean="0">
              <a:solidFill>
                <a:schemeClr val="tx1"/>
              </a:solidFill>
              <a:sym typeface="Symbol" panose="05050102010706020507" pitchFamily="18" charset="2"/>
            </a:endParaRPr>
          </a:p>
          <a:p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Case 2: keyboard and screen (</a:t>
            </a:r>
            <a:r>
              <a:rPr lang="en-US" altLang="en-US" i="1" dirty="0" err="1" smtClean="0">
                <a:solidFill>
                  <a:schemeClr val="tx1"/>
                </a:solidFill>
                <a:sym typeface="Symbol" panose="05050102010706020507" pitchFamily="18" charset="2"/>
              </a:rPr>
              <a:t>Bayerl</a:t>
            </a:r>
            <a:r>
              <a:rPr lang="en-US" altLang="en-US" i="1" dirty="0" smtClean="0">
                <a:solidFill>
                  <a:schemeClr val="tx1"/>
                </a:solidFill>
                <a:sym typeface="Symbol" panose="05050102010706020507" pitchFamily="18" charset="2"/>
              </a:rPr>
              <a:t>, et al, 1988</a:t>
            </a:r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)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Keys on keyboard arranged as:</a:t>
            </a:r>
          </a:p>
          <a:p>
            <a:pPr lvl="2"/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Rows on top or</a:t>
            </a:r>
          </a:p>
          <a:p>
            <a:pPr lvl="2"/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Columns on </a:t>
            </a:r>
            <a:r>
              <a:rPr lang="en-US" altLang="en-US" dirty="0">
                <a:solidFill>
                  <a:schemeClr val="tx1"/>
                </a:solidFill>
                <a:sym typeface="Symbol" panose="05050102010706020507" pitchFamily="18" charset="2"/>
              </a:rPr>
              <a:t>one side  </a:t>
            </a:r>
            <a:r>
              <a:rPr lang="en-US" altLang="en-US" i="1" dirty="0">
                <a:solidFill>
                  <a:schemeClr val="tx1"/>
                </a:solidFill>
                <a:sym typeface="Symbol" panose="05050102010706020507" pitchFamily="18" charset="2"/>
              </a:rPr>
              <a:t>(see next slide)</a:t>
            </a:r>
            <a:endParaRPr lang="en-US" altLang="en-US" dirty="0" smtClean="0">
              <a:solidFill>
                <a:schemeClr val="tx1"/>
              </a:solidFill>
              <a:sym typeface="Symbol" panose="05050102010706020507" pitchFamily="18" charset="2"/>
            </a:endParaRPr>
          </a:p>
          <a:p>
            <a:pPr lvl="1"/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Meaning of keys depends on software (as screen label for each key)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Authors compared different screen vs. keyboard layouts, </a:t>
            </a:r>
            <a:r>
              <a:rPr lang="en-US" altLang="en-US" dirty="0" err="1" smtClean="0">
                <a:solidFill>
                  <a:schemeClr val="tx1"/>
                </a:solidFill>
                <a:sym typeface="Symbol" panose="05050102010706020507" pitchFamily="18" charset="2"/>
              </a:rPr>
              <a:t>i.t.o</a:t>
            </a:r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:</a:t>
            </a:r>
          </a:p>
          <a:p>
            <a:pPr lvl="2"/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Mean time to find and press keys (i.e. RT)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Result:</a:t>
            </a:r>
          </a:p>
          <a:p>
            <a:pPr lvl="2"/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RT is smaller (i.e. higher compatibility) when labels (on screen) and keyboard configurations are physically similar</a:t>
            </a:r>
          </a:p>
          <a:p>
            <a:pPr lvl="2"/>
            <a:endParaRPr lang="en-US" altLang="en-US" dirty="0" smtClean="0">
              <a:solidFill>
                <a:schemeClr val="tx1"/>
              </a:solidFill>
              <a:sym typeface="Symbol" panose="05050102010706020507" pitchFamily="18" charset="2"/>
            </a:endParaRPr>
          </a:p>
          <a:p>
            <a:pPr lvl="1"/>
            <a:endParaRPr lang="en-US" altLang="en-US" dirty="0" smtClean="0">
              <a:solidFill>
                <a:schemeClr val="tx1"/>
              </a:solidFill>
              <a:sym typeface="Symbol" panose="05050102010706020507" pitchFamily="18" charset="2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E112C66-5F86-4654-B778-8FC0C98289D0}" type="slidenum">
              <a:rPr lang="en-US"/>
              <a:pPr>
                <a:defRPr/>
              </a:pPr>
              <a:t>9</a:t>
            </a:fld>
            <a:endParaRPr lang="en-US"/>
          </a:p>
        </p:txBody>
      </p:sp>
      <p:sp>
        <p:nvSpPr>
          <p:cNvPr id="15366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68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69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1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3" name="Rectangle 2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4" name="Rectangle 2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5" name="Rectangle 2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7" name="Rectangle 2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39464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2_Concourse">
  <a:themeElements>
    <a:clrScheme name="2_Concourse 1">
      <a:dk1>
        <a:srgbClr val="000000"/>
      </a:dk1>
      <a:lt1>
        <a:srgbClr val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FFFFFF"/>
      </a:accent3>
      <a:accent4>
        <a:srgbClr val="000000"/>
      </a:accent4>
      <a:accent5>
        <a:srgbClr val="ADCEDC"/>
      </a:accent5>
      <a:accent6>
        <a:srgbClr val="C51B23"/>
      </a:accent6>
      <a:hlink>
        <a:srgbClr val="FF8119"/>
      </a:hlink>
      <a:folHlink>
        <a:srgbClr val="44B9E8"/>
      </a:folHlink>
    </a:clrScheme>
    <a:fontScheme name="2_Concourse">
      <a:majorFont>
        <a:latin typeface="Lucida Sans Unicode"/>
        <a:ea typeface=""/>
        <a:cs typeface=""/>
      </a:majorFont>
      <a:minorFont>
        <a:latin typeface="Lucida Sans Unicode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2_Concourse 1">
        <a:dk1>
          <a:srgbClr val="000000"/>
        </a:dk1>
        <a:lt1>
          <a:srgbClr val="FFFFFF"/>
        </a:lt1>
        <a:dk2>
          <a:srgbClr val="464646"/>
        </a:dk2>
        <a:lt2>
          <a:srgbClr val="DEF5FA"/>
        </a:lt2>
        <a:accent1>
          <a:srgbClr val="2DA2BF"/>
        </a:accent1>
        <a:accent2>
          <a:srgbClr val="DA1F28"/>
        </a:accent2>
        <a:accent3>
          <a:srgbClr val="FFFFFF"/>
        </a:accent3>
        <a:accent4>
          <a:srgbClr val="000000"/>
        </a:accent4>
        <a:accent5>
          <a:srgbClr val="ADCEDC"/>
        </a:accent5>
        <a:accent6>
          <a:srgbClr val="C51B23"/>
        </a:accent6>
        <a:hlink>
          <a:srgbClr val="FF8119"/>
        </a:hlink>
        <a:folHlink>
          <a:srgbClr val="44B9E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9_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9_Concourse">
      <a:majorFont>
        <a:latin typeface=""/>
        <a:ea typeface=""/>
        <a:cs typeface=""/>
      </a:majorFont>
      <a:minorFont>
        <a:latin typeface=""/>
        <a:ea typeface=""/>
        <a:cs typeface="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Executive">
  <a:themeElements>
    <a:clrScheme name="Executive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Executi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xecutiv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2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3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2824</TotalTime>
  <Words>1242</Words>
  <Application>Microsoft Office PowerPoint</Application>
  <PresentationFormat>On-screen Show (4:3)</PresentationFormat>
  <Paragraphs>210</Paragraphs>
  <Slides>17</Slides>
  <Notes>16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17</vt:i4>
      </vt:variant>
    </vt:vector>
  </HeadingPairs>
  <TitlesOfParts>
    <vt:vector size="20" baseType="lpstr">
      <vt:lpstr>2_Concourse</vt:lpstr>
      <vt:lpstr>9_Concourse</vt:lpstr>
      <vt:lpstr>Executive</vt:lpstr>
      <vt:lpstr>King Saud University   College of Engineering  IE – 341: “Human Factors Engineering”  Fall – 2017 (1st Sem. 1438-9H)</vt:lpstr>
      <vt:lpstr>Contents</vt:lpstr>
      <vt:lpstr>Introduction</vt:lpstr>
      <vt:lpstr>Cont. Introduction</vt:lpstr>
      <vt:lpstr>Cont. Introduction</vt:lpstr>
      <vt:lpstr>PowerPoint Presentation</vt:lpstr>
      <vt:lpstr>Spatial Compatibility</vt:lpstr>
      <vt:lpstr>Cont. Spatial Compatibility</vt:lpstr>
      <vt:lpstr>Cont. Spatial Compatibility</vt:lpstr>
      <vt:lpstr>Cont. Spatial Compatibility</vt:lpstr>
      <vt:lpstr>Cont. Spatial Compatibility</vt:lpstr>
      <vt:lpstr>Cont. Spatial Compatibility</vt:lpstr>
      <vt:lpstr>Cont. Spatial Compatibility</vt:lpstr>
      <vt:lpstr>Cont. Spatial Compatibility</vt:lpstr>
      <vt:lpstr>Cont. Spatial Compatibility</vt:lpstr>
      <vt:lpstr>Cont. Spatial Compatibility</vt:lpstr>
      <vt:lpstr>References</vt:lpstr>
    </vt:vector>
  </TitlesOfParts>
  <Company>IMedia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Photo Album</dc:title>
  <dc:creator>IMedia</dc:creator>
  <cp:lastModifiedBy>User</cp:lastModifiedBy>
  <cp:revision>412</cp:revision>
  <dcterms:created xsi:type="dcterms:W3CDTF">2008-11-10T19:40:45Z</dcterms:created>
  <dcterms:modified xsi:type="dcterms:W3CDTF">2017-11-05T17:34:18Z</dcterms:modified>
</cp:coreProperties>
</file>