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0"/>
  </p:notesMasterIdLst>
  <p:handoutMasterIdLst>
    <p:handoutMasterId r:id="rId21"/>
  </p:handoutMasterIdLst>
  <p:sldIdLst>
    <p:sldId id="328" r:id="rId4"/>
    <p:sldId id="329" r:id="rId5"/>
    <p:sldId id="331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6" r:id="rId17"/>
    <p:sldId id="355" r:id="rId18"/>
    <p:sldId id="357" r:id="rId19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>
        <p:scale>
          <a:sx n="90" d="100"/>
          <a:sy n="90" d="100"/>
        </p:scale>
        <p:origin x="-2250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1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  <a:p>
            <a:r>
              <a:rPr lang="en-US" i="0" dirty="0" smtClean="0"/>
              <a:t>Best arrangement:</a:t>
            </a:r>
            <a:r>
              <a:rPr lang="en-US" i="0" baseline="0" dirty="0" smtClean="0"/>
              <a:t> I (offset burners), then for aligned burners: II</a:t>
            </a:r>
            <a:endParaRPr lang="ar-SA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81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62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76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  <a:p>
            <a:r>
              <a:rPr lang="en-US" i="1" dirty="0" smtClean="0"/>
              <a:t>* Text states that adding sensor lines reduced RT by 113 </a:t>
            </a:r>
            <a:r>
              <a:rPr lang="en-US" i="1" dirty="0" err="1" smtClean="0"/>
              <a:t>ms</a:t>
            </a:r>
            <a:r>
              <a:rPr lang="en-US" i="1" dirty="0" smtClean="0"/>
              <a:t>,</a:t>
            </a:r>
            <a:r>
              <a:rPr lang="en-US" i="1" baseline="0" dirty="0" smtClean="0"/>
              <a:t> </a:t>
            </a:r>
            <a:r>
              <a:rPr lang="en-US" i="1" dirty="0" smtClean="0"/>
              <a:t>but</a:t>
            </a:r>
            <a:r>
              <a:rPr lang="en-US" i="1" baseline="0" dirty="0" smtClean="0"/>
              <a:t> how much was the original RT?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92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63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</a:p>
          <a:p>
            <a:r>
              <a:rPr lang="en-US" i="1" dirty="0" smtClean="0"/>
              <a:t>* Text states that adding sensor lines reduced RT by 113 </a:t>
            </a:r>
            <a:r>
              <a:rPr lang="en-US" i="1" dirty="0" err="1" smtClean="0"/>
              <a:t>ms</a:t>
            </a:r>
            <a:r>
              <a:rPr lang="en-US" i="1" dirty="0" smtClean="0"/>
              <a:t>,</a:t>
            </a:r>
            <a:r>
              <a:rPr lang="en-US" i="1" baseline="0" dirty="0" smtClean="0"/>
              <a:t> </a:t>
            </a:r>
            <a:r>
              <a:rPr lang="en-US" i="1" dirty="0" smtClean="0"/>
              <a:t>but</a:t>
            </a:r>
            <a:r>
              <a:rPr lang="en-US" i="1" baseline="0" dirty="0" smtClean="0"/>
              <a:t> how much was the original RT?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02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65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Sander and McCormick (Ch. 10), 1993</a:t>
            </a:r>
          </a:p>
          <a:p>
            <a:r>
              <a:rPr lang="en-US" dirty="0" err="1" smtClean="0"/>
              <a:t>i.t.o</a:t>
            </a:r>
            <a:r>
              <a:rPr lang="en-US" dirty="0" smtClean="0"/>
              <a:t>.: in terms of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38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Sander and McCormick (Ch. 10), 1993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58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49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9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18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95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52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22/2/2016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AKlmdMHpdE?list=PLV-xlApuz3HbJ66G4pqxzdYO7o_3xZEi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Spring – 2016 (2</a:t>
            </a:r>
            <a:r>
              <a:rPr lang="en-US" sz="3700" baseline="30000" dirty="0" smtClean="0">
                <a:solidFill>
                  <a:schemeClr val="tx1"/>
                </a:solidFill>
              </a:rPr>
              <a:t>nd</a:t>
            </a:r>
            <a:r>
              <a:rPr lang="en-US" sz="370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10. Human Control of Systems (Compatibility) – Part I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Spatial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A. Physical </a:t>
            </a:r>
            <a:r>
              <a:rPr lang="en-US" altLang="en-US" dirty="0">
                <a:solidFill>
                  <a:schemeClr val="tx1"/>
                </a:solidFill>
              </a:rPr>
              <a:t>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" name="Picture 3" descr="E:\Epson scanner\img036.jpg"/>
          <p:cNvPicPr>
            <a:picLocks noChangeAspect="1" noChangeArrowheads="1"/>
          </p:cNvPicPr>
          <p:nvPr/>
        </p:nvPicPr>
        <p:blipFill rotWithShape="1">
          <a:blip r:embed="rId3"/>
          <a:srcRect l="4139" t="3156" r="5010" b="6522"/>
          <a:stretch/>
        </p:blipFill>
        <p:spPr bwMode="auto">
          <a:xfrm rot="5460000">
            <a:off x="1813278" y="251164"/>
            <a:ext cx="5447199" cy="76340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075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involves applications of findings of first two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Most famous: burner control arrangement on 4-burner stove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Control-Burner arrangement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Several studies conducted (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Chapanis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, 1959; Ray, 1979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see next slide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Subjects: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Presented with various arrangements of controls / burners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Asked to turn on specific burners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Number of errors recorded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Two studies similarly ranked various arrangements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Exercise: rank arrangements on following slide from best to worst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63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B. Physical </a:t>
            </a:r>
            <a:r>
              <a:rPr lang="en-US" altLang="en-US" dirty="0">
                <a:solidFill>
                  <a:schemeClr val="tx1"/>
                </a:solidFill>
              </a:rPr>
              <a:t>arrangement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3" descr="E:\Epson scanner\img038.jpg"/>
          <p:cNvPicPr>
            <a:picLocks noChangeAspect="1" noChangeArrowheads="1"/>
          </p:cNvPicPr>
          <p:nvPr/>
        </p:nvPicPr>
        <p:blipFill>
          <a:blip r:embed="rId3"/>
          <a:srcRect l="7153" t="2295" r="9389" b="1776"/>
          <a:stretch>
            <a:fillRect/>
          </a:stretch>
        </p:blipFill>
        <p:spPr bwMode="auto">
          <a:xfrm rot="5400000">
            <a:off x="1211254" y="126881"/>
            <a:ext cx="4395152" cy="6781086"/>
          </a:xfrm>
          <a:prstGeom prst="rect">
            <a:avLst/>
          </a:prstGeom>
          <a:noFill/>
        </p:spPr>
      </p:pic>
      <p:pic>
        <p:nvPicPr>
          <p:cNvPr id="15" name="Picture 2" descr="E:\Epson scanner\img037.jpg"/>
          <p:cNvPicPr>
            <a:picLocks noChangeAspect="1" noChangeArrowheads="1"/>
          </p:cNvPicPr>
          <p:nvPr/>
        </p:nvPicPr>
        <p:blipFill rotWithShape="1">
          <a:blip r:embed="rId4"/>
          <a:srcRect l="10991" t="9093" r="3179" b="4913"/>
          <a:stretch/>
        </p:blipFill>
        <p:spPr bwMode="auto">
          <a:xfrm rot="5400000">
            <a:off x="5994403" y="3708403"/>
            <a:ext cx="2743198" cy="35559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992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Cont. B. 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Control-Burner arrangement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Another experiment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Shinar, 1978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Subjects asked to indicate burners for unmarked controls 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31% chose arrangement III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25% chose arrangement II (yet with less errors than III)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Conclusions: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People don’t always choose options resulting in optimum performance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Better to use performance measures (vs. subjective measures) to decide on best display/control arrangements </a:t>
            </a:r>
          </a:p>
          <a:p>
            <a:pPr lvl="2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3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Cont. B. 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Control-Burner arrangement experiments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Another experiment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Osborne, 1987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Added “sensor lines” to stove top (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see next slide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Lines are drawn from controls to corresponding displays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Senor lines: either partial or complete set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They used arrangement II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(from first experiments) 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Offset arrangement (from first experiments) also added for comparison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Which do you think gave: least RT, least errors?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 sensor lines  greatly reduced RT, almost eliminated errors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9805189"/>
                  </p:ext>
                </p:extLst>
              </p:nvPr>
            </p:nvGraphicFramePr>
            <p:xfrm>
              <a:off x="152400" y="4453891"/>
              <a:ext cx="8339667" cy="212852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938866"/>
                    <a:gridCol w="2243668"/>
                    <a:gridCol w="4157133"/>
                  </a:tblGrid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Errors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Response</a:t>
                          </a:r>
                          <a:r>
                            <a:rPr lang="en-US" baseline="0" dirty="0" smtClean="0"/>
                            <a:t> Time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Arrangement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917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 dirty="0" err="1" smtClean="0">
                                    <a:latin typeface="Cambria Math" panose="02040503050406030204" pitchFamily="18" charset="0"/>
                                  </a:rPr>
                                  <m:t>𝑚𝑠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Offset</a:t>
                          </a:r>
                          <a:r>
                            <a:rPr lang="en-US" baseline="0" dirty="0" smtClean="0"/>
                            <a:t> (I)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980</m:t>
                                </m:r>
                                <m:r>
                                  <a:rPr kumimoji="0" lang="en-US" sz="18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>
                                  <a:rPr kumimoji="0" lang="en-US" sz="1800" b="0" i="1" u="none" strike="noStrike" kern="1200" cap="none" spc="0" normalizeH="0" baseline="0" noProof="0" dirty="0" err="1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𝑚𝑠</m:t>
                                </m:r>
                              </m:oMath>
                            </m:oMathPara>
                          </a14:m>
                          <a:endParaRPr kumimoji="0" lang="ar-SA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complete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 dirty="0" err="1" smtClean="0">
                                    <a:latin typeface="Cambria Math" panose="02040503050406030204" pitchFamily="18" charset="0"/>
                                  </a:rPr>
                                  <m:t>𝑚𝑠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partial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Most</a:t>
                          </a:r>
                          <a:r>
                            <a:rPr lang="en-US" baseline="0" dirty="0" smtClean="0"/>
                            <a:t> time*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</a:t>
                          </a:r>
                          <a:r>
                            <a:rPr lang="en-US" baseline="0" dirty="0" smtClean="0"/>
                            <a:t> – no sensor lines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9805189"/>
                  </p:ext>
                </p:extLst>
              </p:nvPr>
            </p:nvGraphicFramePr>
            <p:xfrm>
              <a:off x="152400" y="4453891"/>
              <a:ext cx="8339667" cy="212852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938866"/>
                    <a:gridCol w="2243668"/>
                    <a:gridCol w="4157133"/>
                  </a:tblGrid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Errors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Response</a:t>
                          </a:r>
                          <a:r>
                            <a:rPr lang="en-US" baseline="0" dirty="0" smtClean="0"/>
                            <a:t> Time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Arrangement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6721" t="-108197" r="-185908" b="-3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Offset</a:t>
                          </a:r>
                          <a:r>
                            <a:rPr lang="en-US" baseline="0" dirty="0" smtClean="0"/>
                            <a:t> (I)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6721" t="-119811" r="-185908" b="-129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complete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6721" t="-381967" r="-185908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 – partial</a:t>
                          </a:r>
                          <a:r>
                            <a:rPr lang="en-US" baseline="0" dirty="0" smtClean="0"/>
                            <a:t> sensor lines</a:t>
                          </a:r>
                          <a:r>
                            <a:rPr lang="en-US" dirty="0" smtClean="0"/>
                            <a:t>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211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29" t="-481967" r="-331761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Most</a:t>
                          </a:r>
                          <a:r>
                            <a:rPr lang="en-US" baseline="0" dirty="0" smtClean="0"/>
                            <a:t> time*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Aligned (II)</a:t>
                          </a:r>
                          <a:r>
                            <a:rPr lang="en-US" baseline="0" dirty="0" smtClean="0"/>
                            <a:t> – no sensor lines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0914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B. Physical </a:t>
            </a:r>
            <a:r>
              <a:rPr lang="en-US" altLang="en-US" dirty="0">
                <a:solidFill>
                  <a:schemeClr val="tx1"/>
                </a:solidFill>
              </a:rPr>
              <a:t>arrangement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4" descr="E:\Epson scanner\img039.jpg"/>
          <p:cNvPicPr>
            <a:picLocks noChangeAspect="1" noChangeArrowheads="1"/>
          </p:cNvPicPr>
          <p:nvPr/>
        </p:nvPicPr>
        <p:blipFill>
          <a:blip r:embed="rId3"/>
          <a:srcRect l="6234" t="8861" b="1688"/>
          <a:stretch>
            <a:fillRect/>
          </a:stretch>
        </p:blipFill>
        <p:spPr bwMode="auto">
          <a:xfrm rot="16200000">
            <a:off x="1947572" y="-690295"/>
            <a:ext cx="5213351" cy="91847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129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Cont. B. Physical arrangement of displays and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Control-Burner arrangement experiments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Watch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example in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YouTube video:</a:t>
            </a: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“Ergonomics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and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Design”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(from start until 4:06)</a:t>
            </a: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  <a:hlinkClick r:id="rId3"/>
              </a:rPr>
              <a:t>https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  <a:hlinkClick r:id="rId3"/>
              </a:rPr>
              <a:t>://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  <a:hlinkClick r:id="rId3"/>
              </a:rPr>
              <a:t>youtu.be/LAKlmdMHpdE?list=PLV-xlApuz3HbJ66G4pqxzdYO7o_3xZEi1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</a:p>
          <a:p>
            <a:pPr marL="457200" lvl="1" indent="0">
              <a:buNone/>
            </a:pPr>
            <a:r>
              <a:rPr lang="en-US" altLang="en-US" smtClean="0">
                <a:solidFill>
                  <a:schemeClr val="tx1"/>
                </a:solidFill>
                <a:sym typeface="Symbol" panose="05050102010706020507" pitchFamily="18" charset="2"/>
              </a:rPr>
              <a:t>Note the Stove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example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1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Introduction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Spatial Compatibility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Movement Compatibility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Modal Compatibility (from </a:t>
            </a:r>
            <a:r>
              <a:rPr lang="en-US" altLang="en-US" dirty="0" err="1" smtClean="0">
                <a:solidFill>
                  <a:schemeClr val="tx1"/>
                </a:solidFill>
              </a:rPr>
              <a:t>ch.</a:t>
            </a:r>
            <a:r>
              <a:rPr lang="en-US" altLang="en-US" dirty="0" smtClean="0">
                <a:solidFill>
                  <a:schemeClr val="tx1"/>
                </a:solidFill>
              </a:rPr>
              <a:t> 3)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Human function in system control: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Receive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Select action mode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Execute action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Human action: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Becomes control input to the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Remember (Ch. 1) </a:t>
            </a:r>
            <a:r>
              <a:rPr lang="en-US" altLang="en-US" i="1" dirty="0" smtClean="0">
                <a:solidFill>
                  <a:schemeClr val="tx1"/>
                </a:solidFill>
              </a:rPr>
              <a:t>output</a:t>
            </a:r>
            <a:r>
              <a:rPr lang="en-US" altLang="en-US" dirty="0" smtClean="0">
                <a:solidFill>
                  <a:schemeClr val="tx1"/>
                </a:solidFill>
              </a:rPr>
              <a:t> of 1 system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input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to another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Output of system: usually as feedback regarding effects of action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Then human function starts again (as listed above, and so forth)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Human functions involved with system control: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Compatibility (discussed here; most important), also: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Tracking (not discussed here)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Supervisor control (not discussed here)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Introduction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Compatibility: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Considers relation between controls and displays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Determines how easy and convenient people choose and perform correct actions given several alternatives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Definition: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“degree to which relationships are consistent with human expectations”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Types of compatibility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Conceptual, Spatial, Movement, and Modality (discussed in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ch.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3)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Discuss here: spatial and movement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i.t.o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. relation between control &amp; display</a:t>
            </a:r>
          </a:p>
          <a:p>
            <a:pPr lvl="1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Effect of compatibility: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Faster learning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Faster reaction/response time (RT)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Less errors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Higher user satisfaction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2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Introduction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Effect of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non-compatibility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People 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can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get used to non-compatible (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“out of sync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”) systems, but: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There’s higher information processing burden on user (i.e. more thinking)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Under stress conditions: user may make compatible (i.e. natural response)  which (here) will be incorrect response  error or accident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Special considerations for compatibility relationships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Some are stronger than others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when shared by a larger group of population than others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Sometimes it is necessary to violate a compatibility relationship to make use of another one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study by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Bergum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(1981) for subject group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93% expected upward movement of pointer  increase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71% (of same group) expected numbers to increase: top to bottom!</a:t>
            </a:r>
          </a:p>
          <a:p>
            <a:pPr marL="914400" lvl="2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5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endParaRPr lang="en-US" altLang="en-US" dirty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	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smtClean="0">
                <a:solidFill>
                  <a:schemeClr val="tx1"/>
                </a:solidFill>
              </a:rPr>
              <a:t>   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Spatial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Spatial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Types of spatial compatibility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US" altLang="en-US" i="1" dirty="0" smtClean="0">
                <a:solidFill>
                  <a:schemeClr val="tx1"/>
                </a:solidFill>
              </a:rPr>
              <a:t>Physical similarities</a:t>
            </a:r>
            <a:r>
              <a:rPr lang="en-US" altLang="en-US" dirty="0" smtClean="0">
                <a:solidFill>
                  <a:schemeClr val="tx1"/>
                </a:solidFill>
              </a:rPr>
              <a:t> of displays and controls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US" altLang="en-US" i="1" dirty="0" smtClean="0">
                <a:solidFill>
                  <a:schemeClr val="tx1"/>
                </a:solidFill>
              </a:rPr>
              <a:t>Physical arrangement</a:t>
            </a:r>
            <a:r>
              <a:rPr lang="en-US" altLang="en-US" dirty="0" smtClean="0">
                <a:solidFill>
                  <a:schemeClr val="tx1"/>
                </a:solidFill>
              </a:rPr>
              <a:t> of </a:t>
            </a:r>
            <a:r>
              <a:rPr lang="en-US" altLang="en-US" dirty="0">
                <a:solidFill>
                  <a:schemeClr val="tx1"/>
                </a:solidFill>
              </a:rPr>
              <a:t>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dirty="0">
                <a:solidFill>
                  <a:schemeClr val="tx1"/>
                </a:solidFill>
              </a:rPr>
              <a:t>Physical 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Involves design of displays/controls in order to have similar: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Physical features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Modes of operation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Case 1: study by 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Fitts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 and Seeger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(1953)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Three displays / three controls (all combinations used)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(see next slide)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Displays: lights in various arrangements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With light operation  subject moves stylus along corresponding channel to turn light off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Each group of subjects attempted each of 9 possible combinations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Performance measured as: RT, errors, information lost (bits)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Best performance: when stimulus panel resembled response panel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Best combinations (S</a:t>
            </a:r>
            <a:r>
              <a:rPr lang="en-US" altLang="en-US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-R</a:t>
            </a:r>
            <a:r>
              <a:rPr lang="en-US" altLang="en-US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a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, S</a:t>
            </a:r>
            <a:r>
              <a:rPr lang="en-US" altLang="en-US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b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-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R</a:t>
            </a:r>
            <a:r>
              <a:rPr lang="en-US" altLang="en-US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,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S</a:t>
            </a:r>
            <a:r>
              <a:rPr lang="en-US" altLang="en-US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-R</a:t>
            </a:r>
            <a:r>
              <a:rPr lang="en-US" altLang="en-US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4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Spatial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A. Physical </a:t>
            </a:r>
            <a:r>
              <a:rPr lang="en-US" altLang="en-US" dirty="0">
                <a:solidFill>
                  <a:schemeClr val="tx1"/>
                </a:solidFill>
              </a:rPr>
              <a:t>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 descr="E:\Epson scanner\img035.jpg"/>
          <p:cNvPicPr>
            <a:picLocks noChangeAspect="1" noChangeArrowheads="1"/>
          </p:cNvPicPr>
          <p:nvPr/>
        </p:nvPicPr>
        <p:blipFill>
          <a:blip r:embed="rId3"/>
          <a:srcRect l="2356" t="1088" b="4237"/>
          <a:stretch>
            <a:fillRect/>
          </a:stretch>
        </p:blipFill>
        <p:spPr bwMode="auto">
          <a:xfrm rot="16140000">
            <a:off x="2197907" y="975065"/>
            <a:ext cx="5475044" cy="6118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213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Cont. Spatial </a:t>
            </a:r>
            <a:r>
              <a:rPr lang="en-US" sz="37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A. Physical </a:t>
            </a:r>
            <a:r>
              <a:rPr lang="en-US" altLang="en-US" dirty="0">
                <a:solidFill>
                  <a:schemeClr val="tx1"/>
                </a:solidFill>
              </a:rPr>
              <a:t>similarities of displays and </a:t>
            </a:r>
            <a:r>
              <a:rPr lang="en-US" alt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Case 2: keyboard and screen (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Bayerl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, et al, 1988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Keys on keyboard arranged as: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Rows on top or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Columns on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one side  </a:t>
            </a:r>
            <a:r>
              <a:rPr lang="en-US" altLang="en-US" i="1" dirty="0">
                <a:solidFill>
                  <a:schemeClr val="tx1"/>
                </a:solidFill>
                <a:sym typeface="Symbol" panose="05050102010706020507" pitchFamily="18" charset="2"/>
              </a:rPr>
              <a:t>(see next slide)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Meaning of keys depends on software (as screen label for each key)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Authors compared different screen vs. keyboard layouts,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i.t.o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Mean time to find and press keys (i.e. RT)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RT is smaller (i.e. higher compatibility) when labels (on screen) and keyboard configurations are physically similar</a:t>
            </a: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46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2770</TotalTime>
  <Words>1218</Words>
  <Application>Microsoft Office PowerPoint</Application>
  <PresentationFormat>On-screen Show (4:3)</PresentationFormat>
  <Paragraphs>207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2_Concourse</vt:lpstr>
      <vt:lpstr>9_Concourse</vt:lpstr>
      <vt:lpstr>Executive</vt:lpstr>
      <vt:lpstr>King Saud University   College of Engineering  IE – 341: “Human Factors Engineering”  Spring – 2016 (2nd Sem. 1436-7H)</vt:lpstr>
      <vt:lpstr>Contents</vt:lpstr>
      <vt:lpstr>Introduction</vt:lpstr>
      <vt:lpstr>Cont. Introduction</vt:lpstr>
      <vt:lpstr>Cont. Introduction</vt:lpstr>
      <vt:lpstr>PowerPoint Presentation</vt:lpstr>
      <vt:lpstr>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  <vt:lpstr>Cont. Spatial Compatibility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401</cp:revision>
  <dcterms:created xsi:type="dcterms:W3CDTF">2008-11-10T19:40:45Z</dcterms:created>
  <dcterms:modified xsi:type="dcterms:W3CDTF">2016-02-22T05:41:15Z</dcterms:modified>
</cp:coreProperties>
</file>