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30"/>
  </p:notesMasterIdLst>
  <p:handoutMasterIdLst>
    <p:handoutMasterId r:id="rId31"/>
  </p:handoutMasterIdLst>
  <p:sldIdLst>
    <p:sldId id="328" r:id="rId4"/>
    <p:sldId id="329" r:id="rId5"/>
    <p:sldId id="347" r:id="rId6"/>
    <p:sldId id="348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6" r:id="rId15"/>
    <p:sldId id="365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9" r:id="rId28"/>
    <p:sldId id="378" r:id="rId29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Q: Can you justify</a:t>
            </a:r>
            <a:r>
              <a:rPr lang="en-US" i="1" baseline="0" dirty="0" smtClean="0"/>
              <a:t> why controls are shown on right and bottom only?</a:t>
            </a:r>
          </a:p>
          <a:p>
            <a:r>
              <a:rPr lang="en-US" i="1" baseline="0" dirty="0" smtClean="0"/>
              <a:t>A: bottom, since top will block display below; right, since right-handed person can see display on left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97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Applies here for right-handed</a:t>
            </a:r>
            <a:r>
              <a:rPr lang="en-US" i="1" baseline="0" dirty="0" smtClean="0"/>
              <a:t> person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63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78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41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51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94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94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2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69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820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377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From chapter 3 (note this is highly related to Table 3-1, pp 53) </a:t>
            </a:r>
          </a:p>
          <a:p>
            <a:r>
              <a:rPr lang="en-US" i="1" dirty="0" smtClean="0"/>
              <a:t>** </a:t>
            </a:r>
            <a:r>
              <a:rPr lang="en-US" i="1" dirty="0" err="1" smtClean="0"/>
              <a:t>tacan</a:t>
            </a:r>
            <a:r>
              <a:rPr lang="en-US" i="1" dirty="0" smtClean="0"/>
              <a:t>: aviation</a:t>
            </a:r>
            <a:r>
              <a:rPr lang="en-US" i="1" baseline="0" dirty="0" smtClean="0"/>
              <a:t> measuring device</a:t>
            </a:r>
          </a:p>
          <a:p>
            <a:r>
              <a:rPr lang="en-US" i="1" baseline="0" dirty="0" smtClean="0"/>
              <a:t>* * *: refer to attention resource theories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682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51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68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80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52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73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3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e.g. when scale markings are</a:t>
            </a:r>
            <a:r>
              <a:rPr lang="en-US" i="1" baseline="0" dirty="0" smtClean="0"/>
              <a:t> pointing to the right, then moving the control CW will make pointer follow my hand (down), and vice versa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52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2016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1437-8H)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 Compatibility – Part II (Movement, Modality)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2"/>
            </a:pPr>
            <a:r>
              <a:rPr lang="en-US" altLang="en-US" dirty="0">
                <a:solidFill>
                  <a:schemeClr val="tx1"/>
                </a:solidFill>
              </a:rPr>
              <a:t>Rotary Controls and Linear Displays in Same Plane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342900"/>
            <a:r>
              <a:rPr lang="en-US" altLang="en-US" dirty="0" smtClean="0">
                <a:solidFill>
                  <a:schemeClr val="tx1"/>
                </a:solidFill>
              </a:rPr>
              <a:t>Control can be placed: above, below, to left, or to right of display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Three Compatibility principles: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b="1" i="1" dirty="0" smtClean="0">
                <a:solidFill>
                  <a:schemeClr val="tx1"/>
                </a:solidFill>
              </a:rPr>
              <a:t>Warrick’s</a:t>
            </a:r>
            <a:r>
              <a:rPr lang="en-US" altLang="en-US" b="1" dirty="0" smtClean="0">
                <a:solidFill>
                  <a:schemeClr val="tx1"/>
                </a:solidFill>
              </a:rPr>
              <a:t> principle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Warrick, 1947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pointer on display should move in same direction as the side of control nearest to it is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this applies only when control is located to side of display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control is on right  CW rotation will make pointer go up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Two more principles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Brebner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, 1976), specifically for vertical displays:</a:t>
            </a:r>
          </a:p>
          <a:p>
            <a:pPr marL="857250" lvl="1" indent="-457200">
              <a:buFont typeface="+mj-lt"/>
              <a:buAutoNum type="arabicPeriod" startAt="2"/>
            </a:pP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side principle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pointer should move in same </a:t>
            </a:r>
            <a:r>
              <a:rPr lang="en-US" altLang="en-US" dirty="0">
                <a:solidFill>
                  <a:schemeClr val="tx1"/>
                </a:solidFill>
              </a:rPr>
              <a:t>direction as </a:t>
            </a:r>
            <a:r>
              <a:rPr lang="en-US" altLang="en-US" dirty="0" smtClean="0">
                <a:solidFill>
                  <a:schemeClr val="tx1"/>
                </a:solidFill>
              </a:rPr>
              <a:t>side of control knob which is on same side as scale markings on display*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This works when control is top / bottom / side of vertical display</a:t>
            </a:r>
          </a:p>
          <a:p>
            <a:pPr marL="857250" lvl="1" indent="-457200">
              <a:buFont typeface="+mj-lt"/>
              <a:buAutoNum type="arabicPeriod" startAt="3"/>
            </a:pP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Clockwise-for-increase principle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when people turn rotary control CW  value of display increases no matter where control is (relative to display)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Three principles compared on next slide (1976, 1981)</a:t>
            </a: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7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2" descr="E:\Epson scanner\img041.jpg"/>
          <p:cNvPicPr>
            <a:picLocks noChangeAspect="1" noChangeArrowheads="1"/>
          </p:cNvPicPr>
          <p:nvPr/>
        </p:nvPicPr>
        <p:blipFill>
          <a:blip r:embed="rId3"/>
          <a:srcRect l="5941" t="13956" b="4097"/>
          <a:stretch>
            <a:fillRect/>
          </a:stretch>
        </p:blipFill>
        <p:spPr bwMode="auto">
          <a:xfrm rot="5400000">
            <a:off x="1243615" y="6827"/>
            <a:ext cx="6173660" cy="77983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0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Investigated types: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with linear displays (in different planes)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Stick-type controls</a:t>
            </a:r>
            <a:r>
              <a:rPr lang="en-US" altLang="en-US" dirty="0">
                <a:solidFill>
                  <a:schemeClr val="tx1"/>
                </a:solidFill>
              </a:rPr>
              <a:t> with linear displays (in different planes)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Principles for </a:t>
            </a:r>
            <a:r>
              <a:rPr lang="en-US" altLang="en-US" dirty="0">
                <a:solidFill>
                  <a:schemeClr val="tx1"/>
                </a:solidFill>
              </a:rPr>
              <a:t>rotary </a:t>
            </a:r>
            <a:r>
              <a:rPr lang="en-US" altLang="en-US" dirty="0" smtClean="0">
                <a:solidFill>
                  <a:schemeClr val="tx1"/>
                </a:solidFill>
              </a:rPr>
              <a:t>controls (</a:t>
            </a:r>
            <a:r>
              <a:rPr lang="en-US" altLang="en-US" i="1" dirty="0" smtClean="0">
                <a:solidFill>
                  <a:schemeClr val="tx1"/>
                </a:solidFill>
              </a:rPr>
              <a:t>Holding,1957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General CW for increase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Helical/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screwlike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hand tendency for movement:* 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rotation is associated with moving away from individual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CCW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rotation is associated with moving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towards individual</a:t>
            </a: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Stick-type controls with linear </a:t>
            </a:r>
            <a:r>
              <a:rPr lang="en-US" altLang="en-US" dirty="0" smtClean="0">
                <a:solidFill>
                  <a:schemeClr val="tx1"/>
                </a:solidFill>
              </a:rPr>
              <a:t>displays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Case 1: 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Spragg</a:t>
            </a:r>
            <a:r>
              <a:rPr lang="en-US" altLang="en-US" i="1" dirty="0" smtClean="0">
                <a:solidFill>
                  <a:schemeClr val="tx1"/>
                </a:solidFill>
              </a:rPr>
              <a:t>, </a:t>
            </a:r>
            <a:r>
              <a:rPr lang="en-US" altLang="en-US" i="1" dirty="0" err="1" smtClean="0">
                <a:solidFill>
                  <a:schemeClr val="tx1"/>
                </a:solidFill>
              </a:rPr>
              <a:t>Finck</a:t>
            </a:r>
            <a:r>
              <a:rPr lang="en-US" altLang="en-US" i="1" dirty="0" smtClean="0">
                <a:solidFill>
                  <a:schemeClr val="tx1"/>
                </a:solidFill>
              </a:rPr>
              <a:t>, and Smith</a:t>
            </a:r>
            <a:r>
              <a:rPr lang="en-US" altLang="en-US" dirty="0" smtClean="0">
                <a:solidFill>
                  <a:schemeClr val="tx1"/>
                </a:solidFill>
              </a:rPr>
              <a:t> (1959)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Investigated 4 combinations of control-display movements (next slide)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Involved with tracking task 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For horizontally mounted stick (vertical plane):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Up-up relationship (i.e. move control up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display moves up): preferred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Up-down relationship: less preference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For vertically mounted stick (horizontal plane):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Less difference between forward-up and forward-down relationship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36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2.jpg"/>
          <p:cNvPicPr>
            <a:picLocks noChangeAspect="1" noChangeArrowheads="1"/>
          </p:cNvPicPr>
          <p:nvPr/>
        </p:nvPicPr>
        <p:blipFill rotWithShape="1">
          <a:blip r:embed="rId3"/>
          <a:srcRect l="4382" t="10008" r="7094" b="11767"/>
          <a:stretch/>
        </p:blipFill>
        <p:spPr bwMode="auto">
          <a:xfrm rot="16080000">
            <a:off x="1637403" y="-347021"/>
            <a:ext cx="5795652" cy="846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80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Cont. Stick-type </a:t>
            </a:r>
            <a:r>
              <a:rPr lang="en-US" altLang="en-US" dirty="0">
                <a:solidFill>
                  <a:schemeClr val="tx1"/>
                </a:solidFill>
              </a:rPr>
              <a:t>controls with linear </a:t>
            </a:r>
            <a:r>
              <a:rPr lang="en-US" altLang="en-US" dirty="0" smtClean="0">
                <a:solidFill>
                  <a:schemeClr val="tx1"/>
                </a:solidFill>
              </a:rPr>
              <a:t>displays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Case 2: 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Grandjean</a:t>
            </a:r>
            <a:r>
              <a:rPr lang="en-US" altLang="en-US" dirty="0" smtClean="0">
                <a:solidFill>
                  <a:schemeClr val="tx1"/>
                </a:solidFill>
              </a:rPr>
              <a:t> (1988)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Used results from earlier experiment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Conducted experiment shown in next slide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Simpson (1988) found some reservations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 these results: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When Controlling up-down movement is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required e.g. drill presses, scoops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Stereotype: to move component up  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need to move control forward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stereotype: to move component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down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move control lever aft (behind)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Conclusion: use fore/aft control to raise/lower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components (vs. up/down movements)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03" y="3828288"/>
            <a:ext cx="267008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3" descr="E:\Epson scanner\img043.jpg"/>
          <p:cNvPicPr>
            <a:picLocks noChangeAspect="1" noChangeArrowheads="1"/>
          </p:cNvPicPr>
          <p:nvPr/>
        </p:nvPicPr>
        <p:blipFill rotWithShape="1">
          <a:blip r:embed="rId3"/>
          <a:srcRect l="10116" t="6472" r="2473" b="4880"/>
          <a:stretch/>
        </p:blipFill>
        <p:spPr bwMode="auto">
          <a:xfrm rot="16080000">
            <a:off x="2211781" y="-540684"/>
            <a:ext cx="4653953" cy="892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74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4"/>
            </a:pPr>
            <a:r>
              <a:rPr lang="en-US" altLang="en-US" dirty="0">
                <a:solidFill>
                  <a:schemeClr val="tx1"/>
                </a:solidFill>
              </a:rPr>
              <a:t>Movement Relationships of Rotary Vehicular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In car, there is no “display” of system “output”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There is just “response” of vehicle (to control)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Compatibility Principles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If wheel is in horizontal plane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operator orients him/herself to forward point of control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If wheel is in vertical plane 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/>
            </a:r>
            <a:b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operator orients him/herself to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top of control (see next slide)</a:t>
            </a:r>
          </a:p>
          <a:p>
            <a:pPr marL="857250" lvl="1" indent="-457200">
              <a:buFont typeface="+mj-lt"/>
              <a:buAutoNum type="arabicPeriod"/>
            </a:pP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study: shuttle cars for underground coal miners: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wheel exists for controlling left/right turns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Wheel is on </a:t>
            </a: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right side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of car relative to driver as car goes in one direction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Thus, when going in opposite direction wheel is on driver’s left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Result: new drivers have significant problem learning to control cars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Can you suggest solution?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5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4.jpg"/>
          <p:cNvPicPr>
            <a:picLocks noChangeAspect="1" noChangeArrowheads="1"/>
          </p:cNvPicPr>
          <p:nvPr/>
        </p:nvPicPr>
        <p:blipFill rotWithShape="1">
          <a:blip r:embed="rId3"/>
          <a:srcRect l="3860" t="3735" r="3408" b="10763"/>
          <a:stretch/>
        </p:blipFill>
        <p:spPr bwMode="auto">
          <a:xfrm rot="16140000">
            <a:off x="1753036" y="66188"/>
            <a:ext cx="5715458" cy="754265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143000" y="5607050"/>
            <a:ext cx="1143000" cy="71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10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5"/>
            </a:pPr>
            <a:r>
              <a:rPr lang="en-US" altLang="en-US" dirty="0">
                <a:solidFill>
                  <a:schemeClr val="tx1"/>
                </a:solidFill>
              </a:rPr>
              <a:t>Movement Relationships of Power Switches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US stereotype: up = on, down = off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UK stereotype: opposite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What about left-right operation?</a:t>
            </a:r>
          </a:p>
          <a:p>
            <a:pPr marL="800100"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000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Experiment: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Lewis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(1986)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Measure: %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ge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of subjects choosing option: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Up = on (97%)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Right = on (71%)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Away = on (52%)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Conclusions: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stick with vertical power switches (as shown)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Other orientations are not encouraged</a:t>
            </a: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t="2439" r="2535" b="2439"/>
          <a:stretch/>
        </p:blipFill>
        <p:spPr>
          <a:xfrm>
            <a:off x="7086600" y="3810000"/>
            <a:ext cx="1981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Spatial Compatibility (p1)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Movement Compatibility</a:t>
            </a:r>
            <a:r>
              <a:rPr lang="en-US" altLang="en-US" dirty="0" smtClean="0">
                <a:solidFill>
                  <a:schemeClr val="tx1"/>
                </a:solidFill>
              </a:rPr>
              <a:t> (p2)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Modality Compatibility</a:t>
            </a:r>
            <a:r>
              <a:rPr lang="en-US" altLang="en-US" dirty="0" smtClean="0">
                <a:solidFill>
                  <a:schemeClr val="tx1"/>
                </a:solidFill>
              </a:rPr>
              <a:t> (from </a:t>
            </a:r>
            <a:r>
              <a:rPr lang="en-US" altLang="en-US" dirty="0" err="1" smtClean="0">
                <a:solidFill>
                  <a:schemeClr val="tx1"/>
                </a:solidFill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</a:rPr>
              <a:t> 3)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Principles of movement compatibility:</a:t>
                </a:r>
              </a:p>
              <a:p>
                <a:pPr marL="514350" indent="-457200">
                  <a:buFont typeface="+mj-lt"/>
                  <a:buAutoNum type="arabicPeriod" startAt="6"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Orientation of Operator and Movement Relationships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Previous cases: operator faces display, control in front of body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In some situations: operator looking at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180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angle from control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e.g.: adjusting car’s right mirror remotely on dashboard (in front of driver)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 mirror is at </a:t>
                </a:r>
                <a14:m>
                  <m:oMath xmlns:m="http://schemas.openxmlformats.org/officeDocument/2006/math"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angle to right of control</a:t>
                </a:r>
              </a:p>
              <a:p>
                <a:pPr marL="800100" lvl="1"/>
                <a:endParaRPr lang="en-US" altLang="en-US" dirty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  <a:p>
                <a:pPr marL="400050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Three principles of directional compatibility: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Experiments conducted by </a:t>
                </a:r>
                <a:r>
                  <a:rPr lang="en-US" altLang="en-US" i="1" dirty="0" err="1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Worringham</a:t>
                </a:r>
                <a:r>
                  <a:rPr lang="en-US" altLang="en-US" i="1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altLang="en-US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and </a:t>
                </a:r>
                <a:r>
                  <a:rPr lang="en-US" altLang="en-US" i="1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Beringer</a:t>
                </a:r>
                <a:r>
                  <a:rPr lang="en-US" alt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(1989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), next slide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Subjects were shown target on monitor, asked to move cursor to target using control lever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Measure: mean RT (to first movement)</a:t>
                </a:r>
              </a:p>
              <a:p>
                <a:pPr marL="857250" lvl="1" indent="-3429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Control-display compatibility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Control movement in one direction  parallel movement of cursor on display, independent of operator position or orientation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i.e. it doesn’t matter which way operator is facing</a:t>
                </a: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5607050"/>
            <a:ext cx="1143000" cy="71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7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37851" t="2406" r="3363" b="24559"/>
          <a:stretch/>
        </p:blipFill>
        <p:spPr bwMode="auto">
          <a:xfrm rot="16200000">
            <a:off x="389772" y="448432"/>
            <a:ext cx="4820101" cy="5599638"/>
          </a:xfrm>
          <a:prstGeom prst="rect">
            <a:avLst/>
          </a:prstGeom>
          <a:noFill/>
        </p:spPr>
      </p:pic>
      <p:pic>
        <p:nvPicPr>
          <p:cNvPr id="19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531" t="2406" r="80916" b="26425"/>
          <a:stretch/>
        </p:blipFill>
        <p:spPr bwMode="auto">
          <a:xfrm rot="16200000">
            <a:off x="6529178" y="4205077"/>
            <a:ext cx="1123497" cy="4029948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1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87429" t="7375" r="10712" b="87656"/>
          <a:stretch/>
        </p:blipFill>
        <p:spPr bwMode="auto">
          <a:xfrm rot="16200000">
            <a:off x="6711489" y="1764269"/>
            <a:ext cx="211044" cy="527617"/>
          </a:xfrm>
          <a:prstGeom prst="rect">
            <a:avLst/>
          </a:prstGeom>
          <a:noFill/>
        </p:spPr>
      </p:pic>
      <p:pic>
        <p:nvPicPr>
          <p:cNvPr id="22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77027" t="10357" r="20185" b="85668"/>
          <a:stretch/>
        </p:blipFill>
        <p:spPr bwMode="auto">
          <a:xfrm rot="16200000">
            <a:off x="6620422" y="2653695"/>
            <a:ext cx="403286" cy="5377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18918" y="1711090"/>
            <a:ext cx="191452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Location of screen</a:t>
            </a:r>
            <a:endParaRPr lang="ar-SA" dirty="0"/>
          </a:p>
        </p:txBody>
      </p:sp>
      <p:sp>
        <p:nvSpPr>
          <p:cNvPr id="25" name="TextBox 24"/>
          <p:cNvSpPr txBox="1"/>
          <p:nvPr/>
        </p:nvSpPr>
        <p:spPr>
          <a:xfrm>
            <a:off x="7118918" y="2528072"/>
            <a:ext cx="191452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Direction of arm movement for rightward cursor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160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6"/>
            </a:pPr>
            <a:r>
              <a:rPr lang="en-US" altLang="en-US" dirty="0">
                <a:solidFill>
                  <a:schemeClr val="tx1"/>
                </a:solidFill>
              </a:rPr>
              <a:t>Orientation of Operator and Movement Relationships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000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Three principles of directional compatibility: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Control-display compatibility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Visual-motor compatibility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Direction of motion of cursor in subject’s visual field while looking at display = same as direction of motor response if looking at controlling limb 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to move cursor to right as subject looks at display  move control to right (just as if you were looking at control)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This compatibility produced shortest RT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Visual-trunk compatibility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Direction of movement of cursor in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subject’s visual field while looking at display =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same as direction of movement control relative to subject’s trunk</a:t>
            </a:r>
          </a:p>
          <a:p>
            <a:pPr lvl="2"/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.g. to move cursor to right as subject looks at display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move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right from body centerline (regardless of head/body position)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5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0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Discussion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Clear stereotypes exist (yet not universal, and not in every case)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When stereotype is not present, or when principles are in conflict: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Designer must make decision, e.g.: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 control-display relationships to match those existing in other systems already being used by intended population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Choose relationship that is logical/explainable (this also makes it easier to train people to use it)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In absence of stereotype, previous experience, and logical principle: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Base design decision on empirical tests of possible relationships using intended user population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9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Modality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Modality Compatibility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What modality compatibility* refers to: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stimulus-response modality combinations: more compatible with certain tasks than others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Wickens</a:t>
            </a:r>
            <a:r>
              <a:rPr lang="en-US" altLang="en-US" i="1" dirty="0" smtClean="0">
                <a:solidFill>
                  <a:schemeClr val="tx1"/>
                </a:solidFill>
              </a:rPr>
              <a:t>, </a:t>
            </a:r>
            <a:r>
              <a:rPr lang="en-US" altLang="en-US" i="1" dirty="0" err="1" smtClean="0">
                <a:solidFill>
                  <a:schemeClr val="tx1"/>
                </a:solidFill>
              </a:rPr>
              <a:t>Sandry</a:t>
            </a:r>
            <a:r>
              <a:rPr lang="en-US" altLang="en-US" i="1" dirty="0" smtClean="0">
                <a:solidFill>
                  <a:schemeClr val="tx1"/>
                </a:solidFill>
              </a:rPr>
              <a:t>, and </a:t>
            </a:r>
            <a:r>
              <a:rPr lang="en-US" altLang="en-US" i="1" dirty="0" err="1" smtClean="0">
                <a:solidFill>
                  <a:schemeClr val="tx1"/>
                </a:solidFill>
              </a:rPr>
              <a:t>Vidulich</a:t>
            </a:r>
            <a:r>
              <a:rPr lang="en-US" altLang="en-US" dirty="0" smtClean="0">
                <a:solidFill>
                  <a:schemeClr val="tx1"/>
                </a:solidFill>
              </a:rPr>
              <a:t> (1983):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Participants performed either (see next slide),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Verbal</a:t>
            </a:r>
            <a:r>
              <a:rPr lang="en-US" altLang="en-US" dirty="0" smtClean="0">
                <a:solidFill>
                  <a:schemeClr val="tx1"/>
                </a:solidFill>
              </a:rPr>
              <a:t> task (respond to command, “turn on radar beacon </a:t>
            </a:r>
            <a:r>
              <a:rPr lang="en-US" altLang="en-US" dirty="0" err="1" smtClean="0">
                <a:solidFill>
                  <a:schemeClr val="tx1"/>
                </a:solidFill>
              </a:rPr>
              <a:t>tacan</a:t>
            </a:r>
            <a:r>
              <a:rPr lang="en-US" altLang="en-US" dirty="0" smtClean="0">
                <a:solidFill>
                  <a:schemeClr val="tx1"/>
                </a:solidFill>
              </a:rPr>
              <a:t>**”)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Spatial</a:t>
            </a:r>
            <a:r>
              <a:rPr lang="en-US" altLang="en-US" dirty="0" smtClean="0">
                <a:solidFill>
                  <a:schemeClr val="tx1"/>
                </a:solidFill>
              </a:rPr>
              <a:t> task (bring cursor over a specified target)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Each task presented through either,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Auditory</a:t>
            </a:r>
            <a:r>
              <a:rPr lang="en-US" altLang="en-US" dirty="0" smtClean="0">
                <a:solidFill>
                  <a:schemeClr val="tx1"/>
                </a:solidFill>
              </a:rPr>
              <a:t> (A) modality (speech)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Visual</a:t>
            </a:r>
            <a:r>
              <a:rPr lang="en-US" altLang="en-US" dirty="0" smtClean="0">
                <a:solidFill>
                  <a:schemeClr val="tx1"/>
                </a:solidFill>
              </a:rPr>
              <a:t> (V) modality (display on screen)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Participant responded either by,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Speaking</a:t>
            </a:r>
            <a:r>
              <a:rPr lang="en-US" altLang="en-US" dirty="0" smtClean="0">
                <a:solidFill>
                  <a:schemeClr val="tx1"/>
                </a:solidFill>
              </a:rPr>
              <a:t> (S) response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Manually</a:t>
            </a:r>
            <a:r>
              <a:rPr lang="en-US" altLang="en-US" dirty="0" smtClean="0">
                <a:solidFill>
                  <a:schemeClr val="tx1"/>
                </a:solidFill>
              </a:rPr>
              <a:t> (M) performing the command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 shown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in next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slide (all presentation/response modalities):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RT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measured for each of the presentation/response modalities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 compatible combinations (fastest performance):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Verbal</a:t>
            </a:r>
            <a:r>
              <a:rPr lang="en-US" altLang="en-US" dirty="0" smtClean="0">
                <a:solidFill>
                  <a:schemeClr val="tx1"/>
                </a:solidFill>
              </a:rPr>
              <a:t> task: </a:t>
            </a:r>
            <a:r>
              <a:rPr lang="en-US" altLang="en-US" b="1" dirty="0" smtClean="0">
                <a:solidFill>
                  <a:schemeClr val="tx1"/>
                </a:solidFill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</a:rPr>
              <a:t> presentation with </a:t>
            </a:r>
            <a:r>
              <a:rPr lang="en-US" altLang="en-US" b="1" dirty="0" smtClean="0">
                <a:solidFill>
                  <a:schemeClr val="tx1"/>
                </a:solidFill>
              </a:rPr>
              <a:t>S</a:t>
            </a:r>
            <a:r>
              <a:rPr lang="en-US" altLang="en-US" dirty="0" smtClean="0">
                <a:solidFill>
                  <a:schemeClr val="tx1"/>
                </a:solidFill>
              </a:rPr>
              <a:t> response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Spatial</a:t>
            </a:r>
            <a:r>
              <a:rPr lang="en-US" altLang="en-US" dirty="0" smtClean="0">
                <a:solidFill>
                  <a:schemeClr val="tx1"/>
                </a:solidFill>
              </a:rPr>
              <a:t> task: </a:t>
            </a:r>
            <a:r>
              <a:rPr lang="en-US" altLang="en-US" b="1" dirty="0" smtClean="0">
                <a:solidFill>
                  <a:schemeClr val="tx1"/>
                </a:solidFill>
              </a:rPr>
              <a:t>V</a:t>
            </a:r>
            <a:r>
              <a:rPr lang="en-US" altLang="en-US" dirty="0" smtClean="0">
                <a:solidFill>
                  <a:schemeClr val="tx1"/>
                </a:solidFill>
              </a:rPr>
              <a:t> presentation with </a:t>
            </a:r>
            <a:r>
              <a:rPr lang="en-US" altLang="en-US" b="1" dirty="0" smtClean="0">
                <a:solidFill>
                  <a:schemeClr val="tx1"/>
                </a:solidFill>
              </a:rPr>
              <a:t>M</a:t>
            </a:r>
            <a:r>
              <a:rPr lang="en-US" altLang="en-US" dirty="0" smtClean="0">
                <a:solidFill>
                  <a:schemeClr val="tx1"/>
                </a:solidFill>
              </a:rPr>
              <a:t> response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can you explain findings above? ***</a:t>
            </a:r>
          </a:p>
          <a:p>
            <a:pPr lvl="2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5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Modality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6.jpg"/>
          <p:cNvPicPr>
            <a:picLocks noChangeAspect="1" noChangeArrowheads="1"/>
          </p:cNvPicPr>
          <p:nvPr/>
        </p:nvPicPr>
        <p:blipFill rotWithShape="1">
          <a:blip r:embed="rId3"/>
          <a:srcRect l="9619" t="5514" r="6885" b="5688"/>
          <a:stretch/>
        </p:blipFill>
        <p:spPr bwMode="auto">
          <a:xfrm rot="16200000">
            <a:off x="2080217" y="-708616"/>
            <a:ext cx="4983569" cy="9144001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>
            <a:off x="1524000" y="2362200"/>
            <a:ext cx="3810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615337" y="2590800"/>
            <a:ext cx="3810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8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Movement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Cases when movement compatibility is important: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Movement of control device to </a:t>
            </a:r>
            <a:r>
              <a:rPr lang="en-US" altLang="en-US" i="1" dirty="0" smtClean="0">
                <a:solidFill>
                  <a:schemeClr val="tx1"/>
                </a:solidFill>
              </a:rPr>
              <a:t>follow</a:t>
            </a:r>
            <a:r>
              <a:rPr lang="en-US" altLang="en-US" dirty="0" smtClean="0">
                <a:solidFill>
                  <a:schemeClr val="tx1"/>
                </a:solidFill>
              </a:rPr>
              <a:t> (e.g. right) movement of display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Movement of control device to </a:t>
            </a:r>
            <a:r>
              <a:rPr lang="en-US" altLang="en-US" i="1" dirty="0" smtClean="0">
                <a:solidFill>
                  <a:schemeClr val="tx1"/>
                </a:solidFill>
              </a:rPr>
              <a:t>control</a:t>
            </a:r>
            <a:r>
              <a:rPr lang="en-US" altLang="en-US" dirty="0" smtClean="0">
                <a:solidFill>
                  <a:schemeClr val="tx1"/>
                </a:solidFill>
              </a:rPr>
              <a:t> movement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display (e.g. radio)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Movement of control device </a:t>
            </a:r>
            <a:r>
              <a:rPr lang="en-US" altLang="en-US" dirty="0" smtClean="0">
                <a:solidFill>
                  <a:schemeClr val="tx1"/>
                </a:solidFill>
              </a:rPr>
              <a:t>to produce specific system response (e.g. turning steering wheel left/right)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Movement of display indicator with no related response (e.g. clock)</a:t>
            </a:r>
            <a:endParaRPr lang="en-US" altLang="en-US" dirty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i="1" dirty="0" smtClean="0">
                <a:solidFill>
                  <a:schemeClr val="tx1"/>
                </a:solidFill>
              </a:rPr>
              <a:t>Population stereotypes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is expectation of people regarding movement 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stereotypes are stronger than others</a:t>
            </a: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Factors affecting movement 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Features of controls and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Physical orientation (i.e. position) of user (e.g. is user in same/different plane than control?)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Principles of movement compatibility: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Rotary Controls and </a:t>
            </a:r>
            <a:r>
              <a:rPr lang="en-US" altLang="en-US" dirty="0" smtClean="0">
                <a:solidFill>
                  <a:schemeClr val="tx1"/>
                </a:solidFill>
              </a:rPr>
              <a:t>Linear </a:t>
            </a:r>
            <a:r>
              <a:rPr lang="en-US" altLang="en-US" dirty="0">
                <a:solidFill>
                  <a:schemeClr val="tx1"/>
                </a:solidFill>
              </a:rPr>
              <a:t>Displays in Same </a:t>
            </a:r>
            <a:r>
              <a:rPr lang="en-US" altLang="en-US" dirty="0" smtClean="0">
                <a:solidFill>
                  <a:schemeClr val="tx1"/>
                </a:solidFill>
              </a:rPr>
              <a:t>Plane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Movement of Displays and Controls in Different Planes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Movement Relationships of Rotary Vehicular Controls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Movement Relationships of </a:t>
            </a:r>
            <a:r>
              <a:rPr lang="en-US" altLang="en-US" dirty="0" smtClean="0">
                <a:solidFill>
                  <a:schemeClr val="tx1"/>
                </a:solidFill>
              </a:rPr>
              <a:t>Power Switches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Orientation of Operator and </a:t>
            </a:r>
            <a:r>
              <a:rPr lang="en-US" altLang="en-US" dirty="0">
                <a:solidFill>
                  <a:schemeClr val="tx1"/>
                </a:solidFill>
              </a:rPr>
              <a:t>Movement </a:t>
            </a:r>
            <a:r>
              <a:rPr lang="en-US" altLang="en-US" dirty="0" smtClean="0">
                <a:solidFill>
                  <a:schemeClr val="tx1"/>
                </a:solidFill>
              </a:rPr>
              <a:t>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Discussion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99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>
                <a:solidFill>
                  <a:schemeClr val="tx1"/>
                </a:solidFill>
              </a:rPr>
              <a:t>Fixed rotary scales with moving </a:t>
            </a:r>
            <a:r>
              <a:rPr lang="en-US" altLang="en-US" dirty="0" smtClean="0">
                <a:solidFill>
                  <a:schemeClr val="tx1"/>
                </a:solidFill>
              </a:rPr>
              <a:t>pointers: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Well-established principles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CW rotation of control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rotation of pointer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Increase in value of variable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CCW rotation of control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CCW rotation of pointer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Decrease in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value of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variable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35" b="72880"/>
          <a:stretch/>
        </p:blipFill>
        <p:spPr bwMode="auto">
          <a:xfrm>
            <a:off x="5791200" y="3851403"/>
            <a:ext cx="3352800" cy="300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3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Moving scales with fixed </a:t>
            </a:r>
            <a:r>
              <a:rPr lang="en-US" altLang="en-US" dirty="0" smtClean="0">
                <a:solidFill>
                  <a:schemeClr val="tx1"/>
                </a:solidFill>
              </a:rPr>
              <a:t>pointers (</a:t>
            </a:r>
            <a:r>
              <a:rPr lang="en-US" altLang="en-US" i="1" dirty="0" smtClean="0">
                <a:solidFill>
                  <a:schemeClr val="tx1"/>
                </a:solidFill>
              </a:rPr>
              <a:t>Bradley, 1954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  <a:endParaRPr lang="en-US" altLang="en-US" dirty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Scale should rotate in same direction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(AKA “direct </a:t>
            </a:r>
            <a:r>
              <a:rPr lang="en-US" altLang="en-US" dirty="0">
                <a:solidFill>
                  <a:schemeClr val="tx1"/>
                </a:solidFill>
              </a:rPr>
              <a:t>drive</a:t>
            </a:r>
            <a:r>
              <a:rPr lang="en-US" altLang="en-US" dirty="0" smtClean="0">
                <a:solidFill>
                  <a:schemeClr val="tx1"/>
                </a:solidFill>
              </a:rPr>
              <a:t>”) as its knob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numbers should increase: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left to right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should turn CW to increase settings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not possible to implement all 3 principles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at the same time (in one setup)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Can you test this from figures on right?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9" t="66363" r="67532" b="5606"/>
          <a:stretch/>
        </p:blipFill>
        <p:spPr bwMode="auto">
          <a:xfrm>
            <a:off x="6781800" y="3121513"/>
            <a:ext cx="2324100" cy="223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7" t="71969" r="41559" b="20182"/>
          <a:stretch/>
        </p:blipFill>
        <p:spPr bwMode="auto">
          <a:xfrm>
            <a:off x="7010400" y="5410200"/>
            <a:ext cx="209005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1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Moving scales with fixed </a:t>
            </a:r>
            <a:r>
              <a:rPr lang="en-US" altLang="en-US" dirty="0" smtClean="0">
                <a:solidFill>
                  <a:schemeClr val="tx1"/>
                </a:solidFill>
              </a:rPr>
              <a:t>pointers (</a:t>
            </a:r>
            <a:r>
              <a:rPr lang="en-US" altLang="en-US" i="1" dirty="0" smtClean="0">
                <a:solidFill>
                  <a:schemeClr val="tx1"/>
                </a:solidFill>
              </a:rPr>
              <a:t>Bradley, 1954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altLang="en-US" dirty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Experiment by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Bradley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(next slide)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Only two principles can be achieved at the same time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Tested various control-display assemblies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Criteria: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starting errors (initial movement in wrong direction)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setting errors (incorrect settings)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rank-order preferences of subjects (i.e. subjective preference)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 most important principles (in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desc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 order of preference)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 linkage (“drive”) between control and display (A &amp; B) (most imp)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numbers increase left to right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control movement  increased setting (least imp)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2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 descr="E:\Epson scanner\img040.jpg"/>
          <p:cNvPicPr>
            <a:picLocks noChangeAspect="1" noChangeArrowheads="1"/>
          </p:cNvPicPr>
          <p:nvPr/>
        </p:nvPicPr>
        <p:blipFill rotWithShape="1">
          <a:blip r:embed="rId3"/>
          <a:srcRect l="3120" t="14526" r="3633" b="11161"/>
          <a:stretch/>
        </p:blipFill>
        <p:spPr bwMode="auto">
          <a:xfrm rot="5460000">
            <a:off x="1298854" y="1220004"/>
            <a:ext cx="5951446" cy="5323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34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3707</TotalTime>
  <Words>1837</Words>
  <Application>Microsoft Office PowerPoint</Application>
  <PresentationFormat>On-screen Show (4:3)</PresentationFormat>
  <Paragraphs>311</Paragraphs>
  <Slides>26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Contents</vt:lpstr>
      <vt:lpstr>PowerPoint Presentation</vt:lpstr>
      <vt:lpstr>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PowerPoint Presentation</vt:lpstr>
      <vt:lpstr>Modality Compatibility</vt:lpstr>
      <vt:lpstr>Cont. Modality Compatibility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457</cp:revision>
  <dcterms:created xsi:type="dcterms:W3CDTF">2008-11-10T19:40:45Z</dcterms:created>
  <dcterms:modified xsi:type="dcterms:W3CDTF">2016-10-29T12:45:00Z</dcterms:modified>
</cp:coreProperties>
</file>