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1" autoAdjust="0"/>
    <p:restoredTop sz="94660"/>
  </p:normalViewPr>
  <p:slideViewPr>
    <p:cSldViewPr snapToGrid="0">
      <p:cViewPr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hadah\Documents\KSU\practical%20-KSU\BCH445\Ghada%20Alamro\Pre-lab\pre%20lab%2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100" b="0" i="0" baseline="0">
                <a:effectLst/>
              </a:rPr>
              <a:t>Estimation of protein concentration in egg and milk samples by sulfosalicylic acid </a:t>
            </a:r>
            <a:endParaRPr lang="en-GB" sz="11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Sheet1!$D$3:$D$9</c:f>
              <c:numCache>
                <c:formatCode>General</c:formatCode>
                <c:ptCount val="7"/>
                <c:pt idx="0">
                  <c:v>105</c:v>
                </c:pt>
                <c:pt idx="1">
                  <c:v>70</c:v>
                </c:pt>
                <c:pt idx="2">
                  <c:v>56</c:v>
                </c:pt>
                <c:pt idx="3">
                  <c:v>35</c:v>
                </c:pt>
                <c:pt idx="4">
                  <c:v>21</c:v>
                </c:pt>
                <c:pt idx="5">
                  <c:v>7</c:v>
                </c:pt>
                <c:pt idx="6">
                  <c:v>0</c:v>
                </c:pt>
              </c:numCache>
            </c:numRef>
          </c:xVal>
          <c:yVal>
            <c:numRef>
              <c:f>Sheet1!$E$3:$E$9</c:f>
              <c:numCache>
                <c:formatCode>General</c:formatCode>
                <c:ptCount val="7"/>
                <c:pt idx="0">
                  <c:v>45.2</c:v>
                </c:pt>
                <c:pt idx="1">
                  <c:v>54.5</c:v>
                </c:pt>
                <c:pt idx="2">
                  <c:v>65.7</c:v>
                </c:pt>
                <c:pt idx="3">
                  <c:v>74.3</c:v>
                </c:pt>
                <c:pt idx="4">
                  <c:v>86.7</c:v>
                </c:pt>
                <c:pt idx="5">
                  <c:v>94.5</c:v>
                </c:pt>
                <c:pt idx="6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D7-462D-A61D-B377236CDC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9748408"/>
        <c:axId val="299754680"/>
      </c:scatterChart>
      <c:valAx>
        <c:axId val="299748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0" i="0" baseline="0">
                    <a:effectLst/>
                  </a:rPr>
                  <a:t>Protein concentration (mg/dl)</a:t>
                </a:r>
                <a:endParaRPr lang="en-GB" sz="11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99754680"/>
        <c:crosses val="autoZero"/>
        <c:crossBetween val="midCat"/>
        <c:majorUnit val="10"/>
      </c:valAx>
      <c:valAx>
        <c:axId val="299754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Transmittance % at 500nm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99748408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000">
          <a:solidFill>
            <a:sysClr val="windowText" lastClr="000000"/>
          </a:solidFill>
        </a:defRPr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CF6B091-FD16-49E6-A1F5-4B2EB27F9705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17B2D6-4926-4E72-A392-07D1F54AD77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0357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*</a:t>
            </a:r>
            <a:r>
              <a:rPr lang="en-GB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biologically complete : </a:t>
            </a:r>
            <a:r>
              <a:rPr lang="en-GB" b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/>
              </a:rPr>
              <a:t>all EAA + absorbed</a:t>
            </a:r>
            <a:r>
              <a:rPr lang="en-GB" b="0" baseline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/>
              </a:rPr>
              <a:t> by the body</a:t>
            </a:r>
            <a:endParaRPr lang="en-GB" b="0" dirty="0">
              <a:effectLst/>
            </a:endParaRP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7B2D6-4926-4E72-A392-07D1F54AD77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411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F1FE6-EB3C-488A-BDEE-2DF7AA6BF42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88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343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296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329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88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r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696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921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03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73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280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r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370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r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165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66EF260-4CE8-49A8-B89C-DB4C79E5B0DF}" type="datetimeFigureOut">
              <a:rPr lang="ar-SA" smtClean="0"/>
              <a:t>06/06/38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75229FA-AF6A-45D6-9A5C-0581FC039DA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397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56492" y="3488789"/>
            <a:ext cx="104147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002060"/>
                </a:solidFill>
              </a:rPr>
              <a:t>Estimation of total protein in milk and egg using </a:t>
            </a:r>
            <a:r>
              <a:rPr lang="en-GB" sz="4000" b="1" dirty="0" err="1">
                <a:solidFill>
                  <a:srgbClr val="002060"/>
                </a:solidFill>
              </a:rPr>
              <a:t>turbidmetric</a:t>
            </a:r>
            <a:r>
              <a:rPr lang="en-GB" sz="4000" b="1" dirty="0">
                <a:solidFill>
                  <a:srgbClr val="002060"/>
                </a:solidFill>
              </a:rPr>
              <a:t> method </a:t>
            </a:r>
            <a:endParaRPr lang="ar-SA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11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717" y="56860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3600" b="1" dirty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Method: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46" y="1547625"/>
            <a:ext cx="10145102" cy="1969477"/>
          </a:xfrm>
        </p:spPr>
        <p:txBody>
          <a:bodyPr>
            <a:normAutofit/>
          </a:bodyPr>
          <a:lstStyle/>
          <a:p>
            <a:pPr algn="l" rtl="0"/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up a series of test tube as follows, label from 1- 6:</a:t>
            </a:r>
          </a:p>
          <a:p>
            <a:pPr algn="l" rtl="0"/>
            <a:endParaRPr lang="en-GB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93394"/>
              </p:ext>
            </p:extLst>
          </p:nvPr>
        </p:nvGraphicFramePr>
        <p:xfrm>
          <a:off x="3277772" y="2841853"/>
          <a:ext cx="5753687" cy="2804160"/>
        </p:xfrm>
        <a:graphic>
          <a:graphicData uri="http://schemas.openxmlformats.org/drawingml/2006/table">
            <a:tbl>
              <a:tblPr rtl="1" firstRow="1" firstCol="1" bandRow="1">
                <a:tableStyleId>{B301B821-A1FF-4177-AEE7-76D212191A09}</a:tableStyleId>
              </a:tblPr>
              <a:tblGrid>
                <a:gridCol w="2391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1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0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Water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Protein solution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Tube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9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1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952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11</a:t>
            </a:fld>
            <a:endParaRPr lang="en-GB"/>
          </a:p>
        </p:txBody>
      </p:sp>
      <p:sp>
        <p:nvSpPr>
          <p:cNvPr id="6" name="مستطيل 5"/>
          <p:cNvSpPr/>
          <p:nvPr/>
        </p:nvSpPr>
        <p:spPr>
          <a:xfrm>
            <a:off x="185455" y="288384"/>
            <a:ext cx="11840308" cy="17865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5686" y="1871002"/>
            <a:ext cx="11186202" cy="48236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Label a fresh set of test tubes 1 to 6. blank,</a:t>
            </a:r>
            <a:r>
              <a:rPr lang="en-GB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Egg sample and Milk sample :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8 ml of </a:t>
            </a:r>
            <a:r>
              <a:rPr lang="en-GB" sz="2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sulphosalisalic</a:t>
            </a:r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acid to each test tube.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blank add 2ml water.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0.5 ml of egg sample and 1.5 ml water.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2 ml of milk sample.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Mix the content of each tube well and allow to stand </a:t>
            </a:r>
            <a:r>
              <a:rPr lang="en-GB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2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minutes</a:t>
            </a:r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solution 7 (Blank) to set transmittance 100% at 500nm.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use solutions from 1-6, to recorded respective transmittance of each suspension.</a:t>
            </a:r>
          </a:p>
          <a:p>
            <a:pPr algn="l" rtl="0"/>
            <a:r>
              <a:rPr lang="en-GB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 your results.</a:t>
            </a:r>
          </a:p>
          <a:p>
            <a:pPr algn="l" rtl="0"/>
            <a:endParaRPr lang="en-GB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85455" y="596908"/>
            <a:ext cx="542686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Method </a:t>
            </a:r>
            <a:r>
              <a:rPr lang="en-US" sz="32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</a:t>
            </a:r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’:</a:t>
            </a:r>
            <a:endParaRPr lang="ar-SA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1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027" y="0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Results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956" y="1014081"/>
            <a:ext cx="12045044" cy="3886200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Plot transmittance against protein concentration on semi-logarithm paper (standard curve). </a:t>
            </a:r>
          </a:p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 the protein concentration of the “unknown samples” from the standard curve. </a:t>
            </a:r>
          </a:p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the concentration of protein in the original sample (g/100 ml)</a:t>
            </a: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370587"/>
              </p:ext>
            </p:extLst>
          </p:nvPr>
        </p:nvGraphicFramePr>
        <p:xfrm>
          <a:off x="968374" y="3635171"/>
          <a:ext cx="4817385" cy="3055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8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27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Calibri" pitchFamily="34" charset="0"/>
                        </a:rPr>
                        <a:t>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Calibri" pitchFamily="34" charset="0"/>
                        </a:rPr>
                        <a:t>Transmittance at 500nm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Calibri" pitchFamily="34" charset="0"/>
                        </a:rPr>
                        <a:t>Protein concentration (mg/dl)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latin typeface="Calibri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5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alibri" pitchFamily="34" charset="0"/>
                        </a:rPr>
                        <a:t>Milk 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alibri" pitchFamily="34" charset="0"/>
                        </a:rPr>
                        <a:t>Egg 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072981"/>
              </p:ext>
            </p:extLst>
          </p:nvPr>
        </p:nvGraphicFramePr>
        <p:xfrm>
          <a:off x="6059485" y="3620024"/>
          <a:ext cx="4568146" cy="307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7443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718" y="126609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Calculations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95" y="2243934"/>
            <a:ext cx="11701234" cy="3886200"/>
          </a:xfrm>
        </p:spPr>
        <p:txBody>
          <a:bodyPr>
            <a:normAutofit/>
          </a:bodyPr>
          <a:lstStyle/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r>
              <a:rPr lang="en-GB" sz="2400" b="1" dirty="0">
                <a:solidFill>
                  <a:srgbClr val="9E78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concentration from the standard curve (mg/dl) x dilution factor=</a:t>
            </a:r>
            <a:r>
              <a:rPr lang="en-GB" sz="2400" dirty="0">
                <a:solidFill>
                  <a:srgbClr val="9E78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------------- mg/dl</a:t>
            </a: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r>
              <a:rPr lang="en-GB" sz="2400" b="1" dirty="0">
                <a:solidFill>
                  <a:srgbClr val="9E78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Dilution factor=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volume / aliquot volume </a:t>
            </a:r>
          </a:p>
          <a:p>
            <a:pPr marL="0" indent="0" algn="l" rtl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Egg=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…………..</a:t>
            </a:r>
          </a:p>
          <a:p>
            <a:pPr marL="0" indent="0" algn="l" rtl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Milk =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………….</a:t>
            </a: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76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49347" y="1035707"/>
            <a:ext cx="3723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Diet protein sources: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186639" y="3998742"/>
            <a:ext cx="10954973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r>
              <a:rPr lang="en-GB" b="1" i="1" u="sng" dirty="0">
                <a:solidFill>
                  <a:srgbClr val="B166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Proteins in human diet are derived from two main sources namely: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 proteins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egg, milk, meat and fish).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en-GB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Plant proteins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pulses, cereals, nuts, beans and soy products). </a:t>
            </a:r>
          </a:p>
          <a:p>
            <a:pPr>
              <a:lnSpc>
                <a:spcPct val="17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 proteins are more “</a:t>
            </a: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biologically complete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than vegetable proteins. </a:t>
            </a:r>
          </a:p>
          <a:p>
            <a:pPr>
              <a:lnSpc>
                <a:spcPct val="170000"/>
              </a:lnSpc>
            </a:pPr>
            <a:r>
              <a:rPr lang="en-GB" b="1" dirty="0">
                <a:solidFill>
                  <a:srgbClr val="7030A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Food analysts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interested in knowing the total </a:t>
            </a:r>
            <a:r>
              <a:rPr lang="en-GB" u="sng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concentration, type, molecular structure and functional properties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proteins in food.</a:t>
            </a:r>
          </a:p>
          <a:p>
            <a:pPr>
              <a:lnSpc>
                <a:spcPct val="17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Proteins are also the major </a:t>
            </a:r>
            <a:r>
              <a:rPr lang="en-GB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components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many natural foods.</a:t>
            </a: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21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549984" y="111825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4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Milk proteins:</a:t>
            </a: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227683" y="1978328"/>
            <a:ext cx="11680360" cy="40794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bovine milk contains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30–35 grams of protein per </a:t>
            </a:r>
            <a:r>
              <a:rPr lang="en-GB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liter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GB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Primary group of milk proteins are the </a:t>
            </a:r>
            <a:r>
              <a:rPr lang="en-GB" b="1" dirty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caseins 80%. 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other proteins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in milk are grouped together under the name of </a:t>
            </a:r>
            <a:r>
              <a:rPr lang="en-GB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whey proteins. 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major whey proteins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cow milk are </a:t>
            </a:r>
            <a:r>
              <a:rPr lang="en-GB" b="1" dirty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beta-</a:t>
            </a:r>
            <a:r>
              <a:rPr lang="en-GB" b="1" dirty="0" err="1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lactoglobulin</a:t>
            </a:r>
            <a:r>
              <a:rPr lang="en-GB" b="1" dirty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 and alpha-</a:t>
            </a:r>
            <a:r>
              <a:rPr lang="en-GB" b="1" dirty="0" err="1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lactalbumin</a:t>
            </a:r>
            <a:r>
              <a:rPr lang="en-GB" b="1" dirty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http://tajagroproducts.com/whey-protein/whey-protein-milk-protein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2" t="16515" r="21635"/>
          <a:stretch/>
        </p:blipFill>
        <p:spPr bwMode="auto">
          <a:xfrm>
            <a:off x="8865193" y="2360004"/>
            <a:ext cx="1896592" cy="141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orldhealth.net/images/homefeature/103012_milk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050" y="111825"/>
            <a:ext cx="2012950" cy="20129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70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544038" y="53425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Egg proteins:</a:t>
            </a: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226889" y="1498881"/>
            <a:ext cx="11555047" cy="40794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supply </a:t>
            </a:r>
            <a:r>
              <a:rPr lang="en-GB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 essential amino acids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for humans (a source of 'complete protein').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Egg white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consists primarily of about 90% water into which is dissolved 10% proteins (including albumins, </a:t>
            </a:r>
            <a:r>
              <a:rPr lang="en-GB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mucoproteins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 globulins).   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Unlike the yolk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which is high in lipids (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fats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egg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white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contains almost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fat,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 carbohydrate content is less than 1%.</a:t>
            </a:r>
          </a:p>
          <a:p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http://primaltoad.com/wp-content/uploads/2012/08/Fat-and-Protei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54"/>
          <a:stretch/>
        </p:blipFill>
        <p:spPr bwMode="auto">
          <a:xfrm>
            <a:off x="7682549" y="4988412"/>
            <a:ext cx="4020041" cy="1603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koshercakery.com/wp-content/uploads/2016/01/eggs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570" y="597606"/>
            <a:ext cx="2089366" cy="124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58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1574800" y="26289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8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Practical Part</a:t>
            </a:r>
          </a:p>
        </p:txBody>
      </p:sp>
    </p:spTree>
    <p:extLst>
      <p:ext uri="{BB962C8B-B14F-4D97-AF65-F5344CB8AC3E}">
        <p14:creationId xmlns:p14="http://schemas.microsoft.com/office/powerpoint/2010/main" val="358482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74" y="112541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- Objective: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92" y="1191134"/>
            <a:ext cx="11216006" cy="3886200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Determine the total protein content in milk and egg using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turbidimetric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method (by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sulfosalsalyic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acid).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989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447" y="0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32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Turbidimetric</a:t>
            </a:r>
            <a:r>
              <a:rPr lang="en-GB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 method: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2" y="2240833"/>
            <a:ext cx="11516556" cy="3886200"/>
          </a:xfrm>
        </p:spPr>
        <p:txBody>
          <a:bodyPr>
            <a:noAutofit/>
          </a:bodyPr>
          <a:lstStyle/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Determination of total protein by  measurement of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 turbidity</a:t>
            </a:r>
            <a:r>
              <a:rPr lang="en-GB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produce by mixed with an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anionic organic acid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 as sulfosalicylic acid , TCA , or </a:t>
            </a:r>
            <a:r>
              <a:rPr lang="en-GB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benzethonium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chloride. </a:t>
            </a:r>
          </a:p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methods  are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sensitive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but the reagent </a:t>
            </a:r>
            <a:r>
              <a:rPr lang="en-GB" sz="24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not react equally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each protein fraction. </a:t>
            </a:r>
          </a:p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Proteins are </a:t>
            </a:r>
            <a:r>
              <a:rPr lang="en-GB" sz="24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precipitated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fine particles, turbidity is measured by spectrophotometry.  </a:t>
            </a:r>
          </a:p>
          <a:p>
            <a:pPr marL="0" indent="0" algn="l" rtl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higher protein concentration, the higher turbidity.</a:t>
            </a:r>
            <a:endParaRPr lang="en-GB" sz="2400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9377" t="63750" r="52523" b="8431"/>
          <a:stretch/>
        </p:blipFill>
        <p:spPr>
          <a:xfrm>
            <a:off x="3798277" y="5006651"/>
            <a:ext cx="4623581" cy="1898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84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87" y="-61845"/>
            <a:ext cx="9042400" cy="1600200"/>
          </a:xfrm>
          <a:ln>
            <a:noFill/>
          </a:ln>
        </p:spPr>
        <p:txBody>
          <a:bodyPr/>
          <a:lstStyle/>
          <a:p>
            <a:pPr algn="l" rtl="0"/>
            <a:r>
              <a:rPr lang="en-GB" sz="4000" b="1" dirty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Principle</a:t>
            </a:r>
            <a:r>
              <a:rPr lang="en-GB" b="1" dirty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4811"/>
            <a:ext cx="10700925" cy="3886200"/>
          </a:xfrm>
        </p:spPr>
        <p:txBody>
          <a:bodyPr>
            <a:normAutofit/>
          </a:bodyPr>
          <a:lstStyle/>
          <a:p>
            <a:pPr algn="l" rtl="0"/>
            <a:r>
              <a:rPr lang="en-GB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Sulfosalsalyic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acid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is an </a:t>
            </a: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anion(-)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which neutralizes the protein </a:t>
            </a: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cations(+)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leading to its precipitation  (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 in highly acidic media, the protein will be positively charged, which is attracted to the acid anions that cause them to precipitate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algn="l" rtl="0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hen the radiation of a wavelength which is 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absorbed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the solution is made to pass through the suspension and the apparent absorption will be solely because of the scattering by the particles. 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higher protein concentration, the lower transmittance value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l" rtl="0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D5E2-642A-454C-B007-69D069F88973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524" y="5106655"/>
            <a:ext cx="2845044" cy="112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489759" y="6346760"/>
            <a:ext cx="222995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68271" y="6336508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concentration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959" y="2399263"/>
            <a:ext cx="1779815" cy="1709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7819" b="7374"/>
          <a:stretch/>
        </p:blipFill>
        <p:spPr bwMode="auto">
          <a:xfrm>
            <a:off x="7295350" y="5226537"/>
            <a:ext cx="3367081" cy="132959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014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12" y="13755"/>
            <a:ext cx="9042400" cy="1600200"/>
          </a:xfrm>
        </p:spPr>
        <p:txBody>
          <a:bodyPr>
            <a:normAutofit/>
          </a:bodyPr>
          <a:lstStyle/>
          <a:p>
            <a:pPr algn="l" rtl="0"/>
            <a:r>
              <a:rPr lang="en-GB" sz="4000" b="1" cap="none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Narkisim" panose="020E0502050101010101" pitchFamily="34" charset="-79"/>
              </a:rPr>
              <a:t>Principle: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3955"/>
            <a:ext cx="11858869" cy="3886200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So, the transmitted light will have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intensity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compared to that of the 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incident light.  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result, if the intensity of the transmitted light is measured, it will give an idea of the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particles in the suspension -proteins-. </a:t>
            </a:r>
            <a:r>
              <a:rPr lang="en-GB" sz="2400" u="sng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(inversely related)</a:t>
            </a:r>
          </a:p>
          <a:p>
            <a:pPr algn="l" rtl="0"/>
            <a:endParaRPr lang="en-GB" sz="2400" u="sng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71" y="4276578"/>
            <a:ext cx="6160646" cy="245136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78973941"/>
      </p:ext>
    </p:extLst>
  </p:cSld>
  <p:clrMapOvr>
    <a:masterClrMapping/>
  </p:clrMapOvr>
</p:sld>
</file>

<file path=ppt/theme/theme1.xml><?xml version="1.0" encoding="utf-8"?>
<a:theme xmlns:a="http://schemas.openxmlformats.org/drawingml/2006/main" name="المقسوم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المقسوم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لمقسوم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TM03457464[[fn=مقسوم]]</Template>
  <TotalTime>94</TotalTime>
  <Words>608</Words>
  <Application>Microsoft Office PowerPoint</Application>
  <PresentationFormat>شاشة عريضة</PresentationFormat>
  <Paragraphs>116</Paragraphs>
  <Slides>13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1" baseType="lpstr">
      <vt:lpstr>Arial</vt:lpstr>
      <vt:lpstr>Calibri</vt:lpstr>
      <vt:lpstr>Gill Sans MT</vt:lpstr>
      <vt:lpstr>Majalla UI</vt:lpstr>
      <vt:lpstr>Narkisim</vt:lpstr>
      <vt:lpstr>Wingdings</vt:lpstr>
      <vt:lpstr>Wingdings 2</vt:lpstr>
      <vt:lpstr>المقسوم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- Objective:</vt:lpstr>
      <vt:lpstr>Turbidimetric method:</vt:lpstr>
      <vt:lpstr>Principle:</vt:lpstr>
      <vt:lpstr>Principle:</vt:lpstr>
      <vt:lpstr>Method:</vt:lpstr>
      <vt:lpstr>عرض تقديمي في PowerPoint</vt:lpstr>
      <vt:lpstr>Results :</vt:lpstr>
      <vt:lpstr>Calculations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16</cp:revision>
  <dcterms:created xsi:type="dcterms:W3CDTF">2017-03-03T16:09:10Z</dcterms:created>
  <dcterms:modified xsi:type="dcterms:W3CDTF">2017-03-04T20:50:12Z</dcterms:modified>
</cp:coreProperties>
</file>