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28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grpSp>
        <p:nvGrpSpPr>
          <p:cNvPr id="5" name="Group 1"/>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7" name="Free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extLst/>
          </a:lstStyle>
          <a:p>
            <a:pPr>
              <a:defRPr/>
            </a:pPr>
            <a:fld id="{3DE01D4F-D177-4D86-B6DF-01DAE69B6365}" type="datetimeFigureOut">
              <a:rPr lang="en-US"/>
              <a:pPr>
                <a:defRPr/>
              </a:pPr>
              <a:t>12/11/2011</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lstStyle>
          <a:p>
            <a:fld id="{78B902E8-14A4-4BCC-A61F-7FEEA95DB8D7}"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3D6E634-1524-4E85-BB9E-0D95C5D42EB6}" type="datetimeFigureOut">
              <a:rPr lang="en-US"/>
              <a:pPr>
                <a:defRPr/>
              </a:pPr>
              <a:t>12/11/2011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76184B26-3462-420B-9115-244CB355FE41}"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6482181-2094-4D27-ADF0-D0B61B44A25C}" type="datetimeFigureOut">
              <a:rPr lang="en-US"/>
              <a:pPr>
                <a:defRPr/>
              </a:pPr>
              <a:t>12/11/2011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5177D12D-DE2B-437E-B9F8-E626D60D53DA}"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C6538D58-1707-47F4-A547-A7F1B38526E1}" type="datetimeFigureOut">
              <a:rPr lang="en-US"/>
              <a:pPr>
                <a:defRPr/>
              </a:pPr>
              <a:t>12/11/2011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BE88CA68-E619-41AF-80F9-D76EBF746A5A}"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auto">
              <a:spcBef>
                <a:spcPts val="0"/>
              </a:spcBef>
              <a:spcAft>
                <a:spcPts val="0"/>
              </a:spcAft>
              <a:defRPr/>
            </a:pPr>
            <a:endParaRPr lang="en-US"/>
          </a:p>
        </p:txBody>
      </p:sp>
      <p:sp>
        <p:nvSpPr>
          <p:cNvPr id="5"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FD2A4D3F-44E3-49B8-84FE-119B7C7CDF5D}" type="datetimeFigureOut">
              <a:rPr lang="en-US"/>
              <a:pPr>
                <a:defRPr/>
              </a:pPr>
              <a:t>12/11/2011</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lstStyle>
          <a:p>
            <a:fld id="{BA2A77E4-A158-41B0-84C5-DEB0C32490E5}"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B9DFDCC3-2D8C-41E1-B8F4-04B35C7F1041}" type="datetimeFigureOut">
              <a:rPr lang="en-US"/>
              <a:pPr>
                <a:defRPr/>
              </a:pPr>
              <a:t>12/11/2011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28D3A605-D860-4C1D-ABF8-70FFE990E0E2}"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5C643306-1F7C-4C6A-9013-1192A1DB2496}" type="datetimeFigureOut">
              <a:rPr lang="en-US"/>
              <a:pPr>
                <a:defRPr/>
              </a:pPr>
              <a:t>12/11/2011</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lstStyle>
          <a:p>
            <a:fld id="{2FB5D2E7-E673-4B59-8F06-0A8B1B75A7CF}" type="slidenum">
              <a:rPr lang="ar-SA"/>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66B490D2-3689-40B3-98F1-72BF76423292}" type="datetimeFigureOut">
              <a:rPr lang="en-US"/>
              <a:pPr>
                <a:defRPr/>
              </a:pPr>
              <a:t>12/11/2011</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lstStyle>
          <a:p>
            <a:fld id="{BA5E7CBF-914F-4E74-A1BB-1E253B680507}"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B566507-FF2C-4989-BD7F-BCD4916E8BFD}" type="datetimeFigureOut">
              <a:rPr lang="en-US"/>
              <a:pPr>
                <a:defRPr/>
              </a:pPr>
              <a:t>12/11/2011</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fld id="{69F5AAC7-36F4-47F2-896A-20812902D2FA}"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B223FE15-64E9-4B82-B1DF-5D958DE18491}" type="datetimeFigureOut">
              <a:rPr lang="en-US"/>
              <a:pPr>
                <a:defRPr/>
              </a:pPr>
              <a:t>12/11/2011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70628053-6164-4F6E-BA0A-0CB004BBF93B}" type="slidenum">
              <a:rPr lang="ar-SA"/>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6" name="Free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7" name="Right Triangle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auto">
              <a:spcBef>
                <a:spcPts val="0"/>
              </a:spcBef>
              <a:spcAft>
                <a:spcPts val="0"/>
              </a:spcAft>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6E3FEA86-E577-4664-AACB-9B79C26B1010}" type="datetimeFigureOut">
              <a:rPr lang="en-US"/>
              <a:pPr>
                <a:defRPr/>
              </a:pPr>
              <a:t>12/11/2011</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lvl1pPr>
          </a:lstStyle>
          <a:p>
            <a:fld id="{B3EE9994-B047-4525-9BA5-7214C7270193}"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rtl="0"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42025AC4-38AE-46D9-8193-FA79A8397C92}" type="datetimeFigureOut">
              <a:rPr lang="en-US"/>
              <a:pPr>
                <a:defRPr/>
              </a:pPr>
              <a:t>12/11/2011</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rtl="0"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rtl="0">
              <a:defRPr sz="1000">
                <a:latin typeface="Lucida Sans Unicode" pitchFamily="34" charset="0"/>
              </a:defRPr>
            </a:lvl1pPr>
          </a:lstStyle>
          <a:p>
            <a:fld id="{5EBB0613-1962-43DD-BF8C-88A7E1EF91D9}"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4" r:id="rId4"/>
    <p:sldLayoutId id="2147483675" r:id="rId5"/>
    <p:sldLayoutId id="2147483676" r:id="rId6"/>
    <p:sldLayoutId id="2147483670" r:id="rId7"/>
    <p:sldLayoutId id="2147483677" r:id="rId8"/>
    <p:sldLayoutId id="2147483678" r:id="rId9"/>
    <p:sldLayoutId id="2147483669" r:id="rId10"/>
    <p:sldLayoutId id="2147483668"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fontAlgn="auto">
              <a:spcAft>
                <a:spcPts val="0"/>
              </a:spcAft>
              <a:defRPr/>
            </a:pPr>
            <a:r>
              <a:rPr lang="ar-SA" dirty="0" smtClean="0"/>
              <a:t>المحاضرة الثالثة</a:t>
            </a:r>
            <a:endParaRPr lang="en-US" dirty="0"/>
          </a:p>
        </p:txBody>
      </p:sp>
      <p:sp>
        <p:nvSpPr>
          <p:cNvPr id="13314" name="Subtitle 2"/>
          <p:cNvSpPr>
            <a:spLocks noGrp="1"/>
          </p:cNvSpPr>
          <p:nvPr>
            <p:ph type="subTitle" idx="1"/>
          </p:nvPr>
        </p:nvSpPr>
        <p:spPr>
          <a:xfrm>
            <a:off x="685800" y="3611563"/>
            <a:ext cx="7772400" cy="1200150"/>
          </a:xfrm>
        </p:spPr>
        <p:txBody>
          <a:bodyPr/>
          <a:lstStyle/>
          <a:p>
            <a:pPr marR="0" algn="ctr" rtl="1"/>
            <a:r>
              <a:rPr lang="ar-SA" smtClean="0"/>
              <a:t>مقدمة في المنهج المطور لرياض الأطفال</a:t>
            </a:r>
          </a:p>
          <a:p>
            <a:pPr marR="0" algn="ctr" rtl="1"/>
            <a:r>
              <a:rPr lang="ar-SA" smtClean="0"/>
              <a:t>الوحدات التعليمية</a:t>
            </a:r>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1"/>
          <p:cNvSpPr>
            <a:spLocks noGrp="1"/>
          </p:cNvSpPr>
          <p:nvPr>
            <p:ph idx="1"/>
          </p:nvPr>
        </p:nvSpPr>
        <p:spPr/>
        <p:txBody>
          <a:bodyPr/>
          <a:lstStyle/>
          <a:p>
            <a:pPr algn="r" rtl="1"/>
            <a:r>
              <a:rPr lang="ar-SA" smtClean="0"/>
              <a:t> انبثقت فكرة مشروع تطوير رياض الأطفال بالمملكة العربية السعودية سنة 1406هـ, في ضوء نتائج دورة تدريبية عقدت لثلاثين دارسة غطت عددا من رياض الأطفال العامة والخاصة في الرياض.</a:t>
            </a:r>
          </a:p>
          <a:p>
            <a:pPr algn="r" rtl="1"/>
            <a:r>
              <a:rPr lang="ar-SA" smtClean="0"/>
              <a:t> وبانتهائها اتضح أن هذه الدورة لن تأتي بالثمرة المرجوة منها على المدى البعيد دون دعامة أساسية متمثلة في منهج دقيق شامل وبيئة تربوية منظمة وهيئات إدارية وفنية مدربة على جميع المستويات.</a:t>
            </a:r>
          </a:p>
          <a:p>
            <a:pPr algn="r" rtl="1"/>
            <a:r>
              <a:rPr lang="ar-SA" smtClean="0"/>
              <a:t> لهذا كان لابد من التفكير في مشروع يضمن استمرارية التطور التوسع تدريجيا حتى يشمل اكبر عدد من المستفيدين من خدمات رياض الأطفال وقد تم ذلك من خلال مشروع تطوير رياض الأطفال الذي نتج عنه منهاج يهدف إلى تحقيق التالي: </a:t>
            </a:r>
            <a:endParaRPr lang="en-US" smtClean="0"/>
          </a:p>
        </p:txBody>
      </p:sp>
      <p:sp>
        <p:nvSpPr>
          <p:cNvPr id="3" name="Title 2"/>
          <p:cNvSpPr>
            <a:spLocks noGrp="1"/>
          </p:cNvSpPr>
          <p:nvPr>
            <p:ph type="title"/>
          </p:nvPr>
        </p:nvSpPr>
        <p:spPr/>
        <p:txBody>
          <a:bodyPr/>
          <a:lstStyle/>
          <a:p>
            <a:pPr algn="r" rtl="1" fontAlgn="auto">
              <a:spcAft>
                <a:spcPts val="0"/>
              </a:spcAft>
              <a:defRPr/>
            </a:pPr>
            <a:r>
              <a:rPr lang="ar-SA" dirty="0" smtClean="0"/>
              <a:t>مقدمة:</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1"/>
          <p:cNvSpPr>
            <a:spLocks noGrp="1"/>
          </p:cNvSpPr>
          <p:nvPr>
            <p:ph idx="1"/>
          </p:nvPr>
        </p:nvSpPr>
        <p:spPr/>
        <p:txBody>
          <a:bodyPr/>
          <a:lstStyle/>
          <a:p>
            <a:pPr marL="623888" indent="-514350" algn="r" rtl="1">
              <a:buFont typeface="Lucida Sans Unicode" pitchFamily="34" charset="0"/>
              <a:buAutoNum type="arabicPeriod"/>
            </a:pPr>
            <a:r>
              <a:rPr lang="ar-SA" smtClean="0"/>
              <a:t> الاعتماد الكامل على تطوير قدرات سعودية محلية بحيث يتم رفع أدائها الوظيفي إلى درجة عالية من الإتقان.</a:t>
            </a:r>
          </a:p>
          <a:p>
            <a:pPr marL="623888" indent="-514350" algn="r" rtl="1">
              <a:buFont typeface="Lucida Sans Unicode" pitchFamily="34" charset="0"/>
              <a:buAutoNum type="arabicPeriod"/>
            </a:pPr>
            <a:r>
              <a:rPr lang="ar-SA" smtClean="0"/>
              <a:t> إيجاد مرجع موحد ومصدر ثابت للمعلومات بحيث تكون الرؤية موحدة للجميع.</a:t>
            </a:r>
          </a:p>
          <a:p>
            <a:pPr marL="623888" indent="-514350" algn="r" rtl="1">
              <a:buFont typeface="Lucida Sans Unicode" pitchFamily="34" charset="0"/>
              <a:buAutoNum type="arabicPeriod"/>
            </a:pPr>
            <a:r>
              <a:rPr lang="ar-SA" smtClean="0"/>
              <a:t> الاهتمام بتطوير متكامل وشامل لجميع فئات العاملات مع الأطفال في جميع مناطق المملكة.</a:t>
            </a:r>
            <a:endParaRPr lang="en-US" smtClean="0"/>
          </a:p>
        </p:txBody>
      </p:sp>
      <p:sp>
        <p:nvSpPr>
          <p:cNvPr id="3" name="Title 2"/>
          <p:cNvSpPr>
            <a:spLocks noGrp="1"/>
          </p:cNvSpPr>
          <p:nvPr>
            <p:ph type="title"/>
          </p:nvPr>
        </p:nvSpPr>
        <p:spPr/>
        <p:txBody>
          <a:bodyPr/>
          <a:lstStyle/>
          <a:p>
            <a:pPr algn="r" rtl="1" fontAlgn="auto">
              <a:spcAft>
                <a:spcPts val="0"/>
              </a:spcAft>
              <a:defRPr/>
            </a:pPr>
            <a:r>
              <a:rPr lang="ar-SA" dirty="0" smtClean="0"/>
              <a:t>أهداف مشروع تطوير رياض الأطفال:</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1"/>
          <p:cNvSpPr>
            <a:spLocks noGrp="1"/>
          </p:cNvSpPr>
          <p:nvPr>
            <p:ph idx="1"/>
          </p:nvPr>
        </p:nvSpPr>
        <p:spPr/>
        <p:txBody>
          <a:bodyPr/>
          <a:lstStyle/>
          <a:p>
            <a:pPr algn="r" rtl="1"/>
            <a:r>
              <a:rPr lang="ar-SA" smtClean="0"/>
              <a:t> يعتبر المنهج المطور مصدرا متكاملا وشاملا لمعلمات رياض الأطفال في المملكة العربية السعودية فهو يحتوي على معلومات فنية متعددة النواحي وضعت في قالب تربوي تعليمي محدد الأهداف.</a:t>
            </a:r>
          </a:p>
          <a:p>
            <a:pPr algn="r" rtl="1"/>
            <a:r>
              <a:rPr lang="ar-SA" smtClean="0"/>
              <a:t> ويأخذ المنهج بعين الاعتبار عوامل الواقع الميداني ويسعى لإيصاله لغايته النموذجية تدرجا لأن فيه من المعلومات والنماذج والرسوم والأمثلة ما يكفي لمساعدة المعلمة.</a:t>
            </a:r>
            <a:endParaRPr lang="en-US" smtClean="0"/>
          </a:p>
        </p:txBody>
      </p:sp>
      <p:sp>
        <p:nvSpPr>
          <p:cNvPr id="3" name="Title 2"/>
          <p:cNvSpPr>
            <a:spLocks noGrp="1"/>
          </p:cNvSpPr>
          <p:nvPr>
            <p:ph type="title"/>
          </p:nvPr>
        </p:nvSpPr>
        <p:spPr/>
        <p:txBody>
          <a:bodyPr>
            <a:normAutofit fontScale="90000"/>
          </a:bodyPr>
          <a:lstStyle/>
          <a:p>
            <a:pPr algn="r" rtl="1" fontAlgn="auto">
              <a:spcAft>
                <a:spcPts val="0"/>
              </a:spcAft>
              <a:defRPr/>
            </a:pPr>
            <a:r>
              <a:rPr lang="ar-SA" dirty="0" smtClean="0"/>
              <a:t>المنهج المطور لرياض الأطفال/ منهج التعلم الذاتي:</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1"/>
          <p:cNvSpPr>
            <a:spLocks noGrp="1"/>
          </p:cNvSpPr>
          <p:nvPr>
            <p:ph idx="1"/>
          </p:nvPr>
        </p:nvSpPr>
        <p:spPr/>
        <p:txBody>
          <a:bodyPr/>
          <a:lstStyle/>
          <a:p>
            <a:pPr algn="r" rtl="1"/>
            <a:r>
              <a:rPr lang="ar-SA" smtClean="0"/>
              <a:t> يعتمد هذا المنهج على أسلوب التعلم الذاتي الذي يركز على النشاط الذاتي للأطفال أنفسهم بحيث يتفاعل كل طفل ويتعامل مع الألعاب التربوية الهادفة المتوافرة في بيئته</a:t>
            </a:r>
            <a:endParaRPr lang="en-US" smtClean="0"/>
          </a:p>
        </p:txBody>
      </p:sp>
      <p:sp>
        <p:nvSpPr>
          <p:cNvPr id="3" name="Title 2"/>
          <p:cNvSpPr>
            <a:spLocks noGrp="1"/>
          </p:cNvSpPr>
          <p:nvPr>
            <p:ph type="title"/>
          </p:nvPr>
        </p:nvSpPr>
        <p:spPr/>
        <p:txBody>
          <a:bodyPr/>
          <a:lstStyle/>
          <a:p>
            <a:pPr algn="r" rtl="1" fontAlgn="auto">
              <a:spcAft>
                <a:spcPts val="0"/>
              </a:spcAft>
              <a:defRPr/>
            </a:pPr>
            <a:r>
              <a:rPr lang="ar-SA" dirty="0" smtClean="0"/>
              <a:t>خصائص ومميزات المنهج:</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2.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3.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4.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Concourse</Template>
  <TotalTime>27</TotalTime>
  <Words>223</Words>
  <Application>Microsoft Office PowerPoint</Application>
  <PresentationFormat>On-screen Show (4:3)</PresentationFormat>
  <Paragraphs>11</Paragraphs>
  <Slides>5</Slides>
  <Notes>0</Notes>
  <HiddenSlides>0</HiddenSlides>
  <MMClips>0</MMClips>
  <ScaleCrop>false</ScaleCrop>
  <HeadingPairs>
    <vt:vector size="6" baseType="variant">
      <vt:variant>
        <vt:lpstr>الخطوط المستخدمة</vt:lpstr>
      </vt:variant>
      <vt:variant>
        <vt:i4>6</vt:i4>
      </vt:variant>
      <vt:variant>
        <vt:lpstr>قالب التصميم</vt:lpstr>
      </vt:variant>
      <vt:variant>
        <vt:i4>8</vt:i4>
      </vt:variant>
      <vt:variant>
        <vt:lpstr>عناوين الشرائح</vt:lpstr>
      </vt:variant>
      <vt:variant>
        <vt:i4>5</vt:i4>
      </vt:variant>
    </vt:vector>
  </HeadingPairs>
  <TitlesOfParts>
    <vt:vector size="19" baseType="lpstr">
      <vt:lpstr>Lucida Sans Unicode</vt:lpstr>
      <vt:lpstr>Arial</vt:lpstr>
      <vt:lpstr>Wingdings 3</vt:lpstr>
      <vt:lpstr>Verdana</vt:lpstr>
      <vt:lpstr>Wingdings 2</vt:lpstr>
      <vt:lpstr>Calibri</vt:lpstr>
      <vt:lpstr>Concourse</vt:lpstr>
      <vt:lpstr>Concourse</vt:lpstr>
      <vt:lpstr>Concourse</vt:lpstr>
      <vt:lpstr>Concourse</vt:lpstr>
      <vt:lpstr>Concourse</vt:lpstr>
      <vt:lpstr>Concourse</vt:lpstr>
      <vt:lpstr>Concourse</vt:lpstr>
      <vt:lpstr>Concourse</vt:lpstr>
      <vt:lpstr>الشريحة 1</vt:lpstr>
      <vt:lpstr>الشريحة 2</vt:lpstr>
      <vt:lpstr>الشريحة 3</vt:lpstr>
      <vt:lpstr>الشريحة 4</vt:lpstr>
      <vt:lpstr>الشريحة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الثالثة</dc:title>
  <dc:creator>Win7</dc:creator>
  <cp:lastModifiedBy>DELL</cp:lastModifiedBy>
  <cp:revision>4</cp:revision>
  <dcterms:created xsi:type="dcterms:W3CDTF">2011-03-08T23:44:33Z</dcterms:created>
  <dcterms:modified xsi:type="dcterms:W3CDTF">2011-12-11T16:29:31Z</dcterms:modified>
</cp:coreProperties>
</file>