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3" r:id="rId6"/>
    <p:sldId id="264" r:id="rId7"/>
    <p:sldId id="265" r:id="rId8"/>
    <p:sldId id="266" r:id="rId9"/>
    <p:sldId id="267" r:id="rId10"/>
    <p:sldId id="268" r:id="rId11"/>
    <p:sldId id="269"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BF015F-F2AE-4101-8822-91FEE1328A2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9809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9D832C1-9564-4F67-948D-916A7FBC32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12996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64131CF-2B35-4F7A-BB58-73D40E3AF8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72138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2E93648F-C1D0-4425-A658-B4A9B21794C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04270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CB4876A-7992-4676-B65F-4BEFAE907F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34696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EBD186-C9BB-431A-A983-DFE8FDCA03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98396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8CEC46B-BAC0-46AC-BF83-5F7D1D120B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8748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512571-5137-47C2-BAC2-85239EAACC4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47902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15866F47-C550-484A-8383-CE52A726E4E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2504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C3C87D2-FD0B-4A61-8EB7-91DCB52CAD9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1424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3DDCC4-F656-459B-A5C4-83D7C9B47A9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05743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BFB28E2-6EFA-42E6-ACD3-F77E703343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0934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6A91A92-2AED-49C2-9584-0FBFF79552D8}"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384835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8458200" y="71761"/>
            <a:ext cx="685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rgbClr val="FFC000"/>
                </a:solidFill>
              </a:rPr>
              <a:t>3</a:t>
            </a:r>
            <a:endParaRPr lang="en-US" sz="7200" dirty="0">
              <a:solidFill>
                <a:srgbClr val="FFC000"/>
              </a:solidFill>
            </a:endParaRPr>
          </a:p>
        </p:txBody>
      </p:sp>
      <p:sp>
        <p:nvSpPr>
          <p:cNvPr id="8" name="Rectangle 7"/>
          <p:cNvSpPr/>
          <p:nvPr/>
        </p:nvSpPr>
        <p:spPr>
          <a:xfrm>
            <a:off x="-19050" y="5943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rgbClr val="FF9900"/>
                </a:solidFill>
              </a:rPr>
              <a:t>3</a:t>
            </a:r>
            <a:endParaRPr lang="en-US" sz="6600" dirty="0">
              <a:solidFill>
                <a:srgbClr val="FF9900"/>
              </a:solidFill>
            </a:endParaRPr>
          </a:p>
        </p:txBody>
      </p:sp>
    </p:spTree>
    <p:extLst>
      <p:ext uri="{BB962C8B-B14F-4D97-AF65-F5344CB8AC3E}">
        <p14:creationId xmlns:p14="http://schemas.microsoft.com/office/powerpoint/2010/main" val="3853485874"/>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396875" y="765175"/>
            <a:ext cx="8135938"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a:solidFill>
                  <a:srgbClr val="000000"/>
                </a:solidFill>
              </a:rPr>
              <a:t>Short term planning relates to a period of less than one year.</a:t>
            </a:r>
          </a:p>
          <a:p>
            <a:pPr indent="457200" fontAlgn="base">
              <a:spcBef>
                <a:spcPct val="0"/>
              </a:spcBef>
              <a:spcAft>
                <a:spcPct val="0"/>
              </a:spcAft>
              <a:tabLst>
                <a:tab pos="228600" algn="l"/>
              </a:tabLst>
            </a:pPr>
            <a:r>
              <a:rPr lang="en-US" sz="2200" b="1">
                <a:solidFill>
                  <a:srgbClr val="000000"/>
                </a:solidFill>
              </a:rPr>
              <a:t>Medium-term planning covers a period of over one year, but less than five years.  The length of period should not be taken to be rigid or inflexible.  It may vary from one business to another depending upon the nature of business, risks and uncertainties, government control, etc.</a:t>
            </a:r>
          </a:p>
          <a:p>
            <a:pPr indent="457200" fontAlgn="base">
              <a:spcBef>
                <a:spcPct val="0"/>
              </a:spcBef>
              <a:spcAft>
                <a:spcPct val="0"/>
              </a:spcAft>
              <a:tabLst>
                <a:tab pos="228600" algn="l"/>
              </a:tabLst>
            </a:pPr>
            <a:r>
              <a:rPr lang="en-US" sz="2200" b="1">
                <a:solidFill>
                  <a:srgbClr val="000000"/>
                </a:solidFill>
              </a:rPr>
              <a:t>Long-rang planning sets long term goals for the enterprise and formulates specific plans for maintaining these goals.</a:t>
            </a:r>
          </a:p>
          <a:p>
            <a:pPr indent="457200" fontAlgn="base">
              <a:spcBef>
                <a:spcPct val="0"/>
              </a:spcBef>
              <a:spcAft>
                <a:spcPct val="0"/>
              </a:spcAft>
              <a:tabLst>
                <a:tab pos="228600" algn="l"/>
              </a:tabLst>
            </a:pPr>
            <a:r>
              <a:rPr lang="en-US" sz="2200" b="1" u="sng">
                <a:solidFill>
                  <a:srgbClr val="333399"/>
                </a:solidFill>
              </a:rPr>
              <a:t>2- Corporate and Functional Plans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Corporate planning is done by the top management.  It covers the entire corporation.</a:t>
            </a:r>
          </a:p>
          <a:p>
            <a:pPr indent="457200" fontAlgn="base">
              <a:spcBef>
                <a:spcPct val="0"/>
              </a:spcBef>
              <a:spcAft>
                <a:spcPct val="0"/>
              </a:spcAft>
              <a:tabLst>
                <a:tab pos="228600" algn="l"/>
              </a:tabLst>
            </a:pPr>
            <a:r>
              <a:rPr lang="en-US" sz="2200" b="1">
                <a:solidFill>
                  <a:srgbClr val="000000"/>
                </a:solidFill>
              </a:rPr>
              <a:t>Functional planning covers a particular functional area of business.  For instance, if planning pertains to finances of the enterprise, it is known as ‘Financial Planning’.</a:t>
            </a:r>
          </a:p>
        </p:txBody>
      </p:sp>
    </p:spTree>
    <p:extLst>
      <p:ext uri="{BB962C8B-B14F-4D97-AF65-F5344CB8AC3E}">
        <p14:creationId xmlns:p14="http://schemas.microsoft.com/office/powerpoint/2010/main" val="199098509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p:cNvSpPr>
            <a:spLocks noChangeArrowheads="1"/>
          </p:cNvSpPr>
          <p:nvPr/>
        </p:nvSpPr>
        <p:spPr bwMode="auto">
          <a:xfrm>
            <a:off x="395288" y="609600"/>
            <a:ext cx="8135937" cy="310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dirty="0">
                <a:solidFill>
                  <a:srgbClr val="333399"/>
                </a:solidFill>
              </a:rPr>
              <a:t>3- Standing and Single-Use Plans</a:t>
            </a:r>
            <a:endParaRPr lang="en-US" sz="2200" b="1" dirty="0">
              <a:solidFill>
                <a:srgbClr val="333399"/>
              </a:solidFill>
            </a:endParaRPr>
          </a:p>
          <a:p>
            <a:pPr indent="457200" fontAlgn="base">
              <a:spcBef>
                <a:spcPct val="0"/>
              </a:spcBef>
              <a:spcAft>
                <a:spcPct val="0"/>
              </a:spcAft>
              <a:tabLst>
                <a:tab pos="228600" algn="l"/>
              </a:tabLst>
            </a:pPr>
            <a:r>
              <a:rPr lang="en-US" sz="2200" b="1" dirty="0">
                <a:solidFill>
                  <a:srgbClr val="333333"/>
                </a:solidFill>
              </a:rPr>
              <a:t>Standing plans are also known as repeated use plans since they are designed to be used over and over again.  They are formulated to guide managerial decisions and action on recurring problem.  </a:t>
            </a:r>
            <a:endParaRPr lang="en-US" sz="2200" b="1" u="sng" dirty="0">
              <a:solidFill>
                <a:srgbClr val="333333"/>
              </a:solidFill>
            </a:endParaRPr>
          </a:p>
          <a:p>
            <a:pPr indent="457200" fontAlgn="base">
              <a:spcBef>
                <a:spcPct val="0"/>
              </a:spcBef>
              <a:spcAft>
                <a:spcPct val="0"/>
              </a:spcAft>
              <a:tabLst>
                <a:tab pos="228600" algn="l"/>
              </a:tabLst>
            </a:pPr>
            <a:r>
              <a:rPr lang="en-US" sz="2200" b="1" u="sng" dirty="0">
                <a:solidFill>
                  <a:srgbClr val="333399"/>
                </a:solidFill>
              </a:rPr>
              <a:t>4- Essentials of Planning</a:t>
            </a:r>
            <a:endParaRPr lang="en-US" sz="2200" b="1" dirty="0">
              <a:solidFill>
                <a:srgbClr val="333399"/>
              </a:solidFill>
            </a:endParaRPr>
          </a:p>
          <a:p>
            <a:pPr indent="457200" fontAlgn="base">
              <a:spcBef>
                <a:spcPct val="0"/>
              </a:spcBef>
              <a:spcAft>
                <a:spcPct val="0"/>
              </a:spcAft>
              <a:tabLst>
                <a:tab pos="228600" algn="l"/>
              </a:tabLst>
            </a:pPr>
            <a:r>
              <a:rPr lang="en-US" sz="2200" b="1" dirty="0">
                <a:solidFill>
                  <a:srgbClr val="333333"/>
                </a:solidFill>
              </a:rPr>
              <a:t>Single-use plans are made for handling non-repetitive, new or unique problem. They are tailored to fit specific situations and they become obsolete after their use.</a:t>
            </a:r>
          </a:p>
        </p:txBody>
      </p:sp>
      <p:sp>
        <p:nvSpPr>
          <p:cNvPr id="161795" name="Rectangle 3"/>
          <p:cNvSpPr>
            <a:spLocks noChangeArrowheads="1"/>
          </p:cNvSpPr>
          <p:nvPr/>
        </p:nvSpPr>
        <p:spPr bwMode="auto">
          <a:xfrm>
            <a:off x="323850" y="3716338"/>
            <a:ext cx="8064500"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Char char="•"/>
            </a:pPr>
            <a:r>
              <a:rPr lang="en-US" sz="2200" b="1" u="sng" dirty="0">
                <a:solidFill>
                  <a:srgbClr val="FD583D"/>
                </a:solidFill>
              </a:rPr>
              <a:t>STEPS INVOLVED IN PLANNING PROCESS</a:t>
            </a:r>
            <a:endParaRPr lang="en-US" sz="2200" b="1" dirty="0">
              <a:solidFill>
                <a:srgbClr val="FD583D"/>
              </a:solidFill>
            </a:endParaRPr>
          </a:p>
          <a:p>
            <a:pPr indent="457200" fontAlgn="base">
              <a:spcBef>
                <a:spcPct val="0"/>
              </a:spcBef>
              <a:spcAft>
                <a:spcPct val="0"/>
              </a:spcAft>
            </a:pPr>
            <a:r>
              <a:rPr lang="en-US" sz="2200" b="1" dirty="0">
                <a:solidFill>
                  <a:srgbClr val="000000"/>
                </a:solidFill>
              </a:rPr>
              <a:t>In brief, the steps in planning process may be summarized as follows:-</a:t>
            </a:r>
          </a:p>
        </p:txBody>
      </p:sp>
      <p:sp>
        <p:nvSpPr>
          <p:cNvPr id="161796" name="Rectangle 4"/>
          <p:cNvSpPr>
            <a:spLocks noChangeArrowheads="1"/>
          </p:cNvSpPr>
          <p:nvPr/>
        </p:nvSpPr>
        <p:spPr bwMode="auto">
          <a:xfrm>
            <a:off x="408836" y="4813300"/>
            <a:ext cx="8064500"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dirty="0">
                <a:solidFill>
                  <a:srgbClr val="000099"/>
                </a:solidFill>
              </a:rPr>
              <a:t>1. Determination of Objectives</a:t>
            </a:r>
            <a:endParaRPr lang="en-US" sz="2200" b="1" dirty="0">
              <a:solidFill>
                <a:srgbClr val="000099"/>
              </a:solidFill>
            </a:endParaRPr>
          </a:p>
          <a:p>
            <a:pPr indent="457200" fontAlgn="base">
              <a:spcBef>
                <a:spcPct val="0"/>
              </a:spcBef>
              <a:spcAft>
                <a:spcPct val="0"/>
              </a:spcAft>
              <a:tabLst>
                <a:tab pos="228600" algn="l"/>
              </a:tabLst>
            </a:pPr>
            <a:r>
              <a:rPr lang="en-US" sz="2200" b="1" dirty="0">
                <a:solidFill>
                  <a:srgbClr val="000000"/>
                </a:solidFill>
              </a:rPr>
              <a:t>The first step of the planning process is the determination of objectives.  One cannot make plans and </a:t>
            </a:r>
            <a:r>
              <a:rPr lang="en-US" sz="2200" b="1" dirty="0" err="1">
                <a:solidFill>
                  <a:srgbClr val="000000"/>
                </a:solidFill>
              </a:rPr>
              <a:t>programmes</a:t>
            </a:r>
            <a:r>
              <a:rPr lang="en-US" sz="2200" b="1" dirty="0">
                <a:solidFill>
                  <a:srgbClr val="000000"/>
                </a:solidFill>
              </a:rPr>
              <a:t> unless and until he knows where he is and where he wants to go.  Objectives must be clear and specific.</a:t>
            </a:r>
          </a:p>
        </p:txBody>
      </p:sp>
    </p:spTree>
    <p:extLst>
      <p:ext uri="{BB962C8B-B14F-4D97-AF65-F5344CB8AC3E}">
        <p14:creationId xmlns:p14="http://schemas.microsoft.com/office/powerpoint/2010/main" val="303386917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2"/>
          <p:cNvSpPr>
            <a:spLocks noChangeArrowheads="1"/>
          </p:cNvSpPr>
          <p:nvPr/>
        </p:nvSpPr>
        <p:spPr bwMode="auto">
          <a:xfrm>
            <a:off x="396875" y="952500"/>
            <a:ext cx="8135938"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000099"/>
                </a:solidFill>
              </a:rPr>
              <a:t>2. Establishment of Planning Premises</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This includes forecasting, collection and analysis of data.  It also includes the identification of key factors and key problems.</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3. Determining Alternative Course of Action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 the basis of forecasting, various alternatives open for an action is identified.</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4. Evaluating Various Alternatives</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All the alternatives are studied and evaluated.  A careful comparison of all the alternatives is made in the light of the objectives expected from planning.</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5. Making a Choice</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 the basis of comparative study of all the alternatives, the best course of action is chosen.</a:t>
            </a:r>
          </a:p>
        </p:txBody>
      </p:sp>
    </p:spTree>
    <p:extLst>
      <p:ext uri="{BB962C8B-B14F-4D97-AF65-F5344CB8AC3E}">
        <p14:creationId xmlns:p14="http://schemas.microsoft.com/office/powerpoint/2010/main" val="496613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468313" y="927100"/>
            <a:ext cx="8135937"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000099"/>
                </a:solidFill>
              </a:rPr>
              <a:t>6. Preparation of Plan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Once a basic plan is decided, sub plans are prepared for the implementation of this basic plan.</a:t>
            </a:r>
          </a:p>
          <a:p>
            <a:pPr indent="457200" fontAlgn="base">
              <a:spcBef>
                <a:spcPct val="0"/>
              </a:spcBef>
              <a:spcAft>
                <a:spcPct val="0"/>
              </a:spcAft>
              <a:tabLst>
                <a:tab pos="228600" algn="l"/>
              </a:tabLst>
            </a:pPr>
            <a:r>
              <a:rPr lang="en-US" sz="2200" b="1" u="sng">
                <a:solidFill>
                  <a:srgbClr val="000099"/>
                </a:solidFill>
              </a:rPr>
              <a:t>7. Timing and Sequence of Operation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The schedule is determined for the execution of plans.  Along with this sequence of operations is also carefully decided.</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8. Follow-up Action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Follow-up actions are required to see whether the activities are being carried out in accordance with the plans and programmes.  Follow up action is also required to see that the plans are being implemented in the time schedule fixed for them.</a:t>
            </a:r>
          </a:p>
        </p:txBody>
      </p:sp>
    </p:spTree>
    <p:extLst>
      <p:ext uri="{BB962C8B-B14F-4D97-AF65-F5344CB8AC3E}">
        <p14:creationId xmlns:p14="http://schemas.microsoft.com/office/powerpoint/2010/main" val="167472195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body" idx="1"/>
          </p:nvPr>
        </p:nvSpPr>
        <p:spPr>
          <a:xfrm>
            <a:off x="323850" y="619125"/>
            <a:ext cx="8496300" cy="1296988"/>
          </a:xfrm>
        </p:spPr>
        <p:txBody>
          <a:bodyPr/>
          <a:lstStyle/>
          <a:p>
            <a:pPr>
              <a:buFontTx/>
              <a:buNone/>
            </a:pPr>
            <a:r>
              <a:rPr lang="en-US" sz="2200" b="1" i="1">
                <a:solidFill>
                  <a:srgbClr val="FD583D"/>
                </a:solidFill>
              </a:rPr>
              <a:t>"Some men see things as they are and ask,  'Why?" I dream things that never were and ask, 'Why not?'"</a:t>
            </a:r>
          </a:p>
          <a:p>
            <a:pPr>
              <a:buFontTx/>
              <a:buNone/>
            </a:pPr>
            <a:r>
              <a:rPr lang="ar-SA" sz="1800" b="1" i="1">
                <a:solidFill>
                  <a:srgbClr val="333333"/>
                </a:solidFill>
              </a:rPr>
              <a:t>                                                                                             </a:t>
            </a:r>
            <a:r>
              <a:rPr lang="en-US" sz="1800" b="1" i="1">
                <a:solidFill>
                  <a:srgbClr val="333333"/>
                </a:solidFill>
              </a:rPr>
              <a:t>Robert F. Kennedy</a:t>
            </a:r>
          </a:p>
        </p:txBody>
      </p:sp>
      <p:sp>
        <p:nvSpPr>
          <p:cNvPr id="160771" name="Rectangle 3"/>
          <p:cNvSpPr>
            <a:spLocks noChangeArrowheads="1"/>
          </p:cNvSpPr>
          <p:nvPr/>
        </p:nvSpPr>
        <p:spPr bwMode="auto">
          <a:xfrm>
            <a:off x="2268538" y="1700213"/>
            <a:ext cx="4176712" cy="636587"/>
          </a:xfrm>
          <a:prstGeom prst="rect">
            <a:avLst/>
          </a:prstGeom>
          <a:gradFill rotWithShape="1">
            <a:gsLst>
              <a:gs pos="0">
                <a:srgbClr val="FEBD06"/>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990000"/>
                </a:solidFill>
              </a:rPr>
              <a:t>CHAPTER OUTLINE</a:t>
            </a:r>
          </a:p>
        </p:txBody>
      </p:sp>
      <p:sp>
        <p:nvSpPr>
          <p:cNvPr id="160772" name="Line 4"/>
          <p:cNvSpPr>
            <a:spLocks noChangeShapeType="1"/>
          </p:cNvSpPr>
          <p:nvPr/>
        </p:nvSpPr>
        <p:spPr bwMode="auto">
          <a:xfrm flipV="1">
            <a:off x="4356100" y="2924175"/>
            <a:ext cx="11113" cy="3355975"/>
          </a:xfrm>
          <a:prstGeom prst="line">
            <a:avLst/>
          </a:prstGeom>
          <a:noFill/>
          <a:ln w="28575">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160773" name="Rectangle 5"/>
          <p:cNvSpPr>
            <a:spLocks noChangeArrowheads="1"/>
          </p:cNvSpPr>
          <p:nvPr/>
        </p:nvSpPr>
        <p:spPr bwMode="auto">
          <a:xfrm>
            <a:off x="250825" y="2779713"/>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i="1">
                <a:solidFill>
                  <a:srgbClr val="0099CC"/>
                </a:solidFill>
              </a:rPr>
              <a:t> </a:t>
            </a:r>
            <a:r>
              <a:rPr lang="en-US" sz="2400" b="1">
                <a:solidFill>
                  <a:srgbClr val="0099CC"/>
                </a:solidFill>
              </a:rPr>
              <a:t>Introduction</a:t>
            </a:r>
            <a:endParaRPr lang="ar-SA" sz="2400" b="1">
              <a:solidFill>
                <a:srgbClr val="0099CC"/>
              </a:solidFill>
              <a:sym typeface="OfficePlanning" charset="2"/>
            </a:endParaRPr>
          </a:p>
          <a:p>
            <a:pPr marL="342900" indent="-342900" fontAlgn="base">
              <a:spcBef>
                <a:spcPct val="20000"/>
              </a:spcBef>
              <a:spcAft>
                <a:spcPct val="0"/>
              </a:spcAft>
            </a:pPr>
            <a:r>
              <a:rPr lang="en-US" sz="2400" b="1">
                <a:solidFill>
                  <a:srgbClr val="FFFFFF"/>
                </a:solidFill>
              </a:rPr>
              <a:t> </a:t>
            </a:r>
          </a:p>
        </p:txBody>
      </p:sp>
      <p:sp>
        <p:nvSpPr>
          <p:cNvPr id="160774" name="Rectangle 6"/>
          <p:cNvSpPr>
            <a:spLocks noChangeArrowheads="1"/>
          </p:cNvSpPr>
          <p:nvPr/>
        </p:nvSpPr>
        <p:spPr bwMode="auto">
          <a:xfrm>
            <a:off x="250825" y="3357563"/>
            <a:ext cx="44656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Definition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5" name="Rectangle 7"/>
          <p:cNvSpPr>
            <a:spLocks noChangeArrowheads="1"/>
          </p:cNvSpPr>
          <p:nvPr/>
        </p:nvSpPr>
        <p:spPr bwMode="auto">
          <a:xfrm>
            <a:off x="250825" y="39322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Nature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6" name="Rectangle 8"/>
          <p:cNvSpPr>
            <a:spLocks noChangeArrowheads="1"/>
          </p:cNvSpPr>
          <p:nvPr/>
        </p:nvSpPr>
        <p:spPr bwMode="auto">
          <a:xfrm>
            <a:off x="250825" y="45799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Objectives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7" name="Rectangle 9"/>
          <p:cNvSpPr>
            <a:spLocks noChangeArrowheads="1"/>
          </p:cNvSpPr>
          <p:nvPr/>
        </p:nvSpPr>
        <p:spPr bwMode="auto">
          <a:xfrm>
            <a:off x="4572000" y="2852738"/>
            <a:ext cx="40322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dirty="0">
                <a:solidFill>
                  <a:srgbClr val="0099CC"/>
                </a:solidFill>
              </a:rPr>
              <a:t>Steps involved in planning process</a:t>
            </a:r>
            <a:r>
              <a:rPr lang="en-US" sz="2400" dirty="0">
                <a:solidFill>
                  <a:srgbClr val="0099CC"/>
                </a:solidFill>
              </a:rPr>
              <a:t> </a:t>
            </a:r>
          </a:p>
        </p:txBody>
      </p:sp>
      <p:sp>
        <p:nvSpPr>
          <p:cNvPr id="160778" name="Rectangle 10"/>
          <p:cNvSpPr>
            <a:spLocks noChangeArrowheads="1"/>
          </p:cNvSpPr>
          <p:nvPr/>
        </p:nvSpPr>
        <p:spPr bwMode="auto">
          <a:xfrm>
            <a:off x="4572000" y="3787775"/>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b="1" dirty="0">
              <a:solidFill>
                <a:srgbClr val="0099CC"/>
              </a:solidFill>
            </a:endParaRPr>
          </a:p>
        </p:txBody>
      </p:sp>
      <p:sp>
        <p:nvSpPr>
          <p:cNvPr id="160779" name="Rectangle 11"/>
          <p:cNvSpPr>
            <a:spLocks noChangeArrowheads="1"/>
          </p:cNvSpPr>
          <p:nvPr/>
        </p:nvSpPr>
        <p:spPr bwMode="auto">
          <a:xfrm>
            <a:off x="4572000" y="4365625"/>
            <a:ext cx="45720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endParaRPr lang="en-US" sz="2400" dirty="0">
              <a:solidFill>
                <a:srgbClr val="0099CC"/>
              </a:solidFill>
            </a:endParaRPr>
          </a:p>
        </p:txBody>
      </p:sp>
      <p:sp>
        <p:nvSpPr>
          <p:cNvPr id="160780" name="Rectangle 12"/>
          <p:cNvSpPr>
            <a:spLocks noChangeArrowheads="1"/>
          </p:cNvSpPr>
          <p:nvPr/>
        </p:nvSpPr>
        <p:spPr bwMode="auto">
          <a:xfrm>
            <a:off x="250825" y="5084763"/>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Importance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81" name="Rectangle 13"/>
          <p:cNvSpPr>
            <a:spLocks noChangeArrowheads="1"/>
          </p:cNvSpPr>
          <p:nvPr/>
        </p:nvSpPr>
        <p:spPr bwMode="auto">
          <a:xfrm>
            <a:off x="4572000" y="5803900"/>
            <a:ext cx="41767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400" dirty="0" smtClean="0">
                <a:solidFill>
                  <a:srgbClr val="0099CC"/>
                </a:solidFill>
              </a:rPr>
              <a:t> </a:t>
            </a:r>
            <a:endParaRPr lang="en-US" sz="2400" dirty="0">
              <a:solidFill>
                <a:srgbClr val="0099CC"/>
              </a:solidFill>
            </a:endParaRPr>
          </a:p>
        </p:txBody>
      </p:sp>
      <p:sp>
        <p:nvSpPr>
          <p:cNvPr id="160782" name="Rectangle 14"/>
          <p:cNvSpPr>
            <a:spLocks noChangeArrowheads="1"/>
          </p:cNvSpPr>
          <p:nvPr/>
        </p:nvSpPr>
        <p:spPr bwMode="auto">
          <a:xfrm>
            <a:off x="250825" y="56610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Kinds of Plans </a:t>
            </a:r>
            <a:endParaRPr lang="ar-SA" sz="2400" b="1">
              <a:solidFill>
                <a:srgbClr val="0099CC"/>
              </a:solidFill>
              <a:sym typeface="OfficePlanning" charset="2"/>
            </a:endParaRPr>
          </a:p>
        </p:txBody>
      </p:sp>
      <p:sp>
        <p:nvSpPr>
          <p:cNvPr id="160783" name="Rectangle 15"/>
          <p:cNvSpPr>
            <a:spLocks noChangeArrowheads="1"/>
          </p:cNvSpPr>
          <p:nvPr/>
        </p:nvSpPr>
        <p:spPr bwMode="auto">
          <a:xfrm>
            <a:off x="4572000" y="5229225"/>
            <a:ext cx="41767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b="1" dirty="0">
              <a:solidFill>
                <a:srgbClr val="0099CC"/>
              </a:solidFill>
            </a:endParaRPr>
          </a:p>
        </p:txBody>
      </p:sp>
    </p:spTree>
    <p:extLst>
      <p:ext uri="{BB962C8B-B14F-4D97-AF65-F5344CB8AC3E}">
        <p14:creationId xmlns:p14="http://schemas.microsoft.com/office/powerpoint/2010/main" val="75267595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2843213" y="115888"/>
            <a:ext cx="2844800" cy="102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fontAlgn="base">
              <a:spcBef>
                <a:spcPct val="0"/>
              </a:spcBef>
              <a:spcAft>
                <a:spcPct val="0"/>
              </a:spcAft>
            </a:pPr>
            <a:r>
              <a:rPr lang="en-US">
                <a:solidFill>
                  <a:srgbClr val="000000"/>
                </a:solidFill>
              </a:rPr>
              <a:t/>
            </a:r>
            <a:br>
              <a:rPr lang="en-US">
                <a:solidFill>
                  <a:srgbClr val="000000"/>
                </a:solidFill>
              </a:rPr>
            </a:br>
            <a:endParaRPr lang="en-US">
              <a:solidFill>
                <a:srgbClr val="000000"/>
              </a:solidFill>
            </a:endParaRPr>
          </a:p>
          <a:p>
            <a:pPr algn="ctr" fontAlgn="base">
              <a:spcBef>
                <a:spcPct val="0"/>
              </a:spcBef>
              <a:spcAft>
                <a:spcPct val="0"/>
              </a:spcAft>
            </a:pPr>
            <a:r>
              <a:rPr lang="en-US" sz="2500" b="1" u="sng">
                <a:solidFill>
                  <a:srgbClr val="FD583D"/>
                </a:solidFill>
              </a:rPr>
              <a:t>INTRODUCATION</a:t>
            </a:r>
          </a:p>
        </p:txBody>
      </p:sp>
      <p:sp>
        <p:nvSpPr>
          <p:cNvPr id="157699" name="Rectangle 3"/>
          <p:cNvSpPr>
            <a:spLocks noChangeArrowheads="1"/>
          </p:cNvSpPr>
          <p:nvPr/>
        </p:nvSpPr>
        <p:spPr bwMode="auto">
          <a:xfrm>
            <a:off x="395288" y="1125538"/>
            <a:ext cx="7921625"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fontAlgn="base">
              <a:spcBef>
                <a:spcPct val="0"/>
              </a:spcBef>
              <a:spcAft>
                <a:spcPct val="0"/>
              </a:spcAft>
            </a:pPr>
            <a:r>
              <a:rPr lang="en-US" sz="2200" b="1">
                <a:solidFill>
                  <a:srgbClr val="333333"/>
                </a:solidFill>
              </a:rPr>
              <a:t>Planning is a basic function of management.  The effective performance of other managerial functions (organizing, staffing, directing and controlling) depends upon the effectiveness of planning.  Planning establishes the objectives for the group and lays down steps to accomplish them.</a:t>
            </a:r>
          </a:p>
        </p:txBody>
      </p:sp>
      <p:sp>
        <p:nvSpPr>
          <p:cNvPr id="157700" name="Rectangle 4"/>
          <p:cNvSpPr>
            <a:spLocks noChangeArrowheads="1"/>
          </p:cNvSpPr>
          <p:nvPr/>
        </p:nvSpPr>
        <p:spPr bwMode="auto">
          <a:xfrm>
            <a:off x="352425" y="3309938"/>
            <a:ext cx="7891463"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30188" fontAlgn="base">
              <a:spcBef>
                <a:spcPct val="0"/>
              </a:spcBef>
              <a:spcAft>
                <a:spcPct val="0"/>
              </a:spcAft>
              <a:buFontTx/>
              <a:buChar char="•"/>
            </a:pPr>
            <a:r>
              <a:rPr lang="en-US" sz="2400" b="1" u="sng">
                <a:solidFill>
                  <a:srgbClr val="339933"/>
                </a:solidFill>
              </a:rPr>
              <a:t>DEFINITION OF PLANNING </a:t>
            </a:r>
            <a:endParaRPr lang="en-US" sz="2400">
              <a:solidFill>
                <a:srgbClr val="339933"/>
              </a:solidFill>
            </a:endParaRPr>
          </a:p>
          <a:p>
            <a:pPr indent="230188" fontAlgn="base">
              <a:spcBef>
                <a:spcPct val="0"/>
              </a:spcBef>
              <a:spcAft>
                <a:spcPct val="0"/>
              </a:spcAft>
            </a:pPr>
            <a:r>
              <a:rPr lang="en-US" sz="2200" b="1">
                <a:solidFill>
                  <a:srgbClr val="000000"/>
                </a:solidFill>
              </a:rPr>
              <a:t>A few definitions by some of the prominent writers on the subject are given below:</a:t>
            </a:r>
          </a:p>
        </p:txBody>
      </p:sp>
      <p:sp>
        <p:nvSpPr>
          <p:cNvPr id="157701" name="Rectangle 5"/>
          <p:cNvSpPr>
            <a:spLocks noChangeArrowheads="1"/>
          </p:cNvSpPr>
          <p:nvPr/>
        </p:nvSpPr>
        <p:spPr bwMode="auto">
          <a:xfrm>
            <a:off x="395288" y="4578350"/>
            <a:ext cx="799465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sz="2200" b="1">
                <a:solidFill>
                  <a:srgbClr val="333333"/>
                </a:solidFill>
              </a:rPr>
              <a:t>(1) “Planning means the determination of what is to be done, how and where is to be done, who is to do it, when and how the results are to be evaluated”.</a:t>
            </a:r>
          </a:p>
          <a:p>
            <a:pPr algn="r" fontAlgn="base">
              <a:spcBef>
                <a:spcPct val="0"/>
              </a:spcBef>
              <a:spcAft>
                <a:spcPct val="0"/>
              </a:spcAft>
            </a:pPr>
            <a:r>
              <a:rPr lang="en-US" b="1">
                <a:solidFill>
                  <a:srgbClr val="333333"/>
                </a:solidFill>
              </a:rPr>
              <a:t>James L. Landy</a:t>
            </a:r>
          </a:p>
        </p:txBody>
      </p:sp>
    </p:spTree>
    <p:extLst>
      <p:ext uri="{BB962C8B-B14F-4D97-AF65-F5344CB8AC3E}">
        <p14:creationId xmlns:p14="http://schemas.microsoft.com/office/powerpoint/2010/main" val="207984606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395288" y="674688"/>
            <a:ext cx="79930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sz="2200" b="1" i="1">
                <a:solidFill>
                  <a:srgbClr val="333333"/>
                </a:solidFill>
              </a:rPr>
              <a:t>(2) “Planning is deciding in advance what is to be done.  It involves the selection of objectives, polices, procedures and programmes from among alternatives”.</a:t>
            </a:r>
            <a:endParaRPr lang="en-US" sz="2200" b="1">
              <a:solidFill>
                <a:srgbClr val="333333"/>
              </a:solidFill>
            </a:endParaRPr>
          </a:p>
          <a:p>
            <a:pPr algn="r" fontAlgn="base">
              <a:spcBef>
                <a:spcPct val="0"/>
              </a:spcBef>
              <a:spcAft>
                <a:spcPct val="0"/>
              </a:spcAft>
            </a:pPr>
            <a:r>
              <a:rPr lang="en-US" b="1" i="1">
                <a:solidFill>
                  <a:srgbClr val="333333"/>
                </a:solidFill>
              </a:rPr>
              <a:t>M.E. Hurley</a:t>
            </a:r>
          </a:p>
        </p:txBody>
      </p:sp>
    </p:spTree>
    <p:extLst>
      <p:ext uri="{BB962C8B-B14F-4D97-AF65-F5344CB8AC3E}">
        <p14:creationId xmlns:p14="http://schemas.microsoft.com/office/powerpoint/2010/main" val="157973755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395288" y="692150"/>
            <a:ext cx="75311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457200" fontAlgn="base">
              <a:spcBef>
                <a:spcPct val="0"/>
              </a:spcBef>
              <a:spcAft>
                <a:spcPct val="0"/>
              </a:spcAft>
            </a:pPr>
            <a:r>
              <a:rPr lang="en-US" sz="2200" b="1" u="sng">
                <a:solidFill>
                  <a:srgbClr val="FD583D"/>
                </a:solidFill>
              </a:rPr>
              <a:t>OBJECTIVES OF PLANNING </a:t>
            </a:r>
            <a:endParaRPr lang="en-US" sz="2200" b="1">
              <a:solidFill>
                <a:srgbClr val="FD583D"/>
              </a:solidFill>
            </a:endParaRPr>
          </a:p>
          <a:p>
            <a:pPr indent="457200" fontAlgn="base">
              <a:spcBef>
                <a:spcPct val="0"/>
              </a:spcBef>
              <a:spcAft>
                <a:spcPct val="0"/>
              </a:spcAft>
            </a:pPr>
            <a:r>
              <a:rPr lang="en-US" sz="2200" b="1">
                <a:solidFill>
                  <a:srgbClr val="000000"/>
                </a:solidFill>
              </a:rPr>
              <a:t>Objectives of planning in business may be underlined :</a:t>
            </a:r>
          </a:p>
        </p:txBody>
      </p:sp>
      <p:sp>
        <p:nvSpPr>
          <p:cNvPr id="154627" name="Rectangle 3"/>
          <p:cNvSpPr>
            <a:spLocks noChangeArrowheads="1"/>
          </p:cNvSpPr>
          <p:nvPr/>
        </p:nvSpPr>
        <p:spPr bwMode="auto">
          <a:xfrm>
            <a:off x="466725" y="1557338"/>
            <a:ext cx="7993063"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333399"/>
                </a:solidFill>
              </a:rPr>
              <a:t>1. Helpful in Forecasting </a:t>
            </a:r>
            <a:endParaRPr lang="en-US" sz="2200" b="1">
              <a:solidFill>
                <a:srgbClr val="333399"/>
              </a:solidFill>
            </a:endParaRPr>
          </a:p>
          <a:p>
            <a:pPr indent="457200" fontAlgn="base">
              <a:spcBef>
                <a:spcPct val="0"/>
              </a:spcBef>
              <a:spcAft>
                <a:spcPct val="0"/>
              </a:spcAft>
            </a:pPr>
            <a:r>
              <a:rPr lang="en-US" sz="2200" b="1">
                <a:solidFill>
                  <a:srgbClr val="333333"/>
                </a:solidFill>
              </a:rPr>
              <a:t>Forecasting is the essence of planning . Really speaking ,planning is to prepare the plans for the organization on the basis of forecasting. Planning helps in effective forecasting.</a:t>
            </a:r>
          </a:p>
          <a:p>
            <a:pPr indent="457200" fontAlgn="base">
              <a:spcBef>
                <a:spcPct val="0"/>
              </a:spcBef>
              <a:spcAft>
                <a:spcPct val="0"/>
              </a:spcAft>
            </a:pPr>
            <a:r>
              <a:rPr lang="en-US" sz="2200" b="1" u="sng">
                <a:solidFill>
                  <a:srgbClr val="333399"/>
                </a:solidFill>
              </a:rPr>
              <a:t>2. Helpful in Facing the Competition </a:t>
            </a:r>
            <a:endParaRPr lang="en-US" sz="2200" b="1">
              <a:solidFill>
                <a:srgbClr val="333399"/>
              </a:solidFill>
            </a:endParaRPr>
          </a:p>
          <a:p>
            <a:pPr indent="457200" fontAlgn="base">
              <a:spcBef>
                <a:spcPct val="0"/>
              </a:spcBef>
              <a:spcAft>
                <a:spcPct val="0"/>
              </a:spcAft>
            </a:pPr>
            <a:r>
              <a:rPr lang="en-US" sz="2200" b="1">
                <a:solidFill>
                  <a:srgbClr val="333333"/>
                </a:solidFill>
              </a:rPr>
              <a:t>Planning helps in forecasting the competition which will have to be faced by the organization.</a:t>
            </a:r>
          </a:p>
          <a:p>
            <a:pPr indent="457200" fontAlgn="base">
              <a:spcBef>
                <a:spcPct val="0"/>
              </a:spcBef>
              <a:spcAft>
                <a:spcPct val="0"/>
              </a:spcAft>
            </a:pPr>
            <a:r>
              <a:rPr lang="en-US" sz="2200" b="1" u="sng">
                <a:solidFill>
                  <a:srgbClr val="333399"/>
                </a:solidFill>
              </a:rPr>
              <a:t>3. Helpful in Accomplishment of Budgets</a:t>
            </a:r>
            <a:endParaRPr lang="en-US" sz="2200" b="1">
              <a:solidFill>
                <a:srgbClr val="333399"/>
              </a:solidFill>
            </a:endParaRPr>
          </a:p>
          <a:p>
            <a:pPr indent="457200" fontAlgn="base">
              <a:spcBef>
                <a:spcPct val="0"/>
              </a:spcBef>
              <a:spcAft>
                <a:spcPct val="0"/>
              </a:spcAft>
            </a:pPr>
            <a:r>
              <a:rPr lang="en-US" sz="2200" b="1">
                <a:solidFill>
                  <a:srgbClr val="333333"/>
                </a:solidFill>
              </a:rPr>
              <a:t>Planning helps the management in accomplishing the </a:t>
            </a:r>
          </a:p>
          <a:p>
            <a:pPr indent="457200" fontAlgn="base">
              <a:spcBef>
                <a:spcPct val="0"/>
              </a:spcBef>
              <a:spcAft>
                <a:spcPct val="0"/>
              </a:spcAft>
            </a:pPr>
            <a:r>
              <a:rPr lang="en-US" sz="2200" b="1">
                <a:solidFill>
                  <a:srgbClr val="333333"/>
                </a:solidFill>
              </a:rPr>
              <a:t>pre-determined budgets of the enterprise in a planned way.</a:t>
            </a:r>
          </a:p>
        </p:txBody>
      </p:sp>
    </p:spTree>
    <p:extLst>
      <p:ext uri="{BB962C8B-B14F-4D97-AF65-F5344CB8AC3E}">
        <p14:creationId xmlns:p14="http://schemas.microsoft.com/office/powerpoint/2010/main" val="71496766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3" name="Rectangle 23"/>
          <p:cNvSpPr>
            <a:spLocks noChangeArrowheads="1"/>
          </p:cNvSpPr>
          <p:nvPr/>
        </p:nvSpPr>
        <p:spPr bwMode="auto">
          <a:xfrm>
            <a:off x="0" y="995363"/>
            <a:ext cx="8675688"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333399"/>
                </a:solidFill>
                <a:cs typeface="Times New Roman" pitchFamily="18" charset="0"/>
              </a:rPr>
              <a:t>4. To Forecast the Risks</a:t>
            </a:r>
            <a:endParaRPr lang="en-US" sz="2200" b="1">
              <a:solidFill>
                <a:srgbClr val="333399"/>
              </a:solidFill>
            </a:endParaRPr>
          </a:p>
          <a:p>
            <a:pPr indent="457200" fontAlgn="base">
              <a:spcBef>
                <a:spcPct val="0"/>
              </a:spcBef>
              <a:spcAft>
                <a:spcPct val="0"/>
              </a:spcAft>
            </a:pPr>
            <a:r>
              <a:rPr lang="en-US" sz="2200" b="1">
                <a:solidFill>
                  <a:srgbClr val="333333"/>
                </a:solidFill>
                <a:cs typeface="Times New Roman" pitchFamily="18" charset="0"/>
              </a:rPr>
              <a:t>Planning helps in forecasting the risk that may be </a:t>
            </a:r>
          </a:p>
          <a:p>
            <a:pPr indent="457200" fontAlgn="base">
              <a:spcBef>
                <a:spcPct val="0"/>
              </a:spcBef>
              <a:spcAft>
                <a:spcPct val="0"/>
              </a:spcAft>
            </a:pPr>
            <a:r>
              <a:rPr lang="en-US" sz="2200" b="1">
                <a:solidFill>
                  <a:srgbClr val="333333"/>
                </a:solidFill>
                <a:cs typeface="Times New Roman" pitchFamily="18" charset="0"/>
              </a:rPr>
              <a:t>appear in the future . By forecasting the risks ,the </a:t>
            </a:r>
          </a:p>
          <a:p>
            <a:pPr indent="457200" fontAlgn="base">
              <a:spcBef>
                <a:spcPct val="0"/>
              </a:spcBef>
              <a:spcAft>
                <a:spcPct val="0"/>
              </a:spcAft>
            </a:pPr>
            <a:r>
              <a:rPr lang="en-US" sz="2200" b="1">
                <a:solidFill>
                  <a:srgbClr val="333333"/>
                </a:solidFill>
                <a:cs typeface="Times New Roman" pitchFamily="18" charset="0"/>
              </a:rPr>
              <a:t>strategies may be designed to treat with them </a:t>
            </a:r>
          </a:p>
          <a:p>
            <a:pPr indent="457200" fontAlgn="base">
              <a:spcBef>
                <a:spcPct val="0"/>
              </a:spcBef>
              <a:spcAft>
                <a:spcPct val="0"/>
              </a:spcAft>
            </a:pPr>
            <a:r>
              <a:rPr lang="en-US" sz="2200" b="1">
                <a:solidFill>
                  <a:srgbClr val="333333"/>
                </a:solidFill>
                <a:cs typeface="Times New Roman" pitchFamily="18" charset="0"/>
              </a:rPr>
              <a:t>effectively and successfully.</a:t>
            </a:r>
            <a:endParaRPr lang="en-US" sz="2200" b="1">
              <a:solidFill>
                <a:srgbClr val="333333"/>
              </a:solidFill>
            </a:endParaRPr>
          </a:p>
          <a:p>
            <a:pPr indent="457200" eaLnBrk="0" fontAlgn="base" hangingPunct="0">
              <a:spcBef>
                <a:spcPct val="0"/>
              </a:spcBef>
              <a:spcAft>
                <a:spcPct val="0"/>
              </a:spcAft>
            </a:pPr>
            <a:endParaRPr lang="en-US" sz="2200" b="1">
              <a:solidFill>
                <a:srgbClr val="333399"/>
              </a:solidFill>
              <a:cs typeface="Times New Roman" pitchFamily="18" charset="0"/>
            </a:endParaRPr>
          </a:p>
          <a:p>
            <a:pPr indent="457200" eaLnBrk="0" fontAlgn="base" hangingPunct="0">
              <a:spcBef>
                <a:spcPct val="0"/>
              </a:spcBef>
              <a:spcAft>
                <a:spcPct val="0"/>
              </a:spcAft>
            </a:pPr>
            <a:r>
              <a:rPr lang="en-US" sz="2200" b="1">
                <a:solidFill>
                  <a:srgbClr val="333399"/>
                </a:solidFill>
                <a:cs typeface="Times New Roman" pitchFamily="18" charset="0"/>
              </a:rPr>
              <a:t>5. </a:t>
            </a:r>
            <a:r>
              <a:rPr lang="en-US" sz="2200" b="1" u="sng">
                <a:solidFill>
                  <a:srgbClr val="333399"/>
                </a:solidFill>
                <a:cs typeface="Times New Roman" pitchFamily="18" charset="0"/>
              </a:rPr>
              <a:t>To Give Specific Direction</a:t>
            </a:r>
            <a:r>
              <a:rPr lang="en-US" sz="2200" b="1">
                <a:solidFill>
                  <a:srgbClr val="333399"/>
                </a:solidFill>
                <a:cs typeface="Times New Roman" pitchFamily="18" charset="0"/>
              </a:rPr>
              <a:t>.</a:t>
            </a:r>
            <a:endParaRPr lang="en-US" sz="2200" b="1">
              <a:solidFill>
                <a:srgbClr val="333399"/>
              </a:solidFill>
            </a:endParaRPr>
          </a:p>
          <a:p>
            <a:pPr indent="457200" eaLnBrk="0" fontAlgn="base" hangingPunct="0">
              <a:spcBef>
                <a:spcPct val="0"/>
              </a:spcBef>
              <a:spcAft>
                <a:spcPct val="0"/>
              </a:spcAft>
            </a:pPr>
            <a:r>
              <a:rPr lang="en-US" sz="2200" b="1">
                <a:solidFill>
                  <a:srgbClr val="333333"/>
                </a:solidFill>
                <a:cs typeface="Times New Roman" pitchFamily="18" charset="0"/>
              </a:rPr>
              <a:t>Planning gives specific direction to all the activities of </a:t>
            </a:r>
          </a:p>
          <a:p>
            <a:pPr indent="457200" eaLnBrk="0" fontAlgn="base" hangingPunct="0">
              <a:spcBef>
                <a:spcPct val="0"/>
              </a:spcBef>
              <a:spcAft>
                <a:spcPct val="0"/>
              </a:spcAft>
            </a:pPr>
            <a:r>
              <a:rPr lang="en-US" sz="2200" b="1">
                <a:solidFill>
                  <a:srgbClr val="333333"/>
                </a:solidFill>
                <a:cs typeface="Times New Roman" pitchFamily="18" charset="0"/>
              </a:rPr>
              <a:t>an organization by preparing the outlines of these </a:t>
            </a:r>
          </a:p>
          <a:p>
            <a:pPr indent="457200" eaLnBrk="0" fontAlgn="base" hangingPunct="0">
              <a:spcBef>
                <a:spcPct val="0"/>
              </a:spcBef>
              <a:spcAft>
                <a:spcPct val="0"/>
              </a:spcAft>
            </a:pPr>
            <a:r>
              <a:rPr lang="en-US" sz="2200" b="1">
                <a:solidFill>
                  <a:srgbClr val="333333"/>
                </a:solidFill>
                <a:cs typeface="Times New Roman" pitchFamily="18" charset="0"/>
              </a:rPr>
              <a:t>activities well in advance.</a:t>
            </a:r>
            <a:endParaRPr lang="en-US" sz="2200" b="1">
              <a:solidFill>
                <a:srgbClr val="333333"/>
              </a:solidFill>
            </a:endParaRPr>
          </a:p>
        </p:txBody>
      </p:sp>
    </p:spTree>
    <p:extLst>
      <p:ext uri="{BB962C8B-B14F-4D97-AF65-F5344CB8AC3E}">
        <p14:creationId xmlns:p14="http://schemas.microsoft.com/office/powerpoint/2010/main" val="392532761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395288" y="692150"/>
            <a:ext cx="80645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FD583D"/>
                </a:solidFill>
              </a:rPr>
              <a:t>IMPORTANCE OF PLANNING </a:t>
            </a:r>
            <a:endParaRPr lang="en-US" sz="2200" b="1">
              <a:solidFill>
                <a:srgbClr val="FD583D"/>
              </a:solidFill>
            </a:endParaRPr>
          </a:p>
          <a:p>
            <a:pPr indent="457200" fontAlgn="base">
              <a:spcBef>
                <a:spcPct val="0"/>
              </a:spcBef>
              <a:spcAft>
                <a:spcPct val="0"/>
              </a:spcAft>
            </a:pPr>
            <a:r>
              <a:rPr lang="en-US" sz="2200" b="1">
                <a:solidFill>
                  <a:srgbClr val="000000"/>
                </a:solidFill>
              </a:rPr>
              <a:t>Planning is vital importance in the managerial process.  It results in the following advantages:</a:t>
            </a:r>
          </a:p>
        </p:txBody>
      </p:sp>
      <p:sp>
        <p:nvSpPr>
          <p:cNvPr id="152579" name="Rectangle 3"/>
          <p:cNvSpPr>
            <a:spLocks noChangeArrowheads="1"/>
          </p:cNvSpPr>
          <p:nvPr/>
        </p:nvSpPr>
        <p:spPr bwMode="auto">
          <a:xfrm>
            <a:off x="395288" y="1838325"/>
            <a:ext cx="7993062"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1. Emphasis on Objectives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Planning is directed towards enterprise objectives.  If the objectives are clearly laid down, all the business activities directed towards these objectives.</a:t>
            </a:r>
          </a:p>
          <a:p>
            <a:pPr indent="457200" fontAlgn="base">
              <a:spcBef>
                <a:spcPct val="0"/>
              </a:spcBef>
              <a:spcAft>
                <a:spcPct val="0"/>
              </a:spcAft>
              <a:tabLst>
                <a:tab pos="228600" algn="l"/>
              </a:tabLst>
            </a:pPr>
            <a:r>
              <a:rPr lang="en-US" sz="2200" b="1" u="sng">
                <a:solidFill>
                  <a:srgbClr val="333399"/>
                </a:solidFill>
              </a:rPr>
              <a:t>2. Minimizes Uncertainty</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It gives an opportunity to a manager to foresee various uncertainties which may be caused by changes in technology, fashion and taste sufficient provision can be made in the plans to meet these uncertainties</a:t>
            </a:r>
          </a:p>
          <a:p>
            <a:pPr indent="457200" fontAlgn="base">
              <a:spcBef>
                <a:spcPct val="0"/>
              </a:spcBef>
              <a:spcAft>
                <a:spcPct val="0"/>
              </a:spcAft>
              <a:tabLst>
                <a:tab pos="228600" algn="l"/>
              </a:tabLst>
            </a:pPr>
            <a:r>
              <a:rPr lang="en-US" sz="2200" b="1" u="sng">
                <a:solidFill>
                  <a:srgbClr val="333399"/>
                </a:solidFill>
              </a:rPr>
              <a:t>3. Facilitates Decision-Making</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Effective planning helps in taking decisions about type of organization, supervision and communication etc.</a:t>
            </a:r>
          </a:p>
        </p:txBody>
      </p:sp>
    </p:spTree>
    <p:extLst>
      <p:ext uri="{BB962C8B-B14F-4D97-AF65-F5344CB8AC3E}">
        <p14:creationId xmlns:p14="http://schemas.microsoft.com/office/powerpoint/2010/main" val="318242334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1564" name="Rectangle 12"/>
          <p:cNvSpPr>
            <a:spLocks noChangeArrowheads="1"/>
          </p:cNvSpPr>
          <p:nvPr/>
        </p:nvSpPr>
        <p:spPr bwMode="auto">
          <a:xfrm>
            <a:off x="107950" y="688975"/>
            <a:ext cx="7993063"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cs typeface="Times New Roman" pitchFamily="18" charset="0"/>
              </a:rPr>
              <a:t>4. Improves Coordination</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helps in coordinating the activities of the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department of the enterprise.</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5. Facilitates Control</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facilitates control.  It is also true that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corrective action under the control process may lead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to modification of plans.</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6. Economical Operations</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Efficient planning secures economy.  Planning avoids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wastage of resources by eliminating unnecessary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activities in the enterprise.</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7. Greater Efficiency</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determines as to when and how various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tasks to be performed by the different departments.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This enhances the efficiency of various departments.</a:t>
            </a:r>
            <a:endParaRPr lang="en-US" sz="2200" b="1">
              <a:solidFill>
                <a:srgbClr val="333333"/>
              </a:solidFill>
            </a:endParaRPr>
          </a:p>
        </p:txBody>
      </p:sp>
    </p:spTree>
    <p:extLst>
      <p:ext uri="{BB962C8B-B14F-4D97-AF65-F5344CB8AC3E}">
        <p14:creationId xmlns:p14="http://schemas.microsoft.com/office/powerpoint/2010/main" val="2345518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395288" y="704850"/>
            <a:ext cx="8064500" cy="243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8. Encourages Innovation</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Planning helps innovative and creative thinking.  Many new ideas come to the mind of a manager when he is planning.</a:t>
            </a:r>
          </a:p>
          <a:p>
            <a:pPr indent="457200" fontAlgn="base">
              <a:spcBef>
                <a:spcPct val="0"/>
              </a:spcBef>
              <a:spcAft>
                <a:spcPct val="0"/>
              </a:spcAft>
              <a:tabLst>
                <a:tab pos="228600" algn="l"/>
              </a:tabLst>
            </a:pPr>
            <a:r>
              <a:rPr lang="en-US" sz="2200" b="1" u="sng">
                <a:solidFill>
                  <a:srgbClr val="333399"/>
                </a:solidFill>
              </a:rPr>
              <a:t>9. Improves Competitive Strength</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Effective planning gives a competitive edge to the enterprise over other enterprises that do not plan properly.</a:t>
            </a:r>
          </a:p>
        </p:txBody>
      </p:sp>
      <p:sp>
        <p:nvSpPr>
          <p:cNvPr id="150542" name="Rectangle 14"/>
          <p:cNvSpPr>
            <a:spLocks noChangeArrowheads="1"/>
          </p:cNvSpPr>
          <p:nvPr/>
        </p:nvSpPr>
        <p:spPr bwMode="auto">
          <a:xfrm>
            <a:off x="395288" y="3284538"/>
            <a:ext cx="80645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Char char="•"/>
              <a:tabLst>
                <a:tab pos="228600" algn="l"/>
              </a:tabLst>
            </a:pPr>
            <a:r>
              <a:rPr lang="en-US" sz="2200" b="1" u="sng">
                <a:solidFill>
                  <a:srgbClr val="FD583D"/>
                </a:solidFill>
              </a:rPr>
              <a:t>KINDS OF PLANS</a:t>
            </a:r>
          </a:p>
          <a:p>
            <a:pPr indent="457200" fontAlgn="base">
              <a:spcBef>
                <a:spcPct val="0"/>
              </a:spcBef>
              <a:spcAft>
                <a:spcPct val="0"/>
              </a:spcAft>
              <a:tabLst>
                <a:tab pos="228600" algn="l"/>
              </a:tabLst>
            </a:pPr>
            <a:r>
              <a:rPr lang="en-US" sz="2200" b="1">
                <a:solidFill>
                  <a:srgbClr val="000000"/>
                </a:solidFill>
              </a:rPr>
              <a:t>Kinds of Plans may be described as follows:</a:t>
            </a:r>
          </a:p>
        </p:txBody>
      </p:sp>
      <p:sp>
        <p:nvSpPr>
          <p:cNvPr id="150543" name="Rectangle 15"/>
          <p:cNvSpPr>
            <a:spLocks noChangeArrowheads="1"/>
          </p:cNvSpPr>
          <p:nvPr/>
        </p:nvSpPr>
        <p:spPr bwMode="auto">
          <a:xfrm>
            <a:off x="468313" y="4084638"/>
            <a:ext cx="7920037"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1- Short-rang and Long-rang Plans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Plans can be classified with respect to time.  On this basis, planning can be classified into three categories, namely, short-term, medium-term and long-term.</a:t>
            </a:r>
          </a:p>
        </p:txBody>
      </p:sp>
    </p:spTree>
    <p:extLst>
      <p:ext uri="{BB962C8B-B14F-4D97-AF65-F5344CB8AC3E}">
        <p14:creationId xmlns:p14="http://schemas.microsoft.com/office/powerpoint/2010/main" val="197553713"/>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TotalTime>
  <Words>1135</Words>
  <Application>Microsoft Office PowerPoint</Application>
  <PresentationFormat>On-screen Show (4:3)</PresentationFormat>
  <Paragraphs>101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7</cp:revision>
  <dcterms:created xsi:type="dcterms:W3CDTF">2015-02-02T07:15:51Z</dcterms:created>
  <dcterms:modified xsi:type="dcterms:W3CDTF">2015-02-02T09:37:28Z</dcterms:modified>
</cp:coreProperties>
</file>