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5"/>
  </p:notesMasterIdLst>
  <p:sldIdLst>
    <p:sldId id="257" r:id="rId5"/>
    <p:sldId id="258" r:id="rId6"/>
    <p:sldId id="309" r:id="rId7"/>
    <p:sldId id="279" r:id="rId8"/>
    <p:sldId id="280" r:id="rId9"/>
    <p:sldId id="281" r:id="rId10"/>
    <p:sldId id="282" r:id="rId11"/>
    <p:sldId id="283" r:id="rId12"/>
    <p:sldId id="287" r:id="rId13"/>
    <p:sldId id="306" r:id="rId14"/>
    <p:sldId id="288" r:id="rId15"/>
    <p:sldId id="307" r:id="rId16"/>
    <p:sldId id="289" r:id="rId17"/>
    <p:sldId id="293" r:id="rId18"/>
    <p:sldId id="290" r:id="rId19"/>
    <p:sldId id="292" r:id="rId20"/>
    <p:sldId id="298" r:id="rId21"/>
    <p:sldId id="291" r:id="rId22"/>
    <p:sldId id="294" r:id="rId23"/>
    <p:sldId id="295" r:id="rId24"/>
    <p:sldId id="308" r:id="rId25"/>
    <p:sldId id="296" r:id="rId26"/>
    <p:sldId id="297" r:id="rId27"/>
    <p:sldId id="299" r:id="rId28"/>
    <p:sldId id="300" r:id="rId29"/>
    <p:sldId id="302" r:id="rId30"/>
    <p:sldId id="303" r:id="rId31"/>
    <p:sldId id="304" r:id="rId32"/>
    <p:sldId id="305" r:id="rId33"/>
    <p:sldId id="30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184E02-73A6-41E8-8CBC-30B0F9ED69E9}" type="datetimeFigureOut">
              <a:rPr lang="en-US" smtClean="0"/>
              <a:pPr/>
              <a:t>1/25/2017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A22A72-58D9-4F7D-A5D4-5056A54AA04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A22A72-58D9-4F7D-A5D4-5056A54AA049}"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BFD457-55D2-4A11-A390-37694CB0F74D}" type="datetimeFigureOut">
              <a:rPr lang="en-US" smtClean="0"/>
              <a:pPr/>
              <a:t>1/25/2017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BFD457-55D2-4A11-A390-37694CB0F74D}" type="datetimeFigureOut">
              <a:rPr lang="en-US" smtClean="0"/>
              <a:pPr/>
              <a:t>1/25/2017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750BC2-ED35-4EB5-BA07-552646AFCE4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ABFD457-55D2-4A11-A390-37694CB0F74D}" type="datetimeFigureOut">
              <a:rPr lang="en-US" smtClean="0"/>
              <a:pPr/>
              <a:t>1/25/2017</a:t>
            </a:fld>
            <a:endParaRPr lang="en-US"/>
          </a:p>
        </p:txBody>
      </p:sp>
      <p:sp>
        <p:nvSpPr>
          <p:cNvPr id="8" name="Slide Number Placeholder 7"/>
          <p:cNvSpPr>
            <a:spLocks noGrp="1"/>
          </p:cNvSpPr>
          <p:nvPr>
            <p:ph type="sldNum" sz="quarter" idx="11"/>
          </p:nvPr>
        </p:nvSpPr>
        <p:spPr/>
        <p:txBody>
          <a:bodyPr/>
          <a:lstStyle/>
          <a:p>
            <a:fld id="{5A750BC2-ED35-4EB5-BA07-552646AFCE4C}"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BFD457-55D2-4A11-A390-37694CB0F74D}" type="datetimeFigureOut">
              <a:rPr lang="en-US" smtClean="0"/>
              <a:pPr/>
              <a:t>1/25/2017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A750BC2-ED35-4EB5-BA07-552646AFCE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ABFD457-55D2-4A11-A390-37694CB0F74D}" type="datetimeFigureOut">
              <a:rPr lang="en-US" smtClean="0"/>
              <a:pPr/>
              <a:t>1/25/2017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750BC2-ED35-4EB5-BA07-552646AFCE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ABFD457-55D2-4A11-A390-37694CB0F74D}" type="datetimeFigureOut">
              <a:rPr lang="en-US" smtClean="0"/>
              <a:pPr/>
              <a:t>1/25/2017</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A750BC2-ED35-4EB5-BA07-552646AFCE4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Whorl_(botany)" TargetMode="External"/><Relationship Id="rId2" Type="http://schemas.openxmlformats.org/officeDocument/2006/relationships/hyperlink" Target="http://en.wikipedia.org/wiki/Pedicel_(botan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Petal" TargetMode="External"/><Relationship Id="rId2" Type="http://schemas.openxmlformats.org/officeDocument/2006/relationships/hyperlink" Target="http://en.wikipedia.org/wiki/Sepal" TargetMode="External"/><Relationship Id="rId1" Type="http://schemas.openxmlformats.org/officeDocument/2006/relationships/slideLayout" Target="../slideLayouts/slideLayout2.xml"/><Relationship Id="rId6" Type="http://schemas.openxmlformats.org/officeDocument/2006/relationships/hyperlink" Target="http://en.wikipedia.org/wiki/Compound_eyes" TargetMode="External"/><Relationship Id="rId5" Type="http://schemas.openxmlformats.org/officeDocument/2006/relationships/hyperlink" Target="http://en.wikipedia.org/wiki/Ultraviolet" TargetMode="External"/><Relationship Id="rId4" Type="http://schemas.openxmlformats.org/officeDocument/2006/relationships/hyperlink" Target="http://en.wikipedia.org/wiki/Pollination"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Gynoecium" TargetMode="External"/><Relationship Id="rId3" Type="http://schemas.openxmlformats.org/officeDocument/2006/relationships/hyperlink" Target="http://en.wikipedia.org/wiki/Stamen" TargetMode="External"/><Relationship Id="rId7" Type="http://schemas.openxmlformats.org/officeDocument/2006/relationships/hyperlink" Target="http://en.wikipedia.org/wiki/Gamete" TargetMode="External"/><Relationship Id="rId2" Type="http://schemas.openxmlformats.org/officeDocument/2006/relationships/hyperlink" Target="http://en.wikipedia.org/wiki/Androecium" TargetMode="External"/><Relationship Id="rId1" Type="http://schemas.openxmlformats.org/officeDocument/2006/relationships/slideLayout" Target="../slideLayouts/slideLayout2.xml"/><Relationship Id="rId6" Type="http://schemas.openxmlformats.org/officeDocument/2006/relationships/hyperlink" Target="http://en.wikipedia.org/wiki/Pollen" TargetMode="External"/><Relationship Id="rId11" Type="http://schemas.openxmlformats.org/officeDocument/2006/relationships/hyperlink" Target="http://en.wikipedia.org/wiki/Pollen_tube" TargetMode="External"/><Relationship Id="rId5" Type="http://schemas.openxmlformats.org/officeDocument/2006/relationships/hyperlink" Target="http://en.wikipedia.org/wiki/Anther" TargetMode="External"/><Relationship Id="rId10" Type="http://schemas.openxmlformats.org/officeDocument/2006/relationships/hyperlink" Target="http://en.wikipedia.org/wiki/Carpel" TargetMode="External"/><Relationship Id="rId4" Type="http://schemas.openxmlformats.org/officeDocument/2006/relationships/hyperlink" Target="http://en.wikipedia.org/wiki/Filament" TargetMode="External"/><Relationship Id="rId9" Type="http://schemas.openxmlformats.org/officeDocument/2006/relationships/hyperlink" Target="http://en.wikipedia.org/wiki/Pisti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7/7f/Mature_flower_diagram.sv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Yellow-rattle_close_700.jpg"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en.wikipedia.org/wiki/Flower"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en.wikipedia.org/wiki/Epigynous" TargetMode="External"/><Relationship Id="rId2" Type="http://schemas.openxmlformats.org/officeDocument/2006/relationships/hyperlink" Target="http://upload.wikimedia.org/wikipedia/commons/1/13/Ovary_position.svg" TargetMode="External"/><Relationship Id="rId1" Type="http://schemas.openxmlformats.org/officeDocument/2006/relationships/slideLayout" Target="../slideLayouts/slideLayout7.xml"/><Relationship Id="rId6" Type="http://schemas.openxmlformats.org/officeDocument/2006/relationships/hyperlink" Target="http://en.wikipedia.org/wiki/Perigynous" TargetMode="External"/><Relationship Id="rId5" Type="http://schemas.openxmlformats.org/officeDocument/2006/relationships/hyperlink" Target="http://en.wikipedia.org/wiki/Hypogynous" TargetMode="External"/><Relationship Id="rId4" Type="http://schemas.openxmlformats.org/officeDocument/2006/relationships/hyperlink" Target="http://en.wikipedia.org/wiki/Ovary_(plant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com.sa/imgres?imgurl=http://alabamaplants.com/Pinkopp/Centaurium_pulchellum_calyx.jpg&amp;imgrefurl=http://alabamaplants.com/Pinkopp/Centaurium_pulchellum_page.html&amp;usg=__RgYi67ejl6lQZYOLQmsb9S7-zDg=&amp;h=450&amp;w=356&amp;sz=35&amp;hl=ar&amp;start=25&amp;zoom=1&amp;itbs=1&amp;tbnid=Ecxk0zR_ukL6IM:&amp;tbnh=127&amp;tbnw=100&amp;prev=/images?q=Calyx&amp;start=21&amp;hl=ar&amp;safe=active&amp;sa=N&amp;gbv=2&amp;ndsp=21&amp;tbs=isch:1" TargetMode="External"/><Relationship Id="rId2" Type="http://schemas.openxmlformats.org/officeDocument/2006/relationships/hyperlink" Target="http://www.google.com.sa/imgres?imgurl=http://www.missouriplants.com/Redopp/Silene_virginica_calyx.jpg&amp;imgrefurl=http://www.missouriplants.com/Redopp/Silene_virginica_page.html&amp;usg=__BFT9bTeYYFzHGwp_LrbJdstxx5c=&amp;h=462&amp;w=500&amp;sz=34&amp;hl=ar&amp;start=19&amp;zoom=1&amp;itbs=1&amp;tbnid=sW4Kg0X74J8fiM:&amp;tbnh=120&amp;tbnw=130&amp;prev=/images?q=Calyx&amp;hl=ar&amp;safe=active&amp;sa=G&amp;gbv=2&amp;tbs=isch:1"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Tepal"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Plant" TargetMode="External"/><Relationship Id="rId2" Type="http://schemas.openxmlformats.org/officeDocument/2006/relationships/hyperlink" Target="http://en.wikipedia.org/wiki/Morphology_(biolog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n.wikipedia.org/wiki/Node_(botany)" TargetMode="External"/><Relationship Id="rId2" Type="http://schemas.openxmlformats.org/officeDocument/2006/relationships/hyperlink" Target="http://en.wikipedia.org/wiki/Plant_stem" TargetMode="External"/><Relationship Id="rId1" Type="http://schemas.openxmlformats.org/officeDocument/2006/relationships/slideLayout" Target="../slideLayouts/slideLayout2.xml"/><Relationship Id="rId5" Type="http://schemas.openxmlformats.org/officeDocument/2006/relationships/hyperlink" Target="http://en.wikipedia.org/wiki/Peduncle_(botany)" TargetMode="External"/><Relationship Id="rId4" Type="http://schemas.openxmlformats.org/officeDocument/2006/relationships/hyperlink" Target="http://en.wikipedia.org/wiki/Lea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77200" cy="2133600"/>
          </a:xfrm>
        </p:spPr>
        <p:txBody>
          <a:bodyPr>
            <a:normAutofit fontScale="90000"/>
          </a:bodyPr>
          <a:lstStyle/>
          <a:p>
            <a:pPr algn="ctr"/>
            <a:r>
              <a:rPr lang="en-US" dirty="0" smtClean="0"/>
              <a:t>Principals of Flowering Plants Taxonomy </a:t>
            </a:r>
            <a:br>
              <a:rPr lang="en-US" dirty="0" smtClean="0"/>
            </a:br>
            <a:r>
              <a:rPr lang="en-US" dirty="0" smtClean="0"/>
              <a:t>BOT 222</a:t>
            </a:r>
            <a:endParaRPr lang="en-US" dirty="0"/>
          </a:p>
        </p:txBody>
      </p:sp>
      <p:sp>
        <p:nvSpPr>
          <p:cNvPr id="3" name="Subtitle 2"/>
          <p:cNvSpPr>
            <a:spLocks noGrp="1"/>
          </p:cNvSpPr>
          <p:nvPr>
            <p:ph type="subTitle" idx="1"/>
          </p:nvPr>
        </p:nvSpPr>
        <p:spPr>
          <a:xfrm>
            <a:off x="1143000" y="3733800"/>
            <a:ext cx="6705600" cy="657664"/>
          </a:xfrm>
        </p:spPr>
        <p:txBody>
          <a:bodyPr anchor="ctr" anchorCtr="0">
            <a:noAutofit/>
          </a:bodyPr>
          <a:lstStyle/>
          <a:p>
            <a:pPr algn="ctr"/>
            <a:r>
              <a:rPr lang="en-US" sz="3200" dirty="0" smtClean="0"/>
              <a:t>Dr. </a:t>
            </a:r>
            <a:r>
              <a:rPr lang="en-US" sz="3200" dirty="0" err="1" smtClean="0"/>
              <a:t>Najat</a:t>
            </a:r>
            <a:r>
              <a:rPr lang="en-US" sz="3200" dirty="0" smtClean="0"/>
              <a:t> </a:t>
            </a:r>
            <a:r>
              <a:rPr lang="en-US" sz="3200" dirty="0" err="1" smtClean="0"/>
              <a:t>Abdulwahab</a:t>
            </a:r>
            <a:r>
              <a:rPr lang="en-US" sz="3200" dirty="0" smtClean="0"/>
              <a:t> </a:t>
            </a:r>
            <a:r>
              <a:rPr lang="en-US" sz="3200" dirty="0" err="1" smtClean="0"/>
              <a:t>Bukhari</a:t>
            </a:r>
            <a:endParaRPr lang="en-US" sz="3200" dirty="0"/>
          </a:p>
        </p:txBody>
      </p:sp>
      <p:sp>
        <p:nvSpPr>
          <p:cNvPr id="4" name="Subtitle 2"/>
          <p:cNvSpPr txBox="1">
            <a:spLocks/>
          </p:cNvSpPr>
          <p:nvPr/>
        </p:nvSpPr>
        <p:spPr>
          <a:xfrm>
            <a:off x="2514600" y="4876800"/>
            <a:ext cx="3124200" cy="657664"/>
          </a:xfrm>
          <a:prstGeom prst="rect">
            <a:avLst/>
          </a:prstGeom>
        </p:spPr>
        <p:txBody>
          <a:bodyPr vert="horz" tIns="0" rIns="45720" bIns="0" anchor="ctr" anchorCtr="0">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n-US" sz="3200" b="0" i="0" u="none" strike="noStrike" kern="1200" cap="none" spc="0" normalizeH="0" baseline="0" noProof="0" smtClean="0">
                <a:ln>
                  <a:noFill/>
                </a:ln>
                <a:solidFill>
                  <a:srgbClr val="FFC000"/>
                </a:solidFill>
                <a:effectLst/>
                <a:uLnTx/>
                <a:uFillTx/>
                <a:latin typeface="+mn-lt"/>
                <a:ea typeface="+mn-ea"/>
                <a:cs typeface="+mn-cs"/>
              </a:rPr>
              <a:t>Lecture 3</a:t>
            </a:r>
            <a:endParaRPr kumimoji="0" lang="en-US"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wipe(down)">
                                      <p:cBhvr>
                                        <p:cTn id="43" dur="580">
                                          <p:stCondLst>
                                            <p:cond delay="0"/>
                                          </p:stCondLst>
                                        </p:cTn>
                                        <p:tgtEl>
                                          <p:spTgt spid="4">
                                            <p:txEl>
                                              <p:pRg st="0" end="0"/>
                                            </p:txEl>
                                          </p:spTgt>
                                        </p:tgtEl>
                                      </p:cBhvr>
                                    </p:animEffect>
                                    <p:anim calcmode="lin" valueType="num">
                                      <p:cBhvr>
                                        <p:cTn id="4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0" end="0"/>
                                            </p:txEl>
                                          </p:spTgt>
                                        </p:tgtEl>
                                      </p:cBhvr>
                                      <p:to x="100000" y="60000"/>
                                    </p:animScale>
                                    <p:animScale>
                                      <p:cBhvr>
                                        <p:cTn id="50" dur="166" decel="50000">
                                          <p:stCondLst>
                                            <p:cond delay="676"/>
                                          </p:stCondLst>
                                        </p:cTn>
                                        <p:tgtEl>
                                          <p:spTgt spid="4">
                                            <p:txEl>
                                              <p:pRg st="0" end="0"/>
                                            </p:txEl>
                                          </p:spTgt>
                                        </p:tgtEl>
                                      </p:cBhvr>
                                      <p:to x="100000" y="100000"/>
                                    </p:animScale>
                                    <p:animScale>
                                      <p:cBhvr>
                                        <p:cTn id="51" dur="26">
                                          <p:stCondLst>
                                            <p:cond delay="1312"/>
                                          </p:stCondLst>
                                        </p:cTn>
                                        <p:tgtEl>
                                          <p:spTgt spid="4">
                                            <p:txEl>
                                              <p:pRg st="0" end="0"/>
                                            </p:txEl>
                                          </p:spTgt>
                                        </p:tgtEl>
                                      </p:cBhvr>
                                      <p:to x="100000" y="80000"/>
                                    </p:animScale>
                                    <p:animScale>
                                      <p:cBhvr>
                                        <p:cTn id="52" dur="166" decel="50000">
                                          <p:stCondLst>
                                            <p:cond delay="1338"/>
                                          </p:stCondLst>
                                        </p:cTn>
                                        <p:tgtEl>
                                          <p:spTgt spid="4">
                                            <p:txEl>
                                              <p:pRg st="0" end="0"/>
                                            </p:txEl>
                                          </p:spTgt>
                                        </p:tgtEl>
                                      </p:cBhvr>
                                      <p:to x="100000" y="100000"/>
                                    </p:animScale>
                                    <p:animScale>
                                      <p:cBhvr>
                                        <p:cTn id="53" dur="26">
                                          <p:stCondLst>
                                            <p:cond delay="1642"/>
                                          </p:stCondLst>
                                        </p:cTn>
                                        <p:tgtEl>
                                          <p:spTgt spid="4">
                                            <p:txEl>
                                              <p:pRg st="0" end="0"/>
                                            </p:txEl>
                                          </p:spTgt>
                                        </p:tgtEl>
                                      </p:cBhvr>
                                      <p:to x="100000" y="90000"/>
                                    </p:animScale>
                                    <p:animScale>
                                      <p:cBhvr>
                                        <p:cTn id="54" dur="166" decel="50000">
                                          <p:stCondLst>
                                            <p:cond delay="1668"/>
                                          </p:stCondLst>
                                        </p:cTn>
                                        <p:tgtEl>
                                          <p:spTgt spid="4">
                                            <p:txEl>
                                              <p:pRg st="0" end="0"/>
                                            </p:txEl>
                                          </p:spTgt>
                                        </p:tgtEl>
                                      </p:cBhvr>
                                      <p:to x="100000" y="100000"/>
                                    </p:animScale>
                                    <p:animScale>
                                      <p:cBhvr>
                                        <p:cTn id="55" dur="26">
                                          <p:stCondLst>
                                            <p:cond delay="1808"/>
                                          </p:stCondLst>
                                        </p:cTn>
                                        <p:tgtEl>
                                          <p:spTgt spid="4">
                                            <p:txEl>
                                              <p:pRg st="0" end="0"/>
                                            </p:txEl>
                                          </p:spTgt>
                                        </p:tgtEl>
                                      </p:cBhvr>
                                      <p:to x="100000" y="95000"/>
                                    </p:animScale>
                                    <p:animScale>
                                      <p:cBhvr>
                                        <p:cTn id="5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85800"/>
            <a:ext cx="8153400" cy="5287963"/>
          </a:xfrm>
        </p:spPr>
        <p:txBody>
          <a:bodyPr>
            <a:noAutofit/>
          </a:bodyPr>
          <a:lstStyle/>
          <a:p>
            <a:pPr algn="just"/>
            <a:r>
              <a:rPr lang="en-US" dirty="0" smtClean="0"/>
              <a:t> If the peduncle ends with groups of flowers, each stem that holds a flower is called a </a:t>
            </a:r>
            <a:r>
              <a:rPr lang="en-US" dirty="0" smtClean="0">
                <a:hlinkClick r:id="rId2" action="ppaction://hlinkfile" tooltip="Pedicel (botany)"/>
              </a:rPr>
              <a:t>pedicel</a:t>
            </a:r>
            <a:r>
              <a:rPr lang="en-US" dirty="0" smtClean="0"/>
              <a:t>. The flowering stem forms a terminal end which is called the torus or receptacle. The parts of a flower are arranged in </a:t>
            </a:r>
            <a:r>
              <a:rPr lang="en-US" dirty="0" smtClean="0">
                <a:hlinkClick r:id="rId3" action="ppaction://hlinkfile" tooltip="Whorl (botany)"/>
              </a:rPr>
              <a:t>whorls</a:t>
            </a:r>
            <a:r>
              <a:rPr lang="en-US" dirty="0" smtClean="0"/>
              <a:t> on the torus. The four main parts or whorls (starting from the base of the flower or lowest node and working upwards) are as follows: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25000" lnSpcReduction="20000"/>
          </a:bodyPr>
          <a:lstStyle/>
          <a:p>
            <a:pPr marL="550926" indent="-514350" algn="just">
              <a:buClr>
                <a:srgbClr val="FFFF00"/>
              </a:buClr>
              <a:buSzPct val="100000"/>
              <a:buFont typeface="+mj-lt"/>
              <a:buAutoNum type="arabicPeriod"/>
            </a:pPr>
            <a:r>
              <a:rPr lang="en-US" sz="12800" i="1" dirty="0" smtClean="0">
                <a:hlinkClick r:id="rId2" action="ppaction://hlinkfile" tooltip="Sepal"/>
              </a:rPr>
              <a:t>Calyx</a:t>
            </a:r>
            <a:r>
              <a:rPr lang="en-US" sz="12800" dirty="0" smtClean="0"/>
              <a:t>: the outer whorl of </a:t>
            </a:r>
            <a:r>
              <a:rPr lang="en-US" sz="12800" i="1" dirty="0" smtClean="0">
                <a:hlinkClick r:id="rId2" action="ppaction://hlinkfile" tooltip="Sepal"/>
              </a:rPr>
              <a:t>sepals</a:t>
            </a:r>
            <a:r>
              <a:rPr lang="en-US" sz="12800" dirty="0" smtClean="0"/>
              <a:t>; typically these are green, but are petal-like in some species.</a:t>
            </a:r>
          </a:p>
          <a:p>
            <a:pPr marL="550926" indent="-514350" algn="just">
              <a:buClr>
                <a:srgbClr val="FFFF00"/>
              </a:buClr>
              <a:buSzPct val="100000"/>
              <a:buFont typeface="+mj-lt"/>
              <a:buAutoNum type="arabicPeriod"/>
            </a:pPr>
            <a:endParaRPr lang="en-US" sz="12800" dirty="0" smtClean="0"/>
          </a:p>
          <a:p>
            <a:pPr marL="550926" indent="-514350" algn="just">
              <a:buClr>
                <a:srgbClr val="FFFF00"/>
              </a:buClr>
              <a:buSzPct val="100000"/>
              <a:buFont typeface="+mj-lt"/>
              <a:buAutoNum type="arabicPeriod"/>
            </a:pPr>
            <a:r>
              <a:rPr lang="en-US" sz="12800" i="1" dirty="0" smtClean="0">
                <a:hlinkClick r:id="rId3" action="ppaction://hlinkfile" tooltip="Petal"/>
              </a:rPr>
              <a:t>Corolla</a:t>
            </a:r>
            <a:r>
              <a:rPr lang="en-US" sz="12800" dirty="0" smtClean="0"/>
              <a:t>: the whorl of </a:t>
            </a:r>
            <a:r>
              <a:rPr lang="en-US" sz="12800" i="1" dirty="0" smtClean="0">
                <a:hlinkClick r:id="rId3" action="ppaction://hlinkfile" tooltip="Petal"/>
              </a:rPr>
              <a:t>petals</a:t>
            </a:r>
            <a:r>
              <a:rPr lang="en-US" sz="12800" dirty="0" smtClean="0"/>
              <a:t>, which are usually thin, soft and colored to attract animals that help the process of </a:t>
            </a:r>
            <a:r>
              <a:rPr lang="en-US" sz="12800" dirty="0" smtClean="0">
                <a:hlinkClick r:id="rId4" action="ppaction://hlinkfile" tooltip="Pollination"/>
              </a:rPr>
              <a:t>pollination</a:t>
            </a:r>
            <a:r>
              <a:rPr lang="en-US" sz="12800" dirty="0" smtClean="0"/>
              <a:t>. The coloration may extend into the </a:t>
            </a:r>
            <a:r>
              <a:rPr lang="en-US" sz="12800" dirty="0" smtClean="0">
                <a:hlinkClick r:id="rId5" action="ppaction://hlinkfile" tooltip="Ultraviolet"/>
              </a:rPr>
              <a:t>ultraviolet</a:t>
            </a:r>
            <a:r>
              <a:rPr lang="en-US" sz="12800" dirty="0" smtClean="0"/>
              <a:t>, which is visible to the </a:t>
            </a:r>
            <a:r>
              <a:rPr lang="en-US" sz="12800" dirty="0" smtClean="0">
                <a:hlinkClick r:id="rId6" action="ppaction://hlinkfile" tooltip="Compound eyes"/>
              </a:rPr>
              <a:t>compound eyes</a:t>
            </a:r>
            <a:r>
              <a:rPr lang="en-US" sz="12800" dirty="0" smtClean="0"/>
              <a:t> of insects, but not to the eyes of birds.</a:t>
            </a:r>
          </a:p>
          <a:p>
            <a:pPr marL="550926" indent="-514350" algn="just">
              <a:buClr>
                <a:srgbClr val="FFFF00"/>
              </a:buClr>
              <a:buSzPct val="100000"/>
              <a:buFont typeface="+mj-lt"/>
              <a:buAutoNum type="arabicPeriod"/>
            </a:pPr>
            <a:endParaRPr lang="en-US" sz="128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25000" lnSpcReduction="20000"/>
          </a:bodyPr>
          <a:lstStyle/>
          <a:p>
            <a:pPr marL="550926" indent="-514350" algn="just">
              <a:buClr>
                <a:srgbClr val="FFFF00"/>
              </a:buClr>
              <a:buSzPct val="100000"/>
              <a:buFont typeface="+mj-lt"/>
              <a:buAutoNum type="arabicPeriod"/>
            </a:pPr>
            <a:r>
              <a:rPr lang="en-US" sz="12800" i="1" dirty="0" err="1" smtClean="0">
                <a:hlinkClick r:id="rId2" action="ppaction://hlinkfile" tooltip="Androecium"/>
              </a:rPr>
              <a:t>Androecium</a:t>
            </a:r>
            <a:r>
              <a:rPr lang="en-US" sz="12800" dirty="0" smtClean="0"/>
              <a:t> : one or two whorls of </a:t>
            </a:r>
            <a:r>
              <a:rPr lang="en-US" sz="12800" dirty="0" smtClean="0">
                <a:hlinkClick r:id="rId3" action="ppaction://hlinkfile" tooltip="Stamen"/>
              </a:rPr>
              <a:t>stamens</a:t>
            </a:r>
            <a:r>
              <a:rPr lang="en-US" sz="12800" dirty="0" smtClean="0"/>
              <a:t>, each a </a:t>
            </a:r>
            <a:r>
              <a:rPr lang="en-US" sz="12800" dirty="0" smtClean="0">
                <a:hlinkClick r:id="rId4" action="ppaction://hlinkfile" tooltip="Filament"/>
              </a:rPr>
              <a:t>filament</a:t>
            </a:r>
            <a:r>
              <a:rPr lang="en-US" sz="12800" dirty="0" smtClean="0"/>
              <a:t> topped by an </a:t>
            </a:r>
            <a:r>
              <a:rPr lang="en-US" sz="12800" dirty="0" smtClean="0">
                <a:hlinkClick r:id="rId5" action="ppaction://hlinkfile" tooltip="Anther"/>
              </a:rPr>
              <a:t>anther</a:t>
            </a:r>
            <a:r>
              <a:rPr lang="en-US" sz="12800" dirty="0" smtClean="0"/>
              <a:t> where </a:t>
            </a:r>
            <a:r>
              <a:rPr lang="en-US" sz="12800" dirty="0" smtClean="0">
                <a:hlinkClick r:id="rId6" action="ppaction://hlinkfile" tooltip="Pollen"/>
              </a:rPr>
              <a:t>pollen</a:t>
            </a:r>
            <a:r>
              <a:rPr lang="en-US" sz="12800" dirty="0" smtClean="0"/>
              <a:t> is produced. Pollen contains the male </a:t>
            </a:r>
            <a:r>
              <a:rPr lang="en-US" sz="12800" dirty="0" smtClean="0">
                <a:hlinkClick r:id="rId7" action="ppaction://hlinkfile" tooltip="Gamete"/>
              </a:rPr>
              <a:t>gametes</a:t>
            </a:r>
            <a:r>
              <a:rPr lang="en-US" sz="12800" dirty="0" smtClean="0"/>
              <a:t>.</a:t>
            </a:r>
          </a:p>
          <a:p>
            <a:pPr marL="550926" indent="-514350" algn="just">
              <a:buClr>
                <a:srgbClr val="FFFF00"/>
              </a:buClr>
              <a:buSzPct val="100000"/>
              <a:buFont typeface="+mj-lt"/>
              <a:buAutoNum type="arabicPeriod"/>
            </a:pPr>
            <a:endParaRPr lang="en-US" sz="12800" dirty="0" smtClean="0"/>
          </a:p>
          <a:p>
            <a:pPr marL="550926" indent="-514350" algn="just">
              <a:buClr>
                <a:srgbClr val="FFFF00"/>
              </a:buClr>
              <a:buSzPct val="100000"/>
              <a:buFont typeface="+mj-lt"/>
              <a:buAutoNum type="arabicPeriod"/>
            </a:pPr>
            <a:r>
              <a:rPr lang="en-US" sz="12800" i="1" dirty="0" err="1" smtClean="0">
                <a:hlinkClick r:id="rId8" action="ppaction://hlinkfile" tooltip="Gynoecium"/>
              </a:rPr>
              <a:t>Gynoecium</a:t>
            </a:r>
            <a:r>
              <a:rPr lang="en-US" sz="12800" dirty="0" smtClean="0"/>
              <a:t>: one or more </a:t>
            </a:r>
            <a:r>
              <a:rPr lang="en-US" sz="12800" dirty="0" smtClean="0">
                <a:hlinkClick r:id="rId9" action="ppaction://hlinkfile" tooltip="Pistil"/>
              </a:rPr>
              <a:t>pistils</a:t>
            </a:r>
            <a:r>
              <a:rPr lang="en-US" sz="12800" dirty="0" smtClean="0"/>
              <a:t>. The female reproductive organ is the </a:t>
            </a:r>
            <a:r>
              <a:rPr lang="en-US" sz="12800" dirty="0" smtClean="0">
                <a:hlinkClick r:id="rId10" action="ppaction://hlinkfile" tooltip="Carpel"/>
              </a:rPr>
              <a:t>carpel</a:t>
            </a:r>
            <a:r>
              <a:rPr lang="en-US" sz="12800" dirty="0" smtClean="0"/>
              <a:t>: this contains an ovary with ovules (which contain female gametes). The sticky tip of the pistil, the stigma, is the receptor of pollen. The supportive stalk, the style becomes the pathway for </a:t>
            </a:r>
            <a:r>
              <a:rPr lang="en-US" sz="12800" dirty="0" smtClean="0">
                <a:hlinkClick r:id="rId11" action="ppaction://hlinkfile" tooltip="Pollen tube"/>
              </a:rPr>
              <a:t>pollen tubes</a:t>
            </a:r>
            <a:r>
              <a:rPr lang="en-US" sz="12800" dirty="0" smtClean="0"/>
              <a:t> to grow from pollen grains adhering to the stigma, to the ovules, carrying the reproductive material.</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Mature flower diagram.svg">
            <a:hlinkClick r:id="rId2"/>
          </p:cNvPr>
          <p:cNvPicPr>
            <a:picLocks noChangeAspect="1" noChangeArrowheads="1"/>
          </p:cNvPicPr>
          <p:nvPr/>
        </p:nvPicPr>
        <p:blipFill>
          <a:blip r:embed="rId3" cstate="email"/>
          <a:srcRect/>
          <a:stretch>
            <a:fillRect/>
          </a:stretch>
        </p:blipFill>
        <p:spPr bwMode="auto">
          <a:xfrm>
            <a:off x="685800" y="685800"/>
            <a:ext cx="8021016" cy="4800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9000" y="457200"/>
            <a:ext cx="5410200" cy="5816977"/>
          </a:xfrm>
          <a:prstGeom prst="rect">
            <a:avLst/>
          </a:prstGeom>
        </p:spPr>
        <p:txBody>
          <a:bodyPr wrap="square">
            <a:spAutoFit/>
          </a:bodyPr>
          <a:lstStyle/>
          <a:p>
            <a:pPr algn="just"/>
            <a:r>
              <a:rPr lang="en-US" sz="3600" dirty="0" smtClean="0">
                <a:solidFill>
                  <a:srgbClr val="FFFF00"/>
                </a:solidFill>
              </a:rPr>
              <a:t>a </a:t>
            </a:r>
            <a:r>
              <a:rPr lang="en-US" sz="3600" b="1" dirty="0" smtClean="0">
                <a:solidFill>
                  <a:srgbClr val="FFFF00"/>
                </a:solidFill>
              </a:rPr>
              <a:t>bract</a:t>
            </a:r>
            <a:r>
              <a:rPr lang="en-US" sz="3600" dirty="0" smtClean="0">
                <a:solidFill>
                  <a:srgbClr val="FFFF00"/>
                </a:solidFill>
              </a:rPr>
              <a:t> </a:t>
            </a:r>
            <a:r>
              <a:rPr lang="en-US" sz="2800" dirty="0" smtClean="0"/>
              <a:t>is a modified leaf or leaf like part just below and protecting an inflorescence</a:t>
            </a:r>
          </a:p>
          <a:p>
            <a:pPr algn="just"/>
            <a:r>
              <a:rPr lang="en-US" sz="2800" dirty="0" smtClean="0"/>
              <a:t>Bracts are often (but not always) different from foliage leaves, for example being smaller, larger, or of a different color or texture.</a:t>
            </a:r>
          </a:p>
          <a:p>
            <a:pPr algn="just"/>
            <a:endParaRPr lang="en-US" sz="2800" dirty="0" smtClean="0"/>
          </a:p>
          <a:p>
            <a:pPr algn="just"/>
            <a:r>
              <a:rPr lang="en-US" sz="2800" dirty="0" smtClean="0"/>
              <a:t>Bracts are found in the front of the flower ( the part of flower facing the bracts is called “</a:t>
            </a:r>
            <a:r>
              <a:rPr lang="en-US" sz="2800" dirty="0" smtClean="0">
                <a:solidFill>
                  <a:srgbClr val="FFC000"/>
                </a:solidFill>
              </a:rPr>
              <a:t>Anterior Side</a:t>
            </a:r>
            <a:r>
              <a:rPr lang="en-US" sz="2800" dirty="0" smtClean="0"/>
              <a:t>”) and  the other side “</a:t>
            </a:r>
            <a:r>
              <a:rPr lang="en-US" sz="2800" dirty="0" smtClean="0">
                <a:solidFill>
                  <a:srgbClr val="FFC000"/>
                </a:solidFill>
              </a:rPr>
              <a:t>Posterior Side</a:t>
            </a:r>
            <a:r>
              <a:rPr lang="en-US" sz="2800" dirty="0" smtClean="0"/>
              <a:t>”.</a:t>
            </a:r>
            <a:endParaRPr lang="en-US" sz="2800" dirty="0"/>
          </a:p>
        </p:txBody>
      </p:sp>
      <p:pic>
        <p:nvPicPr>
          <p:cNvPr id="29698" name="Picture 2" descr="http://upload.wikimedia.org/wikipedia/commons/thumb/4/43/Yellow-rattle_close_700.jpg/300px-Yellow-rattle_close_700.jpg">
            <a:hlinkClick r:id="rId2"/>
          </p:cNvPr>
          <p:cNvPicPr>
            <a:picLocks noChangeAspect="1" noChangeArrowheads="1"/>
          </p:cNvPicPr>
          <p:nvPr/>
        </p:nvPicPr>
        <p:blipFill>
          <a:blip r:embed="rId3" cstate="email"/>
          <a:srcRect/>
          <a:stretch>
            <a:fillRect/>
          </a:stretch>
        </p:blipFill>
        <p:spPr bwMode="auto">
          <a:xfrm>
            <a:off x="381000" y="990600"/>
            <a:ext cx="2857500" cy="377190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762000"/>
            <a:ext cx="8001000" cy="2800767"/>
          </a:xfrm>
          <a:prstGeom prst="rect">
            <a:avLst/>
          </a:prstGeom>
        </p:spPr>
        <p:txBody>
          <a:bodyPr wrap="square">
            <a:spAutoFit/>
          </a:bodyPr>
          <a:lstStyle/>
          <a:p>
            <a:pPr algn="just"/>
            <a:r>
              <a:rPr lang="en-US" sz="3600" b="1" i="1" dirty="0" smtClean="0">
                <a:solidFill>
                  <a:srgbClr val="FFFF00"/>
                </a:solidFill>
              </a:rPr>
              <a:t>bracteole</a:t>
            </a:r>
            <a:r>
              <a:rPr lang="en-US" sz="3600" b="1" dirty="0" smtClean="0">
                <a:solidFill>
                  <a:srgbClr val="FFFF00"/>
                </a:solidFill>
              </a:rPr>
              <a:t> or </a:t>
            </a:r>
            <a:r>
              <a:rPr lang="en-US" sz="3600" b="1" i="1" dirty="0" err="1" smtClean="0">
                <a:solidFill>
                  <a:srgbClr val="FFFF00"/>
                </a:solidFill>
              </a:rPr>
              <a:t>bractlet</a:t>
            </a:r>
            <a:r>
              <a:rPr lang="en-US" sz="3600" b="1" dirty="0" smtClean="0">
                <a:solidFill>
                  <a:srgbClr val="FFFF00"/>
                </a:solidFill>
              </a:rPr>
              <a:t> </a:t>
            </a:r>
            <a:r>
              <a:rPr lang="en-US" sz="2800" dirty="0" smtClean="0"/>
              <a:t>: a small bract that arises on a pedicel instead of subtending it. </a:t>
            </a:r>
            <a:r>
              <a:rPr lang="en-US" sz="2800" dirty="0" err="1" smtClean="0"/>
              <a:t>Bractlets</a:t>
            </a:r>
            <a:r>
              <a:rPr lang="en-US" sz="2800" dirty="0" smtClean="0"/>
              <a:t> can be 2 in </a:t>
            </a:r>
            <a:r>
              <a:rPr lang="en-US" sz="2800" dirty="0" err="1" smtClean="0">
                <a:solidFill>
                  <a:srgbClr val="92D050"/>
                </a:solidFill>
              </a:rPr>
              <a:t>dicotyledons</a:t>
            </a:r>
            <a:r>
              <a:rPr lang="en-US" sz="2800" dirty="0" smtClean="0"/>
              <a:t>, and one in </a:t>
            </a:r>
            <a:r>
              <a:rPr lang="en-US" sz="2800" dirty="0" smtClean="0">
                <a:solidFill>
                  <a:srgbClr val="92D050"/>
                </a:solidFill>
              </a:rPr>
              <a:t>monocots</a:t>
            </a:r>
            <a:r>
              <a:rPr lang="en-US" sz="2800" dirty="0" smtClean="0"/>
              <a:t> one which may be green or </a:t>
            </a:r>
            <a:r>
              <a:rPr lang="en-US" sz="2800" dirty="0" err="1" smtClean="0"/>
              <a:t>squamous</a:t>
            </a:r>
            <a:r>
              <a:rPr lang="en-US" sz="2800" dirty="0" smtClean="0"/>
              <a:t> They can differ from each other on where are inserted.</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229600" cy="5816977"/>
          </a:xfrm>
          <a:prstGeom prst="rect">
            <a:avLst/>
          </a:prstGeom>
        </p:spPr>
        <p:txBody>
          <a:bodyPr wrap="square">
            <a:spAutoFit/>
          </a:bodyPr>
          <a:lstStyle/>
          <a:p>
            <a:pPr algn="just"/>
            <a:r>
              <a:rPr lang="en-US" sz="3600" dirty="0" smtClean="0">
                <a:solidFill>
                  <a:srgbClr val="FFFF00"/>
                </a:solidFill>
              </a:rPr>
              <a:t>Receptacle</a:t>
            </a:r>
            <a:r>
              <a:rPr lang="en-US" sz="2800" dirty="0" smtClean="0"/>
              <a:t> is the thickened part of a stem from which the </a:t>
            </a:r>
            <a:r>
              <a:rPr lang="en-US" sz="2800" dirty="0" smtClean="0">
                <a:hlinkClick r:id="rId2" action="ppaction://hlinkfile" tooltip="Flower"/>
              </a:rPr>
              <a:t>flower</a:t>
            </a:r>
            <a:r>
              <a:rPr lang="en-US" sz="2800" dirty="0" smtClean="0"/>
              <a:t> organs grow.</a:t>
            </a:r>
          </a:p>
          <a:p>
            <a:pPr algn="just"/>
            <a:r>
              <a:rPr lang="en-US" sz="2800" dirty="0" smtClean="0"/>
              <a:t>It is often a shape of bulging disc or a rectangular or circular or in the platoon as the </a:t>
            </a:r>
            <a:r>
              <a:rPr lang="en-US" sz="2800" dirty="0" err="1" smtClean="0"/>
              <a:t>cruciferae</a:t>
            </a:r>
            <a:r>
              <a:rPr lang="en-US" sz="2800" dirty="0" smtClean="0"/>
              <a:t> family.</a:t>
            </a:r>
          </a:p>
          <a:p>
            <a:pPr algn="just"/>
            <a:r>
              <a:rPr lang="en-US" sz="2800" dirty="0" smtClean="0"/>
              <a:t>When the receptacle elongate between the Corolla and  calyx and its called  </a:t>
            </a:r>
            <a:r>
              <a:rPr lang="en-US" sz="2800" u="sng" dirty="0" err="1" smtClean="0">
                <a:solidFill>
                  <a:srgbClr val="92D050"/>
                </a:solidFill>
              </a:rPr>
              <a:t>Anthophore</a:t>
            </a:r>
            <a:r>
              <a:rPr lang="en-US" sz="2800" dirty="0" smtClean="0">
                <a:solidFill>
                  <a:srgbClr val="C00000"/>
                </a:solidFill>
              </a:rPr>
              <a:t>,</a:t>
            </a:r>
            <a:r>
              <a:rPr lang="en-US" sz="2800" dirty="0" smtClean="0"/>
              <a:t> and between the corolla and  the stamen it is called </a:t>
            </a:r>
            <a:r>
              <a:rPr lang="en-US" sz="2800" u="sng" dirty="0" err="1" smtClean="0">
                <a:solidFill>
                  <a:srgbClr val="92D050"/>
                </a:solidFill>
              </a:rPr>
              <a:t>Andero</a:t>
            </a:r>
            <a:r>
              <a:rPr lang="en-US" sz="2800" dirty="0" smtClean="0"/>
              <a:t> </a:t>
            </a:r>
            <a:r>
              <a:rPr lang="en-US" sz="2800" u="sng" dirty="0" err="1" smtClean="0">
                <a:solidFill>
                  <a:srgbClr val="92D050"/>
                </a:solidFill>
              </a:rPr>
              <a:t>gynophore</a:t>
            </a:r>
            <a:r>
              <a:rPr lang="en-US" sz="2800" dirty="0" smtClean="0"/>
              <a:t>. Or elongate between  </a:t>
            </a:r>
            <a:r>
              <a:rPr lang="en-US" sz="2800" dirty="0" err="1" smtClean="0"/>
              <a:t>Anderoecium</a:t>
            </a:r>
            <a:r>
              <a:rPr lang="en-US" sz="2800" dirty="0" smtClean="0"/>
              <a:t> and </a:t>
            </a:r>
            <a:r>
              <a:rPr lang="en-US" sz="2800" dirty="0" err="1" smtClean="0"/>
              <a:t>gynoecium</a:t>
            </a:r>
            <a:r>
              <a:rPr lang="en-US" sz="2800" dirty="0" smtClean="0"/>
              <a:t> it is called </a:t>
            </a:r>
            <a:r>
              <a:rPr lang="en-US" sz="2800" dirty="0" err="1" smtClean="0">
                <a:solidFill>
                  <a:srgbClr val="92D050"/>
                </a:solidFill>
              </a:rPr>
              <a:t>Gynophore</a:t>
            </a:r>
            <a:r>
              <a:rPr lang="en-US" sz="2800" dirty="0" smtClean="0">
                <a:solidFill>
                  <a:srgbClr val="92D050"/>
                </a:solidFill>
              </a:rPr>
              <a:t>.</a:t>
            </a:r>
          </a:p>
          <a:p>
            <a:pPr algn="just"/>
            <a:r>
              <a:rPr lang="en-US" sz="2800" dirty="0" smtClean="0">
                <a:solidFill>
                  <a:srgbClr val="FFFF00"/>
                </a:solidFill>
              </a:rPr>
              <a:t>Receptacle</a:t>
            </a:r>
            <a:r>
              <a:rPr lang="en-US" sz="2800" dirty="0" smtClean="0"/>
              <a:t>  contain glands to attract insects so the process of pollination and fertilization, nectar is a sugar syrup .</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File:Ovary position.svg">
            <a:hlinkClick r:id="rId2"/>
          </p:cNvPr>
          <p:cNvPicPr>
            <a:picLocks noChangeAspect="1" noChangeArrowheads="1"/>
          </p:cNvPicPr>
          <p:nvPr/>
        </p:nvPicPr>
        <p:blipFill>
          <a:blip r:embed="rId3" cstate="email"/>
          <a:srcRect/>
          <a:stretch>
            <a:fillRect/>
          </a:stretch>
        </p:blipFill>
        <p:spPr bwMode="auto">
          <a:xfrm>
            <a:off x="685800" y="533401"/>
            <a:ext cx="7620000" cy="5029200"/>
          </a:xfrm>
          <a:prstGeom prst="rect">
            <a:avLst/>
          </a:prstGeom>
          <a:noFill/>
        </p:spPr>
      </p:pic>
      <p:sp>
        <p:nvSpPr>
          <p:cNvPr id="3" name="Rectangle 2"/>
          <p:cNvSpPr/>
          <p:nvPr/>
        </p:nvSpPr>
        <p:spPr>
          <a:xfrm>
            <a:off x="685800" y="4953000"/>
            <a:ext cx="7620000" cy="1200329"/>
          </a:xfrm>
          <a:prstGeom prst="rect">
            <a:avLst/>
          </a:prstGeom>
        </p:spPr>
        <p:txBody>
          <a:bodyPr wrap="square">
            <a:spAutoFit/>
          </a:bodyPr>
          <a:lstStyle/>
          <a:p>
            <a:pPr algn="just"/>
            <a:r>
              <a:rPr lang="en-US" sz="2400" dirty="0" smtClean="0"/>
              <a:t>The receptacle (grey) in relation to the </a:t>
            </a:r>
            <a:r>
              <a:rPr lang="en-US" sz="2400" dirty="0" smtClean="0">
                <a:hlinkClick r:id="rId4" action="ppaction://hlinkfile" tooltip="Ovary (plants)"/>
              </a:rPr>
              <a:t>ovary</a:t>
            </a:r>
            <a:r>
              <a:rPr lang="en-US" sz="2400" dirty="0" smtClean="0"/>
              <a:t> (red) in three types of flowers: </a:t>
            </a:r>
            <a:r>
              <a:rPr lang="en-US" sz="2400" dirty="0" err="1" smtClean="0">
                <a:hlinkClick r:id="rId5" action="ppaction://hlinkfile" tooltip="Hypogynous"/>
              </a:rPr>
              <a:t>hypogynous</a:t>
            </a:r>
            <a:r>
              <a:rPr lang="en-US" sz="2400" dirty="0" smtClean="0"/>
              <a:t> (I), </a:t>
            </a:r>
            <a:r>
              <a:rPr lang="en-US" sz="2400" dirty="0" err="1" smtClean="0">
                <a:hlinkClick r:id="rId6" action="ppaction://hlinkfile" tooltip="Perigynous"/>
              </a:rPr>
              <a:t>perigynous</a:t>
            </a:r>
            <a:r>
              <a:rPr lang="en-US" sz="2400" dirty="0" smtClean="0"/>
              <a:t> (II), and </a:t>
            </a:r>
            <a:r>
              <a:rPr lang="en-US" sz="2400" dirty="0" err="1" smtClean="0">
                <a:hlinkClick r:id="rId7" action="ppaction://hlinkfile" tooltip="Epigynous"/>
              </a:rPr>
              <a:t>epigynous</a:t>
            </a:r>
            <a:r>
              <a:rPr lang="en-US" sz="2400" dirty="0" smtClean="0"/>
              <a:t> (III)</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8305800" cy="1077218"/>
          </a:xfrm>
          <a:prstGeom prst="rect">
            <a:avLst/>
          </a:prstGeom>
        </p:spPr>
        <p:txBody>
          <a:bodyPr wrap="square">
            <a:spAutoFit/>
          </a:bodyPr>
          <a:lstStyle/>
          <a:p>
            <a:pPr algn="just"/>
            <a:r>
              <a:rPr lang="en-US" sz="2800" dirty="0" smtClean="0"/>
              <a:t> </a:t>
            </a:r>
            <a:r>
              <a:rPr lang="en-US" sz="3200" dirty="0" smtClean="0">
                <a:solidFill>
                  <a:srgbClr val="FFC000"/>
                </a:solidFill>
              </a:rPr>
              <a:t>Why is the flower the most important parts of the plant in the classification process:</a:t>
            </a:r>
            <a:endParaRPr lang="en-US" sz="3200" dirty="0">
              <a:solidFill>
                <a:srgbClr val="FFC000"/>
              </a:solidFill>
            </a:endParaRPr>
          </a:p>
        </p:txBody>
      </p:sp>
      <p:sp>
        <p:nvSpPr>
          <p:cNvPr id="4" name="Rectangle 3"/>
          <p:cNvSpPr/>
          <p:nvPr/>
        </p:nvSpPr>
        <p:spPr>
          <a:xfrm>
            <a:off x="381000" y="1752600"/>
            <a:ext cx="8229600" cy="954107"/>
          </a:xfrm>
          <a:prstGeom prst="rect">
            <a:avLst/>
          </a:prstGeom>
        </p:spPr>
        <p:txBody>
          <a:bodyPr wrap="square">
            <a:spAutoFit/>
          </a:bodyPr>
          <a:lstStyle/>
          <a:p>
            <a:pPr algn="just">
              <a:buClr>
                <a:srgbClr val="92D050"/>
              </a:buClr>
              <a:buFont typeface="Wingdings" pitchFamily="2" charset="2"/>
              <a:buChar char="Ø"/>
            </a:pPr>
            <a:r>
              <a:rPr lang="en-US" sz="2800" dirty="0" smtClean="0"/>
              <a:t>The least part of the plant affected by different  environmental  and climate conditions.</a:t>
            </a:r>
            <a:endParaRPr lang="en-US" sz="2800" dirty="0"/>
          </a:p>
        </p:txBody>
      </p:sp>
      <p:sp>
        <p:nvSpPr>
          <p:cNvPr id="7" name="Rectangle 6"/>
          <p:cNvSpPr/>
          <p:nvPr/>
        </p:nvSpPr>
        <p:spPr>
          <a:xfrm>
            <a:off x="457200" y="2967335"/>
            <a:ext cx="8077200" cy="954107"/>
          </a:xfrm>
          <a:prstGeom prst="rect">
            <a:avLst/>
          </a:prstGeom>
        </p:spPr>
        <p:txBody>
          <a:bodyPr wrap="square">
            <a:spAutoFit/>
          </a:bodyPr>
          <a:lstStyle/>
          <a:p>
            <a:pPr algn="just">
              <a:buClr>
                <a:srgbClr val="92D050"/>
              </a:buClr>
              <a:buFont typeface="Wingdings" pitchFamily="2" charset="2"/>
              <a:buChar char="Ø"/>
            </a:pPr>
            <a:r>
              <a:rPr lang="en-US" sz="2800" dirty="0" smtClean="0">
                <a:solidFill>
                  <a:srgbClr val="00B0F0"/>
                </a:solidFill>
              </a:rPr>
              <a:t>Contain many basic and obvious differences that distinguish the various plants</a:t>
            </a:r>
          </a:p>
        </p:txBody>
      </p:sp>
      <p:sp>
        <p:nvSpPr>
          <p:cNvPr id="8" name="Rectangle 7"/>
          <p:cNvSpPr/>
          <p:nvPr/>
        </p:nvSpPr>
        <p:spPr>
          <a:xfrm>
            <a:off x="609600" y="4114800"/>
            <a:ext cx="8001000" cy="2246769"/>
          </a:xfrm>
          <a:prstGeom prst="rect">
            <a:avLst/>
          </a:prstGeom>
        </p:spPr>
        <p:txBody>
          <a:bodyPr wrap="square">
            <a:spAutoFit/>
          </a:bodyPr>
          <a:lstStyle/>
          <a:p>
            <a:pPr algn="just">
              <a:buClr>
                <a:srgbClr val="92D050"/>
              </a:buClr>
            </a:pPr>
            <a:r>
              <a:rPr lang="en-US" sz="2800" dirty="0" smtClean="0"/>
              <a:t>(For example, aquatic plants may be similar in outward appearance and internal structure, but differ in the composition of its flowers to belong to different plant families).</a:t>
            </a:r>
          </a:p>
          <a:p>
            <a:pPr lvl="1" rtl="1"/>
            <a:endParaRPr lang="en-US" sz="28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533400"/>
            <a:ext cx="8382000" cy="1384995"/>
          </a:xfrm>
          <a:prstGeom prst="rect">
            <a:avLst/>
          </a:prstGeom>
        </p:spPr>
        <p:txBody>
          <a:bodyPr wrap="square">
            <a:spAutoFit/>
          </a:bodyPr>
          <a:lstStyle/>
          <a:p>
            <a:pPr algn="just">
              <a:buClr>
                <a:srgbClr val="92D050"/>
              </a:buClr>
              <a:buFont typeface="Wingdings" pitchFamily="2" charset="2"/>
              <a:buChar char="Ø"/>
            </a:pPr>
            <a:r>
              <a:rPr lang="en-US" sz="2800" dirty="0" smtClean="0"/>
              <a:t>The flower is a unique thing in the life of floral  plants angiosperms and It is also the axis that holds the reproduction organs in  the flowering plants.</a:t>
            </a:r>
            <a:endParaRPr lang="en-US" sz="2800" dirty="0"/>
          </a:p>
        </p:txBody>
      </p:sp>
      <p:sp>
        <p:nvSpPr>
          <p:cNvPr id="3" name="Rectangle 2"/>
          <p:cNvSpPr/>
          <p:nvPr/>
        </p:nvSpPr>
        <p:spPr>
          <a:xfrm>
            <a:off x="457200" y="2286000"/>
            <a:ext cx="8305800" cy="1384995"/>
          </a:xfrm>
          <a:prstGeom prst="rect">
            <a:avLst/>
          </a:prstGeom>
        </p:spPr>
        <p:txBody>
          <a:bodyPr wrap="square">
            <a:spAutoFit/>
          </a:bodyPr>
          <a:lstStyle/>
          <a:p>
            <a:pPr algn="just">
              <a:buClr>
                <a:srgbClr val="92D050"/>
              </a:buClr>
              <a:buFont typeface="Wingdings" pitchFamily="2" charset="2"/>
              <a:buChar char="Ø"/>
            </a:pPr>
            <a:r>
              <a:rPr lang="en-US" sz="2800" dirty="0" smtClean="0">
                <a:solidFill>
                  <a:srgbClr val="00B0F0"/>
                </a:solidFill>
              </a:rPr>
              <a:t>The center of plant reproduction as it is composed to ensure that sexual reproduction and fertilizing eggs .</a:t>
            </a:r>
            <a:endParaRPr lang="en-US" sz="2800" dirty="0">
              <a:solidFill>
                <a:srgbClr val="00B0F0"/>
              </a:solidFill>
            </a:endParaRPr>
          </a:p>
        </p:txBody>
      </p:sp>
      <p:pic>
        <p:nvPicPr>
          <p:cNvPr id="4" name="Picture 3"/>
          <p:cNvPicPr>
            <a:picLocks noChangeAspect="1" noChangeArrowheads="1"/>
          </p:cNvPicPr>
          <p:nvPr/>
        </p:nvPicPr>
        <p:blipFill>
          <a:blip r:embed="rId2" cstate="email">
            <a:lum bright="-20000"/>
          </a:blip>
          <a:srcRect/>
          <a:stretch>
            <a:fillRect/>
          </a:stretch>
        </p:blipFill>
        <p:spPr bwMode="auto">
          <a:xfrm>
            <a:off x="1447800" y="3733800"/>
            <a:ext cx="5943600" cy="278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r>
              <a:rPr lang="en-US" dirty="0" smtClean="0">
                <a:solidFill>
                  <a:srgbClr val="00B0F0"/>
                </a:solidFill>
              </a:rPr>
              <a:t>University Vision and Mission</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b="1" dirty="0" smtClean="0">
                <a:solidFill>
                  <a:srgbClr val="92D050"/>
                </a:solidFill>
              </a:rPr>
              <a:t>Vision:</a:t>
            </a:r>
          </a:p>
          <a:p>
            <a:pPr marL="0">
              <a:buNone/>
            </a:pPr>
            <a:r>
              <a:rPr lang="en-US" sz="3500" dirty="0" smtClean="0"/>
              <a:t>To be a world-class university and a leader in developing Saudi Arabia’s knowledge economy</a:t>
            </a:r>
          </a:p>
          <a:p>
            <a:pPr>
              <a:buNone/>
            </a:pPr>
            <a:endParaRPr lang="en-US" dirty="0" smtClean="0"/>
          </a:p>
          <a:p>
            <a:r>
              <a:rPr lang="en-US" b="1" dirty="0" smtClean="0">
                <a:solidFill>
                  <a:srgbClr val="92D050"/>
                </a:solidFill>
              </a:rPr>
              <a:t>Mission:</a:t>
            </a:r>
          </a:p>
          <a:p>
            <a:pPr marL="0" algn="just">
              <a:buNone/>
            </a:pPr>
            <a:r>
              <a:rPr lang="en-US" sz="3800" dirty="0" smtClean="0"/>
              <a:t>To provide students with a quality education, conduct valuable research, serve the national and international societies and contribute to Saudi Arabia’s knowledge economy through learning, creativity, the use of current and developing technologies and effective international partnership. </a:t>
            </a:r>
          </a:p>
          <a:p>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 calcmode="lin" valueType="num">
                                      <p:cBhvr>
                                        <p:cTn id="43"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animEffect transition="in" filter="wipe(down)">
                                      <p:cBhvr>
                                        <p:cTn id="50" dur="580">
                                          <p:stCondLst>
                                            <p:cond delay="0"/>
                                          </p:stCondLst>
                                        </p:cTn>
                                        <p:tgtEl>
                                          <p:spTgt spid="3">
                                            <p:txEl>
                                              <p:pRg st="3" end="3"/>
                                            </p:txEl>
                                          </p:spTgt>
                                        </p:tgtEl>
                                      </p:cBhvr>
                                    </p:animEffect>
                                    <p:anim calcmode="lin" valueType="num">
                                      <p:cBhvr>
                                        <p:cTn id="5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3" end="3"/>
                                            </p:txEl>
                                          </p:spTgt>
                                        </p:tgtEl>
                                      </p:cBhvr>
                                      <p:to x="100000" y="60000"/>
                                    </p:animScale>
                                    <p:animScale>
                                      <p:cBhvr>
                                        <p:cTn id="57" dur="166" decel="50000">
                                          <p:stCondLst>
                                            <p:cond delay="676"/>
                                          </p:stCondLst>
                                        </p:cTn>
                                        <p:tgtEl>
                                          <p:spTgt spid="3">
                                            <p:txEl>
                                              <p:pRg st="3" end="3"/>
                                            </p:txEl>
                                          </p:spTgt>
                                        </p:tgtEl>
                                      </p:cBhvr>
                                      <p:to x="100000" y="100000"/>
                                    </p:animScale>
                                    <p:animScale>
                                      <p:cBhvr>
                                        <p:cTn id="58" dur="26">
                                          <p:stCondLst>
                                            <p:cond delay="1312"/>
                                          </p:stCondLst>
                                        </p:cTn>
                                        <p:tgtEl>
                                          <p:spTgt spid="3">
                                            <p:txEl>
                                              <p:pRg st="3" end="3"/>
                                            </p:txEl>
                                          </p:spTgt>
                                        </p:tgtEl>
                                      </p:cBhvr>
                                      <p:to x="100000" y="80000"/>
                                    </p:animScale>
                                    <p:animScale>
                                      <p:cBhvr>
                                        <p:cTn id="59" dur="166" decel="50000">
                                          <p:stCondLst>
                                            <p:cond delay="1338"/>
                                          </p:stCondLst>
                                        </p:cTn>
                                        <p:tgtEl>
                                          <p:spTgt spid="3">
                                            <p:txEl>
                                              <p:pRg st="3" end="3"/>
                                            </p:txEl>
                                          </p:spTgt>
                                        </p:tgtEl>
                                      </p:cBhvr>
                                      <p:to x="100000" y="100000"/>
                                    </p:animScale>
                                    <p:animScale>
                                      <p:cBhvr>
                                        <p:cTn id="60" dur="26">
                                          <p:stCondLst>
                                            <p:cond delay="1642"/>
                                          </p:stCondLst>
                                        </p:cTn>
                                        <p:tgtEl>
                                          <p:spTgt spid="3">
                                            <p:txEl>
                                              <p:pRg st="3" end="3"/>
                                            </p:txEl>
                                          </p:spTgt>
                                        </p:tgtEl>
                                      </p:cBhvr>
                                      <p:to x="100000" y="90000"/>
                                    </p:animScale>
                                    <p:animScale>
                                      <p:cBhvr>
                                        <p:cTn id="61" dur="166" decel="50000">
                                          <p:stCondLst>
                                            <p:cond delay="1668"/>
                                          </p:stCondLst>
                                        </p:cTn>
                                        <p:tgtEl>
                                          <p:spTgt spid="3">
                                            <p:txEl>
                                              <p:pRg st="3" end="3"/>
                                            </p:txEl>
                                          </p:spTgt>
                                        </p:tgtEl>
                                      </p:cBhvr>
                                      <p:to x="100000" y="100000"/>
                                    </p:animScale>
                                    <p:animScale>
                                      <p:cBhvr>
                                        <p:cTn id="62" dur="26">
                                          <p:stCondLst>
                                            <p:cond delay="1808"/>
                                          </p:stCondLst>
                                        </p:cTn>
                                        <p:tgtEl>
                                          <p:spTgt spid="3">
                                            <p:txEl>
                                              <p:pRg st="3" end="3"/>
                                            </p:txEl>
                                          </p:spTgt>
                                        </p:tgtEl>
                                      </p:cBhvr>
                                      <p:to x="100000" y="95000"/>
                                    </p:animScale>
                                    <p:animScale>
                                      <p:cBhvr>
                                        <p:cTn id="63" dur="166" decel="50000">
                                          <p:stCondLst>
                                            <p:cond delay="1834"/>
                                          </p:stCondLst>
                                        </p:cTn>
                                        <p:tgtEl>
                                          <p:spTgt spid="3">
                                            <p:txEl>
                                              <p:pRg st="3" end="3"/>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29" presetClass="entr" presetSubtype="0" fill="hold" nodeType="clickEffect">
                                  <p:stCondLst>
                                    <p:cond delay="0"/>
                                  </p:stCondLst>
                                  <p:childTnLst>
                                    <p:set>
                                      <p:cBhvr>
                                        <p:cTn id="67" dur="1" fill="hold">
                                          <p:stCondLst>
                                            <p:cond delay="0"/>
                                          </p:stCondLst>
                                        </p:cTn>
                                        <p:tgtEl>
                                          <p:spTgt spid="3">
                                            <p:txEl>
                                              <p:pRg st="4" end="4"/>
                                            </p:txEl>
                                          </p:spTgt>
                                        </p:tgtEl>
                                        <p:attrNameLst>
                                          <p:attrName>style.visibility</p:attrName>
                                        </p:attrNameLst>
                                      </p:cBhvr>
                                      <p:to>
                                        <p:strVal val="visible"/>
                                      </p:to>
                                    </p:set>
                                    <p:anim calcmode="lin" valueType="num">
                                      <p:cBhvr>
                                        <p:cTn id="6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6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70"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email">
            <a:lum bright="-20000"/>
          </a:blip>
          <a:srcRect/>
          <a:stretch>
            <a:fillRect/>
          </a:stretch>
        </p:blipFill>
        <p:spPr bwMode="auto">
          <a:xfrm>
            <a:off x="762000" y="685800"/>
            <a:ext cx="7315200" cy="5591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97424" y="1676400"/>
            <a:ext cx="2678938" cy="120032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Calyx</a:t>
            </a:r>
            <a:endParaRPr lang="en-US" sz="7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26" name="AutoShape 2" descr="data:image/jpg;base64,/9j/4AAQSkZJRgABAQAAAQABAAD/2wCEAAkGBhQSERQSEBQWEhUVEBQUFBQVFBQQDxQUFBQVFBQUFBQXHCYeFxwjHBQUHy8gJDMpLCwsFh4xNTAqNSksLCkBCQoKDgwOGg8PGiofHSUsLCkpKSwsLCwsLCwpLCwsKiwsLiwsKSksKSw1KS8pKS0sLCksLCwsLCkpLCwsLCwsLP/AABEIAHgAggMBIgACEQEDEQH/xAAbAAACAwEBAQAAAAAAAAAAAAAEBQADBgIBB//EADkQAAEDAgMGBAQEBAcAAAAAAAEAAhEDIQQSMQUiQVFhcRMygZEGFLHwocHR4SNCUnIVQ2KCktLx/8QAGQEAAgMBAAAAAAAAAAAAAAAAAgMAAQQF/8QAKxEAAgICAQMCBAcBAAAAAAAAAAECEQMhEgQTMUGRMmFxoQUiUYHB4fAU/9oADAMBAAIRAxEAPwDZfMheitKztLGkqvbdE1qBYH5JeyTeCM0QYvEkH0XHhhbEx2zRYDarH1n0gHywbziwtpTMENcdTP0KeU6oWTGM8JjGNJdDABJvugNJceHD3CCb8Uk1jSJA3Q5hkiQbESese45rdCCgMpmn+I/iFuGw9SqYJa3dH9TzZo97noCgfhTCChhmBxmo+atZx8zqlTedPaw9FjdpYk4rGMozNOj/ABKnIv4A9t0f7nJ3Wx5HFEntyZozPtYow9Zfmf09P5fsaTGY0Qs5jsTKW19ouPFUGoSlZMnLSMN2L9tOsV8+2h5yt5tTQrD7Sp7ymF7CiH7CqLYYd9lhdkvgrYYOpIWfPqQjKthbnKp5XpXLtEixQh2udVn6HnT7bHFIMP5/VbcPws04/AacC43lRMmssOy9Su4xv/Vk+Xsb+mQFSxh8fOX7hZlvfwzIMtbF5LWE3/l4padoLwY1dCi4vi7Q5rVMznBtyWZWibTMloPEHNE9FXixSY3x3N3qbc4guaZEmCARMlxBnWbpdS2q1puARMxoZ5g8CkvxFjnlz3AnI9wlpsSYmYOnfokTnwOp0vTx6p8Yuq2/p6/0Mfhp+Rj3uMvqOl3PifxJPsja2Mnis/s3DVA3O4EeLJbbdOUGGjr06he/OLLbqjL+J76mX6DcVlaKyRfOLv50qnSMFpBW0qwhY/aBlyc43FEpJVbJTsTXkKEjjB2ctZgX2WcwtOCDyKfUsf8A+JeapMnDuMYmouKlayGxDt3M31HJLq2OMLMoO6ESxuLpg+16+qQ0qsOlEY6sSgWhdLFGomiCpD5uNEKJSHqIO0iuJrPm1ycYgA9elyKWUjL62KsZKpbUa7eeXBosyAPN/bxVZKseJgcAFmm7Z3fw3PHpsE8s1q0lvy/p415v9jb/AAz8T0i006zGlumZshoniWm7J5tt0Gq9+Itgte3Nhgwu80eSo4RcNjdqHTr0usTQlplhg8P2Wi2TtsuaWVbg6tsBmFszeR7KRk/hfgPrMvT9TDnHy/t/vYW4JzWnLVbBzRLhcG1iDpxTXEbJY8Swhrjof8t3fkjHUc5LTFQRJa4S4jpOvoqG4Xw3TRtcF1J12nt9+yVK/T2OM8SSpmZx2Few5XiD+BHMHiEv8O63u0HMrtyuBEaD+dh/08wsttHZTqRvdp0cND06HoihJNaM8oOO14AqbEbhGZnBpIA5mwA5qhtMgBxFiSAeBIifqFfQdr/b9CD+SqQEW0wvGYB1F+64PaQCHNMtIIn81Z/gtOqRvZXGJA68VdiKIOFLm6sII/5AfRx9gk1PaL2uBmYQwlKcbiPlk5KmA7Z2OaNU03GYuDzB0QHyy0m3cT4+WpFwIMcuCUhg4/utcZOti7a0BfLrxGZVEXMrkEMYrm01SyopUxBi2pt2WdpjIY3OSijqm2XwOFvXijPlkJgnBuuqYtrhA07Ol1+SNQ6fH8MPu35BTRKuoki41GnX7++C6dUC8dUCjV6OYm4+BxhcYHgZrOEX0uOfLumArZrVNR5ag16ZufdZQYqDf3Gv7ppg9pCL3HMcOXUJVyg9joZBniqF76nyuHldyj7/AEXmC24af8Kq0OY4w8OGax48yqqWJkQIIPA3af0PUeyE2iym5pFSSOGhqD/t36J3COXw6YyeJTWg/wCI/h9jcKH0jZjnOaJkllR28O7THoshhqsPE6TB7Gx+qYYParqW6XeJSJiDMtMXBadLHTjwQ+0tn5CKlO9Mm3HKdcp/LmEahSpmJxobgxhaw0hv1ewLNvcLRPWYieib4ioflXOa7zPZmHS8yf7sqz5cqwR4x/cl0H4XEfynQofE08pj27Lihh3PO6PXQe6au2Y97QDAdzmyY5xTpsK01QnlRNhsU8R+K8VcvkDQrC6C4leh1u/0+4VjcepW/TZ6XqxuIKqC6CuhbbbsIbUK9c4qlj10XoWmVsjly15BkGD0UlQqFbDaG0483uPzbp7IipXFQWcD0Ovsb+0pSuS1LcF5WgllcQp9KHRZ03IDhmHKJ11NtUw2ZUIPhkZmus5p3TGuh+omD+KUU0RSrOboZHI3H7eiO9E7qbtjnEbN8Nj25pY/SQQ4G0A9Q4Mkfqk208MGFrALim3Mb3c7ePtIHojPm3GMpcLgmmTma6OAJ0+7qra+84PAgOY30LQGkH2B9VFJ2SVVaA8PWfYBxAH0TbCV875cSGjha/dLKTIHdNNn0vqEjM16BRjoJewye6iuOICifyZd/MyIXS4ar2MR3RT0VSuwiBg5XpwRVOaKsoAXoarfARFLDyhcyrBQ1QhFVcKQqRTQ8rAuyoU11kRLaC9OHKGUrI0UNauyxdsoHkr/AJZUBxYLCMAzN3rAmCeAcNHfjfuei4FGFaxoGuhseyu6Diq8gTmw6OVu3NNsDw7Sl1ekZ5kAerbAH0kD25FNMDTskzX5kP8ACBH0TJ7rxMvCUR8jNszLaAV7KMIVldWDEp7izU0NaFMK6owJdRxK7fipSeJfBHtQBXYcIQGUTSci4g8UEVG2Q5pK/Mq3lUkHGCLaDAihQBSwV4VgxyPgG4oP8AL00wl52guHY5GogUgisAuGoU4glcYmoQ02Jt3VcCKFujx2ODquRpuBukXvxb6/txTnC4oFoI48ORGo++iw1KpldIsZseRT3A42bniYfAsDwcO/Lv0VyxpGzP0nbipLa9TRfMBRLxTd1XqXRipGeYxe5IUUTpPZJaZYxy7DlFEHqAnstbVV1N914olS0ySewvgqHuUUUTJzZU5hXBaoonQk2GpM5ylckqKIwi6imFBRRSXgtvQi2psbKHPBuXWb35I/Yezd0tqtcHSWwZaesjuFFEEpPiOeaXaotdsmpJgjX+oA/VRRRI7rMHdkf//Z">
            <a:hlinkClick r:id="rId2"/>
          </p:cNvPr>
          <p:cNvSpPr>
            <a:spLocks noChangeAspect="1" noChangeArrowheads="1"/>
          </p:cNvSpPr>
          <p:nvPr/>
        </p:nvSpPr>
        <p:spPr bwMode="auto">
          <a:xfrm>
            <a:off x="157163" y="-547688"/>
            <a:ext cx="1238250" cy="1143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g;base64,/9j/4AAQSkZJRgABAQAAAQABAAD/2wCEAAkGBhISEBUUEhMWFBUVFBcXFRQVFhQUFhQUFxQXFRcUFhUXHCYeGR0jHBUUHy8gJCcpLCwsFh8xNTAqNSYrLCkBCQoKDgwOGg8PGiwkHyUsKSksLywpLCwpKSwpLTU0KSk1LSwsNSw0LC0qKSwsKSw1LCkpLS0sLC4sLCwsNiwsKf/AABEIAH8AZAMBIgACEQEDEQH/xAAaAAACAwEBAAAAAAAAAAAAAAAEBQECAwAG/8QANxAAAQMBBgIIBQMEAwAAAAAAAQACEQMEBRIhMUFRYRMicYGRobHBBjJS0eFCgvAjM3LxJFNi/8QAGQEAAwEBAQAAAAAAAAAAAAAAAQIDBAAF/8QAJxEAAgEEAgAGAgMAAAAAAAAAAAECAxESIQQxEyJBYYHwMlFxkaH/2gAMAwEAAhEDEQA/AFsqpKsFBXiGYrK6VzguAXWOsUK7CtMCsKaNhlAxwqYW3RqtRhGqDQGjOVEqYUQlYtiZVmlUVgUBjUKFAcuXHWOBTC6WgOLzBwCWg6F8HDI30J8EuC3dXwUyRsWO8CR7+aqnbYDJ7iSSTJJkniTmSua1GWmxgU6dRklrwTOwOIgMPAwB4rKy08TwJjnwgT7JlYtG3ZmAtAETZyDk9uE/UG5d63fdx/I0W1cXKN4v+9G1cbON4ST/AMGF3XeaTS6qxkgY2lwxOgAZZZD9Ov1JZ8Q1WPql7XEl3zA6NjIAO1OQ3TVl4vNMtMSTmeEGchzyPJKKlnEwGd5JWenwak/O9PerhXEnONtfIrwriEfWsG7cuRPpuhqlMDeT2ZJanGnT/IyVOPOn+SBiFCJp2Uu4AcXGB+e5YlmfFZrGcgKVMLl1hiQEbeNljqjLEyM+I08wEDiTi+sJawtI4HOSJAInzVUrpk/UG+ELzgmg8jC8yMQxNkatcNwRI5ZHZMb8pdBiylj2nozpgMgFro1jzBBXnLQYfI6ofB7Kg379f3ck4t9+irYXNeYqtcJH1GRDvAHtKWFXGMoX+/ovSnjFoHbetVuh8gmNzXgH1Ax4ALtCBGfApFTfiaDM5Adw0WlOtgIf9JB8CFZV5rd2W8ef7PX2izMptc5xgN+8RzOi88++eDBr+oz5Qr3rerqnV2kHtMflLMKK5FS2tB8acdJm9W2PeczrsBHoiaV3gNlxkkw1jYlzomJ9Sg6jujEbxny5eGvgm1goYaeN7XRh2HyyOqCf0ycz4KLk5vbM05yltsEtbmZNiTGZaflP0gaEINtEkExkNT26DtT267naWl1QafVkxo4mPm7NO1RarZTcwy2KYEUurBe6PnAEeOgCGGKX35CqcmtHn4XJjZrslsucGnYHhxXIYsS6E+JN7JZg6yVHDNwcCeMAADyLklRVgvE0nTEtd1XNOjmnKPynhp2FasY2vNscM+yEFbbRMEaxhdzOx9EyttnDHSBlmOtkQPpcNiNO8HQhJXUpcRscu9Z5x82zmM7tf1Y/mpR1CiHva06FwnsGfshLBRws57o+wf3W9vsVWPRT0N74YOkECBg90A61dGWkAEzkD69ydXowGmDzj1+wXn7a2C12wn0J9k0ujk/Ka3d/VrAv+QGXHzjvK9ZZnMrta1pmmCX1jESRkymDvlme1eJumxVqz+ipaO1PAb59i9laWCmxtmoZn9TthxlZoycbyZNsEvb4laHYWsDmjJrY6pPEjfsQ1msj3f8AItDoESJ1I2DBondksVmotOKHvGbidAf/AEdP2gHvSa2211orBkwNQOQ/VGw08lppuTWynivHFfIve9zsz/ocFCbVKzKZwjb15rlXH3J5ex50sUPoggg7hFFioQpMoxhdVrp2lnQ1urWYIa/6gNAeP8hL7ZdnRvLXNhw8+BHJA22gfnZ8w4an8p9dd907UwUrQQ2oPkq+x+38HStJbJ9aK2ixuFNlQtjFkRwylp7wosH9xvb7FOLupkB1mrDUSw7ObrLTvBzHelNKgWVsDtWujw3SrWinoHWoTQ/d7lRcl2Nqv6xGFsS0z1gToPCVvaWf0D/lHfOipYLw6BriGguIyJ/miLehYvyjK0ipTbgpiXPJJiA1uLPJ0xAEDbQJFeLXUWkGtTaTm5xfO2zWAu3jRdWvWs4EmTxIbPpovP1LttFqf/TY6N3uyj2b3Zqfhub83QklbsGrX24OwsJeZyGYGusa5+JXqbtu91nompVM1qnzTqODR6qbp+HKNib0lQh9Tjw/xHHmhbfeJquk5AaBaYxUFo6McujJxk5qFkXLktyxq8odzlZ9RDuelYWjSUHaLFniZruPcc0Q0rVoS2BjcOuG/wDFhp1SSWnqHdrhu0nQ8tCn96UWuwVm6tID44bGORy715CtYg7PR3Ee/FMbut7wMNTYZO1DhwP2KhPKG1tCOLR6Ww2ZtUBk5FxOWUqrLkBrvDmno2GASYBPDiY0y4La4rQynDyeOEAe/Cdkpvf4ifVJDZYzYDU8yR6DzV6TTjdgim+hpa73pUuqBMaAZAeCVWn4kqHJjQ0eJS0sMAned88uPiqwqplI0o+plXqucZcSSsSiXNWD2rmVsktGUrlJauSEjN6ywlHmiuFBUsWsC02ohjVoKKnAlaEZwCtCgKULAuPvhcA06jDsZHePuEgrdQhp+rD5xKZ3DacFYcHDD7j080B8Xs6OrOgLgR4hU48FKai+inGgpVlF9MNoXWCD1szogniCQdQi214DVjeZ64PECVv5PHhCGUDfyuPCEMoA5Ko5q4FaBi87s8/sGIUIk0VCOILGoar4FkHq3SLkzkyXLF5VnOWblzFeyJVmlZrRqUFjZjy0hw1BBHdmr/GlpY+iMJlzYceQiR6hZJHUr4nRs5p9x9k9N4zUilOWNSMvcb3naA2nSfoCB6Suq18cOGmERz5rdt2dPYmDdhbPPVsIi32EU2UQP+oT3Ex5FbuRUcoW/g3cionTx9bgVJiIYxUptWzSvORiROBcuxrlS5x//9k=">
            <a:hlinkClick r:id="rId3"/>
          </p:cNvPr>
          <p:cNvSpPr>
            <a:spLocks noChangeAspect="1" noChangeArrowheads="1"/>
          </p:cNvSpPr>
          <p:nvPr/>
        </p:nvSpPr>
        <p:spPr bwMode="auto">
          <a:xfrm>
            <a:off x="157163" y="-579438"/>
            <a:ext cx="952500" cy="12096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85800"/>
            <a:ext cx="8153400" cy="5509200"/>
          </a:xfrm>
          <a:prstGeom prst="rect">
            <a:avLst/>
          </a:prstGeom>
        </p:spPr>
        <p:txBody>
          <a:bodyPr wrap="square">
            <a:spAutoFit/>
          </a:bodyPr>
          <a:lstStyle/>
          <a:p>
            <a:pPr algn="just"/>
            <a:r>
              <a:rPr lang="en-US" sz="3200" dirty="0" smtClean="0">
                <a:solidFill>
                  <a:srgbClr val="00B0F0"/>
                </a:solidFill>
              </a:rPr>
              <a:t>Calyx: </a:t>
            </a:r>
            <a:r>
              <a:rPr lang="en-US" sz="3200" dirty="0" smtClean="0"/>
              <a:t>Is composed of a number of sepals may be rarely 2-3 or 4 in one specie the </a:t>
            </a:r>
            <a:r>
              <a:rPr lang="en-US" sz="3200" dirty="0" err="1" smtClean="0"/>
              <a:t>cruciferae</a:t>
            </a:r>
            <a:r>
              <a:rPr lang="en-US" sz="3200" dirty="0" smtClean="0"/>
              <a:t>  family  or 5 in most of the families. The calyx is the outermost whorl of a flower.</a:t>
            </a:r>
          </a:p>
          <a:p>
            <a:pPr algn="just"/>
            <a:r>
              <a:rPr lang="en-US" sz="3200" dirty="0" smtClean="0">
                <a:solidFill>
                  <a:srgbClr val="00B0F0"/>
                </a:solidFill>
              </a:rPr>
              <a:t>Function: </a:t>
            </a:r>
            <a:r>
              <a:rPr lang="en-US" sz="3200" dirty="0" smtClean="0"/>
              <a:t>protection of  the flower internal organs.</a:t>
            </a:r>
            <a:endParaRPr lang="ar-SA" sz="3200" dirty="0" smtClean="0"/>
          </a:p>
          <a:p>
            <a:pPr algn="just"/>
            <a:r>
              <a:rPr lang="en-US" sz="3200" dirty="0" smtClean="0">
                <a:solidFill>
                  <a:srgbClr val="00B0F0"/>
                </a:solidFill>
              </a:rPr>
              <a:t>Sepals</a:t>
            </a:r>
            <a:r>
              <a:rPr lang="en-US" sz="3200" dirty="0" smtClean="0"/>
              <a:t> are often green but sometimes it takes the petals colure ( </a:t>
            </a:r>
            <a:r>
              <a:rPr lang="en-US" sz="3200" dirty="0" err="1" smtClean="0">
                <a:solidFill>
                  <a:srgbClr val="FFC000"/>
                </a:solidFill>
              </a:rPr>
              <a:t>Petaloid</a:t>
            </a:r>
            <a:r>
              <a:rPr lang="en-US" sz="3200" dirty="0" smtClean="0">
                <a:solidFill>
                  <a:srgbClr val="FFC000"/>
                </a:solidFill>
              </a:rPr>
              <a:t> </a:t>
            </a:r>
            <a:r>
              <a:rPr lang="en-US" sz="3200" dirty="0" err="1" smtClean="0">
                <a:solidFill>
                  <a:srgbClr val="FFC000"/>
                </a:solidFill>
              </a:rPr>
              <a:t>sepalous</a:t>
            </a:r>
            <a:r>
              <a:rPr lang="en-US" sz="3200" dirty="0" smtClean="0"/>
              <a:t>). </a:t>
            </a:r>
          </a:p>
          <a:p>
            <a:pPr algn="just"/>
            <a:r>
              <a:rPr lang="en-US" sz="3200" dirty="0" smtClean="0"/>
              <a:t>The number of sepals often equal to the number of petals.</a:t>
            </a:r>
            <a:endParaRPr lang="en-US" sz="3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8077200" cy="2062103"/>
          </a:xfrm>
          <a:prstGeom prst="rect">
            <a:avLst/>
          </a:prstGeom>
        </p:spPr>
        <p:txBody>
          <a:bodyPr wrap="square">
            <a:spAutoFit/>
          </a:bodyPr>
          <a:lstStyle/>
          <a:p>
            <a:pPr algn="just">
              <a:buClr>
                <a:srgbClr val="FFC000"/>
              </a:buClr>
              <a:buFont typeface="Wingdings" pitchFamily="2" charset="2"/>
              <a:buChar char="Ø"/>
            </a:pPr>
            <a:r>
              <a:rPr lang="en-US" sz="3200" dirty="0" smtClean="0"/>
              <a:t>Sepals are often green but sometimes it takes the petals colure ( </a:t>
            </a:r>
            <a:r>
              <a:rPr lang="en-US" sz="3200" dirty="0" err="1" smtClean="0"/>
              <a:t>Petaloid</a:t>
            </a:r>
            <a:r>
              <a:rPr lang="en-US" sz="3200" dirty="0" smtClean="0"/>
              <a:t> </a:t>
            </a:r>
            <a:r>
              <a:rPr lang="en-US" sz="3200" dirty="0" err="1" smtClean="0"/>
              <a:t>sepalous</a:t>
            </a:r>
            <a:r>
              <a:rPr lang="en-US" sz="3200" dirty="0" smtClean="0"/>
              <a:t>). </a:t>
            </a:r>
          </a:p>
          <a:p>
            <a:pPr algn="just"/>
            <a:r>
              <a:rPr lang="en-US" sz="3200" dirty="0" smtClean="0"/>
              <a:t>The number of sepals often equal to the number of petals.</a:t>
            </a:r>
            <a:endParaRPr lang="en-US" sz="2800" dirty="0"/>
          </a:p>
        </p:txBody>
      </p:sp>
      <p:sp>
        <p:nvSpPr>
          <p:cNvPr id="3" name="Rectangle 2"/>
          <p:cNvSpPr/>
          <p:nvPr/>
        </p:nvSpPr>
        <p:spPr>
          <a:xfrm>
            <a:off x="457200" y="2819400"/>
            <a:ext cx="8153400" cy="2062103"/>
          </a:xfrm>
          <a:prstGeom prst="rect">
            <a:avLst/>
          </a:prstGeom>
        </p:spPr>
        <p:txBody>
          <a:bodyPr wrap="square">
            <a:spAutoFit/>
          </a:bodyPr>
          <a:lstStyle/>
          <a:p>
            <a:pPr algn="just">
              <a:buClr>
                <a:srgbClr val="FFC000"/>
              </a:buClr>
              <a:buFont typeface="Wingdings" pitchFamily="2" charset="2"/>
              <a:buChar char="Ø"/>
            </a:pPr>
            <a:r>
              <a:rPr lang="en-US" sz="3200" dirty="0" smtClean="0">
                <a:solidFill>
                  <a:srgbClr val="00B0F0"/>
                </a:solidFill>
              </a:rPr>
              <a:t>Sepals often form one ring, but it may sometimes be in two rings. sepals may be loose, as in roses and or  it could be fused, as in peas.</a:t>
            </a:r>
          </a:p>
        </p:txBody>
      </p:sp>
      <p:sp>
        <p:nvSpPr>
          <p:cNvPr id="4" name="Rectangle 3"/>
          <p:cNvSpPr/>
          <p:nvPr/>
        </p:nvSpPr>
        <p:spPr>
          <a:xfrm>
            <a:off x="533400" y="5029200"/>
            <a:ext cx="8077200" cy="1569660"/>
          </a:xfrm>
          <a:prstGeom prst="rect">
            <a:avLst/>
          </a:prstGeom>
        </p:spPr>
        <p:txBody>
          <a:bodyPr wrap="square">
            <a:spAutoFit/>
          </a:bodyPr>
          <a:lstStyle/>
          <a:p>
            <a:pPr algn="just">
              <a:buClr>
                <a:srgbClr val="FFC000"/>
              </a:buClr>
              <a:buFont typeface="Wingdings" pitchFamily="2" charset="2"/>
              <a:buChar char="Ø"/>
            </a:pPr>
            <a:r>
              <a:rPr lang="en-US" sz="3200" dirty="0" smtClean="0">
                <a:solidFill>
                  <a:srgbClr val="92D050"/>
                </a:solidFill>
              </a:rPr>
              <a:t>There may be additional external </a:t>
            </a:r>
            <a:r>
              <a:rPr lang="en-US" sz="3200" dirty="0" err="1" smtClean="0">
                <a:solidFill>
                  <a:srgbClr val="92D050"/>
                </a:solidFill>
              </a:rPr>
              <a:t>pericalyceal</a:t>
            </a:r>
            <a:r>
              <a:rPr lang="en-US" sz="3200" dirty="0" smtClean="0">
                <a:solidFill>
                  <a:srgbClr val="92D050"/>
                </a:solidFill>
              </a:rPr>
              <a:t> called “Epipetalous" as in the cotton flower or </a:t>
            </a:r>
            <a:r>
              <a:rPr lang="en-US" sz="3200" dirty="0" err="1" smtClean="0">
                <a:solidFill>
                  <a:srgbClr val="92D050"/>
                </a:solidFill>
              </a:rPr>
              <a:t>Malvavceae</a:t>
            </a:r>
            <a:r>
              <a:rPr lang="en-US" sz="3200" dirty="0" smtClean="0">
                <a:solidFill>
                  <a:srgbClr val="92D050"/>
                </a:solidFill>
              </a:rPr>
              <a:t> family.</a:t>
            </a:r>
            <a:endParaRPr lang="en-US" sz="3200" dirty="0">
              <a:solidFill>
                <a:srgbClr val="92D05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685800"/>
            <a:ext cx="8305800" cy="2062103"/>
          </a:xfrm>
          <a:prstGeom prst="rect">
            <a:avLst/>
          </a:prstGeom>
        </p:spPr>
        <p:txBody>
          <a:bodyPr wrap="square">
            <a:spAutoFit/>
          </a:bodyPr>
          <a:lstStyle/>
          <a:p>
            <a:pPr algn="just">
              <a:buClr>
                <a:srgbClr val="FFC000"/>
              </a:buClr>
              <a:buFont typeface="Wingdings" pitchFamily="2" charset="2"/>
              <a:buChar char="Ø"/>
            </a:pPr>
            <a:r>
              <a:rPr lang="en-US" sz="3200" dirty="0" smtClean="0">
                <a:solidFill>
                  <a:srgbClr val="00B0F0"/>
                </a:solidFill>
              </a:rPr>
              <a:t>Calyx</a:t>
            </a:r>
            <a:r>
              <a:rPr lang="en-US" sz="3200" dirty="0" smtClean="0"/>
              <a:t> could stay on the receptacle and does not fall after the pollination and fertilization, in this case it is called </a:t>
            </a:r>
            <a:r>
              <a:rPr lang="ar-SA" sz="3200" dirty="0" smtClean="0"/>
              <a:t> </a:t>
            </a:r>
            <a:r>
              <a:rPr lang="en-US" sz="3200" dirty="0" smtClean="0"/>
              <a:t> “</a:t>
            </a:r>
            <a:r>
              <a:rPr lang="en-US" sz="3200" dirty="0" err="1" smtClean="0">
                <a:solidFill>
                  <a:srgbClr val="92D050"/>
                </a:solidFill>
              </a:rPr>
              <a:t>presistant</a:t>
            </a:r>
            <a:r>
              <a:rPr lang="en-US" sz="3200" dirty="0" smtClean="0"/>
              <a:t>”, as in  the eggplant.</a:t>
            </a:r>
          </a:p>
        </p:txBody>
      </p:sp>
      <p:sp>
        <p:nvSpPr>
          <p:cNvPr id="4" name="Rectangle 3"/>
          <p:cNvSpPr/>
          <p:nvPr/>
        </p:nvSpPr>
        <p:spPr>
          <a:xfrm>
            <a:off x="457200" y="3352800"/>
            <a:ext cx="8077200" cy="2000548"/>
          </a:xfrm>
          <a:prstGeom prst="rect">
            <a:avLst/>
          </a:prstGeom>
        </p:spPr>
        <p:txBody>
          <a:bodyPr wrap="square">
            <a:spAutoFit/>
          </a:bodyPr>
          <a:lstStyle/>
          <a:p>
            <a:pPr algn="just">
              <a:buClr>
                <a:srgbClr val="FFC000"/>
              </a:buClr>
              <a:buFont typeface="Wingdings" pitchFamily="2" charset="2"/>
              <a:buChar char="Ø"/>
            </a:pPr>
            <a:r>
              <a:rPr lang="en-US" sz="3200" dirty="0" smtClean="0">
                <a:solidFill>
                  <a:srgbClr val="00B0F0"/>
                </a:solidFill>
              </a:rPr>
              <a:t>Calyx</a:t>
            </a:r>
            <a:r>
              <a:rPr lang="en-US" sz="3200" dirty="0" smtClean="0"/>
              <a:t> could fall early when the flower opens, in this case it is called “</a:t>
            </a:r>
            <a:r>
              <a:rPr lang="en-US" sz="3200" dirty="0" err="1" smtClean="0">
                <a:solidFill>
                  <a:srgbClr val="92D050"/>
                </a:solidFill>
              </a:rPr>
              <a:t>Cadocous</a:t>
            </a:r>
            <a:r>
              <a:rPr lang="en-US" sz="3200" dirty="0" smtClean="0"/>
              <a:t>” as in the Poppy.</a:t>
            </a:r>
          </a:p>
          <a:p>
            <a:endParaRPr lang="en-US" sz="28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267200"/>
            <a:ext cx="7772400" cy="2062103"/>
          </a:xfrm>
          <a:prstGeom prst="rect">
            <a:avLst/>
          </a:prstGeom>
        </p:spPr>
        <p:txBody>
          <a:bodyPr wrap="square">
            <a:spAutoFit/>
          </a:bodyPr>
          <a:lstStyle/>
          <a:p>
            <a:pPr algn="just">
              <a:buClr>
                <a:srgbClr val="FFC000"/>
              </a:buClr>
              <a:buFont typeface="Wingdings" pitchFamily="2" charset="2"/>
              <a:buChar char="Ø"/>
              <a:defRPr/>
            </a:pPr>
            <a:r>
              <a:rPr lang="en-US" sz="3200" dirty="0" smtClean="0"/>
              <a:t>In some cases specially in the tropical flowers the </a:t>
            </a:r>
            <a:r>
              <a:rPr lang="en-US" sz="3200" dirty="0" smtClean="0">
                <a:solidFill>
                  <a:srgbClr val="00B0F0"/>
                </a:solidFill>
              </a:rPr>
              <a:t>calyx </a:t>
            </a:r>
            <a:r>
              <a:rPr lang="en-US" sz="3200" dirty="0" smtClean="0"/>
              <a:t>is in the form of portfolio wrapped around a floral bud, and filled with water.</a:t>
            </a:r>
          </a:p>
        </p:txBody>
      </p:sp>
      <p:sp>
        <p:nvSpPr>
          <p:cNvPr id="3" name="Rectangle 2"/>
          <p:cNvSpPr/>
          <p:nvPr/>
        </p:nvSpPr>
        <p:spPr>
          <a:xfrm>
            <a:off x="609600" y="2743200"/>
            <a:ext cx="7696200" cy="1077218"/>
          </a:xfrm>
          <a:prstGeom prst="rect">
            <a:avLst/>
          </a:prstGeom>
        </p:spPr>
        <p:txBody>
          <a:bodyPr wrap="square">
            <a:spAutoFit/>
          </a:bodyPr>
          <a:lstStyle/>
          <a:p>
            <a:pPr algn="just">
              <a:buClr>
                <a:srgbClr val="FFC000"/>
              </a:buClr>
              <a:buFont typeface="Wingdings" pitchFamily="2" charset="2"/>
              <a:buChar char="Ø"/>
            </a:pPr>
            <a:r>
              <a:rPr lang="en-US" sz="3200" dirty="0" smtClean="0">
                <a:solidFill>
                  <a:srgbClr val="FFC000"/>
                </a:solidFill>
              </a:rPr>
              <a:t>Sepals</a:t>
            </a:r>
            <a:r>
              <a:rPr lang="en-US" sz="3200" dirty="0" smtClean="0"/>
              <a:t> help in  the process of spreading seed and fruit.</a:t>
            </a:r>
            <a:endParaRPr lang="en-US" sz="3200" dirty="0"/>
          </a:p>
        </p:txBody>
      </p:sp>
      <p:sp>
        <p:nvSpPr>
          <p:cNvPr id="4" name="Rectangle 3"/>
          <p:cNvSpPr/>
          <p:nvPr/>
        </p:nvSpPr>
        <p:spPr>
          <a:xfrm>
            <a:off x="533400" y="533400"/>
            <a:ext cx="7848600" cy="1569660"/>
          </a:xfrm>
          <a:prstGeom prst="rect">
            <a:avLst/>
          </a:prstGeom>
        </p:spPr>
        <p:txBody>
          <a:bodyPr wrap="square">
            <a:spAutoFit/>
          </a:bodyPr>
          <a:lstStyle/>
          <a:p>
            <a:pPr algn="just">
              <a:buClr>
                <a:srgbClr val="FFC000"/>
              </a:buClr>
              <a:buFont typeface="Wingdings" pitchFamily="2" charset="2"/>
              <a:buChar char="Ø"/>
              <a:defRPr/>
            </a:pPr>
            <a:r>
              <a:rPr lang="en-US" sz="3200" dirty="0" smtClean="0"/>
              <a:t>When the </a:t>
            </a:r>
            <a:r>
              <a:rPr lang="en-US" sz="3200" dirty="0" smtClean="0">
                <a:solidFill>
                  <a:srgbClr val="FFC000"/>
                </a:solidFill>
              </a:rPr>
              <a:t>petals</a:t>
            </a:r>
            <a:r>
              <a:rPr lang="en-US" sz="3200" dirty="0" smtClean="0"/>
              <a:t> and sepals of a flower look similar they are called </a:t>
            </a:r>
            <a:r>
              <a:rPr lang="en-US" sz="3200" dirty="0" err="1" smtClean="0">
                <a:hlinkClick r:id="rId2" action="ppaction://hlinkfile" tooltip="Tepal"/>
              </a:rPr>
              <a:t>tepals</a:t>
            </a:r>
            <a:r>
              <a:rPr lang="en-US" sz="3200" dirty="0" smtClean="0"/>
              <a:t>.</a:t>
            </a:r>
            <a:r>
              <a:rPr lang="ar-SA" sz="3200" dirty="0" smtClean="0"/>
              <a:t> </a:t>
            </a:r>
            <a:r>
              <a:rPr lang="en-US" sz="3200" dirty="0" smtClean="0"/>
              <a:t>They both form </a:t>
            </a:r>
            <a:r>
              <a:rPr lang="en-US" sz="3200" dirty="0" err="1" smtClean="0">
                <a:solidFill>
                  <a:srgbClr val="92D050"/>
                </a:solidFill>
              </a:rPr>
              <a:t>Perianth</a:t>
            </a:r>
            <a:r>
              <a:rPr lang="en-US" sz="3200" dirty="0" smtClean="0"/>
              <a:t>.</a:t>
            </a:r>
            <a:endParaRPr lang="en-US"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email">
            <a:lum bright="-20000"/>
          </a:blip>
          <a:srcRect/>
          <a:stretch>
            <a:fillRect/>
          </a:stretch>
        </p:blipFill>
        <p:spPr bwMode="auto">
          <a:xfrm>
            <a:off x="2895600" y="2514600"/>
            <a:ext cx="2600086" cy="3784823"/>
          </a:xfrm>
          <a:prstGeom prst="rect">
            <a:avLst/>
          </a:prstGeom>
          <a:noFill/>
          <a:ln w="9525">
            <a:noFill/>
            <a:miter lim="800000"/>
            <a:headEnd/>
            <a:tailEnd/>
          </a:ln>
        </p:spPr>
      </p:pic>
      <p:sp>
        <p:nvSpPr>
          <p:cNvPr id="4" name="Rectangle 3"/>
          <p:cNvSpPr/>
          <p:nvPr/>
        </p:nvSpPr>
        <p:spPr>
          <a:xfrm>
            <a:off x="2133600" y="609600"/>
            <a:ext cx="4267200" cy="707886"/>
          </a:xfrm>
          <a:prstGeom prst="rect">
            <a:avLst/>
          </a:prstGeom>
        </p:spPr>
        <p:txBody>
          <a:bodyPr wrap="square">
            <a:spAutoFit/>
          </a:bodyPr>
          <a:lstStyle/>
          <a:p>
            <a:pPr algn="ctr"/>
            <a:r>
              <a:rPr lang="en-US" sz="4000" dirty="0" smtClean="0">
                <a:solidFill>
                  <a:srgbClr val="FFFF00"/>
                </a:solidFill>
              </a:rPr>
              <a:t>Calyx shapes:</a:t>
            </a:r>
          </a:p>
        </p:txBody>
      </p:sp>
      <p:sp>
        <p:nvSpPr>
          <p:cNvPr id="5" name="Rectangle 4"/>
          <p:cNvSpPr/>
          <p:nvPr/>
        </p:nvSpPr>
        <p:spPr>
          <a:xfrm>
            <a:off x="1066800" y="1447800"/>
            <a:ext cx="1903855" cy="584775"/>
          </a:xfrm>
          <a:prstGeom prst="rect">
            <a:avLst/>
          </a:prstGeom>
        </p:spPr>
        <p:txBody>
          <a:bodyPr wrap="none">
            <a:spAutoFit/>
          </a:bodyPr>
          <a:lstStyle/>
          <a:p>
            <a:pPr marL="342900" indent="-342900">
              <a:buClr>
                <a:srgbClr val="00B050"/>
              </a:buClr>
              <a:buFont typeface="+mj-lt"/>
              <a:buAutoNum type="arabicPeriod"/>
            </a:pPr>
            <a:r>
              <a:rPr lang="en-US" sz="3200" dirty="0" smtClean="0">
                <a:solidFill>
                  <a:srgbClr val="FFC000"/>
                </a:solidFill>
              </a:rPr>
              <a:t>Tubular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email"/>
          <a:srcRect/>
          <a:stretch>
            <a:fillRect/>
          </a:stretch>
        </p:blipFill>
        <p:spPr bwMode="auto">
          <a:xfrm>
            <a:off x="914400" y="1981200"/>
            <a:ext cx="5343525" cy="3749675"/>
          </a:xfrm>
          <a:prstGeom prst="rect">
            <a:avLst/>
          </a:prstGeom>
          <a:noFill/>
          <a:ln w="9525">
            <a:noFill/>
            <a:miter lim="800000"/>
            <a:headEnd/>
            <a:tailEnd/>
          </a:ln>
        </p:spPr>
      </p:pic>
      <p:sp>
        <p:nvSpPr>
          <p:cNvPr id="4" name="Rectangle 3"/>
          <p:cNvSpPr/>
          <p:nvPr/>
        </p:nvSpPr>
        <p:spPr>
          <a:xfrm>
            <a:off x="914400" y="838200"/>
            <a:ext cx="2185214" cy="584775"/>
          </a:xfrm>
          <a:prstGeom prst="rect">
            <a:avLst/>
          </a:prstGeom>
        </p:spPr>
        <p:txBody>
          <a:bodyPr wrap="none">
            <a:spAutoFit/>
          </a:bodyPr>
          <a:lstStyle/>
          <a:p>
            <a:pPr marL="514350" indent="-514350">
              <a:buClr>
                <a:srgbClr val="00B050"/>
              </a:buClr>
              <a:buFont typeface="+mj-lt"/>
              <a:buAutoNum type="arabicPeriod" startAt="2"/>
            </a:pPr>
            <a:r>
              <a:rPr lang="en-US" sz="3200" dirty="0" err="1" smtClean="0">
                <a:solidFill>
                  <a:srgbClr val="FFC000"/>
                </a:solidFill>
              </a:rPr>
              <a:t>Petaloid</a:t>
            </a:r>
            <a:endParaRPr lang="en-US" sz="3200" dirty="0" smtClean="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email"/>
          <a:srcRect/>
          <a:stretch>
            <a:fillRect/>
          </a:stretch>
        </p:blipFill>
        <p:spPr bwMode="auto">
          <a:xfrm>
            <a:off x="1295400" y="2286000"/>
            <a:ext cx="3268663" cy="3219450"/>
          </a:xfrm>
          <a:prstGeom prst="rect">
            <a:avLst/>
          </a:prstGeom>
          <a:noFill/>
          <a:ln w="9525">
            <a:noFill/>
            <a:miter lim="800000"/>
            <a:headEnd/>
            <a:tailEnd/>
          </a:ln>
        </p:spPr>
      </p:pic>
      <p:sp>
        <p:nvSpPr>
          <p:cNvPr id="3" name="Rectangle 2"/>
          <p:cNvSpPr/>
          <p:nvPr/>
        </p:nvSpPr>
        <p:spPr>
          <a:xfrm>
            <a:off x="1295400" y="914400"/>
            <a:ext cx="2731838" cy="584775"/>
          </a:xfrm>
          <a:prstGeom prst="rect">
            <a:avLst/>
          </a:prstGeom>
        </p:spPr>
        <p:txBody>
          <a:bodyPr wrap="none">
            <a:spAutoFit/>
          </a:bodyPr>
          <a:lstStyle/>
          <a:p>
            <a:pPr marL="514350" indent="-514350">
              <a:buClr>
                <a:srgbClr val="00B050"/>
              </a:buClr>
              <a:buFont typeface="+mj-lt"/>
              <a:buAutoNum type="arabicPeriod" startAt="3"/>
            </a:pPr>
            <a:r>
              <a:rPr lang="en-US" sz="3200" dirty="0" smtClean="0">
                <a:solidFill>
                  <a:srgbClr val="FFC000"/>
                </a:solidFill>
              </a:rPr>
              <a:t>Pitcher-like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email"/>
          <a:srcRect/>
          <a:stretch>
            <a:fillRect/>
          </a:stretch>
        </p:blipFill>
        <p:spPr bwMode="auto">
          <a:xfrm>
            <a:off x="762000" y="2057400"/>
            <a:ext cx="6372225" cy="3059113"/>
          </a:xfrm>
          <a:prstGeom prst="rect">
            <a:avLst/>
          </a:prstGeom>
          <a:noFill/>
          <a:ln w="9525">
            <a:noFill/>
            <a:miter lim="800000"/>
            <a:headEnd/>
            <a:tailEnd/>
          </a:ln>
        </p:spPr>
      </p:pic>
      <p:sp>
        <p:nvSpPr>
          <p:cNvPr id="3" name="Rectangle 2"/>
          <p:cNvSpPr/>
          <p:nvPr/>
        </p:nvSpPr>
        <p:spPr>
          <a:xfrm>
            <a:off x="838200" y="838200"/>
            <a:ext cx="2101857" cy="584775"/>
          </a:xfrm>
          <a:prstGeom prst="rect">
            <a:avLst/>
          </a:prstGeom>
        </p:spPr>
        <p:txBody>
          <a:bodyPr wrap="square">
            <a:spAutoFit/>
          </a:bodyPr>
          <a:lstStyle/>
          <a:p>
            <a:pPr marL="342900" indent="-342900">
              <a:buClr>
                <a:srgbClr val="00B050"/>
              </a:buClr>
              <a:buFont typeface="+mj-lt"/>
              <a:buAutoNum type="arabicPeriod" startAt="4"/>
            </a:pPr>
            <a:r>
              <a:rPr lang="en-US" sz="3200" dirty="0" err="1" smtClean="0">
                <a:solidFill>
                  <a:srgbClr val="FFC000"/>
                </a:solidFill>
              </a:rPr>
              <a:t>Labaitae</a:t>
            </a:r>
            <a:endParaRPr lang="en-US" sz="3200" dirty="0" smtClean="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143000"/>
          </a:xfrm>
        </p:spPr>
        <p:txBody>
          <a:bodyPr>
            <a:noAutofit/>
          </a:bodyPr>
          <a:lstStyle/>
          <a:p>
            <a:pPr algn="ctr"/>
            <a:r>
              <a:rPr lang="en-US" sz="4100" dirty="0" smtClean="0">
                <a:solidFill>
                  <a:srgbClr val="FFC000"/>
                </a:solidFill>
              </a:rPr>
              <a:t>College of science vision and Mission</a:t>
            </a:r>
          </a:p>
        </p:txBody>
      </p:sp>
      <p:sp>
        <p:nvSpPr>
          <p:cNvPr id="3" name="Content Placeholder 2"/>
          <p:cNvSpPr>
            <a:spLocks noGrp="1"/>
          </p:cNvSpPr>
          <p:nvPr>
            <p:ph idx="1"/>
          </p:nvPr>
        </p:nvSpPr>
        <p:spPr>
          <a:xfrm>
            <a:off x="457200" y="1143000"/>
            <a:ext cx="8305800" cy="5410200"/>
          </a:xfrm>
        </p:spPr>
        <p:txBody>
          <a:bodyPr>
            <a:normAutofit fontScale="92500" lnSpcReduction="10000"/>
          </a:bodyPr>
          <a:lstStyle/>
          <a:p>
            <a:pPr>
              <a:buNone/>
            </a:pPr>
            <a:r>
              <a:rPr lang="en-US" sz="3500" dirty="0" smtClean="0">
                <a:solidFill>
                  <a:srgbClr val="FFC000"/>
                </a:solidFill>
              </a:rPr>
              <a:t>Vision</a:t>
            </a:r>
            <a:r>
              <a:rPr lang="en-US" dirty="0" smtClean="0"/>
              <a:t>:</a:t>
            </a:r>
          </a:p>
          <a:p>
            <a:pPr marL="0" algn="just">
              <a:spcBef>
                <a:spcPts val="0"/>
              </a:spcBef>
              <a:buNone/>
            </a:pPr>
            <a:r>
              <a:rPr lang="en-US" dirty="0" smtClean="0"/>
              <a:t/>
            </a:r>
            <a:br>
              <a:rPr lang="en-US" dirty="0" smtClean="0"/>
            </a:br>
            <a:r>
              <a:rPr lang="en-US" dirty="0" smtClean="0"/>
              <a:t>To be a leader in basic science, its applications and culture to contribute to building the knowledge society.</a:t>
            </a:r>
          </a:p>
          <a:p>
            <a:pPr>
              <a:buNone/>
            </a:pPr>
            <a:r>
              <a:rPr lang="en-US" sz="3500" dirty="0" smtClean="0">
                <a:solidFill>
                  <a:srgbClr val="FFC000"/>
                </a:solidFill>
              </a:rPr>
              <a:t>Mission:</a:t>
            </a:r>
          </a:p>
          <a:p>
            <a:pPr marL="0" algn="just">
              <a:spcBef>
                <a:spcPts val="0"/>
              </a:spcBef>
              <a:buNone/>
            </a:pPr>
            <a:r>
              <a:rPr lang="en-US" dirty="0" smtClean="0"/>
              <a:t/>
            </a:r>
            <a:br>
              <a:rPr lang="en-US" dirty="0" smtClean="0"/>
            </a:br>
            <a:r>
              <a:rPr lang="en-US" dirty="0" smtClean="0"/>
              <a:t>To offer study programs and developed research projects capable of providing society with knowledge and trained personnel through a stimulating environment for learning, creativity and scientific research with continuing quality to ensure optimal use of technology and general partnership.</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685800"/>
            <a:ext cx="2343911" cy="584775"/>
          </a:xfrm>
          <a:prstGeom prst="rect">
            <a:avLst/>
          </a:prstGeom>
        </p:spPr>
        <p:txBody>
          <a:bodyPr wrap="none">
            <a:spAutoFit/>
          </a:bodyPr>
          <a:lstStyle/>
          <a:p>
            <a:pPr marL="514350" indent="-514350">
              <a:buClr>
                <a:srgbClr val="00B050"/>
              </a:buClr>
              <a:buFont typeface="+mj-lt"/>
              <a:buAutoNum type="arabicPeriod" startAt="5"/>
            </a:pPr>
            <a:r>
              <a:rPr lang="en-US" sz="3200" dirty="0" smtClean="0">
                <a:solidFill>
                  <a:srgbClr val="FFC000"/>
                </a:solidFill>
              </a:rPr>
              <a:t>Bell-form</a:t>
            </a:r>
            <a:endParaRPr lang="en-US" sz="3200" dirty="0">
              <a:solidFill>
                <a:srgbClr val="FFC000"/>
              </a:solidFill>
            </a:endParaRPr>
          </a:p>
        </p:txBody>
      </p:sp>
      <p:pic>
        <p:nvPicPr>
          <p:cNvPr id="5" name="Picture 6"/>
          <p:cNvPicPr>
            <a:picLocks noChangeAspect="1" noChangeArrowheads="1"/>
          </p:cNvPicPr>
          <p:nvPr/>
        </p:nvPicPr>
        <p:blipFill>
          <a:blip r:embed="rId2" cstate="email"/>
          <a:srcRect/>
          <a:stretch>
            <a:fillRect/>
          </a:stretch>
        </p:blipFill>
        <p:spPr bwMode="auto">
          <a:xfrm>
            <a:off x="609600" y="1905000"/>
            <a:ext cx="7072313" cy="350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257800"/>
          </a:xfrm>
        </p:spPr>
        <p:txBody>
          <a:bodyPr>
            <a:noAutofit/>
          </a:bodyPr>
          <a:lstStyle/>
          <a:p>
            <a:pPr marL="0" algn="just">
              <a:buNone/>
            </a:pPr>
            <a:r>
              <a:rPr lang="en-US" sz="2600" dirty="0" smtClean="0">
                <a:solidFill>
                  <a:srgbClr val="92D050"/>
                </a:solidFill>
              </a:rPr>
              <a:t>Vision: </a:t>
            </a:r>
          </a:p>
          <a:p>
            <a:pPr marL="0" algn="just">
              <a:buNone/>
            </a:pPr>
            <a:r>
              <a:rPr lang="en-US" sz="2600" dirty="0" smtClean="0"/>
              <a:t>upgrading the academic and research to keep pace with scientific progress and requirements of society.</a:t>
            </a:r>
          </a:p>
          <a:p>
            <a:pPr marL="0" algn="just">
              <a:buNone/>
            </a:pPr>
            <a:r>
              <a:rPr lang="en-US" sz="2600" dirty="0" smtClean="0"/>
              <a:t> </a:t>
            </a:r>
          </a:p>
          <a:p>
            <a:pPr marL="0" algn="just">
              <a:buNone/>
            </a:pPr>
            <a:r>
              <a:rPr lang="en-US" sz="2600" dirty="0" smtClean="0">
                <a:solidFill>
                  <a:srgbClr val="92D050"/>
                </a:solidFill>
              </a:rPr>
              <a:t>Mission:</a:t>
            </a:r>
          </a:p>
          <a:p>
            <a:pPr marL="0" algn="just">
              <a:buNone/>
            </a:pPr>
            <a:r>
              <a:rPr lang="en-US" sz="2600" dirty="0" smtClean="0"/>
              <a:t>Development of Academic process and develop scientific research through strategic planning and a clear vision for science and technology at the country level. As well as training of national cadres, and the introduction of a methodology developed to meet the different needs of society, and to serve the various research and developmental projects in the community </a:t>
            </a:r>
          </a:p>
          <a:p>
            <a:pPr>
              <a:buNone/>
            </a:pPr>
            <a:endParaRPr lang="en-US" sz="2800" dirty="0"/>
          </a:p>
        </p:txBody>
      </p:sp>
      <p:sp>
        <p:nvSpPr>
          <p:cNvPr id="4" name="Title 1"/>
          <p:cNvSpPr>
            <a:spLocks noGrp="1"/>
          </p:cNvSpPr>
          <p:nvPr>
            <p:ph type="title"/>
          </p:nvPr>
        </p:nvSpPr>
        <p:spPr>
          <a:xfrm>
            <a:off x="457200" y="274638"/>
            <a:ext cx="8153400" cy="1096962"/>
          </a:xfrm>
        </p:spPr>
        <p:txBody>
          <a:bodyPr>
            <a:normAutofit fontScale="90000"/>
          </a:bodyPr>
          <a:lstStyle/>
          <a:p>
            <a:pPr algn="ctr"/>
            <a:r>
              <a:rPr lang="en-US" dirty="0" smtClean="0">
                <a:solidFill>
                  <a:srgbClr val="00B0F0"/>
                </a:solidFill>
              </a:rPr>
              <a:t>Botany department Vision and Mission</a:t>
            </a:r>
            <a:endParaRPr lang="en-US" dirty="0">
              <a:solidFill>
                <a:srgbClr val="00B0F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Scale>
                                      <p:cBhvr>
                                        <p:cTn id="27"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3" end="3"/>
                                            </p:txEl>
                                          </p:spTgt>
                                        </p:tgtEl>
                                        <p:attrNameLst>
                                          <p:attrName>ppt_x</p:attrName>
                                          <p:attrName>ppt_y</p:attrName>
                                        </p:attrNameLst>
                                      </p:cBhvr>
                                    </p:animMotion>
                                    <p:animEffect transition="in" filter="fade">
                                      <p:cBhvr>
                                        <p:cTn id="29" dur="10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609600"/>
            <a:ext cx="7467600" cy="1143000"/>
          </a:xfrm>
        </p:spPr>
        <p:txBody>
          <a:bodyPr>
            <a:normAutofit fontScale="90000"/>
          </a:bodyPr>
          <a:lstStyle/>
          <a:p>
            <a:r>
              <a:rPr lang="en-US" dirty="0" smtClean="0">
                <a:solidFill>
                  <a:srgbClr val="FFFF00"/>
                </a:solidFill>
              </a:rPr>
              <a:t>Plant taxonomy use many characters :</a:t>
            </a:r>
            <a:endParaRPr lang="en-US" dirty="0">
              <a:solidFill>
                <a:srgbClr val="FFFF00"/>
              </a:solidFill>
            </a:endParaRPr>
          </a:p>
        </p:txBody>
      </p:sp>
      <p:sp>
        <p:nvSpPr>
          <p:cNvPr id="5" name="Content Placeholder 4"/>
          <p:cNvSpPr>
            <a:spLocks noGrp="1"/>
          </p:cNvSpPr>
          <p:nvPr>
            <p:ph idx="1"/>
          </p:nvPr>
        </p:nvSpPr>
        <p:spPr>
          <a:xfrm>
            <a:off x="990600" y="2743200"/>
            <a:ext cx="7467600" cy="3581400"/>
          </a:xfrm>
        </p:spPr>
        <p:txBody>
          <a:bodyPr>
            <a:normAutofit/>
          </a:bodyPr>
          <a:lstStyle/>
          <a:p>
            <a:r>
              <a:rPr lang="en-US" sz="3200" dirty="0" smtClean="0">
                <a:solidFill>
                  <a:srgbClr val="FF0000"/>
                </a:solidFill>
              </a:rPr>
              <a:t>Morphology</a:t>
            </a:r>
          </a:p>
          <a:p>
            <a:r>
              <a:rPr lang="en-US" sz="3200" dirty="0" smtClean="0"/>
              <a:t>Anatomy</a:t>
            </a:r>
          </a:p>
          <a:p>
            <a:r>
              <a:rPr lang="en-US" sz="3200" dirty="0" smtClean="0">
                <a:solidFill>
                  <a:srgbClr val="00B050"/>
                </a:solidFill>
              </a:rPr>
              <a:t>Photochemistry</a:t>
            </a:r>
          </a:p>
          <a:p>
            <a:r>
              <a:rPr lang="en-US" sz="3200" dirty="0" smtClean="0">
                <a:solidFill>
                  <a:srgbClr val="FFC000"/>
                </a:solidFill>
              </a:rPr>
              <a:t>Cytology</a:t>
            </a:r>
          </a:p>
          <a:p>
            <a:r>
              <a:rPr lang="en-US" sz="3200" dirty="0" err="1" smtClean="0">
                <a:solidFill>
                  <a:srgbClr val="00B0F0"/>
                </a:solidFill>
              </a:rPr>
              <a:t>Palynology</a:t>
            </a:r>
            <a:endParaRPr lang="en-US" sz="3200" dirty="0" smtClean="0">
              <a:solidFill>
                <a:srgbClr val="00B0F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38201"/>
            <a:ext cx="8001000" cy="4572000"/>
          </a:xfrm>
        </p:spPr>
        <p:txBody>
          <a:bodyPr>
            <a:normAutofit/>
          </a:bodyPr>
          <a:lstStyle/>
          <a:p>
            <a:pPr algn="just">
              <a:buClr>
                <a:srgbClr val="FFFF00"/>
              </a:buClr>
              <a:buSzPct val="100000"/>
              <a:buFont typeface="Wingdings" pitchFamily="2" charset="2"/>
              <a:buChar char="v"/>
            </a:pPr>
            <a:r>
              <a:rPr lang="en-US" sz="3200" dirty="0" smtClean="0"/>
              <a:t>Plant Morphology is the general term for the study of the </a:t>
            </a:r>
            <a:r>
              <a:rPr lang="en-US" sz="3200" dirty="0" smtClean="0">
                <a:hlinkClick r:id="rId2" action="ppaction://hlinkfile" tooltip="Morphology (biology)"/>
              </a:rPr>
              <a:t>morphology</a:t>
            </a:r>
            <a:r>
              <a:rPr lang="en-US" sz="3200" dirty="0" smtClean="0"/>
              <a:t> (physical form and external structure) of </a:t>
            </a:r>
            <a:r>
              <a:rPr lang="en-US" sz="3200" dirty="0" smtClean="0">
                <a:hlinkClick r:id="rId3" action="ppaction://hlinkfile" tooltip="Plant"/>
              </a:rPr>
              <a:t>plants</a:t>
            </a:r>
            <a:r>
              <a:rPr lang="en-US" sz="3200" dirty="0" smtClean="0"/>
              <a:t>:</a:t>
            </a:r>
          </a:p>
          <a:p>
            <a:pPr algn="just">
              <a:buNone/>
            </a:pPr>
            <a:endParaRPr lang="en-US" sz="3200" dirty="0" smtClean="0"/>
          </a:p>
          <a:p>
            <a:pPr marL="550926" indent="-514350" algn="just">
              <a:buClr>
                <a:srgbClr val="FFFF00"/>
              </a:buClr>
              <a:buSzPct val="100000"/>
              <a:buFont typeface="+mj-lt"/>
              <a:buAutoNum type="arabicPeriod"/>
            </a:pPr>
            <a:r>
              <a:rPr lang="en-US" sz="3200" dirty="0" smtClean="0"/>
              <a:t>Vegetative characteristics: (leaves and stems).</a:t>
            </a:r>
          </a:p>
          <a:p>
            <a:pPr marL="550926" indent="-514350" algn="just">
              <a:buClr>
                <a:srgbClr val="FFFF00"/>
              </a:buClr>
              <a:buSzPct val="100000"/>
              <a:buFont typeface="+mj-lt"/>
              <a:buAutoNum type="arabicPeriod"/>
            </a:pPr>
            <a:r>
              <a:rPr lang="en-US" sz="3200" dirty="0" smtClean="0"/>
              <a:t>Floral characteristics: ( Flower and inflorescence )</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05800" cy="6172200"/>
          </a:xfrm>
        </p:spPr>
        <p:txBody>
          <a:bodyPr>
            <a:normAutofit fontScale="85000" lnSpcReduction="10000"/>
          </a:bodyPr>
          <a:lstStyle/>
          <a:p>
            <a:pPr marL="91440" algn="just">
              <a:spcBef>
                <a:spcPts val="0"/>
              </a:spcBef>
              <a:buNone/>
            </a:pPr>
            <a:r>
              <a:rPr lang="en-US" dirty="0" smtClean="0">
                <a:solidFill>
                  <a:srgbClr val="FFFF00"/>
                </a:solidFill>
              </a:rPr>
              <a:t>Flower is valuable in plant classification and taxonomy, It is considered one of the most important part of the plant in the plant classification process for the following reasons:</a:t>
            </a:r>
          </a:p>
          <a:p>
            <a:pPr algn="just">
              <a:spcBef>
                <a:spcPts val="0"/>
              </a:spcBef>
            </a:pPr>
            <a:endParaRPr lang="en-US" dirty="0" smtClean="0"/>
          </a:p>
          <a:p>
            <a:pPr marL="550926" indent="-514350" algn="just">
              <a:buClr>
                <a:srgbClr val="FFFF00"/>
              </a:buClr>
              <a:buSzPct val="100000"/>
              <a:buFont typeface="+mj-lt"/>
              <a:buAutoNum type="arabicPeriod"/>
            </a:pPr>
            <a:r>
              <a:rPr lang="en-US" sz="3200" dirty="0" smtClean="0"/>
              <a:t>The flower is less affected by different environmental and climate conditions. </a:t>
            </a:r>
          </a:p>
          <a:p>
            <a:pPr marL="550926" indent="-514350" algn="just">
              <a:spcBef>
                <a:spcPts val="0"/>
              </a:spcBef>
              <a:buFont typeface="+mj-lt"/>
              <a:buAutoNum type="arabicPeriod"/>
            </a:pPr>
            <a:endParaRPr lang="en-US" dirty="0" smtClean="0"/>
          </a:p>
          <a:p>
            <a:pPr marL="550926" indent="-514350" algn="just">
              <a:buClr>
                <a:srgbClr val="FFFF00"/>
              </a:buClr>
              <a:buSzPct val="100000"/>
              <a:buFont typeface="+mj-lt"/>
              <a:buAutoNum type="arabicPeriod"/>
            </a:pPr>
            <a:r>
              <a:rPr lang="en-US" sz="3200" dirty="0" smtClean="0"/>
              <a:t>Contain many basic and obvious differences that distinguish the various plants . Therefore, plants  are arranged into several Orders, families , Genus and species . </a:t>
            </a:r>
            <a:r>
              <a:rPr lang="en-US" sz="3200" dirty="0" smtClean="0">
                <a:solidFill>
                  <a:srgbClr val="00B0F0"/>
                </a:solidFill>
              </a:rPr>
              <a:t>For example:  aquatic plants may be similar in outward appearance and internal structure, but differ in the composition of flowers and plants as well as </a:t>
            </a:r>
            <a:r>
              <a:rPr lang="en-US" sz="3200" dirty="0" err="1" smtClean="0">
                <a:solidFill>
                  <a:srgbClr val="00B0F0"/>
                </a:solidFill>
              </a:rPr>
              <a:t>xerosis</a:t>
            </a:r>
            <a:r>
              <a:rPr lang="en-US" sz="3200" dirty="0" smtClean="0">
                <a:solidFill>
                  <a:srgbClr val="00B0F0"/>
                </a:solidFill>
              </a:rPr>
              <a:t> and salt-loving plants.</a:t>
            </a:r>
            <a:endParaRPr lang="en-US" sz="3200" dirty="0">
              <a:solidFill>
                <a:srgbClr val="00B0F0"/>
              </a:solidFill>
            </a:endParaRPr>
          </a:p>
        </p:txBody>
      </p:sp>
      <p:sp>
        <p:nvSpPr>
          <p:cNvPr id="4" name="Rectangle 3"/>
          <p:cNvSpPr/>
          <p:nvPr/>
        </p:nvSpPr>
        <p:spPr>
          <a:xfrm>
            <a:off x="1600200" y="5380672"/>
            <a:ext cx="4572000" cy="369332"/>
          </a:xfrm>
          <a:prstGeom prst="rect">
            <a:avLst/>
          </a:prstGeom>
        </p:spPr>
        <p:txBody>
          <a:bodyPr>
            <a:spAutoFit/>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7924800" cy="2590800"/>
          </a:xfrm>
        </p:spPr>
        <p:txBody>
          <a:bodyPr/>
          <a:lstStyle/>
          <a:p>
            <a:pPr marL="550926" indent="-514350" algn="just">
              <a:buClr>
                <a:srgbClr val="FFFF00"/>
              </a:buClr>
              <a:buSzPct val="100000"/>
              <a:buFont typeface="+mj-lt"/>
              <a:buAutoNum type="arabicPeriod" startAt="3"/>
            </a:pPr>
            <a:r>
              <a:rPr lang="en-US" dirty="0" smtClean="0"/>
              <a:t>The flower is a unique thing in the life of plants angiosperms ,as it is the axis that holds reproduction in organs in the flowering plants, and it’s the key part of sexual reproduction</a:t>
            </a:r>
            <a:endParaRPr lang="en-US" dirty="0"/>
          </a:p>
        </p:txBody>
      </p:sp>
      <p:pic>
        <p:nvPicPr>
          <p:cNvPr id="4" name="Picture 2"/>
          <p:cNvPicPr>
            <a:picLocks noChangeAspect="1" noChangeArrowheads="1"/>
          </p:cNvPicPr>
          <p:nvPr/>
        </p:nvPicPr>
        <p:blipFill>
          <a:blip r:embed="rId2" cstate="email"/>
          <a:srcRect/>
          <a:stretch>
            <a:fillRect/>
          </a:stretch>
        </p:blipFill>
        <p:spPr bwMode="auto">
          <a:xfrm>
            <a:off x="1371600" y="3200400"/>
            <a:ext cx="5105400" cy="3219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7848600" cy="5867400"/>
          </a:xfrm>
        </p:spPr>
        <p:txBody>
          <a:bodyPr>
            <a:noAutofit/>
          </a:bodyPr>
          <a:lstStyle/>
          <a:p>
            <a:pPr algn="just"/>
            <a:r>
              <a:rPr lang="en-US" dirty="0" smtClean="0"/>
              <a:t>flower is regarded as a modified </a:t>
            </a:r>
            <a:r>
              <a:rPr lang="en-US" dirty="0" smtClean="0">
                <a:hlinkClick r:id="rId2" action="ppaction://hlinkfile" tooltip="Plant stem"/>
              </a:rPr>
              <a:t>stem</a:t>
            </a:r>
            <a:r>
              <a:rPr lang="en-US" dirty="0" smtClean="0"/>
              <a:t> with shortened internodes and bearing, at its </a:t>
            </a:r>
            <a:r>
              <a:rPr lang="en-US" dirty="0" smtClean="0">
                <a:hlinkClick r:id="rId3" action="ppaction://hlinkfile" tooltip="Node (botany)"/>
              </a:rPr>
              <a:t>nodes</a:t>
            </a:r>
            <a:r>
              <a:rPr lang="en-US" dirty="0" smtClean="0"/>
              <a:t>, structures that may be highly modified </a:t>
            </a:r>
            <a:r>
              <a:rPr lang="en-US" dirty="0" smtClean="0">
                <a:hlinkClick r:id="rId4" action="ppaction://hlinkfile" tooltip="Leaf"/>
              </a:rPr>
              <a:t>leaves</a:t>
            </a:r>
            <a:r>
              <a:rPr lang="en-US" dirty="0" smtClean="0"/>
              <a:t>. </a:t>
            </a:r>
          </a:p>
          <a:p>
            <a:pPr algn="just"/>
            <a:endParaRPr lang="en-US" dirty="0" smtClean="0"/>
          </a:p>
          <a:p>
            <a:pPr algn="just"/>
            <a:r>
              <a:rPr lang="en-US" dirty="0" smtClean="0"/>
              <a:t>Flowers may be attached to the plant in a few ways. If the flower has no stem but forms in the </a:t>
            </a:r>
            <a:r>
              <a:rPr lang="en-US" dirty="0" err="1" smtClean="0"/>
              <a:t>axil</a:t>
            </a:r>
            <a:r>
              <a:rPr lang="en-US" dirty="0" smtClean="0"/>
              <a:t> of a leaf, it is called </a:t>
            </a:r>
            <a:r>
              <a:rPr lang="en-US" dirty="0" smtClean="0">
                <a:solidFill>
                  <a:srgbClr val="92D050"/>
                </a:solidFill>
              </a:rPr>
              <a:t>sessile</a:t>
            </a:r>
            <a:r>
              <a:rPr lang="en-US" dirty="0" smtClean="0"/>
              <a:t>. When one flower is produced, the stem holding the flower is called a </a:t>
            </a:r>
            <a:r>
              <a:rPr lang="en-US" dirty="0" smtClean="0">
                <a:hlinkClick r:id="rId5" action="ppaction://hlinkfile" tooltip="Peduncle (botany)"/>
              </a:rPr>
              <a:t>peduncle</a:t>
            </a:r>
            <a:r>
              <a:rPr lang="en-US" dirty="0" smtClean="0"/>
              <a:t>.</a:t>
            </a:r>
          </a:p>
        </p:txBody>
      </p:sp>
    </p:spTree>
  </p:cSld>
  <p:clrMapOvr>
    <a:masterClrMapping/>
  </p:clrMapOvr>
</p:sld>
</file>

<file path=ppt/theme/theme1.xml><?xml version="1.0" encoding="utf-8"?>
<a:theme xmlns:a="http://schemas.openxmlformats.org/drawingml/2006/main" name="Principals of Flowering Plants Taxonomy2">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436859A381F347977C19537A0933FC" ma:contentTypeVersion="0" ma:contentTypeDescription="Create a new document." ma:contentTypeScope="" ma:versionID="021990f7ec8470574b13b8b644a60d1d">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F243AF7-7AF3-4E96-AFD1-231EFF29E096}">
  <ds:schemaRefs>
    <ds:schemaRef ds:uri="http://schemas.microsoft.com/office/2006/metadata/properties"/>
  </ds:schemaRefs>
</ds:datastoreItem>
</file>

<file path=customXml/itemProps2.xml><?xml version="1.0" encoding="utf-8"?>
<ds:datastoreItem xmlns:ds="http://schemas.openxmlformats.org/officeDocument/2006/customXml" ds:itemID="{9E3A4846-30FD-4AF5-BCD2-9D8683391536}">
  <ds:schemaRefs>
    <ds:schemaRef ds:uri="http://schemas.microsoft.com/sharepoint/v3/contenttype/forms"/>
  </ds:schemaRefs>
</ds:datastoreItem>
</file>

<file path=customXml/itemProps3.xml><?xml version="1.0" encoding="utf-8"?>
<ds:datastoreItem xmlns:ds="http://schemas.openxmlformats.org/officeDocument/2006/customXml" ds:itemID="{040FC32B-4E7B-475A-82F5-1439591020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Principals of Flowering Plants Taxonomy2</Template>
  <TotalTime>1738</TotalTime>
  <Words>1257</Words>
  <Application>Microsoft Office PowerPoint</Application>
  <PresentationFormat>On-screen Show (4:3)</PresentationFormat>
  <Paragraphs>83</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Principals of Flowering Plants Taxonomy2</vt:lpstr>
      <vt:lpstr>Principals of Flowering Plants Taxonomy  BOT 222</vt:lpstr>
      <vt:lpstr>University Vision and Mission</vt:lpstr>
      <vt:lpstr>College of science vision and Mission</vt:lpstr>
      <vt:lpstr>Botany department Vision and Mission</vt:lpstr>
      <vt:lpstr>Plant taxonomy use many characters :</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Principals of Flowering Plants Taxonomy  BOT 222</dc:title>
  <dc:creator>Seham</dc:creator>
  <cp:lastModifiedBy>seham</cp:lastModifiedBy>
  <cp:revision>86</cp:revision>
  <dcterms:created xsi:type="dcterms:W3CDTF">2010-10-08T21:12:55Z</dcterms:created>
  <dcterms:modified xsi:type="dcterms:W3CDTF">2017-01-25T07:20:30Z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0x01010099436859A381F347977C19537A0933FC</vt:lpwstr>
  </property>
</Properties>
</file>