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60" r:id="rId5"/>
    <p:sldId id="261" r:id="rId6"/>
    <p:sldId id="262" r:id="rId7"/>
    <p:sldId id="263" r:id="rId8"/>
    <p:sldId id="268" r:id="rId9"/>
    <p:sldId id="269" r:id="rId10"/>
    <p:sldId id="264" r:id="rId11"/>
    <p:sldId id="271" r:id="rId12"/>
    <p:sldId id="270"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6" d="100"/>
          <a:sy n="66" d="100"/>
        </p:scale>
        <p:origin x="-1506" y="-11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10/21/2015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10/21/2015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10/21/2015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10/21/2015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10/21/2015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10/21/2015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10/21/2015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10/21/2015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10/21/2015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10/21/2015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10/21/2015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10/21/2015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4000" dirty="0" smtClean="0"/>
              <a:t>Total Bacterial Protein Isolation</a:t>
            </a:r>
            <a:br>
              <a:rPr lang="en-US" sz="4000" dirty="0" smtClean="0"/>
            </a:br>
            <a:endParaRPr lang="ar-SA" sz="4000" dirty="0"/>
          </a:p>
        </p:txBody>
      </p:sp>
      <p:sp>
        <p:nvSpPr>
          <p:cNvPr id="4" name="AutoShape 2" descr="نتيجة بحث الصور عن ‪protein isolation‬‏"/>
          <p:cNvSpPr>
            <a:spLocks noChangeAspect="1" noChangeArrowheads="1"/>
          </p:cNvSpPr>
          <p:nvPr/>
        </p:nvSpPr>
        <p:spPr bwMode="auto">
          <a:xfrm>
            <a:off x="8961438"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SA"/>
          </a:p>
        </p:txBody>
      </p:sp>
      <p:sp>
        <p:nvSpPr>
          <p:cNvPr id="5" name="AutoShape 4" descr="نتيجة بحث الصور عن ‪protein isolation‬‏"/>
          <p:cNvSpPr>
            <a:spLocks noChangeAspect="1" noChangeArrowheads="1"/>
          </p:cNvSpPr>
          <p:nvPr/>
        </p:nvSpPr>
        <p:spPr bwMode="auto">
          <a:xfrm>
            <a:off x="9113838"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SA"/>
          </a:p>
        </p:txBody>
      </p:sp>
      <p:pic>
        <p:nvPicPr>
          <p:cNvPr id="6" name="صورة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41076" y="4114800"/>
            <a:ext cx="3382553" cy="2533650"/>
          </a:xfrm>
          <a:prstGeom prst="rect">
            <a:avLst/>
          </a:prstGeom>
        </p:spPr>
      </p:pic>
    </p:spTree>
    <p:extLst>
      <p:ext uri="{BB962C8B-B14F-4D97-AF65-F5344CB8AC3E}">
        <p14:creationId xmlns:p14="http://schemas.microsoft.com/office/powerpoint/2010/main" val="349658725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i="1" dirty="0"/>
              <a:t>Determination of Total Bacterial Proteins Concentration:</a:t>
            </a:r>
            <a:endParaRPr lang="ar-SA" dirty="0"/>
          </a:p>
        </p:txBody>
      </p:sp>
      <p:sp>
        <p:nvSpPr>
          <p:cNvPr id="3" name="Content Placeholder 2"/>
          <p:cNvSpPr>
            <a:spLocks noGrp="1"/>
          </p:cNvSpPr>
          <p:nvPr>
            <p:ph idx="1"/>
          </p:nvPr>
        </p:nvSpPr>
        <p:spPr/>
        <p:txBody>
          <a:bodyPr>
            <a:normAutofit fontScale="77500" lnSpcReduction="20000"/>
          </a:bodyPr>
          <a:lstStyle/>
          <a:p>
            <a:r>
              <a:rPr lang="en-US" dirty="0"/>
              <a:t>Set up 8 test tube A-H, G is soluble sample and H is the insoluble sample.</a:t>
            </a:r>
          </a:p>
          <a:p>
            <a:r>
              <a:rPr lang="en-US" b="1" dirty="0"/>
              <a:t>( Concentration of the Stock solution = 140 m(µg / (µl).</a:t>
            </a:r>
            <a:endParaRPr lang="en-US" dirty="0"/>
          </a:p>
          <a:p>
            <a:r>
              <a:rPr lang="en-US" dirty="0" smtClean="0"/>
              <a:t>incubate </a:t>
            </a:r>
            <a:r>
              <a:rPr lang="en-US" dirty="0"/>
              <a:t>all the tubes in water bath at 37 ˚C for ⑤ min.</a:t>
            </a:r>
          </a:p>
          <a:p>
            <a:r>
              <a:rPr lang="en-US" dirty="0" smtClean="0"/>
              <a:t> </a:t>
            </a:r>
            <a:r>
              <a:rPr lang="en-US" dirty="0"/>
              <a:t>To each tube add 1000 µl of Biuret </a:t>
            </a:r>
            <a:r>
              <a:rPr lang="en-US" dirty="0" smtClean="0"/>
              <a:t>reagent</a:t>
            </a:r>
            <a:r>
              <a:rPr lang="en-US" dirty="0"/>
              <a:t>, mix well and allow standing for⑳ min in the water bath </a:t>
            </a:r>
            <a:endParaRPr lang="en-US" dirty="0" smtClean="0"/>
          </a:p>
          <a:p>
            <a:r>
              <a:rPr lang="en-US" dirty="0"/>
              <a:t>Measure the absorbance of solutions at 540 nm (B-H) using A as blank. </a:t>
            </a:r>
          </a:p>
          <a:p>
            <a:r>
              <a:rPr lang="en-US" dirty="0" smtClean="0"/>
              <a:t> </a:t>
            </a:r>
            <a:r>
              <a:rPr lang="en-US" dirty="0"/>
              <a:t>Plot the standard curve for absorbance against BSA concentration using results for solutions (B-H).</a:t>
            </a:r>
          </a:p>
          <a:p>
            <a:r>
              <a:rPr lang="en-US" dirty="0" smtClean="0"/>
              <a:t>From </a:t>
            </a:r>
            <a:r>
              <a:rPr lang="en-US" dirty="0"/>
              <a:t>your standard curve, estimate the concentration of protein in your sample (G &amp;H)</a:t>
            </a:r>
          </a:p>
          <a:p>
            <a:endParaRPr lang="en-US" dirty="0"/>
          </a:p>
          <a:p>
            <a:endParaRPr lang="ar-SA" dirty="0"/>
          </a:p>
        </p:txBody>
      </p:sp>
    </p:spTree>
    <p:extLst>
      <p:ext uri="{BB962C8B-B14F-4D97-AF65-F5344CB8AC3E}">
        <p14:creationId xmlns:p14="http://schemas.microsoft.com/office/powerpoint/2010/main" val="135981485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عنصر نائب للمحتوى 3"/>
          <p:cNvGraphicFramePr>
            <a:graphicFrameLocks noGrp="1"/>
          </p:cNvGraphicFramePr>
          <p:nvPr>
            <p:ph idx="1"/>
            <p:extLst>
              <p:ext uri="{D42A27DB-BD31-4B8C-83A1-F6EECF244321}">
                <p14:modId xmlns:p14="http://schemas.microsoft.com/office/powerpoint/2010/main" val="189891030"/>
              </p:ext>
            </p:extLst>
          </p:nvPr>
        </p:nvGraphicFramePr>
        <p:xfrm>
          <a:off x="457200" y="380999"/>
          <a:ext cx="8229600" cy="5943604"/>
        </p:xfrm>
        <a:graphic>
          <a:graphicData uri="http://schemas.openxmlformats.org/drawingml/2006/table">
            <a:tbl>
              <a:tblPr firstRow="1" bandRow="1">
                <a:tableStyleId>{5C22544A-7EE6-4342-B048-85BDC9FD1C3A}</a:tableStyleId>
              </a:tblPr>
              <a:tblGrid>
                <a:gridCol w="700212"/>
                <a:gridCol w="933897"/>
                <a:gridCol w="1429107"/>
                <a:gridCol w="1210607"/>
                <a:gridCol w="3955777"/>
              </a:tblGrid>
              <a:tr h="953564">
                <a:tc>
                  <a:txBody>
                    <a:bodyPr/>
                    <a:lstStyle/>
                    <a:p>
                      <a:pPr algn="ctr">
                        <a:lnSpc>
                          <a:spcPct val="115000"/>
                        </a:lnSpc>
                        <a:spcAft>
                          <a:spcPts val="0"/>
                        </a:spcAft>
                      </a:pPr>
                      <a:r>
                        <a:rPr lang="en-US" sz="1200" dirty="0">
                          <a:effectLst/>
                        </a:rPr>
                        <a:t>Test tube</a:t>
                      </a:r>
                      <a:endParaRPr lang="en-US" sz="1100" dirty="0">
                        <a:effectLst/>
                        <a:latin typeface="Calibri"/>
                        <a:ea typeface="Calibri"/>
                        <a:cs typeface="Arial"/>
                      </a:endParaRPr>
                    </a:p>
                  </a:txBody>
                  <a:tcPr marL="68580" marR="68580" marT="0" marB="0"/>
                </a:tc>
                <a:tc>
                  <a:txBody>
                    <a:bodyPr/>
                    <a:lstStyle/>
                    <a:p>
                      <a:pPr algn="ctr">
                        <a:lnSpc>
                          <a:spcPct val="115000"/>
                        </a:lnSpc>
                        <a:spcAft>
                          <a:spcPts val="0"/>
                        </a:spcAft>
                      </a:pPr>
                      <a:r>
                        <a:rPr lang="en-US" sz="1200">
                          <a:effectLst/>
                        </a:rPr>
                        <a:t>Dis. H2O(µl)</a:t>
                      </a:r>
                      <a:endParaRPr lang="en-US" sz="1100">
                        <a:effectLst/>
                        <a:latin typeface="Calibri"/>
                        <a:ea typeface="Calibri"/>
                        <a:cs typeface="Arial"/>
                      </a:endParaRPr>
                    </a:p>
                  </a:txBody>
                  <a:tcPr marL="68580" marR="68580" marT="0" marB="0"/>
                </a:tc>
                <a:tc>
                  <a:txBody>
                    <a:bodyPr/>
                    <a:lstStyle/>
                    <a:p>
                      <a:pPr algn="ctr">
                        <a:lnSpc>
                          <a:spcPct val="115000"/>
                        </a:lnSpc>
                        <a:spcAft>
                          <a:spcPts val="0"/>
                        </a:spcAft>
                      </a:pPr>
                      <a:r>
                        <a:rPr lang="en-US" sz="1200">
                          <a:effectLst/>
                        </a:rPr>
                        <a:t>BSA stock solution(µl)</a:t>
                      </a:r>
                      <a:endParaRPr lang="en-US" sz="1100">
                        <a:effectLst/>
                        <a:latin typeface="Calibri"/>
                        <a:ea typeface="Calibri"/>
                        <a:cs typeface="Arial"/>
                      </a:endParaRPr>
                    </a:p>
                  </a:txBody>
                  <a:tcPr marL="68580" marR="68580" marT="0" marB="0"/>
                </a:tc>
                <a:tc>
                  <a:txBody>
                    <a:bodyPr/>
                    <a:lstStyle/>
                    <a:p>
                      <a:pPr algn="ctr">
                        <a:lnSpc>
                          <a:spcPct val="115000"/>
                        </a:lnSpc>
                        <a:spcAft>
                          <a:spcPts val="0"/>
                        </a:spcAft>
                      </a:pPr>
                      <a:r>
                        <a:rPr lang="en-US" sz="1200">
                          <a:effectLst/>
                        </a:rPr>
                        <a:t>Sample(µL)</a:t>
                      </a:r>
                      <a:endParaRPr lang="en-US" sz="1100">
                        <a:effectLst/>
                        <a:latin typeface="Calibri"/>
                        <a:ea typeface="Calibri"/>
                        <a:cs typeface="Arial"/>
                      </a:endParaRPr>
                    </a:p>
                  </a:txBody>
                  <a:tcPr marL="68580" marR="68580" marT="0" marB="0"/>
                </a:tc>
                <a:tc>
                  <a:txBody>
                    <a:bodyPr/>
                    <a:lstStyle/>
                    <a:p>
                      <a:pPr algn="ctr">
                        <a:lnSpc>
                          <a:spcPct val="115000"/>
                        </a:lnSpc>
                        <a:spcAft>
                          <a:spcPts val="0"/>
                        </a:spcAft>
                      </a:pPr>
                      <a:r>
                        <a:rPr lang="en-US" sz="1200" dirty="0">
                          <a:effectLst/>
                        </a:rPr>
                        <a:t>Protein conc. (mg/ml)</a:t>
                      </a:r>
                      <a:endParaRPr lang="en-US" sz="1100" dirty="0">
                        <a:effectLst/>
                        <a:latin typeface="Calibri"/>
                        <a:ea typeface="Calibri"/>
                        <a:cs typeface="Arial"/>
                      </a:endParaRPr>
                    </a:p>
                  </a:txBody>
                  <a:tcPr marL="68580" marR="68580" marT="0" marB="0"/>
                </a:tc>
              </a:tr>
              <a:tr h="693601">
                <a:tc>
                  <a:txBody>
                    <a:bodyPr/>
                    <a:lstStyle/>
                    <a:p>
                      <a:pPr algn="ctr">
                        <a:lnSpc>
                          <a:spcPct val="115000"/>
                        </a:lnSpc>
                        <a:spcAft>
                          <a:spcPts val="0"/>
                        </a:spcAft>
                      </a:pPr>
                      <a:r>
                        <a:rPr lang="en-US" sz="1200">
                          <a:effectLst/>
                        </a:rPr>
                        <a:t>A( blank)</a:t>
                      </a:r>
                      <a:endParaRPr lang="en-US" sz="1100">
                        <a:effectLst/>
                        <a:latin typeface="Calibri"/>
                        <a:ea typeface="Calibri"/>
                        <a:cs typeface="Arial"/>
                      </a:endParaRPr>
                    </a:p>
                  </a:txBody>
                  <a:tcPr marL="68580" marR="68580" marT="0" marB="0"/>
                </a:tc>
                <a:tc>
                  <a:txBody>
                    <a:bodyPr/>
                    <a:lstStyle/>
                    <a:p>
                      <a:pPr algn="ctr" rtl="0">
                        <a:lnSpc>
                          <a:spcPct val="115000"/>
                        </a:lnSpc>
                        <a:spcAft>
                          <a:spcPts val="0"/>
                        </a:spcAft>
                      </a:pPr>
                      <a:r>
                        <a:rPr lang="en-US" sz="1200">
                          <a:effectLst/>
                        </a:rPr>
                        <a:t>250</a:t>
                      </a:r>
                      <a:endParaRPr lang="en-US" sz="1100">
                        <a:effectLst/>
                        <a:latin typeface="Calibri"/>
                        <a:ea typeface="Calibri"/>
                        <a:cs typeface="Arial"/>
                      </a:endParaRPr>
                    </a:p>
                  </a:txBody>
                  <a:tcPr marL="68580" marR="68580" marT="0" marB="0"/>
                </a:tc>
                <a:tc>
                  <a:txBody>
                    <a:bodyPr/>
                    <a:lstStyle/>
                    <a:p>
                      <a:pPr algn="ctr" rtl="0">
                        <a:lnSpc>
                          <a:spcPct val="115000"/>
                        </a:lnSpc>
                        <a:spcAft>
                          <a:spcPts val="0"/>
                        </a:spcAft>
                      </a:pPr>
                      <a:r>
                        <a:rPr lang="en-US" sz="1200">
                          <a:effectLst/>
                        </a:rPr>
                        <a:t>-</a:t>
                      </a:r>
                      <a:endParaRPr lang="en-US" sz="1100">
                        <a:effectLst/>
                        <a:latin typeface="Calibri"/>
                        <a:ea typeface="Calibri"/>
                        <a:cs typeface="Arial"/>
                      </a:endParaRPr>
                    </a:p>
                  </a:txBody>
                  <a:tcPr marL="68580" marR="68580" marT="0" marB="0"/>
                </a:tc>
                <a:tc rowSpan="6">
                  <a:txBody>
                    <a:bodyPr/>
                    <a:lstStyle/>
                    <a:p>
                      <a:pPr algn="ctr" rtl="0">
                        <a:lnSpc>
                          <a:spcPct val="115000"/>
                        </a:lnSpc>
                        <a:spcAft>
                          <a:spcPts val="0"/>
                        </a:spcAft>
                      </a:pPr>
                      <a:r>
                        <a:rPr lang="en-US" sz="1200">
                          <a:effectLst/>
                        </a:rPr>
                        <a:t>-</a:t>
                      </a:r>
                      <a:endParaRPr lang="en-US" sz="1100">
                        <a:effectLst/>
                        <a:latin typeface="Calibri"/>
                        <a:ea typeface="Calibri"/>
                        <a:cs typeface="Arial"/>
                      </a:endParaRPr>
                    </a:p>
                  </a:txBody>
                  <a:tcPr marL="68580" marR="68580" marT="0" marB="0"/>
                </a:tc>
                <a:tc>
                  <a:txBody>
                    <a:bodyPr/>
                    <a:lstStyle/>
                    <a:p>
                      <a:pPr algn="ctr" rtl="0">
                        <a:lnSpc>
                          <a:spcPct val="115000"/>
                        </a:lnSpc>
                        <a:spcAft>
                          <a:spcPts val="0"/>
                        </a:spcAft>
                      </a:pPr>
                      <a:r>
                        <a:rPr lang="en-US" sz="1200">
                          <a:effectLst/>
                        </a:rPr>
                        <a:t>0</a:t>
                      </a:r>
                      <a:endParaRPr lang="en-US" sz="1100">
                        <a:effectLst/>
                        <a:latin typeface="Calibri"/>
                        <a:ea typeface="Calibri"/>
                        <a:cs typeface="Arial"/>
                      </a:endParaRPr>
                    </a:p>
                  </a:txBody>
                  <a:tcPr marL="68580" marR="68580" marT="0" marB="0"/>
                </a:tc>
              </a:tr>
              <a:tr h="613777">
                <a:tc>
                  <a:txBody>
                    <a:bodyPr/>
                    <a:lstStyle/>
                    <a:p>
                      <a:pPr algn="ctr">
                        <a:lnSpc>
                          <a:spcPct val="115000"/>
                        </a:lnSpc>
                        <a:spcAft>
                          <a:spcPts val="0"/>
                        </a:spcAft>
                      </a:pPr>
                      <a:r>
                        <a:rPr lang="en-US" sz="1200">
                          <a:effectLst/>
                        </a:rPr>
                        <a:t>B</a:t>
                      </a:r>
                      <a:endParaRPr lang="en-US" sz="1100">
                        <a:effectLst/>
                        <a:latin typeface="Calibri"/>
                        <a:ea typeface="Calibri"/>
                        <a:cs typeface="Arial"/>
                      </a:endParaRPr>
                    </a:p>
                  </a:txBody>
                  <a:tcPr marL="68580" marR="68580" marT="0" marB="0"/>
                </a:tc>
                <a:tc>
                  <a:txBody>
                    <a:bodyPr/>
                    <a:lstStyle/>
                    <a:p>
                      <a:pPr algn="ctr" rtl="0">
                        <a:lnSpc>
                          <a:spcPct val="115000"/>
                        </a:lnSpc>
                        <a:spcAft>
                          <a:spcPts val="0"/>
                        </a:spcAft>
                      </a:pPr>
                      <a:r>
                        <a:rPr lang="en-US" sz="1200">
                          <a:effectLst/>
                        </a:rPr>
                        <a:t>200</a:t>
                      </a:r>
                      <a:endParaRPr lang="en-US" sz="1100">
                        <a:effectLst/>
                        <a:latin typeface="Calibri"/>
                        <a:ea typeface="Calibri"/>
                        <a:cs typeface="Arial"/>
                      </a:endParaRPr>
                    </a:p>
                  </a:txBody>
                  <a:tcPr marL="68580" marR="68580" marT="0" marB="0"/>
                </a:tc>
                <a:tc>
                  <a:txBody>
                    <a:bodyPr/>
                    <a:lstStyle/>
                    <a:p>
                      <a:pPr algn="ctr" rtl="0">
                        <a:lnSpc>
                          <a:spcPct val="115000"/>
                        </a:lnSpc>
                        <a:spcAft>
                          <a:spcPts val="0"/>
                        </a:spcAft>
                      </a:pPr>
                      <a:r>
                        <a:rPr lang="en-US" sz="1200">
                          <a:effectLst/>
                        </a:rPr>
                        <a:t>50</a:t>
                      </a:r>
                      <a:endParaRPr lang="en-US" sz="1100">
                        <a:effectLst/>
                        <a:latin typeface="Calibri"/>
                        <a:ea typeface="Calibri"/>
                        <a:cs typeface="Arial"/>
                      </a:endParaRPr>
                    </a:p>
                  </a:txBody>
                  <a:tcPr marL="68580" marR="68580" marT="0" marB="0"/>
                </a:tc>
                <a:tc vMerge="1">
                  <a:txBody>
                    <a:bodyPr/>
                    <a:lstStyle/>
                    <a:p>
                      <a:pPr rtl="1"/>
                      <a:endParaRPr lang="ar-SA"/>
                    </a:p>
                  </a:txBody>
                  <a:tcPr/>
                </a:tc>
                <a:tc>
                  <a:txBody>
                    <a:bodyPr/>
                    <a:lstStyle/>
                    <a:p>
                      <a:pPr algn="ctr">
                        <a:lnSpc>
                          <a:spcPct val="115000"/>
                        </a:lnSpc>
                        <a:spcAft>
                          <a:spcPts val="0"/>
                        </a:spcAft>
                      </a:pPr>
                      <a:r>
                        <a:rPr lang="en-US" sz="1200">
                          <a:effectLst/>
                        </a:rPr>
                        <a:t>28</a:t>
                      </a:r>
                      <a:endParaRPr lang="en-US" sz="1100">
                        <a:effectLst/>
                        <a:latin typeface="Calibri"/>
                        <a:ea typeface="Calibri"/>
                        <a:cs typeface="Arial"/>
                      </a:endParaRPr>
                    </a:p>
                  </a:txBody>
                  <a:tcPr marL="68580" marR="68580" marT="0" marB="0"/>
                </a:tc>
              </a:tr>
              <a:tr h="613777">
                <a:tc>
                  <a:txBody>
                    <a:bodyPr/>
                    <a:lstStyle/>
                    <a:p>
                      <a:pPr algn="ctr">
                        <a:lnSpc>
                          <a:spcPct val="115000"/>
                        </a:lnSpc>
                        <a:spcAft>
                          <a:spcPts val="0"/>
                        </a:spcAft>
                      </a:pPr>
                      <a:r>
                        <a:rPr lang="en-US" sz="1200">
                          <a:effectLst/>
                        </a:rPr>
                        <a:t>C</a:t>
                      </a:r>
                      <a:endParaRPr lang="en-US" sz="1100">
                        <a:effectLst/>
                        <a:latin typeface="Calibri"/>
                        <a:ea typeface="Calibri"/>
                        <a:cs typeface="Arial"/>
                      </a:endParaRPr>
                    </a:p>
                  </a:txBody>
                  <a:tcPr marL="68580" marR="68580" marT="0" marB="0"/>
                </a:tc>
                <a:tc>
                  <a:txBody>
                    <a:bodyPr/>
                    <a:lstStyle/>
                    <a:p>
                      <a:pPr algn="ctr" rtl="0">
                        <a:lnSpc>
                          <a:spcPct val="115000"/>
                        </a:lnSpc>
                        <a:spcAft>
                          <a:spcPts val="0"/>
                        </a:spcAft>
                      </a:pPr>
                      <a:r>
                        <a:rPr lang="en-US" sz="1200">
                          <a:effectLst/>
                        </a:rPr>
                        <a:t>150</a:t>
                      </a:r>
                      <a:endParaRPr lang="en-US" sz="1100">
                        <a:effectLst/>
                        <a:latin typeface="Calibri"/>
                        <a:ea typeface="Calibri"/>
                        <a:cs typeface="Arial"/>
                      </a:endParaRPr>
                    </a:p>
                  </a:txBody>
                  <a:tcPr marL="68580" marR="68580" marT="0" marB="0"/>
                </a:tc>
                <a:tc>
                  <a:txBody>
                    <a:bodyPr/>
                    <a:lstStyle/>
                    <a:p>
                      <a:pPr algn="ctr" rtl="0">
                        <a:lnSpc>
                          <a:spcPct val="115000"/>
                        </a:lnSpc>
                        <a:spcAft>
                          <a:spcPts val="0"/>
                        </a:spcAft>
                      </a:pPr>
                      <a:r>
                        <a:rPr lang="en-US" sz="1200">
                          <a:effectLst/>
                        </a:rPr>
                        <a:t>100</a:t>
                      </a:r>
                      <a:endParaRPr lang="en-US" sz="1100">
                        <a:effectLst/>
                        <a:latin typeface="Calibri"/>
                        <a:ea typeface="Calibri"/>
                        <a:cs typeface="Arial"/>
                      </a:endParaRPr>
                    </a:p>
                  </a:txBody>
                  <a:tcPr marL="68580" marR="68580" marT="0" marB="0"/>
                </a:tc>
                <a:tc vMerge="1">
                  <a:txBody>
                    <a:bodyPr/>
                    <a:lstStyle/>
                    <a:p>
                      <a:pPr rtl="1"/>
                      <a:endParaRPr lang="ar-SA"/>
                    </a:p>
                  </a:txBody>
                  <a:tcPr/>
                </a:tc>
                <a:tc>
                  <a:txBody>
                    <a:bodyPr/>
                    <a:lstStyle/>
                    <a:p>
                      <a:pPr algn="ctr">
                        <a:lnSpc>
                          <a:spcPct val="115000"/>
                        </a:lnSpc>
                        <a:spcAft>
                          <a:spcPts val="0"/>
                        </a:spcAft>
                      </a:pPr>
                      <a:r>
                        <a:rPr lang="en-US" sz="1200">
                          <a:effectLst/>
                        </a:rPr>
                        <a:t>56</a:t>
                      </a:r>
                      <a:endParaRPr lang="en-US" sz="1100">
                        <a:effectLst/>
                        <a:latin typeface="Calibri"/>
                        <a:ea typeface="Calibri"/>
                        <a:cs typeface="Arial"/>
                      </a:endParaRPr>
                    </a:p>
                  </a:txBody>
                  <a:tcPr marL="68580" marR="68580" marT="0" marB="0"/>
                </a:tc>
              </a:tr>
              <a:tr h="613777">
                <a:tc>
                  <a:txBody>
                    <a:bodyPr/>
                    <a:lstStyle/>
                    <a:p>
                      <a:pPr algn="ctr">
                        <a:lnSpc>
                          <a:spcPct val="115000"/>
                        </a:lnSpc>
                        <a:spcAft>
                          <a:spcPts val="0"/>
                        </a:spcAft>
                      </a:pPr>
                      <a:r>
                        <a:rPr lang="en-US" sz="1200">
                          <a:effectLst/>
                        </a:rPr>
                        <a:t>D</a:t>
                      </a:r>
                      <a:endParaRPr lang="en-US" sz="1100">
                        <a:effectLst/>
                        <a:latin typeface="Calibri"/>
                        <a:ea typeface="Calibri"/>
                        <a:cs typeface="Arial"/>
                      </a:endParaRPr>
                    </a:p>
                  </a:txBody>
                  <a:tcPr marL="68580" marR="68580" marT="0" marB="0"/>
                </a:tc>
                <a:tc>
                  <a:txBody>
                    <a:bodyPr/>
                    <a:lstStyle/>
                    <a:p>
                      <a:pPr algn="ctr" rtl="0">
                        <a:lnSpc>
                          <a:spcPct val="115000"/>
                        </a:lnSpc>
                        <a:spcAft>
                          <a:spcPts val="0"/>
                        </a:spcAft>
                      </a:pPr>
                      <a:r>
                        <a:rPr lang="en-US" sz="1200">
                          <a:effectLst/>
                        </a:rPr>
                        <a:t>100</a:t>
                      </a:r>
                      <a:endParaRPr lang="en-US" sz="1100">
                        <a:effectLst/>
                        <a:latin typeface="Calibri"/>
                        <a:ea typeface="Calibri"/>
                        <a:cs typeface="Arial"/>
                      </a:endParaRPr>
                    </a:p>
                  </a:txBody>
                  <a:tcPr marL="68580" marR="68580" marT="0" marB="0"/>
                </a:tc>
                <a:tc>
                  <a:txBody>
                    <a:bodyPr/>
                    <a:lstStyle/>
                    <a:p>
                      <a:pPr algn="ctr" rtl="0">
                        <a:lnSpc>
                          <a:spcPct val="115000"/>
                        </a:lnSpc>
                        <a:spcAft>
                          <a:spcPts val="0"/>
                        </a:spcAft>
                      </a:pPr>
                      <a:r>
                        <a:rPr lang="en-US" sz="1200">
                          <a:effectLst/>
                        </a:rPr>
                        <a:t>150</a:t>
                      </a:r>
                      <a:endParaRPr lang="en-US" sz="1100">
                        <a:effectLst/>
                        <a:latin typeface="Calibri"/>
                        <a:ea typeface="Calibri"/>
                        <a:cs typeface="Arial"/>
                      </a:endParaRPr>
                    </a:p>
                  </a:txBody>
                  <a:tcPr marL="68580" marR="68580" marT="0" marB="0"/>
                </a:tc>
                <a:tc vMerge="1">
                  <a:txBody>
                    <a:bodyPr/>
                    <a:lstStyle/>
                    <a:p>
                      <a:pPr rtl="1"/>
                      <a:endParaRPr lang="ar-SA"/>
                    </a:p>
                  </a:txBody>
                  <a:tcPr/>
                </a:tc>
                <a:tc>
                  <a:txBody>
                    <a:bodyPr/>
                    <a:lstStyle/>
                    <a:p>
                      <a:pPr algn="ctr">
                        <a:lnSpc>
                          <a:spcPct val="115000"/>
                        </a:lnSpc>
                        <a:spcAft>
                          <a:spcPts val="0"/>
                        </a:spcAft>
                      </a:pPr>
                      <a:r>
                        <a:rPr lang="en-US" sz="1200">
                          <a:effectLst/>
                        </a:rPr>
                        <a:t>84</a:t>
                      </a:r>
                      <a:endParaRPr lang="en-US" sz="1100">
                        <a:effectLst/>
                        <a:latin typeface="Calibri"/>
                        <a:ea typeface="Calibri"/>
                        <a:cs typeface="Arial"/>
                      </a:endParaRPr>
                    </a:p>
                  </a:txBody>
                  <a:tcPr marL="68580" marR="68580" marT="0" marB="0"/>
                </a:tc>
              </a:tr>
              <a:tr h="613777">
                <a:tc>
                  <a:txBody>
                    <a:bodyPr/>
                    <a:lstStyle/>
                    <a:p>
                      <a:pPr algn="ctr">
                        <a:lnSpc>
                          <a:spcPct val="115000"/>
                        </a:lnSpc>
                        <a:spcAft>
                          <a:spcPts val="0"/>
                        </a:spcAft>
                      </a:pPr>
                      <a:r>
                        <a:rPr lang="en-US" sz="1200">
                          <a:effectLst/>
                        </a:rPr>
                        <a:t>E</a:t>
                      </a:r>
                      <a:endParaRPr lang="en-US" sz="1100">
                        <a:effectLst/>
                        <a:latin typeface="Calibri"/>
                        <a:ea typeface="Calibri"/>
                        <a:cs typeface="Arial"/>
                      </a:endParaRPr>
                    </a:p>
                  </a:txBody>
                  <a:tcPr marL="68580" marR="68580" marT="0" marB="0"/>
                </a:tc>
                <a:tc>
                  <a:txBody>
                    <a:bodyPr/>
                    <a:lstStyle/>
                    <a:p>
                      <a:pPr algn="ctr" rtl="0">
                        <a:lnSpc>
                          <a:spcPct val="115000"/>
                        </a:lnSpc>
                        <a:spcAft>
                          <a:spcPts val="0"/>
                        </a:spcAft>
                      </a:pPr>
                      <a:r>
                        <a:rPr lang="en-US" sz="1200">
                          <a:effectLst/>
                        </a:rPr>
                        <a:t>50</a:t>
                      </a:r>
                      <a:endParaRPr lang="en-US" sz="1100">
                        <a:effectLst/>
                        <a:latin typeface="Calibri"/>
                        <a:ea typeface="Calibri"/>
                        <a:cs typeface="Arial"/>
                      </a:endParaRPr>
                    </a:p>
                  </a:txBody>
                  <a:tcPr marL="68580" marR="68580" marT="0" marB="0"/>
                </a:tc>
                <a:tc>
                  <a:txBody>
                    <a:bodyPr/>
                    <a:lstStyle/>
                    <a:p>
                      <a:pPr algn="ctr" rtl="0">
                        <a:lnSpc>
                          <a:spcPct val="115000"/>
                        </a:lnSpc>
                        <a:spcAft>
                          <a:spcPts val="0"/>
                        </a:spcAft>
                      </a:pPr>
                      <a:r>
                        <a:rPr lang="en-US" sz="1200">
                          <a:effectLst/>
                        </a:rPr>
                        <a:t>200</a:t>
                      </a:r>
                      <a:endParaRPr lang="en-US" sz="1100">
                        <a:effectLst/>
                        <a:latin typeface="Calibri"/>
                        <a:ea typeface="Calibri"/>
                        <a:cs typeface="Arial"/>
                      </a:endParaRPr>
                    </a:p>
                  </a:txBody>
                  <a:tcPr marL="68580" marR="68580" marT="0" marB="0"/>
                </a:tc>
                <a:tc vMerge="1">
                  <a:txBody>
                    <a:bodyPr/>
                    <a:lstStyle/>
                    <a:p>
                      <a:pPr rtl="1"/>
                      <a:endParaRPr lang="ar-SA"/>
                    </a:p>
                  </a:txBody>
                  <a:tcPr/>
                </a:tc>
                <a:tc>
                  <a:txBody>
                    <a:bodyPr/>
                    <a:lstStyle/>
                    <a:p>
                      <a:pPr algn="ctr">
                        <a:lnSpc>
                          <a:spcPct val="115000"/>
                        </a:lnSpc>
                        <a:spcAft>
                          <a:spcPts val="0"/>
                        </a:spcAft>
                      </a:pPr>
                      <a:r>
                        <a:rPr lang="en-US" sz="1200">
                          <a:effectLst/>
                        </a:rPr>
                        <a:t>112</a:t>
                      </a:r>
                      <a:endParaRPr lang="en-US" sz="1100">
                        <a:effectLst/>
                        <a:latin typeface="Calibri"/>
                        <a:ea typeface="Calibri"/>
                        <a:cs typeface="Arial"/>
                      </a:endParaRPr>
                    </a:p>
                  </a:txBody>
                  <a:tcPr marL="68580" marR="68580" marT="0" marB="0"/>
                </a:tc>
              </a:tr>
              <a:tr h="613777">
                <a:tc>
                  <a:txBody>
                    <a:bodyPr/>
                    <a:lstStyle/>
                    <a:p>
                      <a:pPr algn="ctr">
                        <a:lnSpc>
                          <a:spcPct val="115000"/>
                        </a:lnSpc>
                        <a:spcAft>
                          <a:spcPts val="0"/>
                        </a:spcAft>
                      </a:pPr>
                      <a:r>
                        <a:rPr lang="en-US" sz="1200">
                          <a:effectLst/>
                        </a:rPr>
                        <a:t>F</a:t>
                      </a:r>
                      <a:endParaRPr lang="en-US" sz="1100">
                        <a:effectLst/>
                        <a:latin typeface="Calibri"/>
                        <a:ea typeface="Calibri"/>
                        <a:cs typeface="Arial"/>
                      </a:endParaRPr>
                    </a:p>
                  </a:txBody>
                  <a:tcPr marL="68580" marR="68580" marT="0" marB="0"/>
                </a:tc>
                <a:tc>
                  <a:txBody>
                    <a:bodyPr/>
                    <a:lstStyle/>
                    <a:p>
                      <a:pPr algn="ctr" rtl="0">
                        <a:lnSpc>
                          <a:spcPct val="115000"/>
                        </a:lnSpc>
                        <a:spcAft>
                          <a:spcPts val="0"/>
                        </a:spcAft>
                      </a:pPr>
                      <a:r>
                        <a:rPr lang="en-US" sz="1200">
                          <a:effectLst/>
                        </a:rPr>
                        <a:t>-</a:t>
                      </a:r>
                      <a:endParaRPr lang="en-US" sz="1100">
                        <a:effectLst/>
                        <a:latin typeface="Calibri"/>
                        <a:ea typeface="Calibri"/>
                        <a:cs typeface="Arial"/>
                      </a:endParaRPr>
                    </a:p>
                  </a:txBody>
                  <a:tcPr marL="68580" marR="68580" marT="0" marB="0"/>
                </a:tc>
                <a:tc>
                  <a:txBody>
                    <a:bodyPr/>
                    <a:lstStyle/>
                    <a:p>
                      <a:pPr algn="ctr" rtl="0">
                        <a:lnSpc>
                          <a:spcPct val="115000"/>
                        </a:lnSpc>
                        <a:spcAft>
                          <a:spcPts val="0"/>
                        </a:spcAft>
                      </a:pPr>
                      <a:r>
                        <a:rPr lang="en-US" sz="1200">
                          <a:effectLst/>
                        </a:rPr>
                        <a:t>250</a:t>
                      </a:r>
                      <a:endParaRPr lang="en-US" sz="1100">
                        <a:effectLst/>
                        <a:latin typeface="Calibri"/>
                        <a:ea typeface="Calibri"/>
                        <a:cs typeface="Arial"/>
                      </a:endParaRPr>
                    </a:p>
                  </a:txBody>
                  <a:tcPr marL="68580" marR="68580" marT="0" marB="0"/>
                </a:tc>
                <a:tc vMerge="1">
                  <a:txBody>
                    <a:bodyPr/>
                    <a:lstStyle/>
                    <a:p>
                      <a:pPr rtl="1"/>
                      <a:endParaRPr lang="ar-SA"/>
                    </a:p>
                  </a:txBody>
                  <a:tcPr/>
                </a:tc>
                <a:tc>
                  <a:txBody>
                    <a:bodyPr/>
                    <a:lstStyle/>
                    <a:p>
                      <a:pPr algn="ctr">
                        <a:lnSpc>
                          <a:spcPct val="115000"/>
                        </a:lnSpc>
                        <a:spcAft>
                          <a:spcPts val="0"/>
                        </a:spcAft>
                      </a:pPr>
                      <a:r>
                        <a:rPr lang="en-US" sz="1200">
                          <a:effectLst/>
                        </a:rPr>
                        <a:t>140</a:t>
                      </a:r>
                      <a:endParaRPr lang="en-US" sz="1100">
                        <a:effectLst/>
                        <a:latin typeface="Calibri"/>
                        <a:ea typeface="Calibri"/>
                        <a:cs typeface="Arial"/>
                      </a:endParaRPr>
                    </a:p>
                  </a:txBody>
                  <a:tcPr marL="68580" marR="68580" marT="0" marB="0"/>
                </a:tc>
              </a:tr>
              <a:tr h="613777">
                <a:tc>
                  <a:txBody>
                    <a:bodyPr/>
                    <a:lstStyle/>
                    <a:p>
                      <a:pPr algn="ctr">
                        <a:lnSpc>
                          <a:spcPct val="115000"/>
                        </a:lnSpc>
                        <a:spcAft>
                          <a:spcPts val="0"/>
                        </a:spcAft>
                      </a:pPr>
                      <a:r>
                        <a:rPr lang="en-US" sz="1200">
                          <a:effectLst/>
                        </a:rPr>
                        <a:t>G</a:t>
                      </a:r>
                      <a:endParaRPr lang="en-US" sz="1100">
                        <a:effectLst/>
                        <a:latin typeface="Calibri"/>
                        <a:ea typeface="Calibri"/>
                        <a:cs typeface="Arial"/>
                      </a:endParaRPr>
                    </a:p>
                  </a:txBody>
                  <a:tcPr marL="68580" marR="68580" marT="0" marB="0"/>
                </a:tc>
                <a:tc>
                  <a:txBody>
                    <a:bodyPr/>
                    <a:lstStyle/>
                    <a:p>
                      <a:pPr algn="ctr" rtl="0">
                        <a:lnSpc>
                          <a:spcPct val="115000"/>
                        </a:lnSpc>
                        <a:spcAft>
                          <a:spcPts val="0"/>
                        </a:spcAft>
                      </a:pPr>
                      <a:r>
                        <a:rPr lang="en-US" sz="1200">
                          <a:effectLst/>
                        </a:rPr>
                        <a:t>200</a:t>
                      </a:r>
                      <a:endParaRPr lang="en-US" sz="1100">
                        <a:effectLst/>
                        <a:latin typeface="Calibri"/>
                        <a:ea typeface="Calibri"/>
                        <a:cs typeface="Arial"/>
                      </a:endParaRPr>
                    </a:p>
                  </a:txBody>
                  <a:tcPr marL="68580" marR="68580" marT="0" marB="0"/>
                </a:tc>
                <a:tc>
                  <a:txBody>
                    <a:bodyPr/>
                    <a:lstStyle/>
                    <a:p>
                      <a:pPr algn="ctr" rtl="0">
                        <a:lnSpc>
                          <a:spcPct val="115000"/>
                        </a:lnSpc>
                        <a:spcAft>
                          <a:spcPts val="0"/>
                        </a:spcAft>
                      </a:pPr>
                      <a:r>
                        <a:rPr lang="en-US" sz="1200">
                          <a:effectLst/>
                        </a:rPr>
                        <a:t>-</a:t>
                      </a:r>
                      <a:endParaRPr lang="en-US" sz="1100">
                        <a:effectLst/>
                        <a:latin typeface="Calibri"/>
                        <a:ea typeface="Calibri"/>
                        <a:cs typeface="Arial"/>
                      </a:endParaRPr>
                    </a:p>
                  </a:txBody>
                  <a:tcPr marL="68580" marR="68580" marT="0" marB="0"/>
                </a:tc>
                <a:tc>
                  <a:txBody>
                    <a:bodyPr/>
                    <a:lstStyle/>
                    <a:p>
                      <a:pPr algn="ctr" rtl="0">
                        <a:lnSpc>
                          <a:spcPct val="115000"/>
                        </a:lnSpc>
                        <a:spcAft>
                          <a:spcPts val="0"/>
                        </a:spcAft>
                      </a:pPr>
                      <a:r>
                        <a:rPr lang="en-US" sz="1200">
                          <a:effectLst/>
                        </a:rPr>
                        <a:t>50</a:t>
                      </a:r>
                      <a:endParaRPr lang="en-US" sz="1100">
                        <a:effectLst/>
                        <a:latin typeface="Calibri"/>
                        <a:ea typeface="Calibri"/>
                        <a:cs typeface="Arial"/>
                      </a:endParaRPr>
                    </a:p>
                  </a:txBody>
                  <a:tcPr marL="68580" marR="68580" marT="0" marB="0"/>
                </a:tc>
                <a:tc>
                  <a:txBody>
                    <a:bodyPr/>
                    <a:lstStyle/>
                    <a:p>
                      <a:pPr algn="ctr" rtl="0">
                        <a:lnSpc>
                          <a:spcPct val="115000"/>
                        </a:lnSpc>
                        <a:spcAft>
                          <a:spcPts val="0"/>
                        </a:spcAft>
                      </a:pPr>
                      <a:r>
                        <a:rPr lang="en-US" sz="1200">
                          <a:effectLst/>
                        </a:rPr>
                        <a:t>?</a:t>
                      </a:r>
                      <a:endParaRPr lang="en-US" sz="1100">
                        <a:effectLst/>
                        <a:latin typeface="Calibri"/>
                        <a:ea typeface="Calibri"/>
                        <a:cs typeface="Arial"/>
                      </a:endParaRPr>
                    </a:p>
                  </a:txBody>
                  <a:tcPr marL="68580" marR="68580" marT="0" marB="0"/>
                </a:tc>
              </a:tr>
              <a:tr h="613777">
                <a:tc>
                  <a:txBody>
                    <a:bodyPr/>
                    <a:lstStyle/>
                    <a:p>
                      <a:pPr algn="ctr">
                        <a:lnSpc>
                          <a:spcPct val="115000"/>
                        </a:lnSpc>
                        <a:spcAft>
                          <a:spcPts val="0"/>
                        </a:spcAft>
                      </a:pPr>
                      <a:r>
                        <a:rPr lang="en-US" sz="1200">
                          <a:effectLst/>
                        </a:rPr>
                        <a:t>H</a:t>
                      </a:r>
                      <a:endParaRPr lang="en-US" sz="1100">
                        <a:effectLst/>
                        <a:latin typeface="Calibri"/>
                        <a:ea typeface="Calibri"/>
                        <a:cs typeface="Arial"/>
                      </a:endParaRPr>
                    </a:p>
                  </a:txBody>
                  <a:tcPr marL="68580" marR="68580" marT="0" marB="0"/>
                </a:tc>
                <a:tc>
                  <a:txBody>
                    <a:bodyPr/>
                    <a:lstStyle/>
                    <a:p>
                      <a:pPr algn="ctr" rtl="0">
                        <a:lnSpc>
                          <a:spcPct val="115000"/>
                        </a:lnSpc>
                        <a:spcAft>
                          <a:spcPts val="0"/>
                        </a:spcAft>
                      </a:pPr>
                      <a:r>
                        <a:rPr lang="en-US" sz="1200">
                          <a:effectLst/>
                        </a:rPr>
                        <a:t>200</a:t>
                      </a:r>
                      <a:endParaRPr lang="en-US" sz="1100">
                        <a:effectLst/>
                        <a:latin typeface="Calibri"/>
                        <a:ea typeface="Calibri"/>
                        <a:cs typeface="Arial"/>
                      </a:endParaRPr>
                    </a:p>
                  </a:txBody>
                  <a:tcPr marL="68580" marR="68580" marT="0" marB="0"/>
                </a:tc>
                <a:tc>
                  <a:txBody>
                    <a:bodyPr/>
                    <a:lstStyle/>
                    <a:p>
                      <a:pPr algn="ctr" rtl="0">
                        <a:lnSpc>
                          <a:spcPct val="115000"/>
                        </a:lnSpc>
                        <a:spcAft>
                          <a:spcPts val="0"/>
                        </a:spcAft>
                      </a:pPr>
                      <a:r>
                        <a:rPr lang="en-US" sz="1200">
                          <a:effectLst/>
                        </a:rPr>
                        <a:t>-</a:t>
                      </a:r>
                      <a:endParaRPr lang="en-US" sz="1100">
                        <a:effectLst/>
                        <a:latin typeface="Calibri"/>
                        <a:ea typeface="Calibri"/>
                        <a:cs typeface="Arial"/>
                      </a:endParaRPr>
                    </a:p>
                  </a:txBody>
                  <a:tcPr marL="68580" marR="68580" marT="0" marB="0"/>
                </a:tc>
                <a:tc>
                  <a:txBody>
                    <a:bodyPr/>
                    <a:lstStyle/>
                    <a:p>
                      <a:pPr algn="ctr" rtl="0">
                        <a:lnSpc>
                          <a:spcPct val="115000"/>
                        </a:lnSpc>
                        <a:spcAft>
                          <a:spcPts val="0"/>
                        </a:spcAft>
                      </a:pPr>
                      <a:r>
                        <a:rPr lang="en-US" sz="1200">
                          <a:effectLst/>
                        </a:rPr>
                        <a:t>50</a:t>
                      </a:r>
                      <a:endParaRPr lang="en-US" sz="1100">
                        <a:effectLst/>
                        <a:latin typeface="Calibri"/>
                        <a:ea typeface="Calibri"/>
                        <a:cs typeface="Arial"/>
                      </a:endParaRPr>
                    </a:p>
                  </a:txBody>
                  <a:tcPr marL="68580" marR="68580" marT="0" marB="0"/>
                </a:tc>
                <a:tc>
                  <a:txBody>
                    <a:bodyPr/>
                    <a:lstStyle/>
                    <a:p>
                      <a:pPr algn="ctr" rtl="0">
                        <a:lnSpc>
                          <a:spcPct val="115000"/>
                        </a:lnSpc>
                        <a:spcAft>
                          <a:spcPts val="0"/>
                        </a:spcAft>
                      </a:pPr>
                      <a:r>
                        <a:rPr lang="en-US" sz="1200" dirty="0">
                          <a:effectLst/>
                        </a:rPr>
                        <a:t>?</a:t>
                      </a:r>
                      <a:endParaRPr lang="en-US" sz="1100" dirty="0">
                        <a:effectLst/>
                        <a:latin typeface="Calibri"/>
                        <a:ea typeface="Calibri"/>
                        <a:cs typeface="Arial"/>
                      </a:endParaRPr>
                    </a:p>
                  </a:txBody>
                  <a:tcPr marL="68580" marR="68580" marT="0" marB="0"/>
                </a:tc>
              </a:tr>
            </a:tbl>
          </a:graphicData>
        </a:graphic>
      </p:graphicFrame>
    </p:spTree>
    <p:extLst>
      <p:ext uri="{BB962C8B-B14F-4D97-AF65-F5344CB8AC3E}">
        <p14:creationId xmlns:p14="http://schemas.microsoft.com/office/powerpoint/2010/main" val="59967429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pic>
        <p:nvPicPr>
          <p:cNvPr id="4" name="عنصر نائب للمحتوى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11395" y="1524000"/>
            <a:ext cx="8627805" cy="4114800"/>
          </a:xfrm>
        </p:spPr>
      </p:pic>
    </p:spTree>
    <p:extLst>
      <p:ext uri="{BB962C8B-B14F-4D97-AF65-F5344CB8AC3E}">
        <p14:creationId xmlns:p14="http://schemas.microsoft.com/office/powerpoint/2010/main" val="226522536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Bacterial Proteins</a:t>
            </a:r>
            <a:endParaRPr lang="ar-SA" dirty="0"/>
          </a:p>
        </p:txBody>
      </p:sp>
      <p:sp>
        <p:nvSpPr>
          <p:cNvPr id="3" name="Content Placeholder 2"/>
          <p:cNvSpPr>
            <a:spLocks noGrp="1"/>
          </p:cNvSpPr>
          <p:nvPr>
            <p:ph idx="1"/>
          </p:nvPr>
        </p:nvSpPr>
        <p:spPr/>
        <p:txBody>
          <a:bodyPr/>
          <a:lstStyle/>
          <a:p>
            <a:pPr marL="0" indent="0">
              <a:buNone/>
            </a:pPr>
            <a:r>
              <a:rPr lang="en-US" dirty="0" smtClean="0"/>
              <a:t>   Are either:</a:t>
            </a:r>
          </a:p>
          <a:p>
            <a:pPr marL="0" indent="0">
              <a:buNone/>
            </a:pPr>
            <a:endParaRPr lang="en-US" dirty="0" smtClean="0"/>
          </a:p>
          <a:p>
            <a:r>
              <a:rPr lang="en-US" dirty="0" smtClean="0"/>
              <a:t> </a:t>
            </a:r>
            <a:r>
              <a:rPr lang="en-US" dirty="0"/>
              <a:t>P</a:t>
            </a:r>
            <a:r>
              <a:rPr lang="en-US" dirty="0" smtClean="0"/>
              <a:t>art </a:t>
            </a:r>
            <a:r>
              <a:rPr lang="en-US" dirty="0"/>
              <a:t>of the structure of the </a:t>
            </a:r>
            <a:r>
              <a:rPr lang="en-US" dirty="0" smtClean="0"/>
              <a:t>bacterium.</a:t>
            </a:r>
          </a:p>
          <a:p>
            <a:pPr marL="0" indent="0">
              <a:buNone/>
            </a:pPr>
            <a:endParaRPr lang="en-US" dirty="0" smtClean="0"/>
          </a:p>
          <a:p>
            <a:r>
              <a:rPr lang="en-US" dirty="0"/>
              <a:t>P</a:t>
            </a:r>
            <a:r>
              <a:rPr lang="en-US" dirty="0" smtClean="0"/>
              <a:t>roduced </a:t>
            </a:r>
            <a:r>
              <a:rPr lang="en-US" dirty="0"/>
              <a:t>by bacterium as a part of its cycle.</a:t>
            </a:r>
          </a:p>
          <a:p>
            <a:endParaRPr lang="en-US" dirty="0"/>
          </a:p>
        </p:txBody>
      </p:sp>
    </p:spTree>
    <p:extLst>
      <p:ext uri="{BB962C8B-B14F-4D97-AF65-F5344CB8AC3E}">
        <p14:creationId xmlns:p14="http://schemas.microsoft.com/office/powerpoint/2010/main" val="176808113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Importance of Bacterial Protein on Research</a:t>
            </a:r>
            <a:endParaRPr lang="ar-SA" dirty="0"/>
          </a:p>
        </p:txBody>
      </p:sp>
      <p:sp>
        <p:nvSpPr>
          <p:cNvPr id="3" name="Content Placeholder 2"/>
          <p:cNvSpPr>
            <a:spLocks noGrp="1"/>
          </p:cNvSpPr>
          <p:nvPr>
            <p:ph idx="1"/>
          </p:nvPr>
        </p:nvSpPr>
        <p:spPr/>
        <p:txBody>
          <a:bodyPr>
            <a:normAutofit fontScale="77500" lnSpcReduction="20000"/>
          </a:bodyPr>
          <a:lstStyle/>
          <a:p>
            <a:r>
              <a:rPr lang="en-US" dirty="0" smtClean="0"/>
              <a:t>Learning </a:t>
            </a:r>
            <a:r>
              <a:rPr lang="en-US" dirty="0"/>
              <a:t>more about specific proteins </a:t>
            </a:r>
            <a:r>
              <a:rPr lang="en-US" dirty="0" smtClean="0"/>
              <a:t>,as </a:t>
            </a:r>
            <a:r>
              <a:rPr lang="en-US" i="1" dirty="0" smtClean="0"/>
              <a:t>bacteria </a:t>
            </a:r>
            <a:r>
              <a:rPr lang="en-US" i="1" dirty="0"/>
              <a:t>has a crucial role in human health </a:t>
            </a:r>
            <a:r>
              <a:rPr lang="en-US" i="1" dirty="0" smtClean="0"/>
              <a:t>status.</a:t>
            </a:r>
          </a:p>
          <a:p>
            <a:r>
              <a:rPr lang="en-US" dirty="0">
                <a:solidFill>
                  <a:schemeClr val="accent3">
                    <a:lumMod val="50000"/>
                  </a:schemeClr>
                </a:solidFill>
              </a:rPr>
              <a:t>1-Understanding which proteins are involved in structure of particular bacteria </a:t>
            </a:r>
          </a:p>
          <a:p>
            <a:r>
              <a:rPr lang="en-US" dirty="0">
                <a:solidFill>
                  <a:schemeClr val="accent3">
                    <a:lumMod val="50000"/>
                  </a:schemeClr>
                </a:solidFill>
              </a:rPr>
              <a:t>2- can help researches develop medications which identify and target a particular  bacterial proteins. </a:t>
            </a:r>
          </a:p>
          <a:p>
            <a:r>
              <a:rPr lang="en-US" dirty="0">
                <a:solidFill>
                  <a:schemeClr val="accent3">
                    <a:lumMod val="50000"/>
                  </a:schemeClr>
                </a:solidFill>
              </a:rPr>
              <a:t>3-Understanding individual proteins can also allow monitoring mutations and to keep track of the ways in which these mutations occurred , and how they can be addressed</a:t>
            </a:r>
            <a:endParaRPr lang="en-US" i="1" dirty="0" smtClean="0">
              <a:solidFill>
                <a:schemeClr val="accent3">
                  <a:lumMod val="50000"/>
                </a:schemeClr>
              </a:solidFill>
            </a:endParaRPr>
          </a:p>
          <a:p>
            <a:r>
              <a:rPr lang="en-US" i="1" dirty="0" smtClean="0"/>
              <a:t> The </a:t>
            </a:r>
            <a:r>
              <a:rPr lang="en-US" i="1" dirty="0"/>
              <a:t>information we get by </a:t>
            </a:r>
            <a:r>
              <a:rPr lang="en-US" i="1" dirty="0" smtClean="0"/>
              <a:t>studying bacterial </a:t>
            </a:r>
            <a:r>
              <a:rPr lang="en-US" i="1" dirty="0"/>
              <a:t>proteins can be extrapolated to gather more data about the proteins associated with larger organisms, including human.</a:t>
            </a:r>
            <a:endParaRPr lang="en-US" dirty="0"/>
          </a:p>
          <a:p>
            <a:endParaRPr lang="ar-SA" dirty="0"/>
          </a:p>
        </p:txBody>
      </p:sp>
    </p:spTree>
    <p:extLst>
      <p:ext uri="{BB962C8B-B14F-4D97-AF65-F5344CB8AC3E}">
        <p14:creationId xmlns:p14="http://schemas.microsoft.com/office/powerpoint/2010/main" val="117284576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Bacterial </a:t>
            </a:r>
            <a:r>
              <a:rPr lang="en-US" dirty="0" smtClean="0"/>
              <a:t>proteins features</a:t>
            </a:r>
            <a:endParaRPr lang="ar-SA" dirty="0"/>
          </a:p>
        </p:txBody>
      </p:sp>
      <p:sp>
        <p:nvSpPr>
          <p:cNvPr id="3" name="Content Placeholder 2"/>
          <p:cNvSpPr>
            <a:spLocks noGrp="1"/>
          </p:cNvSpPr>
          <p:nvPr>
            <p:ph idx="1"/>
          </p:nvPr>
        </p:nvSpPr>
        <p:spPr/>
        <p:txBody>
          <a:bodyPr>
            <a:normAutofit fontScale="85000" lnSpcReduction="10000"/>
          </a:bodyPr>
          <a:lstStyle/>
          <a:p>
            <a:r>
              <a:rPr lang="en-US" dirty="0"/>
              <a:t>Bacterial proteins has the ability to bind with other protein. </a:t>
            </a:r>
          </a:p>
          <a:p>
            <a:pPr marL="0" indent="0">
              <a:buNone/>
            </a:pPr>
            <a:r>
              <a:rPr lang="en-US" dirty="0" smtClean="0"/>
              <a:t>This can  </a:t>
            </a:r>
            <a:r>
              <a:rPr lang="en-US" dirty="0"/>
              <a:t>trigger a reaction which may  vary from an immune system response to an infection to the onset of a disease. </a:t>
            </a:r>
          </a:p>
          <a:p>
            <a:r>
              <a:rPr lang="en-US" dirty="0"/>
              <a:t>Some bacteria produce proteins which have a deleterious effect on the human body.</a:t>
            </a:r>
          </a:p>
          <a:p>
            <a:r>
              <a:rPr lang="en-US" dirty="0"/>
              <a:t>A bacterial protein can be toxic, causing illness or death in an organism which has been infected by bacteria, and bacterial proteins can also bind with specific proteins in the body to cause a variety of symptoms.</a:t>
            </a:r>
          </a:p>
          <a:p>
            <a:endParaRPr lang="ar-SA" dirty="0"/>
          </a:p>
        </p:txBody>
      </p:sp>
    </p:spTree>
    <p:extLst>
      <p:ext uri="{BB962C8B-B14F-4D97-AF65-F5344CB8AC3E}">
        <p14:creationId xmlns:p14="http://schemas.microsoft.com/office/powerpoint/2010/main" val="329384344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Principle of the </a:t>
            </a:r>
            <a:r>
              <a:rPr lang="en-US" dirty="0"/>
              <a:t>E</a:t>
            </a:r>
            <a:r>
              <a:rPr lang="en-US" dirty="0" smtClean="0"/>
              <a:t>xperiment </a:t>
            </a:r>
            <a:endParaRPr lang="ar-SA" dirty="0"/>
          </a:p>
        </p:txBody>
      </p:sp>
      <p:sp>
        <p:nvSpPr>
          <p:cNvPr id="3" name="Content Placeholder 2"/>
          <p:cNvSpPr>
            <a:spLocks noGrp="1"/>
          </p:cNvSpPr>
          <p:nvPr>
            <p:ph idx="1"/>
          </p:nvPr>
        </p:nvSpPr>
        <p:spPr/>
        <p:txBody>
          <a:bodyPr>
            <a:normAutofit/>
          </a:bodyPr>
          <a:lstStyle/>
          <a:p>
            <a:r>
              <a:rPr lang="en-US" dirty="0"/>
              <a:t>Isolation of bacterial proteins involves several steps :</a:t>
            </a:r>
          </a:p>
          <a:p>
            <a:pPr>
              <a:buAutoNum type="arabicPeriod"/>
            </a:pPr>
            <a:r>
              <a:rPr lang="en-US" dirty="0" smtClean="0"/>
              <a:t>Bacterial growth.</a:t>
            </a:r>
            <a:endParaRPr lang="en-US" dirty="0"/>
          </a:p>
          <a:p>
            <a:pPr>
              <a:buAutoNum type="arabicPeriod"/>
            </a:pPr>
            <a:r>
              <a:rPr lang="en-US" dirty="0"/>
              <a:t>Lysis of cells in a suitable buffer containing  a detergent. </a:t>
            </a:r>
          </a:p>
          <a:p>
            <a:pPr>
              <a:buAutoNum type="arabicPeriod"/>
            </a:pPr>
            <a:r>
              <a:rPr lang="en-US" dirty="0" err="1"/>
              <a:t>DNase</a:t>
            </a:r>
            <a:r>
              <a:rPr lang="en-US" dirty="0"/>
              <a:t> </a:t>
            </a:r>
            <a:r>
              <a:rPr lang="en-US" dirty="0" smtClean="0"/>
              <a:t>and </a:t>
            </a:r>
            <a:r>
              <a:rPr lang="en-US" dirty="0" err="1"/>
              <a:t>RNase</a:t>
            </a:r>
            <a:r>
              <a:rPr lang="en-US" dirty="0"/>
              <a:t> </a:t>
            </a:r>
            <a:r>
              <a:rPr lang="en-US" dirty="0" smtClean="0"/>
              <a:t>treatment. </a:t>
            </a:r>
            <a:endParaRPr lang="en-US" dirty="0"/>
          </a:p>
          <a:p>
            <a:pPr>
              <a:buAutoNum type="arabicPeriod"/>
            </a:pPr>
            <a:r>
              <a:rPr lang="en-US" dirty="0"/>
              <a:t>Passage of the extract through an affinity resin and finally elution of proteins.</a:t>
            </a:r>
          </a:p>
          <a:p>
            <a:pPr>
              <a:buAutoNum type="arabicPeriod"/>
            </a:pPr>
            <a:endParaRPr lang="en-US" dirty="0"/>
          </a:p>
          <a:p>
            <a:endParaRPr lang="ar-SA" dirty="0"/>
          </a:p>
        </p:txBody>
      </p:sp>
    </p:spTree>
    <p:extLst>
      <p:ext uri="{BB962C8B-B14F-4D97-AF65-F5344CB8AC3E}">
        <p14:creationId xmlns:p14="http://schemas.microsoft.com/office/powerpoint/2010/main" val="11614787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protocol</a:t>
            </a:r>
            <a:endParaRPr lang="ar-SA" dirty="0"/>
          </a:p>
        </p:txBody>
      </p:sp>
      <p:sp>
        <p:nvSpPr>
          <p:cNvPr id="3" name="Content Placeholder 2"/>
          <p:cNvSpPr>
            <a:spLocks noGrp="1"/>
          </p:cNvSpPr>
          <p:nvPr>
            <p:ph idx="1"/>
          </p:nvPr>
        </p:nvSpPr>
        <p:spPr/>
        <p:txBody>
          <a:bodyPr>
            <a:normAutofit fontScale="70000" lnSpcReduction="20000"/>
          </a:bodyPr>
          <a:lstStyle/>
          <a:p>
            <a:r>
              <a:rPr lang="en-US" dirty="0"/>
              <a:t>Centrifugation </a:t>
            </a:r>
            <a:r>
              <a:rPr lang="en-US" dirty="0" smtClean="0"/>
              <a:t>the bacteria 10min 3000 </a:t>
            </a:r>
            <a:r>
              <a:rPr lang="en-US" dirty="0"/>
              <a:t>rpm 4˚C </a:t>
            </a:r>
          </a:p>
          <a:p>
            <a:r>
              <a:rPr lang="en-US" dirty="0" smtClean="0"/>
              <a:t>Re </a:t>
            </a:r>
            <a:r>
              <a:rPr lang="en-US" dirty="0"/>
              <a:t>suspend pellet in 1 ml PBS lysis solution</a:t>
            </a:r>
          </a:p>
          <a:p>
            <a:r>
              <a:rPr lang="en-US" dirty="0" smtClean="0"/>
              <a:t>place </a:t>
            </a:r>
            <a:r>
              <a:rPr lang="en-US" dirty="0"/>
              <a:t>the tubes in ice bucket for </a:t>
            </a:r>
            <a:r>
              <a:rPr lang="en-US" dirty="0" smtClean="0"/>
              <a:t>1 min. </a:t>
            </a:r>
            <a:r>
              <a:rPr lang="en-US" dirty="0"/>
              <a:t>or more if the cells are not completely disrupted </a:t>
            </a:r>
            <a:r>
              <a:rPr lang="en-US" i="1" dirty="0">
                <a:solidFill>
                  <a:srgbClr val="FF0000"/>
                </a:solidFill>
              </a:rPr>
              <a:t>( lysis is complete when the cloudy cell suspension become translucent)</a:t>
            </a:r>
            <a:endParaRPr lang="en-US" dirty="0">
              <a:solidFill>
                <a:srgbClr val="FF0000"/>
              </a:solidFill>
            </a:endParaRPr>
          </a:p>
          <a:p>
            <a:r>
              <a:rPr lang="en-US" dirty="0" smtClean="0"/>
              <a:t> </a:t>
            </a:r>
            <a:r>
              <a:rPr lang="en-US" dirty="0"/>
              <a:t>Spin </a:t>
            </a:r>
            <a:r>
              <a:rPr lang="en-US" dirty="0" smtClean="0"/>
              <a:t>7 min </a:t>
            </a:r>
            <a:r>
              <a:rPr lang="en-US" dirty="0"/>
              <a:t>1300 rpm 4˚C .</a:t>
            </a:r>
          </a:p>
          <a:p>
            <a:r>
              <a:rPr lang="en-US" dirty="0" smtClean="0"/>
              <a:t>Separate </a:t>
            </a:r>
            <a:r>
              <a:rPr lang="en-US" dirty="0"/>
              <a:t>soluble proteins (supernatant) from insoluble proteins ( pellet).</a:t>
            </a:r>
          </a:p>
          <a:p>
            <a:r>
              <a:rPr lang="en-US" dirty="0"/>
              <a:t> Use supernatant  for the next step .</a:t>
            </a:r>
          </a:p>
          <a:p>
            <a:r>
              <a:rPr lang="ar-SA" dirty="0"/>
              <a:t> </a:t>
            </a:r>
            <a:r>
              <a:rPr lang="en-US" i="1" dirty="0"/>
              <a:t>Keep sample of  40 µl of supernatant for PAGE – SDS and Western blot( </a:t>
            </a:r>
            <a:r>
              <a:rPr lang="en-US" i="1" dirty="0" smtClean="0"/>
              <a:t>soluble </a:t>
            </a:r>
            <a:r>
              <a:rPr lang="en-US" i="1" dirty="0"/>
              <a:t>proteins) </a:t>
            </a:r>
            <a:endParaRPr lang="en-US" i="1" dirty="0" smtClean="0"/>
          </a:p>
          <a:p>
            <a:r>
              <a:rPr lang="en-US" i="1" dirty="0" smtClean="0"/>
              <a:t>Re suspend pellet in another 1ml of lysis buffer ,</a:t>
            </a:r>
            <a:r>
              <a:rPr lang="en-US" i="1" dirty="0"/>
              <a:t> Keep sample of  40 µl </a:t>
            </a:r>
            <a:r>
              <a:rPr lang="en-US" i="1" dirty="0" smtClean="0"/>
              <a:t>. </a:t>
            </a:r>
            <a:r>
              <a:rPr lang="en-US" i="1" dirty="0"/>
              <a:t>for PAGE – SDS and Western </a:t>
            </a:r>
            <a:r>
              <a:rPr lang="en-US" i="1" dirty="0" smtClean="0"/>
              <a:t>blot(in- </a:t>
            </a:r>
            <a:r>
              <a:rPr lang="en-US" i="1" dirty="0"/>
              <a:t>soluble proteins) </a:t>
            </a:r>
          </a:p>
          <a:p>
            <a:r>
              <a:rPr lang="en-US" i="1" dirty="0" smtClean="0"/>
              <a:t> </a:t>
            </a:r>
            <a:endParaRPr lang="en-US" dirty="0"/>
          </a:p>
          <a:p>
            <a:endParaRPr lang="ar-SA" dirty="0"/>
          </a:p>
        </p:txBody>
      </p:sp>
    </p:spTree>
    <p:extLst>
      <p:ext uri="{BB962C8B-B14F-4D97-AF65-F5344CB8AC3E}">
        <p14:creationId xmlns:p14="http://schemas.microsoft.com/office/powerpoint/2010/main" val="324081775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determine the protein </a:t>
            </a:r>
            <a:r>
              <a:rPr lang="en-US" dirty="0" smtClean="0"/>
              <a:t>concentration</a:t>
            </a:r>
            <a:br>
              <a:rPr lang="en-US" dirty="0" smtClean="0"/>
            </a:br>
            <a:r>
              <a:rPr lang="en-US" dirty="0" smtClean="0"/>
              <a:t>Biuret method</a:t>
            </a:r>
            <a:endParaRPr lang="ar-SA" dirty="0"/>
          </a:p>
        </p:txBody>
      </p:sp>
      <p:sp>
        <p:nvSpPr>
          <p:cNvPr id="3" name="Content Placeholder 2"/>
          <p:cNvSpPr>
            <a:spLocks noGrp="1"/>
          </p:cNvSpPr>
          <p:nvPr>
            <p:ph idx="1"/>
          </p:nvPr>
        </p:nvSpPr>
        <p:spPr/>
        <p:txBody>
          <a:bodyPr>
            <a:normAutofit fontScale="92500"/>
          </a:bodyPr>
          <a:lstStyle/>
          <a:p>
            <a:r>
              <a:rPr lang="en-US" dirty="0"/>
              <a:t>-Biuret method is used to determine the protein concentration, using standard curve.</a:t>
            </a:r>
          </a:p>
          <a:p>
            <a:r>
              <a:rPr lang="en-US" dirty="0"/>
              <a:t>Biuret method is based  on copper ions binding to peptide bonds of protein under alkaline condition to give a violet to purple color.</a:t>
            </a:r>
          </a:p>
          <a:p>
            <a:endParaRPr lang="en-US" dirty="0"/>
          </a:p>
          <a:p>
            <a:r>
              <a:rPr lang="en-US" dirty="0"/>
              <a:t>-The intensity of the color resulting from the Cu-protein complex is linearly proportional to the mass of protein present in the  solution.</a:t>
            </a:r>
            <a:endParaRPr lang="ar-SA" dirty="0"/>
          </a:p>
        </p:txBody>
      </p:sp>
    </p:spTree>
    <p:extLst>
      <p:ext uri="{BB962C8B-B14F-4D97-AF65-F5344CB8AC3E}">
        <p14:creationId xmlns:p14="http://schemas.microsoft.com/office/powerpoint/2010/main" val="30787133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pic>
        <p:nvPicPr>
          <p:cNvPr id="4" name="عنصر نائب للمحتوى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07177" y="1752599"/>
            <a:ext cx="7798623" cy="4049285"/>
          </a:xfrm>
        </p:spPr>
      </p:pic>
    </p:spTree>
    <p:extLst>
      <p:ext uri="{BB962C8B-B14F-4D97-AF65-F5344CB8AC3E}">
        <p14:creationId xmlns:p14="http://schemas.microsoft.com/office/powerpoint/2010/main" val="66179732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pic>
        <p:nvPicPr>
          <p:cNvPr id="4" name="عنصر نائب للمحتوى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524000" y="110400"/>
            <a:ext cx="4885987" cy="6015764"/>
          </a:xfrm>
        </p:spPr>
      </p:pic>
    </p:spTree>
    <p:extLst>
      <p:ext uri="{BB962C8B-B14F-4D97-AF65-F5344CB8AC3E}">
        <p14:creationId xmlns:p14="http://schemas.microsoft.com/office/powerpoint/2010/main" val="18860955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256</TotalTime>
  <Words>643</Words>
  <Application>Microsoft Office PowerPoint</Application>
  <PresentationFormat>عرض على الشاشة (3:4)‏</PresentationFormat>
  <Paragraphs>87</Paragraphs>
  <Slides>12</Slides>
  <Notes>0</Notes>
  <HiddenSlides>0</HiddenSlides>
  <MMClips>0</MMClips>
  <ScaleCrop>false</ScaleCrop>
  <HeadingPairs>
    <vt:vector size="4" baseType="variant">
      <vt:variant>
        <vt:lpstr>نسق</vt:lpstr>
      </vt:variant>
      <vt:variant>
        <vt:i4>1</vt:i4>
      </vt:variant>
      <vt:variant>
        <vt:lpstr>عناوين الشرائح</vt:lpstr>
      </vt:variant>
      <vt:variant>
        <vt:i4>12</vt:i4>
      </vt:variant>
    </vt:vector>
  </HeadingPairs>
  <TitlesOfParts>
    <vt:vector size="13" baseType="lpstr">
      <vt:lpstr>Office Theme</vt:lpstr>
      <vt:lpstr>Total Bacterial Protein Isolation </vt:lpstr>
      <vt:lpstr>Bacterial Proteins</vt:lpstr>
      <vt:lpstr>Importance of Bacterial Protein on Research</vt:lpstr>
      <vt:lpstr>Bacterial proteins features</vt:lpstr>
      <vt:lpstr>Principle of the Experiment </vt:lpstr>
      <vt:lpstr>protocol</vt:lpstr>
      <vt:lpstr>determine the protein concentration Biuret method</vt:lpstr>
      <vt:lpstr>عرض تقديمي في PowerPoint</vt:lpstr>
      <vt:lpstr>عرض تقديمي في PowerPoint</vt:lpstr>
      <vt:lpstr>Determination of Total Bacterial Proteins Concentration:</vt:lpstr>
      <vt:lpstr>عرض تقديمي في PowerPoint</vt:lpstr>
      <vt:lpstr>عرض تقديمي في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Total Bacterial Protein Isolation</dc:title>
  <dc:creator>Areej Alzahrani</dc:creator>
  <cp:lastModifiedBy>Acer</cp:lastModifiedBy>
  <cp:revision>22</cp:revision>
  <dcterms:created xsi:type="dcterms:W3CDTF">2006-08-16T00:00:00Z</dcterms:created>
  <dcterms:modified xsi:type="dcterms:W3CDTF">2015-10-21T07:56:32Z</dcterms:modified>
</cp:coreProperties>
</file>