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4" r:id="rId3"/>
    <p:sldId id="275" r:id="rId4"/>
    <p:sldId id="261" r:id="rId5"/>
    <p:sldId id="268" r:id="rId6"/>
    <p:sldId id="283" r:id="rId7"/>
    <p:sldId id="284" r:id="rId8"/>
    <p:sldId id="259" r:id="rId9"/>
    <p:sldId id="263" r:id="rId10"/>
    <p:sldId id="295" r:id="rId11"/>
    <p:sldId id="269" r:id="rId12"/>
    <p:sldId id="272" r:id="rId13"/>
    <p:sldId id="270" r:id="rId14"/>
    <p:sldId id="271" r:id="rId15"/>
    <p:sldId id="276" r:id="rId16"/>
    <p:sldId id="279" r:id="rId17"/>
    <p:sldId id="280" r:id="rId18"/>
    <p:sldId id="281" r:id="rId19"/>
    <p:sldId id="285" r:id="rId20"/>
    <p:sldId id="286" r:id="rId21"/>
    <p:sldId id="287" r:id="rId22"/>
    <p:sldId id="288" r:id="rId23"/>
    <p:sldId id="296" r:id="rId24"/>
    <p:sldId id="289" r:id="rId25"/>
    <p:sldId id="290" r:id="rId26"/>
    <p:sldId id="291" r:id="rId27"/>
    <p:sldId id="292" r:id="rId28"/>
    <p:sldId id="293" r:id="rId29"/>
    <p:sldId id="294" r:id="rId30"/>
    <p:sldId id="2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2933-7EF8-448D-B4D2-51AE6F263871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90BE7-0396-4D15-A73A-18942C8C8E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555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A4AE7-B70F-4A29-8E03-FAD88497C6E4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nurses role is varied and complex </a:t>
            </a:r>
          </a:p>
          <a:p>
            <a:r>
              <a:rPr lang="en-US"/>
              <a:t>It involves both SCIENCE = knowledge</a:t>
            </a:r>
          </a:p>
          <a:p>
            <a:r>
              <a:rPr lang="en-US"/>
              <a:t>And                 ART = application of knowledge</a:t>
            </a:r>
          </a:p>
          <a:p>
            <a:endParaRPr lang="en-US"/>
          </a:p>
          <a:p>
            <a:r>
              <a:rPr lang="en-US"/>
              <a:t>The role of the nurse is multifaceted that has evolved over the centuries</a:t>
            </a:r>
          </a:p>
          <a:p>
            <a:r>
              <a:rPr lang="en-US"/>
              <a:t>(  READ 1887 – Nursing Duties 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D578D-8002-4AD3-9AEB-1387D38758FC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73F0DF5B-FBC0-4C23-9619-62281F8199BB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42A75-45FA-48EE-B7D3-95ADB8F8166B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Provides knowledge by explaining and describing phenomena</a:t>
            </a:r>
          </a:p>
          <a:p>
            <a:endParaRPr lang="en-US"/>
          </a:p>
          <a:p>
            <a:r>
              <a:rPr lang="en-US"/>
              <a:t>Increased power because systematically dev. methods are more likely to be successful</a:t>
            </a:r>
          </a:p>
          <a:p>
            <a:endParaRPr lang="en-US"/>
          </a:p>
          <a:p>
            <a:r>
              <a:rPr lang="en-US"/>
              <a:t>Autonomy- theory guides the practice, education and research of the profession. </a:t>
            </a:r>
          </a:p>
          <a:p>
            <a:r>
              <a:rPr lang="en-US"/>
              <a:t>Nursing Theorist and their Work (1998) 4</a:t>
            </a:r>
            <a:r>
              <a:rPr lang="en-US" baseline="30000"/>
              <a:t>th</a:t>
            </a:r>
            <a:r>
              <a:rPr lang="en-US"/>
              <a:t> ed. Marriner Tomey &amp; Alligood. Mosby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9C4A4-4814-45E2-8025-719038330EDE}" type="slidenum">
              <a:rPr lang="en-US"/>
              <a:pPr/>
              <a:t>16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371600" y="742950"/>
          <a:ext cx="1143000" cy="862013"/>
        </p:xfrm>
        <a:graphic>
          <a:graphicData uri="http://schemas.openxmlformats.org/presentationml/2006/ole">
            <p:oleObj spid="_x0000_s3078" name="Clip" r:id="rId4" imgW="1782166" imgH="1343254" progId="">
              <p:embed/>
            </p:oleObj>
          </a:graphicData>
        </a:graphic>
      </p:graphicFrame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54F42-6A7C-4818-8FF0-9DC9B885076D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Wellness is an active process in which individuals are aware of choices they make to lead a better life. </a:t>
            </a:r>
          </a:p>
          <a:p>
            <a:r>
              <a:rPr lang="en-US"/>
              <a:t>Influenced by individual's self concept, culture and environment</a:t>
            </a:r>
          </a:p>
          <a:p>
            <a:r>
              <a:rPr lang="en-US"/>
              <a:t>Includes dimensions that affect health such as:</a:t>
            </a:r>
          </a:p>
          <a:p>
            <a:r>
              <a:rPr lang="en-US"/>
              <a:t>Physical / emotional / intellectural / environmental / sociocultural / spiritual</a:t>
            </a:r>
          </a:p>
          <a:p>
            <a:endParaRPr lang="en-US"/>
          </a:p>
          <a:p>
            <a:r>
              <a:rPr lang="en-US"/>
              <a:t>ASK STUDENTS TO RATE THEMSELVES ON A SCALE OF 1-10</a:t>
            </a:r>
          </a:p>
          <a:p>
            <a:r>
              <a:rPr lang="en-US"/>
              <a:t>WHY ARE PEOPLE FEELING DIFFERENTLY??</a:t>
            </a:r>
          </a:p>
          <a:p>
            <a:r>
              <a:rPr lang="en-US"/>
              <a:t>Individual perception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25986-EC03-4359-8835-C1E32D65E109}" type="slidenum">
              <a:rPr lang="en-US"/>
              <a:pPr/>
              <a:t>18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Based on Neuman’s system model</a:t>
            </a:r>
          </a:p>
          <a:p>
            <a:r>
              <a:rPr lang="en-US"/>
              <a:t>We will return to this in depth in a later lecture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299C-4FDD-4F1E-9F2C-8DABBB388384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3FCF-E886-4715-8972-9C126F13F946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DE0F-FA7B-47B8-BF6F-18EC54853A52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66825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0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22371D-AA10-4A89-9E54-C7B6ED86E45A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25521F-2957-44BA-9D14-DEB1D657A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211-9C5F-49DC-8235-697C93463AF3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12E0-8FC9-4FC8-8606-C4670964133F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88E-340E-49C3-BED0-1DDBB4BF96F3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787A-92DA-45A7-9E5C-B43E8233C4CE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6356-7969-46FA-87AB-CF676CA1700C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D2C-114D-459E-84E1-71C11D4FB8F4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C627-BDD5-49B0-BEAC-4D8BDFFA8631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04EC-2FEC-4506-9865-C97CA877FD2C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BB44-1B98-43CE-9FAF-D2F20AC6EA05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sa/url?sa=i&amp;rct=j&amp;q=&amp;esrc=s&amp;frm=1&amp;source=images&amp;cd=&amp;cad=rja&amp;uact=8&amp;ved=0CAcQjRxqFQoTCLSf2JqpsMgCFUNvPgodChwCXw&amp;url=https://www.studyblue.com/notes/note/n/ch-3-health-and-illness-/deck/8671400&amp;psig=AFQjCNH_r6I_BoAzd2NsP1TzbRfYrtZWRQ&amp;ust=144430595013075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h.gov.sa/depts/NursingDepts/Ethics/Pages/default.aspx" TargetMode="External"/><Relationship Id="rId2" Type="http://schemas.openxmlformats.org/officeDocument/2006/relationships/hyperlink" Target="http://www.rn4cast.eu/attachments/Challenges%20-%20MKingm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h.gov.sa/depts/NursingDepts/Ethics/Pages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Introduction into Nursing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41910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Part Two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Health Care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Complex of facilities, organizations, and trained personnel engaged in providing </a:t>
            </a:r>
            <a:r>
              <a:rPr lang="en-US" dirty="0" smtClean="0"/>
              <a:t>health </a:t>
            </a:r>
            <a:r>
              <a:rPr lang="en-US" dirty="0"/>
              <a:t>care within a geographical area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126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Nursing and health care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ct val="50000"/>
              </a:spcAft>
              <a:buClr>
                <a:schemeClr val="tx1"/>
              </a:buClr>
            </a:pPr>
            <a:r>
              <a:rPr lang="en-US" dirty="0" smtClean="0"/>
              <a:t>With more than 3 million members, the nursing profession is the largest segment of the nation’s health care workforce.</a:t>
            </a:r>
          </a:p>
          <a:p>
            <a:pPr lvl="1">
              <a:spcAft>
                <a:spcPct val="50000"/>
              </a:spcAft>
              <a:buClr>
                <a:schemeClr val="tx1"/>
              </a:buClr>
            </a:pPr>
            <a:r>
              <a:rPr lang="en-US" dirty="0" smtClean="0"/>
              <a:t>Working on the front lines of patient care, nurses can play a vital role in helping realize the objectives.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Current Trends &amp; Issues in Healthcare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Nursing Shortage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Patient Satisfaction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Transcultural Nursing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National Patient Safety Initiatives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Evidence-Based Practice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Genetics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Globalization of Health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Aging Population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Legal &amp; Ethical Issues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Terrorism/Bioterrorism/Disaster Nursing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944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 smtClean="0"/>
              <a:t>Types of Health Care Services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Primary prevention</a:t>
            </a:r>
          </a:p>
          <a:p>
            <a:pPr lvl="1" eaLnBrk="1" hangingPunct="1"/>
            <a:r>
              <a:rPr lang="en-US" dirty="0" smtClean="0"/>
              <a:t>Focus on health promotion and illness prevention</a:t>
            </a:r>
          </a:p>
          <a:p>
            <a:pPr lvl="2" eaLnBrk="1" hangingPunct="1"/>
            <a:r>
              <a:rPr lang="en-US" dirty="0" smtClean="0"/>
              <a:t>Childhood obesity/nutrition</a:t>
            </a:r>
          </a:p>
          <a:p>
            <a:pPr lvl="2" eaLnBrk="1" hangingPunct="1"/>
            <a:r>
              <a:rPr lang="en-US" dirty="0" smtClean="0"/>
              <a:t>Physical activity across lifespan</a:t>
            </a:r>
          </a:p>
          <a:p>
            <a:pPr lvl="2" eaLnBrk="1" hangingPunct="1"/>
            <a:r>
              <a:rPr lang="en-US" dirty="0" smtClean="0"/>
              <a:t>Dental/oral health</a:t>
            </a:r>
          </a:p>
          <a:p>
            <a:pPr lvl="2" eaLnBrk="1" hangingPunct="1"/>
            <a:r>
              <a:rPr lang="en-US" dirty="0" smtClean="0"/>
              <a:t>Tobacco use/smoking cessation</a:t>
            </a:r>
          </a:p>
          <a:p>
            <a:pPr lvl="2" eaLnBrk="1" hangingPunct="1"/>
            <a:r>
              <a:rPr lang="en-US" dirty="0" smtClean="0"/>
              <a:t>Health screening recommendations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8683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Types of Health Care Services, </a:t>
            </a:r>
            <a:r>
              <a:rPr lang="en-US" sz="2800" i="1" dirty="0" smtClean="0"/>
              <a:t>continued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Secondary prevention</a:t>
            </a:r>
          </a:p>
          <a:p>
            <a:pPr lvl="1" eaLnBrk="1" hangingPunct="1">
              <a:defRPr/>
            </a:pPr>
            <a:r>
              <a:rPr lang="en-US" smtClean="0"/>
              <a:t>Focus on early disease detection, treatment</a:t>
            </a:r>
          </a:p>
          <a:p>
            <a:pPr lvl="1" eaLnBrk="1" hangingPunct="1">
              <a:defRPr/>
            </a:pPr>
            <a:r>
              <a:rPr lang="en-US" smtClean="0"/>
              <a:t>Prevent progression of disease</a:t>
            </a:r>
          </a:p>
          <a:p>
            <a:pPr lvl="1" eaLnBrk="1" hangingPunct="1">
              <a:defRPr/>
            </a:pPr>
            <a:r>
              <a:rPr lang="en-US" smtClean="0"/>
              <a:t>Early detection provided through screening</a:t>
            </a:r>
          </a:p>
          <a:p>
            <a:pPr eaLnBrk="1" hangingPunct="1">
              <a:defRPr/>
            </a:pPr>
            <a:r>
              <a:rPr lang="en-US" smtClean="0"/>
              <a:t>Tertiary prevention</a:t>
            </a:r>
          </a:p>
          <a:p>
            <a:pPr lvl="1" eaLnBrk="1" hangingPunct="1">
              <a:defRPr/>
            </a:pPr>
            <a:r>
              <a:rPr lang="en-US" smtClean="0"/>
              <a:t>Focus on restoring function, decreasing disease-related complications of already established disease</a:t>
            </a:r>
          </a:p>
          <a:p>
            <a:pPr lvl="1" eaLnBrk="1" hangingPunct="1">
              <a:defRPr/>
            </a:pPr>
            <a:r>
              <a:rPr lang="en-US" smtClean="0"/>
              <a:t>Includes rehabilitation and palliative care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Nursing Theory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Theory helps provide knowledge to improve practice</a:t>
            </a:r>
          </a:p>
          <a:p>
            <a:r>
              <a:rPr lang="en-US" dirty="0"/>
              <a:t>Theoretical knowledge provides nurses with increased power </a:t>
            </a:r>
          </a:p>
          <a:p>
            <a:r>
              <a:rPr lang="en-US" dirty="0"/>
              <a:t>Theory provides autonomy</a:t>
            </a:r>
          </a:p>
          <a:p>
            <a:r>
              <a:rPr lang="en-US" dirty="0"/>
              <a:t>Theory helps develop critical thinking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90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Health and Wellness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5029200"/>
          </a:xfrm>
        </p:spPr>
        <p:txBody>
          <a:bodyPr/>
          <a:lstStyle/>
          <a:p>
            <a:r>
              <a:rPr lang="en-US"/>
              <a:t>Traditionally health and illness were viewed as two separate entities</a:t>
            </a:r>
          </a:p>
          <a:p>
            <a:r>
              <a:rPr lang="en-US"/>
              <a:t>WHO (World Health Organization) defines health as  “the state of complete physical, mental, and social well-being and not merely the absence of disease or infirmity”</a:t>
            </a:r>
          </a:p>
          <a:p>
            <a:r>
              <a:rPr lang="en-US"/>
              <a:t>Currently viewed as:                                   			Health-Illness Continuum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Health - Illness Continuum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Measures a person’s perception of health</a:t>
            </a:r>
          </a:p>
          <a:p>
            <a:r>
              <a:rPr lang="en-US"/>
              <a:t>Constantly changing state</a:t>
            </a:r>
          </a:p>
          <a:p>
            <a:r>
              <a:rPr lang="en-US"/>
              <a:t>High level wellness at one end, normal health in the center and  illness-death at the opposite end                </a:t>
            </a:r>
          </a:p>
        </p:txBody>
      </p:sp>
      <p:pic>
        <p:nvPicPr>
          <p:cNvPr id="22530" name="Picture 2" descr="https://classconnection.s3.amazonaws.com/354/flashcards/1046354/jpg/picture2135155826196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748336"/>
            <a:ext cx="4876800" cy="288106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944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Stress and Adaptation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Stressors = disruptive forces</a:t>
            </a:r>
          </a:p>
          <a:p>
            <a:r>
              <a:rPr lang="en-US"/>
              <a:t>Adaptations = reactions to stress and stressors </a:t>
            </a:r>
          </a:p>
          <a:p>
            <a:r>
              <a:rPr lang="en-US"/>
              <a:t>Nursing  acts to develop interventions to reduce or prevent stressors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67800" cy="1020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What </a:t>
            </a:r>
            <a:r>
              <a:rPr lang="en-US" b="1" i="1" u="sng" dirty="0"/>
              <a:t>IS</a:t>
            </a:r>
            <a:r>
              <a:rPr lang="en-US" dirty="0"/>
              <a:t> Critical Thinking?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924800" cy="5029200"/>
          </a:xfrm>
        </p:spPr>
        <p:txBody>
          <a:bodyPr/>
          <a:lstStyle/>
          <a:p>
            <a:r>
              <a:rPr lang="en-US" sz="2800" dirty="0" smtClean="0"/>
              <a:t>is a </a:t>
            </a:r>
            <a:r>
              <a:rPr lang="en-US" sz="2800" dirty="0"/>
              <a:t>process for identifying underlying assumptions and variables in order to draw conclusions and make </a:t>
            </a:r>
            <a:r>
              <a:rPr lang="en-US" sz="2800" dirty="0" smtClean="0"/>
              <a:t>decisions.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3999" cy="96043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dirty="0"/>
              <a:t>Nursing</a:t>
            </a:r>
            <a:br>
              <a:rPr lang="en-US" sz="3600" dirty="0"/>
            </a:br>
            <a:r>
              <a:rPr lang="en-US" sz="3600" dirty="0"/>
              <a:t>An ART and SCIENCE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Caring</a:t>
            </a:r>
            <a:r>
              <a:rPr lang="en-US" dirty="0"/>
              <a:t>: nursing is caring for and about people</a:t>
            </a:r>
          </a:p>
          <a:p>
            <a:r>
              <a:rPr lang="en-US" b="1" dirty="0"/>
              <a:t>Individualized</a:t>
            </a:r>
            <a:r>
              <a:rPr lang="en-US" dirty="0"/>
              <a:t>: nursing is adapting to each persons needs</a:t>
            </a:r>
          </a:p>
          <a:p>
            <a:r>
              <a:rPr lang="en-US" b="1" dirty="0"/>
              <a:t>Holistic</a:t>
            </a:r>
            <a:r>
              <a:rPr lang="en-US" dirty="0"/>
              <a:t>: nursing views the ENTIRE person including physical, spiritual, social, psychological and economic needs 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What </a:t>
            </a:r>
            <a:r>
              <a:rPr lang="en-US" b="1" i="1" u="sng" dirty="0"/>
              <a:t>IS</a:t>
            </a:r>
            <a:r>
              <a:rPr lang="en-US" dirty="0"/>
              <a:t> Critical Thinking?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ritical </a:t>
            </a:r>
            <a:r>
              <a:rPr lang="en-US" dirty="0"/>
              <a:t>thinking involves the use of several concepts, including:  </a:t>
            </a:r>
            <a:r>
              <a:rPr lang="en-US" b="1" i="1" dirty="0"/>
              <a:t>exploring</a:t>
            </a:r>
            <a:r>
              <a:rPr lang="en-US" b="1" dirty="0"/>
              <a:t>, </a:t>
            </a:r>
            <a:r>
              <a:rPr lang="en-US" b="1" i="1" dirty="0"/>
              <a:t>analyzing</a:t>
            </a:r>
            <a:r>
              <a:rPr lang="en-US" b="1" dirty="0"/>
              <a:t>, </a:t>
            </a:r>
            <a:r>
              <a:rPr lang="en-US" b="1" i="1" dirty="0"/>
              <a:t>prioritizing</a:t>
            </a:r>
            <a:r>
              <a:rPr lang="en-US" b="1" dirty="0"/>
              <a:t>, </a:t>
            </a:r>
            <a:r>
              <a:rPr lang="en-US" b="1" i="1" dirty="0"/>
              <a:t>explaining, deciding</a:t>
            </a:r>
            <a:r>
              <a:rPr lang="en-US" dirty="0"/>
              <a:t>, and</a:t>
            </a:r>
            <a:r>
              <a:rPr lang="en-US" b="1" dirty="0"/>
              <a:t> </a:t>
            </a:r>
            <a:r>
              <a:rPr lang="en-US" b="1" i="1" dirty="0"/>
              <a:t>evaluating</a:t>
            </a:r>
            <a:r>
              <a:rPr lang="en-US" dirty="0"/>
              <a:t> to identify solutions and determine a course of action to solve patient care problems.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</a:t>
            </a:r>
            <a:r>
              <a:rPr lang="en-US" b="1" i="1" u="sng"/>
              <a:t>IS</a:t>
            </a:r>
            <a:r>
              <a:rPr lang="en-US"/>
              <a:t> Critical Thinking?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/>
              <a:t>Exploring</a:t>
            </a:r>
            <a:r>
              <a:rPr lang="en-US"/>
              <a:t> encourages you to identify all the variables within a situation.  </a:t>
            </a:r>
          </a:p>
          <a:p>
            <a:r>
              <a:rPr lang="en-US" b="1" i="1" u="sng"/>
              <a:t>Analyzing</a:t>
            </a:r>
            <a:r>
              <a:rPr lang="en-US"/>
              <a:t> is the process of studying each variable to understand its meaning and its relationship to the other variables. </a:t>
            </a:r>
          </a:p>
          <a:p>
            <a:r>
              <a:rPr lang="en-US" b="1" i="1" u="sng"/>
              <a:t>Prioritizing</a:t>
            </a:r>
            <a:r>
              <a:rPr lang="en-US"/>
              <a:t> requires you to weigh the relative importance of each variable to the others, at a given point in time. </a:t>
            </a:r>
            <a:endParaRPr lang="en-US" b="1" i="1" u="sn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</a:t>
            </a:r>
            <a:r>
              <a:rPr lang="en-US" b="1" i="1" u="sng"/>
              <a:t>IS</a:t>
            </a:r>
            <a:r>
              <a:rPr lang="en-US"/>
              <a:t> Critical Thinking?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/>
              <a:t>Explaining</a:t>
            </a:r>
            <a:r>
              <a:rPr lang="en-US"/>
              <a:t> the variables involves the exercise of amplifying each variable to understand its meaning in the situation and to the involved parties. </a:t>
            </a:r>
          </a:p>
          <a:p>
            <a:r>
              <a:rPr lang="en-US" b="1" i="1" u="sng"/>
              <a:t>Deciding</a:t>
            </a:r>
            <a:r>
              <a:rPr lang="en-US" i="1"/>
              <a:t> </a:t>
            </a:r>
            <a:r>
              <a:rPr lang="en-US"/>
              <a:t>means to choose a specific course of action.</a:t>
            </a:r>
          </a:p>
          <a:p>
            <a:r>
              <a:rPr lang="en-US" b="1" i="1" u="sng"/>
              <a:t>Evaluating</a:t>
            </a:r>
            <a:r>
              <a:rPr lang="en-US"/>
              <a:t> requires the thinker to assess how correct the thinking process was, and if further action is needed. </a:t>
            </a:r>
            <a:endParaRPr lang="en-US" b="1" i="1" u="sn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dirty="0" smtClean="0"/>
              <a:t>Exercise</a:t>
            </a:r>
            <a:endParaRPr lang="en-US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Mrs. </a:t>
            </a:r>
            <a:r>
              <a:rPr lang="en-US" altLang="en-US" sz="2400" dirty="0" smtClean="0"/>
              <a:t>A , </a:t>
            </a:r>
            <a:r>
              <a:rPr lang="en-US" altLang="en-US" sz="2400" dirty="0"/>
              <a:t>a 67-year old patient who suffers from COPD has been admitted to your </a:t>
            </a:r>
            <a:r>
              <a:rPr lang="en-US" altLang="en-US" sz="2400" dirty="0" smtClean="0"/>
              <a:t>unit.  </a:t>
            </a:r>
            <a:r>
              <a:rPr lang="en-US" altLang="en-US" sz="2400" dirty="0"/>
              <a:t>Upon admission you note her to be alert, oriented and appropriate.  She provides you with information to complete her history.  After completing &amp; charting your assessment, you leave her to see to your other patients.   An hour later when you return, you note that Mrs. </a:t>
            </a:r>
            <a:r>
              <a:rPr lang="en-US" altLang="en-US" sz="2400" b="1" dirty="0" smtClean="0"/>
              <a:t>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does not seem as alert, and appears to be confused. </a:t>
            </a:r>
            <a:endParaRPr lang="en-US" altLang="en-US" sz="2400" dirty="0" smtClean="0"/>
          </a:p>
          <a:p>
            <a:r>
              <a:rPr lang="en-US" altLang="en-US" sz="2400" b="1" dirty="0" smtClean="0">
                <a:solidFill>
                  <a:srgbClr val="7030A0"/>
                </a:solidFill>
              </a:rPr>
              <a:t>On </a:t>
            </a:r>
            <a:r>
              <a:rPr lang="en-US" altLang="en-US" sz="2400" b="1" dirty="0">
                <a:solidFill>
                  <a:srgbClr val="7030A0"/>
                </a:solidFill>
              </a:rPr>
              <a:t>each of the 5 components of critical thinking, write down what could be going on with your patient</a:t>
            </a:r>
            <a:r>
              <a:rPr lang="en-US" altLang="en-US" sz="2400" dirty="0"/>
              <a:t>. 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772079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Mrs.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i="1" u="sng" dirty="0">
                <a:latin typeface="Arial" charset="0"/>
              </a:rPr>
              <a:t>Exploring</a:t>
            </a:r>
            <a:r>
              <a:rPr lang="en-US" sz="2800" b="1" i="1" dirty="0">
                <a:latin typeface="Arial" charset="0"/>
              </a:rPr>
              <a:t>:  what could be causing this previously alert woman to be so suddenly confused?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Hypoxia</a:t>
            </a:r>
          </a:p>
          <a:p>
            <a:r>
              <a:rPr lang="en-US" sz="2800" dirty="0">
                <a:solidFill>
                  <a:srgbClr val="FF0000"/>
                </a:solidFill>
              </a:rPr>
              <a:t>Hypotension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Fatigue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Infection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Medications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Unfamiliar Surroundings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Stroke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Mrs.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Mrs.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i="1" u="sng">
                <a:latin typeface="Arial" charset="0"/>
              </a:rPr>
              <a:t>Analyzing</a:t>
            </a:r>
            <a:r>
              <a:rPr lang="en-US" sz="2800" b="1" i="1">
                <a:latin typeface="Arial" charset="0"/>
              </a:rPr>
              <a:t>:   what other information can I gather to help me narrow down the possible causes of her confusion?</a:t>
            </a:r>
          </a:p>
          <a:p>
            <a:r>
              <a:rPr lang="en-US" sz="2800">
                <a:latin typeface="Arial" charset="0"/>
              </a:rPr>
              <a:t>Vital Signs</a:t>
            </a:r>
          </a:p>
          <a:p>
            <a:r>
              <a:rPr lang="en-US" sz="2800">
                <a:latin typeface="Arial" charset="0"/>
              </a:rPr>
              <a:t>Oxygen Saturation/ ABG</a:t>
            </a:r>
          </a:p>
          <a:p>
            <a:r>
              <a:rPr lang="en-US" sz="2800">
                <a:latin typeface="Arial" charset="0"/>
              </a:rPr>
              <a:t>Medications taken &amp; last dose time</a:t>
            </a:r>
          </a:p>
          <a:p>
            <a:r>
              <a:rPr lang="en-US" sz="2800">
                <a:latin typeface="Arial" charset="0"/>
              </a:rPr>
              <a:t>Further assessment of confusion level</a:t>
            </a:r>
          </a:p>
          <a:p>
            <a:r>
              <a:rPr lang="en-US" sz="2800">
                <a:latin typeface="Arial" charset="0"/>
              </a:rPr>
              <a:t>Previous history of confusion?</a:t>
            </a:r>
          </a:p>
          <a:p>
            <a:r>
              <a:rPr lang="en-US" sz="2800">
                <a:latin typeface="Arial" charset="0"/>
              </a:rPr>
              <a:t>Potential infection sites &amp; their appearance</a:t>
            </a:r>
          </a:p>
          <a:p>
            <a:endParaRPr lang="en-US" sz="2800" b="1" i="1">
              <a:latin typeface="Arial" charset="0"/>
            </a:endParaRPr>
          </a:p>
          <a:p>
            <a:endParaRPr lang="en-US" sz="2800" b="1" i="1">
              <a:latin typeface="Arial" charset="0"/>
            </a:endParaRPr>
          </a:p>
          <a:p>
            <a:endParaRPr lang="en-US" sz="2800" b="1" i="1">
              <a:latin typeface="Arial" charset="0"/>
            </a:endParaRPr>
          </a:p>
          <a:p>
            <a:endParaRPr lang="en-US" b="1" i="1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Mrs.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Mrs.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u="sng" dirty="0">
                <a:latin typeface="Arial" charset="0"/>
              </a:rPr>
              <a:t>Prioritizing/Deciding: </a:t>
            </a:r>
            <a:r>
              <a:rPr lang="en-US" sz="2800" i="1" dirty="0">
                <a:latin typeface="Arial" charset="0"/>
              </a:rPr>
              <a:t> is this change significant to this patient, and do I need to even look further? This also includes the decision that is made whether to inform the physician of the change in their patient’s status.</a:t>
            </a:r>
            <a:r>
              <a:rPr lang="en-US" i="1" dirty="0">
                <a:latin typeface="Arial" charset="0"/>
              </a:rPr>
              <a:t> </a:t>
            </a:r>
            <a:r>
              <a:rPr lang="en-US" sz="2800" i="1" dirty="0">
                <a:latin typeface="Arial" charset="0"/>
              </a:rPr>
              <a:t>What would you say?</a:t>
            </a:r>
          </a:p>
          <a:p>
            <a:r>
              <a:rPr lang="en-US" sz="2800" dirty="0">
                <a:latin typeface="Arial" charset="0"/>
              </a:rPr>
              <a:t>Considering that Mrs. </a:t>
            </a:r>
            <a:r>
              <a:rPr lang="en-US" sz="2800" dirty="0" smtClean="0">
                <a:latin typeface="Arial" charset="0"/>
              </a:rPr>
              <a:t>A </a:t>
            </a:r>
            <a:r>
              <a:rPr lang="en-US" sz="2800" dirty="0">
                <a:latin typeface="Arial" charset="0"/>
              </a:rPr>
              <a:t>is a new patient, and that this is a sudden change, it is potentially clinically significant, and should be investigated thoroughly, and reported to the Physician right away.</a:t>
            </a:r>
            <a:r>
              <a:rPr lang="en-US" dirty="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Mrs.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Mrs.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sz="2400" b="1" i="1" u="sng">
                <a:latin typeface="Arial" charset="0"/>
              </a:rPr>
              <a:t>Evaluating: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 i="1">
                <a:latin typeface="Arial" charset="0"/>
              </a:rPr>
              <a:t>after reporting the alteration to the patient’s Physician, he orders the following:</a:t>
            </a:r>
            <a:endParaRPr lang="en-US" sz="2400" i="1">
              <a:latin typeface="Arial" charset="0"/>
            </a:endParaRPr>
          </a:p>
          <a:p>
            <a:r>
              <a:rPr lang="en-US" sz="2400">
                <a:latin typeface="Arial" charset="0"/>
              </a:rPr>
              <a:t>STAT ABG &amp; STAT Portable CXR</a:t>
            </a:r>
          </a:p>
          <a:p>
            <a:r>
              <a:rPr lang="en-US" sz="2400">
                <a:latin typeface="Arial" charset="0"/>
              </a:rPr>
              <a:t>Blood Cultures</a:t>
            </a:r>
          </a:p>
          <a:p>
            <a:r>
              <a:rPr lang="en-US" sz="2400">
                <a:latin typeface="Arial" charset="0"/>
              </a:rPr>
              <a:t>Urine &amp; Sputum Cultures</a:t>
            </a:r>
          </a:p>
          <a:p>
            <a:r>
              <a:rPr lang="en-US" sz="2400">
                <a:latin typeface="Arial" charset="0"/>
              </a:rPr>
              <a:t>Head CT in the morning if confusion doesn’t resolve</a:t>
            </a:r>
          </a:p>
          <a:p>
            <a:r>
              <a:rPr lang="en-US" sz="2400">
                <a:latin typeface="Arial" charset="0"/>
              </a:rPr>
              <a:t>Discontinue all medications that could cause confusion</a:t>
            </a:r>
          </a:p>
          <a:p>
            <a:r>
              <a:rPr lang="en-US" sz="2400" i="1">
                <a:latin typeface="Arial" charset="0"/>
              </a:rPr>
              <a:t>At this point, the Physician’s orders indicate to you that he is thinking along the same lines as you did, and your thinking process was complete</a:t>
            </a:r>
          </a:p>
          <a:p>
            <a:endParaRPr lang="en-US" sz="2400" b="1" i="1" u="sng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Mrs.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Mrs.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latin typeface="Arial" charset="0"/>
              </a:rPr>
              <a:t>Now the next time you have a patient who suddenly presents with confusion, you have a “history” with that experience, and have a knowledge base to draw from.  </a:t>
            </a:r>
          </a:p>
          <a:p>
            <a:endParaRPr lang="en-US" b="1" i="1" u="sng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/>
              <a:t>Side-by-Side</a:t>
            </a:r>
            <a:endParaRPr lang="en-US" dirty="0"/>
          </a:p>
        </p:txBody>
      </p:sp>
      <p:graphicFrame>
        <p:nvGraphicFramePr>
          <p:cNvPr id="23555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333620598"/>
              </p:ext>
            </p:extLst>
          </p:nvPr>
        </p:nvGraphicFramePr>
        <p:xfrm>
          <a:off x="228600" y="1071563"/>
          <a:ext cx="8586788" cy="6099175"/>
        </p:xfrm>
        <a:graphic>
          <a:graphicData uri="http://schemas.openxmlformats.org/presentationml/2006/ole">
            <p:oleObj spid="_x0000_s4103" name="Document" r:id="rId3" imgW="6902621" imgH="4901601" progId="Word.Document.8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21F-2957-44BA-9D14-DEB1D657ADC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400" b="1" dirty="0"/>
              <a:t>Nursing</a:t>
            </a:r>
            <a:br>
              <a:rPr lang="en-US" sz="3400" b="1" dirty="0"/>
            </a:br>
            <a:r>
              <a:rPr lang="en-US" sz="3400" b="1" dirty="0"/>
              <a:t>An ART and SCIENCE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Interpersona</a:t>
            </a:r>
            <a:r>
              <a:rPr lang="en-US" dirty="0"/>
              <a:t>l: nursing involves individuals, families, groups - each interrelated</a:t>
            </a:r>
          </a:p>
          <a:p>
            <a:r>
              <a:rPr lang="en-US" b="1" dirty="0"/>
              <a:t>Reasoning</a:t>
            </a:r>
            <a:r>
              <a:rPr lang="en-US" dirty="0"/>
              <a:t>: nursing is a science that requires critical thinking</a:t>
            </a:r>
          </a:p>
          <a:p>
            <a:r>
              <a:rPr lang="en-US" b="1" dirty="0"/>
              <a:t>Comprehensive</a:t>
            </a:r>
            <a:r>
              <a:rPr lang="en-US" dirty="0"/>
              <a:t>: nursing involves health promotion, disease prevention, health restoration and care of the dying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http://www.rn4cast.eu/attachments/Challenges%20-%20MKingma.pdf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http://www.moh.gov.sa/depts/NursingDepts/Ethics/Pages/default.aspx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Code of Ethics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Code of Ethics for </a:t>
            </a:r>
            <a:r>
              <a:rPr lang="en-US" dirty="0" smtClean="0"/>
              <a:t>Nurses was developed as a guide for carrying out nursing responsibilities in a manner consistent with quality in nursing care and the ethical obligations of the profession.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Code of ethics at </a:t>
            </a:r>
            <a:r>
              <a:rPr lang="en-US" dirty="0"/>
              <a:t>K</a:t>
            </a:r>
            <a:r>
              <a:rPr lang="en-US" dirty="0" smtClean="0"/>
              <a:t>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http://www.moh.gov.sa/depts/NursingDepts/Ethics/Pages/default.aspx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CODE OF ETHICS</a:t>
            </a:r>
            <a:br>
              <a:rPr lang="en-US" dirty="0"/>
            </a:br>
            <a:r>
              <a:rPr lang="en-US" sz="3200" dirty="0"/>
              <a:t>American Nurses Association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534400" cy="460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1.  The nurse provides services with respect for </a:t>
            </a:r>
            <a:r>
              <a:rPr lang="en-US" sz="2400" b="1" dirty="0">
                <a:solidFill>
                  <a:srgbClr val="0070C0"/>
                </a:solidFill>
              </a:rPr>
              <a:t>human dignity </a:t>
            </a:r>
            <a:r>
              <a:rPr lang="en-US" sz="2400" dirty="0">
                <a:solidFill>
                  <a:srgbClr val="0070C0"/>
                </a:solidFill>
              </a:rPr>
              <a:t>and the uniqueness of the client unrestricted by considerations of social or economic status, personal attributes, or the nature of health problems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2.  The nurse safeguards the client’s right to privacy by judiciously protecting information of a confidential nature.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3.  The nurse acts to safeguard the client and the public when health care and safety are affected by the incompetent, unethical, or illegal practice of any person.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4.  The nurse assumes responsibility and accountability for individual nursing judgments and actions.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5.  The nurse maintains competence in nursing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/>
              <a:t>CODE OF ETHICS</a:t>
            </a:r>
            <a:br>
              <a:rPr lang="en-US" sz="4000" dirty="0"/>
            </a:br>
            <a:r>
              <a:rPr lang="en-US" sz="2800" dirty="0"/>
              <a:t>American Nurses Association</a:t>
            </a:r>
            <a:endParaRPr 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6.  </a:t>
            </a:r>
            <a:r>
              <a:rPr lang="en-US" sz="2400" dirty="0">
                <a:solidFill>
                  <a:srgbClr val="0070C0"/>
                </a:solidFill>
              </a:rPr>
              <a:t>The nurse participates in activities that contribute to the ongoing development of the </a:t>
            </a:r>
            <a:r>
              <a:rPr lang="en-US" sz="2400" b="1" dirty="0">
                <a:solidFill>
                  <a:srgbClr val="0070C0"/>
                </a:solidFill>
              </a:rPr>
              <a:t>profession’s body of knowledge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7.  </a:t>
            </a:r>
            <a:r>
              <a:rPr lang="en-US" sz="2400" dirty="0">
                <a:solidFill>
                  <a:srgbClr val="7030A0"/>
                </a:solidFill>
              </a:rPr>
              <a:t>The nurse participates in the profession’s efforts to implement and </a:t>
            </a:r>
            <a:r>
              <a:rPr lang="en-US" sz="2400" b="1" dirty="0">
                <a:solidFill>
                  <a:srgbClr val="7030A0"/>
                </a:solidFill>
              </a:rPr>
              <a:t>improve standards of nursing.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8.  </a:t>
            </a:r>
            <a:r>
              <a:rPr lang="en-US" sz="2400" dirty="0">
                <a:solidFill>
                  <a:srgbClr val="FF0000"/>
                </a:solidFill>
              </a:rPr>
              <a:t>The nurse participates in the profession’s efforts to establish and maintain conditions of employment conducive to </a:t>
            </a:r>
            <a:r>
              <a:rPr lang="en-US" sz="2400" b="1" dirty="0">
                <a:solidFill>
                  <a:srgbClr val="FF0000"/>
                </a:solidFill>
              </a:rPr>
              <a:t>high-quality nursing care</a:t>
            </a:r>
            <a:r>
              <a:rPr lang="en-US" sz="24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9.  </a:t>
            </a:r>
            <a:r>
              <a:rPr lang="en-US" sz="2400" dirty="0">
                <a:solidFill>
                  <a:srgbClr val="C00000"/>
                </a:solidFill>
              </a:rPr>
              <a:t>The nurse participates in the profession’s effort to protect the public from </a:t>
            </a:r>
            <a:r>
              <a:rPr lang="en-US" sz="2400" b="1" dirty="0">
                <a:solidFill>
                  <a:srgbClr val="C00000"/>
                </a:solidFill>
              </a:rPr>
              <a:t>misinformation and misrepresentation and to maintain the integrity of nursing</a:t>
            </a:r>
            <a:r>
              <a:rPr lang="en-US" sz="2400" b="1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10.  </a:t>
            </a:r>
            <a:r>
              <a:rPr lang="en-US" sz="2400" dirty="0">
                <a:solidFill>
                  <a:srgbClr val="002060"/>
                </a:solidFill>
              </a:rPr>
              <a:t>The nurse collaborates with members of the health professions and other citizens in promoting community and national efforts </a:t>
            </a:r>
            <a:r>
              <a:rPr lang="en-US" sz="2400" b="1" dirty="0">
                <a:solidFill>
                  <a:srgbClr val="002060"/>
                </a:solidFill>
              </a:rPr>
              <a:t>to meet the health needs of the public.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Challenges of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Chronic shortage employed nurses</a:t>
            </a:r>
          </a:p>
          <a:p>
            <a:r>
              <a:rPr lang="en-US" dirty="0" smtClean="0"/>
              <a:t>Negative practice environment </a:t>
            </a:r>
          </a:p>
          <a:p>
            <a:r>
              <a:rPr lang="en-US" dirty="0" smtClean="0"/>
              <a:t>Education service gap</a:t>
            </a:r>
          </a:p>
          <a:p>
            <a:r>
              <a:rPr lang="en-US" dirty="0" smtClean="0"/>
              <a:t>Evidence based practice</a:t>
            </a:r>
          </a:p>
          <a:p>
            <a:r>
              <a:rPr lang="en-US" dirty="0" smtClean="0"/>
              <a:t>Heavy administration/ workload</a:t>
            </a:r>
          </a:p>
          <a:p>
            <a:r>
              <a:rPr lang="en-US" dirty="0" smtClean="0"/>
              <a:t>Weak management </a:t>
            </a:r>
          </a:p>
          <a:p>
            <a:r>
              <a:rPr lang="en-US" dirty="0" smtClean="0"/>
              <a:t>Poor work forces planning 	</a:t>
            </a:r>
          </a:p>
          <a:p>
            <a:pPr algn="r">
              <a:buNone/>
            </a:pPr>
            <a:r>
              <a:rPr lang="en-US" sz="1200" i="1" dirty="0" err="1" smtClean="0"/>
              <a:t>Dr.Mirellina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kingma</a:t>
            </a:r>
            <a:r>
              <a:rPr lang="en-US" sz="1200" i="1" dirty="0" smtClean="0"/>
              <a:t>, ICN</a:t>
            </a:r>
            <a:endParaRPr lang="en-US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8411" t="12403" r="19574" b="8527"/>
          <a:stretch>
            <a:fillRect/>
          </a:stretch>
        </p:blipFill>
        <p:spPr bwMode="auto">
          <a:xfrm>
            <a:off x="108857" y="0"/>
            <a:ext cx="8806543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1447</Words>
  <Application>Microsoft Office PowerPoint</Application>
  <PresentationFormat>On-screen Show (4:3)</PresentationFormat>
  <Paragraphs>203</Paragraphs>
  <Slides>30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Clip</vt:lpstr>
      <vt:lpstr>Document</vt:lpstr>
      <vt:lpstr>Introduction into Nursing </vt:lpstr>
      <vt:lpstr>Nursing An ART and SCIENCE</vt:lpstr>
      <vt:lpstr>Nursing An ART and SCIENCE</vt:lpstr>
      <vt:lpstr>Code of Ethics </vt:lpstr>
      <vt:lpstr>Code of ethics at KSA</vt:lpstr>
      <vt:lpstr>CODE OF ETHICS American Nurses Association</vt:lpstr>
      <vt:lpstr>CODE OF ETHICS American Nurses Association</vt:lpstr>
      <vt:lpstr>Challenges of the past</vt:lpstr>
      <vt:lpstr>Slide 9</vt:lpstr>
      <vt:lpstr>Health Care System</vt:lpstr>
      <vt:lpstr>Nursing and health care system </vt:lpstr>
      <vt:lpstr>Current Trends &amp; Issues in Healthcare</vt:lpstr>
      <vt:lpstr>Types of Health Care Services</vt:lpstr>
      <vt:lpstr>Types of Health Care Services, continued</vt:lpstr>
      <vt:lpstr>Nursing Theory</vt:lpstr>
      <vt:lpstr>Health and Wellness</vt:lpstr>
      <vt:lpstr>Health - Illness Continuum</vt:lpstr>
      <vt:lpstr>Stress and Adaptation</vt:lpstr>
      <vt:lpstr>What IS Critical Thinking?</vt:lpstr>
      <vt:lpstr>What IS Critical Thinking?</vt:lpstr>
      <vt:lpstr>What IS Critical Thinking?</vt:lpstr>
      <vt:lpstr>What IS Critical Thinking?</vt:lpstr>
      <vt:lpstr>Exercise</vt:lpstr>
      <vt:lpstr>Mrs. A</vt:lpstr>
      <vt:lpstr>Mrs. A</vt:lpstr>
      <vt:lpstr>Mrs. A</vt:lpstr>
      <vt:lpstr>Mrs. A</vt:lpstr>
      <vt:lpstr>Mrs. A</vt:lpstr>
      <vt:lpstr>Side-by-Side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 Rawhi Ata</dc:creator>
  <cp:lastModifiedBy>user</cp:lastModifiedBy>
  <cp:revision>344</cp:revision>
  <dcterms:created xsi:type="dcterms:W3CDTF">2006-08-16T00:00:00Z</dcterms:created>
  <dcterms:modified xsi:type="dcterms:W3CDTF">2015-10-11T07:50:05Z</dcterms:modified>
</cp:coreProperties>
</file>