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Default Extension="vml" ContentType="application/vnd.openxmlformats-officedocument.vmlDrawing"/>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Default Extension="jpeg" ContentType="image/jpeg"/>
  <Override PartName="/ppt/activeX/activeX1.xml" ContentType="application/vnd.ms-office.activeX+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86" r:id="rId1"/>
  </p:sldMasterIdLst>
  <p:notesMasterIdLst>
    <p:notesMasterId r:id="rId41"/>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70" r:id="rId15"/>
    <p:sldId id="271" r:id="rId16"/>
    <p:sldId id="281" r:id="rId17"/>
    <p:sldId id="272" r:id="rId18"/>
    <p:sldId id="273" r:id="rId19"/>
    <p:sldId id="274" r:id="rId20"/>
    <p:sldId id="275" r:id="rId21"/>
    <p:sldId id="276" r:id="rId22"/>
    <p:sldId id="277" r:id="rId23"/>
    <p:sldId id="278" r:id="rId24"/>
    <p:sldId id="279" r:id="rId25"/>
    <p:sldId id="280" r:id="rId26"/>
    <p:sldId id="282" r:id="rId27"/>
    <p:sldId id="283" r:id="rId28"/>
    <p:sldId id="284" r:id="rId29"/>
    <p:sldId id="285" r:id="rId30"/>
    <p:sldId id="286" r:id="rId31"/>
    <p:sldId id="287" r:id="rId32"/>
    <p:sldId id="288" r:id="rId33"/>
    <p:sldId id="289" r:id="rId34"/>
    <p:sldId id="290" r:id="rId35"/>
    <p:sldId id="291" r:id="rId36"/>
    <p:sldId id="292" r:id="rId37"/>
    <p:sldId id="293" r:id="rId38"/>
    <p:sldId id="294" r:id="rId39"/>
    <p:sldId id="295" r:id="rId4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09" d="100"/>
          <a:sy n="109" d="100"/>
        </p:scale>
        <p:origin x="-1674" y="-8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viewProps" Target="viewProps.xml"/></Relationships>
</file>

<file path=ppt/activeX/activeX1.xml><?xml version="1.0" encoding="utf-8"?>
<ax:ocx xmlns:ax="http://schemas.microsoft.com/office/2006/activeX" xmlns:r="http://schemas.openxmlformats.org/officeDocument/2006/relationships" ax:classid="{D27CDB6E-AE6D-11CF-96B8-444553540000}" ax:persistence="persistPropertyBag">
  <ax:ocxPr ax:name="_cx" ax:value="12700"/>
  <ax:ocxPr ax:name="_cy" ax:value="9525"/>
  <ax:ocxPr ax:name="FlashVars" ax:value=""/>
  <ax:ocxPr ax:name="Movie" ax:value="http://www.youtube.com/v/rYEZMyrpsZw"/>
  <ax:ocxPr ax:name="Src" ax:value="http://www.youtube.com/v/rYEZMyrpsZw"/>
  <ax:ocxPr ax:name="WMode" ax:value="Window"/>
  <ax:ocxPr ax:name="Play" ax:value="-1"/>
  <ax:ocxPr ax:name="Loop" ax:value="0"/>
  <ax:ocxPr ax:name="Quality" ax:value="High"/>
  <ax:ocxPr ax:name="SAlign" ax:value=""/>
  <ax:ocxPr ax:name="Menu" ax:value="-1"/>
  <ax:ocxPr ax:name="Base" ax:value=""/>
  <ax:ocxPr ax:name="AllowScriptAccess" ax:value=""/>
  <ax:ocxPr ax:name="Scale" ax:value="ShowAll"/>
  <ax:ocxPr ax:name="DeviceFont" ax:value="0"/>
  <ax:ocxPr ax:name="EmbedMovie" ax:value="0"/>
  <ax:ocxPr ax:name="BGColor" ax:value=""/>
  <ax:ocxPr ax:name="SWRemote" ax:value=""/>
  <ax:ocxPr ax:name="MovieData" ax:value=""/>
  <ax:ocxPr ax:name="SeamlessTabbing" ax:value="1"/>
  <ax:ocxPr ax:name="Profile" ax:value="0"/>
  <ax:ocxPr ax:name="ProfileAddress" ax:value=""/>
  <ax:ocxPr ax:name="ProfilePort" ax:value="0"/>
  <ax:ocxPr ax:name="AllowNetworking" ax:value="all"/>
  <ax:ocxPr ax:name="AllowFullScreen" ax:value="false"/>
</ax:ocx>
</file>

<file path=ppt/drawings/_rels/vmlDrawing1.vml.rels><?xml version="1.0" encoding="UTF-8" standalone="yes"?>
<Relationships xmlns="http://schemas.openxmlformats.org/package/2006/relationships"><Relationship Id="rId1" Type="http://schemas.openxmlformats.org/officeDocument/2006/relationships/image" Target="../media/image9.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F8BAA84-7350-49BF-9CC4-F13427D9E3DF}" type="datetimeFigureOut">
              <a:rPr lang="en-US" smtClean="0"/>
              <a:pPr/>
              <a:t>8/23/2015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850796E-2250-4CB6-AC8E-9FAA6DA6B14C}"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0850796E-2250-4CB6-AC8E-9FAA6DA6B14C}" type="slidenum">
              <a:rPr lang="en-US" smtClean="0"/>
              <a:pPr/>
              <a:t>17</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8" name="Rectangle 7"/>
          <p:cNvSpPr/>
          <p:nvPr/>
        </p:nvSpPr>
        <p:spPr>
          <a:xfrm>
            <a:off x="8686800" y="5638800"/>
            <a:ext cx="457200" cy="1219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a:endParaRPr/>
          </a:p>
        </p:txBody>
      </p:sp>
      <p:sp>
        <p:nvSpPr>
          <p:cNvPr id="9" name="Rectangle 8"/>
          <p:cNvSpPr/>
          <p:nvPr/>
        </p:nvSpPr>
        <p:spPr>
          <a:xfrm>
            <a:off x="8458200" y="5638800"/>
            <a:ext cx="228600" cy="12192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a:endParaRPr/>
          </a:p>
        </p:txBody>
      </p:sp>
      <p:sp>
        <p:nvSpPr>
          <p:cNvPr id="10" name="Rectangle 9"/>
          <p:cNvSpPr/>
          <p:nvPr/>
        </p:nvSpPr>
        <p:spPr>
          <a:xfrm>
            <a:off x="914401" y="0"/>
            <a:ext cx="4572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a:endParaRPr/>
          </a:p>
        </p:txBody>
      </p:sp>
      <p:sp>
        <p:nvSpPr>
          <p:cNvPr id="11" name="Rectangle 10"/>
          <p:cNvSpPr/>
          <p:nvPr/>
        </p:nvSpPr>
        <p:spPr>
          <a:xfrm>
            <a:off x="1" y="0"/>
            <a:ext cx="914400" cy="68580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a:endParaRPr/>
          </a:p>
        </p:txBody>
      </p:sp>
      <p:sp>
        <p:nvSpPr>
          <p:cNvPr id="12" name="Rectangle 11"/>
          <p:cNvSpPr/>
          <p:nvPr/>
        </p:nvSpPr>
        <p:spPr>
          <a:xfrm>
            <a:off x="0" y="5638800"/>
            <a:ext cx="9144000" cy="1219200"/>
          </a:xfrm>
          <a:prstGeom prst="rect">
            <a:avLst/>
          </a:prstGeom>
          <a:solidFill>
            <a:schemeClr val="accent1">
              <a:lumMod val="75000"/>
              <a:alpha val="5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a:endParaRPr/>
          </a:p>
        </p:txBody>
      </p:sp>
      <p:cxnSp>
        <p:nvCxnSpPr>
          <p:cNvPr id="13" name="Straight Connector 12"/>
          <p:cNvCxnSpPr/>
          <p:nvPr/>
        </p:nvCxnSpPr>
        <p:spPr bwMode="white">
          <a:xfrm>
            <a:off x="8682231" y="5638800"/>
            <a:ext cx="0" cy="121920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14" name="Rectangle 13"/>
          <p:cNvSpPr/>
          <p:nvPr/>
        </p:nvSpPr>
        <p:spPr>
          <a:xfrm>
            <a:off x="0" y="5643132"/>
            <a:ext cx="912352" cy="1214868"/>
          </a:xfrm>
          <a:prstGeom prst="rect">
            <a:avLst/>
          </a:prstGeom>
          <a:solidFill>
            <a:schemeClr val="accent1">
              <a:lumMod val="50000"/>
              <a:alpha val="74902"/>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a:endParaRPr/>
          </a:p>
        </p:txBody>
      </p:sp>
      <p:cxnSp>
        <p:nvCxnSpPr>
          <p:cNvPr id="15" name="Straight Connector 14"/>
          <p:cNvCxnSpPr/>
          <p:nvPr/>
        </p:nvCxnSpPr>
        <p:spPr bwMode="white">
          <a:xfrm>
            <a:off x="914401" y="0"/>
            <a:ext cx="0" cy="685800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bwMode="white">
          <a:xfrm>
            <a:off x="0" y="5631204"/>
            <a:ext cx="1371601"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17" name="Pi"/>
          <p:cNvSpPr>
            <a:spLocks/>
          </p:cNvSpPr>
          <p:nvPr/>
        </p:nvSpPr>
        <p:spPr bwMode="white">
          <a:xfrm>
            <a:off x="207401" y="6032500"/>
            <a:ext cx="445008" cy="519176"/>
          </a:xfrm>
          <a:custGeom>
            <a:avLst/>
            <a:gdLst>
              <a:gd name="T0" fmla="*/ 411 w 426"/>
              <a:gd name="T1" fmla="*/ 0 h 372"/>
              <a:gd name="T2" fmla="*/ 90 w 426"/>
              <a:gd name="T3" fmla="*/ 0 h 372"/>
              <a:gd name="T4" fmla="*/ 3 w 426"/>
              <a:gd name="T5" fmla="*/ 64 h 372"/>
              <a:gd name="T6" fmla="*/ 12 w 426"/>
              <a:gd name="T7" fmla="*/ 83 h 372"/>
              <a:gd name="T8" fmla="*/ 17 w 426"/>
              <a:gd name="T9" fmla="*/ 83 h 372"/>
              <a:gd name="T10" fmla="*/ 31 w 426"/>
              <a:gd name="T11" fmla="*/ 73 h 372"/>
              <a:gd name="T12" fmla="*/ 90 w 426"/>
              <a:gd name="T13" fmla="*/ 30 h 372"/>
              <a:gd name="T14" fmla="*/ 131 w 426"/>
              <a:gd name="T15" fmla="*/ 30 h 372"/>
              <a:gd name="T16" fmla="*/ 61 w 426"/>
              <a:gd name="T17" fmla="*/ 334 h 372"/>
              <a:gd name="T18" fmla="*/ 61 w 426"/>
              <a:gd name="T19" fmla="*/ 355 h 372"/>
              <a:gd name="T20" fmla="*/ 72 w 426"/>
              <a:gd name="T21" fmla="*/ 359 h 372"/>
              <a:gd name="T22" fmla="*/ 83 w 426"/>
              <a:gd name="T23" fmla="*/ 355 h 372"/>
              <a:gd name="T24" fmla="*/ 161 w 426"/>
              <a:gd name="T25" fmla="*/ 30 h 372"/>
              <a:gd name="T26" fmla="*/ 272 w 426"/>
              <a:gd name="T27" fmla="*/ 30 h 372"/>
              <a:gd name="T28" fmla="*/ 253 w 426"/>
              <a:gd name="T29" fmla="*/ 270 h 372"/>
              <a:gd name="T30" fmla="*/ 277 w 426"/>
              <a:gd name="T31" fmla="*/ 355 h 372"/>
              <a:gd name="T32" fmla="*/ 322 w 426"/>
              <a:gd name="T33" fmla="*/ 372 h 372"/>
              <a:gd name="T34" fmla="*/ 335 w 426"/>
              <a:gd name="T35" fmla="*/ 371 h 372"/>
              <a:gd name="T36" fmla="*/ 417 w 426"/>
              <a:gd name="T37" fmla="*/ 280 h 372"/>
              <a:gd name="T38" fmla="*/ 406 w 426"/>
              <a:gd name="T39" fmla="*/ 262 h 372"/>
              <a:gd name="T40" fmla="*/ 388 w 426"/>
              <a:gd name="T41" fmla="*/ 273 h 372"/>
              <a:gd name="T42" fmla="*/ 331 w 426"/>
              <a:gd name="T43" fmla="*/ 341 h 372"/>
              <a:gd name="T44" fmla="*/ 298 w 426"/>
              <a:gd name="T45" fmla="*/ 333 h 372"/>
              <a:gd name="T46" fmla="*/ 283 w 426"/>
              <a:gd name="T47" fmla="*/ 272 h 372"/>
              <a:gd name="T48" fmla="*/ 302 w 426"/>
              <a:gd name="T49" fmla="*/ 30 h 372"/>
              <a:gd name="T50" fmla="*/ 411 w 426"/>
              <a:gd name="T51" fmla="*/ 30 h 372"/>
              <a:gd name="T52" fmla="*/ 426 w 426"/>
              <a:gd name="T53" fmla="*/ 15 h 372"/>
              <a:gd name="T54" fmla="*/ 411 w 426"/>
              <a:gd name="T55" fmla="*/ 0 h 3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26" h="372">
                <a:moveTo>
                  <a:pt x="411" y="0"/>
                </a:moveTo>
                <a:cubicBezTo>
                  <a:pt x="90" y="0"/>
                  <a:pt x="90" y="0"/>
                  <a:pt x="90" y="0"/>
                </a:cubicBezTo>
                <a:cubicBezTo>
                  <a:pt x="25" y="0"/>
                  <a:pt x="4" y="61"/>
                  <a:pt x="3" y="64"/>
                </a:cubicBezTo>
                <a:cubicBezTo>
                  <a:pt x="0" y="71"/>
                  <a:pt x="4" y="80"/>
                  <a:pt x="12" y="83"/>
                </a:cubicBezTo>
                <a:cubicBezTo>
                  <a:pt x="14" y="83"/>
                  <a:pt x="15" y="83"/>
                  <a:pt x="17" y="83"/>
                </a:cubicBezTo>
                <a:cubicBezTo>
                  <a:pt x="23" y="83"/>
                  <a:pt x="29" y="80"/>
                  <a:pt x="31" y="73"/>
                </a:cubicBezTo>
                <a:cubicBezTo>
                  <a:pt x="31" y="73"/>
                  <a:pt x="46" y="30"/>
                  <a:pt x="90" y="30"/>
                </a:cubicBezTo>
                <a:cubicBezTo>
                  <a:pt x="131" y="30"/>
                  <a:pt x="131" y="30"/>
                  <a:pt x="131" y="30"/>
                </a:cubicBezTo>
                <a:cubicBezTo>
                  <a:pt x="129" y="83"/>
                  <a:pt x="118" y="274"/>
                  <a:pt x="61" y="334"/>
                </a:cubicBezTo>
                <a:cubicBezTo>
                  <a:pt x="55" y="340"/>
                  <a:pt x="55" y="350"/>
                  <a:pt x="61" y="355"/>
                </a:cubicBezTo>
                <a:cubicBezTo>
                  <a:pt x="64" y="358"/>
                  <a:pt x="68" y="359"/>
                  <a:pt x="72" y="359"/>
                </a:cubicBezTo>
                <a:cubicBezTo>
                  <a:pt x="76" y="359"/>
                  <a:pt x="80" y="358"/>
                  <a:pt x="83" y="355"/>
                </a:cubicBezTo>
                <a:cubicBezTo>
                  <a:pt x="148" y="286"/>
                  <a:pt x="159" y="84"/>
                  <a:pt x="161" y="30"/>
                </a:cubicBezTo>
                <a:cubicBezTo>
                  <a:pt x="272" y="30"/>
                  <a:pt x="272" y="30"/>
                  <a:pt x="272" y="30"/>
                </a:cubicBezTo>
                <a:cubicBezTo>
                  <a:pt x="253" y="270"/>
                  <a:pt x="253" y="270"/>
                  <a:pt x="253" y="270"/>
                </a:cubicBezTo>
                <a:cubicBezTo>
                  <a:pt x="253" y="272"/>
                  <a:pt x="248" y="327"/>
                  <a:pt x="277" y="355"/>
                </a:cubicBezTo>
                <a:cubicBezTo>
                  <a:pt x="289" y="366"/>
                  <a:pt x="304" y="372"/>
                  <a:pt x="322" y="372"/>
                </a:cubicBezTo>
                <a:cubicBezTo>
                  <a:pt x="326" y="372"/>
                  <a:pt x="330" y="372"/>
                  <a:pt x="335" y="371"/>
                </a:cubicBezTo>
                <a:cubicBezTo>
                  <a:pt x="398" y="362"/>
                  <a:pt x="416" y="283"/>
                  <a:pt x="417" y="280"/>
                </a:cubicBezTo>
                <a:cubicBezTo>
                  <a:pt x="419" y="271"/>
                  <a:pt x="414" y="264"/>
                  <a:pt x="406" y="262"/>
                </a:cubicBezTo>
                <a:cubicBezTo>
                  <a:pt x="398" y="260"/>
                  <a:pt x="390" y="265"/>
                  <a:pt x="388" y="273"/>
                </a:cubicBezTo>
                <a:cubicBezTo>
                  <a:pt x="388" y="274"/>
                  <a:pt x="373" y="335"/>
                  <a:pt x="331" y="341"/>
                </a:cubicBezTo>
                <a:cubicBezTo>
                  <a:pt x="316" y="343"/>
                  <a:pt x="306" y="341"/>
                  <a:pt x="298" y="333"/>
                </a:cubicBezTo>
                <a:cubicBezTo>
                  <a:pt x="282" y="318"/>
                  <a:pt x="282" y="284"/>
                  <a:pt x="283" y="272"/>
                </a:cubicBezTo>
                <a:cubicBezTo>
                  <a:pt x="302" y="30"/>
                  <a:pt x="302" y="30"/>
                  <a:pt x="302" y="30"/>
                </a:cubicBezTo>
                <a:cubicBezTo>
                  <a:pt x="411" y="30"/>
                  <a:pt x="411" y="30"/>
                  <a:pt x="411" y="30"/>
                </a:cubicBezTo>
                <a:cubicBezTo>
                  <a:pt x="419" y="30"/>
                  <a:pt x="426" y="24"/>
                  <a:pt x="426" y="15"/>
                </a:cubicBezTo>
                <a:cubicBezTo>
                  <a:pt x="426" y="7"/>
                  <a:pt x="419" y="0"/>
                  <a:pt x="411" y="0"/>
                </a:cubicBezTo>
                <a:close/>
              </a:path>
            </a:pathLst>
          </a:custGeom>
          <a:solidFill>
            <a:schemeClr val="bg1"/>
          </a:solidFill>
          <a:ln>
            <a:solidFill>
              <a:schemeClr val="bg1"/>
            </a:solidFill>
          </a:ln>
          <a:extLst/>
        </p:spPr>
        <p:txBody>
          <a:bodyPr vert="horz" wrap="square" lIns="121899" tIns="60949" rIns="121899" bIns="60949" numCol="1" anchor="t" anchorCtr="0" compatLnSpc="1">
            <a:prstTxWarp prst="textNoShape">
              <a:avLst/>
            </a:prstTxWarp>
          </a:bodyPr>
          <a:lstStyle/>
          <a:p>
            <a:endParaRPr/>
          </a:p>
        </p:txBody>
      </p:sp>
      <p:sp>
        <p:nvSpPr>
          <p:cNvPr id="2" name="Title 1"/>
          <p:cNvSpPr>
            <a:spLocks noGrp="1"/>
          </p:cNvSpPr>
          <p:nvPr>
            <p:ph type="ctrTitle"/>
          </p:nvPr>
        </p:nvSpPr>
        <p:spPr>
          <a:xfrm>
            <a:off x="1821977" y="1600201"/>
            <a:ext cx="6248400" cy="2680127"/>
          </a:xfrm>
        </p:spPr>
        <p:txBody>
          <a:bodyPr>
            <a:noAutofit/>
          </a:bodyPr>
          <a:lstStyle>
            <a:lvl1pPr>
              <a:defRPr sz="5400"/>
            </a:lvl1pPr>
          </a:lstStyle>
          <a:p>
            <a:r>
              <a:rPr lang="en-US" smtClean="0"/>
              <a:t>Click to edit Master title style</a:t>
            </a:r>
            <a:endParaRPr/>
          </a:p>
        </p:txBody>
      </p:sp>
      <p:sp>
        <p:nvSpPr>
          <p:cNvPr id="3" name="Subtitle 2"/>
          <p:cNvSpPr>
            <a:spLocks noGrp="1"/>
          </p:cNvSpPr>
          <p:nvPr>
            <p:ph type="subTitle" idx="1"/>
          </p:nvPr>
        </p:nvSpPr>
        <p:spPr>
          <a:xfrm>
            <a:off x="1821976" y="4344916"/>
            <a:ext cx="5638800" cy="1116085"/>
          </a:xfrm>
        </p:spPr>
        <p:txBody>
          <a:bodyPr>
            <a:normAutofit/>
          </a:bodyPr>
          <a:lstStyle>
            <a:lvl1pPr marL="0" indent="0" algn="l">
              <a:spcBef>
                <a:spcPts val="0"/>
              </a:spcBef>
              <a:buNone/>
              <a:defRPr sz="32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4" name="Date Placeholder 3"/>
          <p:cNvSpPr>
            <a:spLocks noGrp="1"/>
          </p:cNvSpPr>
          <p:nvPr>
            <p:ph type="dt" sz="half" idx="10"/>
          </p:nvPr>
        </p:nvSpPr>
        <p:spPr/>
        <p:txBody>
          <a:bodyPr/>
          <a:lstStyle>
            <a:lvl1pPr>
              <a:defRPr>
                <a:solidFill>
                  <a:schemeClr val="bg1"/>
                </a:solidFill>
              </a:defRPr>
            </a:lvl1pPr>
          </a:lstStyle>
          <a:p>
            <a:fld id="{3241AF1B-21F1-4A53-B147-8F8B5AACA71B}" type="datetimeFigureOut">
              <a:rPr lang="en-US" smtClean="0"/>
              <a:pPr/>
              <a:t>8/23/2015</a:t>
            </a:fld>
            <a:endParaRPr lang="en-US"/>
          </a:p>
        </p:txBody>
      </p:sp>
      <p:sp>
        <p:nvSpPr>
          <p:cNvPr id="5" name="Footer Placeholder 4"/>
          <p:cNvSpPr>
            <a:spLocks noGrp="1"/>
          </p:cNvSpPr>
          <p:nvPr>
            <p:ph type="ftr" sz="quarter" idx="11"/>
          </p:nvPr>
        </p:nvSpPr>
        <p:spPr/>
        <p:txBody>
          <a:bodyPr/>
          <a:lstStyle>
            <a:lvl1pPr>
              <a:defRPr>
                <a:solidFill>
                  <a:schemeClr val="bg1"/>
                </a:solidFill>
              </a:defRPr>
            </a:lvl1pPr>
          </a:lstStyle>
          <a:p>
            <a:endParaRPr lang="en-US"/>
          </a:p>
        </p:txBody>
      </p:sp>
      <p:sp>
        <p:nvSpPr>
          <p:cNvPr id="6" name="Slide Number Placeholder 5"/>
          <p:cNvSpPr>
            <a:spLocks noGrp="1"/>
          </p:cNvSpPr>
          <p:nvPr>
            <p:ph type="sldNum" sz="quarter" idx="12"/>
          </p:nvPr>
        </p:nvSpPr>
        <p:spPr/>
        <p:txBody>
          <a:bodyPr/>
          <a:lstStyle>
            <a:lvl1pPr>
              <a:defRPr>
                <a:solidFill>
                  <a:schemeClr val="bg1"/>
                </a:solidFill>
              </a:defRPr>
            </a:lvl1pPr>
          </a:lstStyle>
          <a:p>
            <a:fld id="{F10ABD28-496F-438C-B3F7-2D8C181C69F8}" type="slidenum">
              <a:rPr lang="en-US" smtClean="0"/>
              <a:pPr/>
              <a:t>‹#›</a:t>
            </a:fld>
            <a:endParaRPr lang="en-US"/>
          </a:p>
        </p:txBody>
      </p:sp>
    </p:spTree>
    <p:extLst>
      <p:ext uri="{BB962C8B-B14F-4D97-AF65-F5344CB8AC3E}">
        <p14:creationId xmlns="" xmlns:p14="http://schemas.microsoft.com/office/powerpoint/2010/main" val="3817955988"/>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lvl5pPr>
              <a:defRPr/>
            </a:lvl5pPr>
            <a:lvl6pPr>
              <a:defRPr/>
            </a:lvl6pPr>
            <a:lvl7pPr>
              <a:defRPr/>
            </a:lvl7pPr>
            <a:lvl8pPr>
              <a:defRPr/>
            </a:lvl8pPr>
            <a:lvl9pPr>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3241AF1B-21F1-4A53-B147-8F8B5AACA71B}" type="datetimeFigureOut">
              <a:rPr lang="en-US" smtClean="0"/>
              <a:pPr/>
              <a:t>8/23/2015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10ABD28-496F-438C-B3F7-2D8C181C69F8}" type="slidenum">
              <a:rPr lang="en-US" smtClean="0"/>
              <a:pPr/>
              <a:t>‹#›</a:t>
            </a:fld>
            <a:endParaRPr lang="en-US"/>
          </a:p>
        </p:txBody>
      </p:sp>
    </p:spTree>
    <p:extLst>
      <p:ext uri="{BB962C8B-B14F-4D97-AF65-F5344CB8AC3E}">
        <p14:creationId xmlns="" xmlns:p14="http://schemas.microsoft.com/office/powerpoint/2010/main" val="2040880889"/>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8915400" y="0"/>
            <a:ext cx="228600" cy="6858000"/>
          </a:xfrm>
          <a:prstGeom prst="rect">
            <a:avLst/>
          </a:prstGeom>
          <a:solidFill>
            <a:schemeClr val="accent1">
              <a:lumMod val="50000"/>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lvl="0" algn="ctr"/>
            <a:endParaRPr/>
          </a:p>
        </p:txBody>
      </p:sp>
      <p:sp>
        <p:nvSpPr>
          <p:cNvPr id="8" name="Rectangle 7"/>
          <p:cNvSpPr/>
          <p:nvPr/>
        </p:nvSpPr>
        <p:spPr>
          <a:xfrm>
            <a:off x="462978" y="0"/>
            <a:ext cx="4572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a:endParaRPr/>
          </a:p>
        </p:txBody>
      </p:sp>
      <p:sp>
        <p:nvSpPr>
          <p:cNvPr id="9" name="Rectangle 8"/>
          <p:cNvSpPr/>
          <p:nvPr/>
        </p:nvSpPr>
        <p:spPr>
          <a:xfrm>
            <a:off x="0" y="0"/>
            <a:ext cx="457200" cy="6858000"/>
          </a:xfrm>
          <a:prstGeom prst="rect">
            <a:avLst/>
          </a:prstGeom>
          <a:solidFill>
            <a:schemeClr val="accent1">
              <a:lumMod val="75000"/>
              <a:alpha val="87843"/>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a:endParaRPr/>
          </a:p>
        </p:txBody>
      </p:sp>
      <p:sp>
        <p:nvSpPr>
          <p:cNvPr id="10" name="Rectangle 9"/>
          <p:cNvSpPr/>
          <p:nvPr/>
        </p:nvSpPr>
        <p:spPr>
          <a:xfrm>
            <a:off x="462978" y="736219"/>
            <a:ext cx="457200" cy="609600"/>
          </a:xfrm>
          <a:prstGeom prst="rect">
            <a:avLst/>
          </a:prstGeom>
          <a:solidFill>
            <a:schemeClr val="accent1">
              <a:lumMod val="50000"/>
              <a:alpha val="74902"/>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cxnSp>
        <p:nvCxnSpPr>
          <p:cNvPr id="11" name="Straight Connector 10"/>
          <p:cNvCxnSpPr/>
          <p:nvPr/>
        </p:nvCxnSpPr>
        <p:spPr bwMode="white">
          <a:xfrm>
            <a:off x="462978" y="736219"/>
            <a:ext cx="457200"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bwMode="white">
          <a:xfrm>
            <a:off x="462978" y="1345819"/>
            <a:ext cx="457200"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13" name="Pi"/>
          <p:cNvSpPr>
            <a:spLocks/>
          </p:cNvSpPr>
          <p:nvPr/>
        </p:nvSpPr>
        <p:spPr bwMode="white">
          <a:xfrm rot="5400000">
            <a:off x="525249" y="934836"/>
            <a:ext cx="336023" cy="220630"/>
          </a:xfrm>
          <a:custGeom>
            <a:avLst/>
            <a:gdLst>
              <a:gd name="T0" fmla="*/ 411 w 426"/>
              <a:gd name="T1" fmla="*/ 0 h 372"/>
              <a:gd name="T2" fmla="*/ 90 w 426"/>
              <a:gd name="T3" fmla="*/ 0 h 372"/>
              <a:gd name="T4" fmla="*/ 3 w 426"/>
              <a:gd name="T5" fmla="*/ 64 h 372"/>
              <a:gd name="T6" fmla="*/ 12 w 426"/>
              <a:gd name="T7" fmla="*/ 83 h 372"/>
              <a:gd name="T8" fmla="*/ 17 w 426"/>
              <a:gd name="T9" fmla="*/ 83 h 372"/>
              <a:gd name="T10" fmla="*/ 31 w 426"/>
              <a:gd name="T11" fmla="*/ 73 h 372"/>
              <a:gd name="T12" fmla="*/ 90 w 426"/>
              <a:gd name="T13" fmla="*/ 30 h 372"/>
              <a:gd name="T14" fmla="*/ 131 w 426"/>
              <a:gd name="T15" fmla="*/ 30 h 372"/>
              <a:gd name="T16" fmla="*/ 61 w 426"/>
              <a:gd name="T17" fmla="*/ 334 h 372"/>
              <a:gd name="T18" fmla="*/ 61 w 426"/>
              <a:gd name="T19" fmla="*/ 355 h 372"/>
              <a:gd name="T20" fmla="*/ 72 w 426"/>
              <a:gd name="T21" fmla="*/ 359 h 372"/>
              <a:gd name="T22" fmla="*/ 83 w 426"/>
              <a:gd name="T23" fmla="*/ 355 h 372"/>
              <a:gd name="T24" fmla="*/ 161 w 426"/>
              <a:gd name="T25" fmla="*/ 30 h 372"/>
              <a:gd name="T26" fmla="*/ 272 w 426"/>
              <a:gd name="T27" fmla="*/ 30 h 372"/>
              <a:gd name="T28" fmla="*/ 253 w 426"/>
              <a:gd name="T29" fmla="*/ 270 h 372"/>
              <a:gd name="T30" fmla="*/ 277 w 426"/>
              <a:gd name="T31" fmla="*/ 355 h 372"/>
              <a:gd name="T32" fmla="*/ 322 w 426"/>
              <a:gd name="T33" fmla="*/ 372 h 372"/>
              <a:gd name="T34" fmla="*/ 335 w 426"/>
              <a:gd name="T35" fmla="*/ 371 h 372"/>
              <a:gd name="T36" fmla="*/ 417 w 426"/>
              <a:gd name="T37" fmla="*/ 280 h 372"/>
              <a:gd name="T38" fmla="*/ 406 w 426"/>
              <a:gd name="T39" fmla="*/ 262 h 372"/>
              <a:gd name="T40" fmla="*/ 388 w 426"/>
              <a:gd name="T41" fmla="*/ 273 h 372"/>
              <a:gd name="T42" fmla="*/ 331 w 426"/>
              <a:gd name="T43" fmla="*/ 341 h 372"/>
              <a:gd name="T44" fmla="*/ 298 w 426"/>
              <a:gd name="T45" fmla="*/ 333 h 372"/>
              <a:gd name="T46" fmla="*/ 283 w 426"/>
              <a:gd name="T47" fmla="*/ 272 h 372"/>
              <a:gd name="T48" fmla="*/ 302 w 426"/>
              <a:gd name="T49" fmla="*/ 30 h 372"/>
              <a:gd name="T50" fmla="*/ 411 w 426"/>
              <a:gd name="T51" fmla="*/ 30 h 372"/>
              <a:gd name="T52" fmla="*/ 426 w 426"/>
              <a:gd name="T53" fmla="*/ 15 h 372"/>
              <a:gd name="T54" fmla="*/ 411 w 426"/>
              <a:gd name="T55" fmla="*/ 0 h 3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26" h="372">
                <a:moveTo>
                  <a:pt x="411" y="0"/>
                </a:moveTo>
                <a:cubicBezTo>
                  <a:pt x="90" y="0"/>
                  <a:pt x="90" y="0"/>
                  <a:pt x="90" y="0"/>
                </a:cubicBezTo>
                <a:cubicBezTo>
                  <a:pt x="25" y="0"/>
                  <a:pt x="4" y="61"/>
                  <a:pt x="3" y="64"/>
                </a:cubicBezTo>
                <a:cubicBezTo>
                  <a:pt x="0" y="71"/>
                  <a:pt x="4" y="80"/>
                  <a:pt x="12" y="83"/>
                </a:cubicBezTo>
                <a:cubicBezTo>
                  <a:pt x="14" y="83"/>
                  <a:pt x="15" y="83"/>
                  <a:pt x="17" y="83"/>
                </a:cubicBezTo>
                <a:cubicBezTo>
                  <a:pt x="23" y="83"/>
                  <a:pt x="29" y="80"/>
                  <a:pt x="31" y="73"/>
                </a:cubicBezTo>
                <a:cubicBezTo>
                  <a:pt x="31" y="73"/>
                  <a:pt x="46" y="30"/>
                  <a:pt x="90" y="30"/>
                </a:cubicBezTo>
                <a:cubicBezTo>
                  <a:pt x="131" y="30"/>
                  <a:pt x="131" y="30"/>
                  <a:pt x="131" y="30"/>
                </a:cubicBezTo>
                <a:cubicBezTo>
                  <a:pt x="129" y="83"/>
                  <a:pt x="118" y="274"/>
                  <a:pt x="61" y="334"/>
                </a:cubicBezTo>
                <a:cubicBezTo>
                  <a:pt x="55" y="340"/>
                  <a:pt x="55" y="350"/>
                  <a:pt x="61" y="355"/>
                </a:cubicBezTo>
                <a:cubicBezTo>
                  <a:pt x="64" y="358"/>
                  <a:pt x="68" y="359"/>
                  <a:pt x="72" y="359"/>
                </a:cubicBezTo>
                <a:cubicBezTo>
                  <a:pt x="76" y="359"/>
                  <a:pt x="80" y="358"/>
                  <a:pt x="83" y="355"/>
                </a:cubicBezTo>
                <a:cubicBezTo>
                  <a:pt x="148" y="286"/>
                  <a:pt x="159" y="84"/>
                  <a:pt x="161" y="30"/>
                </a:cubicBezTo>
                <a:cubicBezTo>
                  <a:pt x="272" y="30"/>
                  <a:pt x="272" y="30"/>
                  <a:pt x="272" y="30"/>
                </a:cubicBezTo>
                <a:cubicBezTo>
                  <a:pt x="253" y="270"/>
                  <a:pt x="253" y="270"/>
                  <a:pt x="253" y="270"/>
                </a:cubicBezTo>
                <a:cubicBezTo>
                  <a:pt x="253" y="272"/>
                  <a:pt x="248" y="327"/>
                  <a:pt x="277" y="355"/>
                </a:cubicBezTo>
                <a:cubicBezTo>
                  <a:pt x="289" y="366"/>
                  <a:pt x="304" y="372"/>
                  <a:pt x="322" y="372"/>
                </a:cubicBezTo>
                <a:cubicBezTo>
                  <a:pt x="326" y="372"/>
                  <a:pt x="330" y="372"/>
                  <a:pt x="335" y="371"/>
                </a:cubicBezTo>
                <a:cubicBezTo>
                  <a:pt x="398" y="362"/>
                  <a:pt x="416" y="283"/>
                  <a:pt x="417" y="280"/>
                </a:cubicBezTo>
                <a:cubicBezTo>
                  <a:pt x="419" y="271"/>
                  <a:pt x="414" y="264"/>
                  <a:pt x="406" y="262"/>
                </a:cubicBezTo>
                <a:cubicBezTo>
                  <a:pt x="398" y="260"/>
                  <a:pt x="390" y="265"/>
                  <a:pt x="388" y="273"/>
                </a:cubicBezTo>
                <a:cubicBezTo>
                  <a:pt x="388" y="274"/>
                  <a:pt x="373" y="335"/>
                  <a:pt x="331" y="341"/>
                </a:cubicBezTo>
                <a:cubicBezTo>
                  <a:pt x="316" y="343"/>
                  <a:pt x="306" y="341"/>
                  <a:pt x="298" y="333"/>
                </a:cubicBezTo>
                <a:cubicBezTo>
                  <a:pt x="282" y="318"/>
                  <a:pt x="282" y="284"/>
                  <a:pt x="283" y="272"/>
                </a:cubicBezTo>
                <a:cubicBezTo>
                  <a:pt x="302" y="30"/>
                  <a:pt x="302" y="30"/>
                  <a:pt x="302" y="30"/>
                </a:cubicBezTo>
                <a:cubicBezTo>
                  <a:pt x="411" y="30"/>
                  <a:pt x="411" y="30"/>
                  <a:pt x="411" y="30"/>
                </a:cubicBezTo>
                <a:cubicBezTo>
                  <a:pt x="419" y="30"/>
                  <a:pt x="426" y="24"/>
                  <a:pt x="426" y="15"/>
                </a:cubicBezTo>
                <a:cubicBezTo>
                  <a:pt x="426" y="7"/>
                  <a:pt x="419" y="0"/>
                  <a:pt x="411" y="0"/>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a:p>
        </p:txBody>
      </p:sp>
      <p:cxnSp>
        <p:nvCxnSpPr>
          <p:cNvPr id="14" name="Straight Connector 13"/>
          <p:cNvCxnSpPr/>
          <p:nvPr/>
        </p:nvCxnSpPr>
        <p:spPr bwMode="white">
          <a:xfrm>
            <a:off x="462978" y="0"/>
            <a:ext cx="0" cy="685800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2" name="Vertical Title 1"/>
          <p:cNvSpPr>
            <a:spLocks noGrp="1"/>
          </p:cNvSpPr>
          <p:nvPr>
            <p:ph type="title" orient="vert"/>
          </p:nvPr>
        </p:nvSpPr>
        <p:spPr>
          <a:xfrm>
            <a:off x="7201584" y="685800"/>
            <a:ext cx="1340994" cy="5486400"/>
          </a:xfrm>
        </p:spPr>
        <p:txBody>
          <a:bodyPr vert="eaVert"/>
          <a:lstStyle/>
          <a:p>
            <a:r>
              <a:rPr lang="en-US" smtClean="0"/>
              <a:t>Click to edit Master title style</a:t>
            </a:r>
            <a:endParaRPr/>
          </a:p>
        </p:txBody>
      </p:sp>
      <p:sp>
        <p:nvSpPr>
          <p:cNvPr id="3" name="Vertical Text Placeholder 2"/>
          <p:cNvSpPr>
            <a:spLocks noGrp="1"/>
          </p:cNvSpPr>
          <p:nvPr>
            <p:ph type="body" orient="vert" idx="1"/>
          </p:nvPr>
        </p:nvSpPr>
        <p:spPr>
          <a:xfrm>
            <a:off x="1199272" y="685800"/>
            <a:ext cx="5887983" cy="5486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3241AF1B-21F1-4A53-B147-8F8B5AACA71B}" type="datetimeFigureOut">
              <a:rPr lang="en-US" smtClean="0"/>
              <a:pPr/>
              <a:t>8/23/2015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10ABD28-496F-438C-B3F7-2D8C181C69F8}" type="slidenum">
              <a:rPr lang="en-US" smtClean="0"/>
              <a:pPr/>
              <a:t>‹#›</a:t>
            </a:fld>
            <a:endParaRPr lang="en-US"/>
          </a:p>
        </p:txBody>
      </p:sp>
    </p:spTree>
    <p:extLst>
      <p:ext uri="{BB962C8B-B14F-4D97-AF65-F5344CB8AC3E}">
        <p14:creationId xmlns="" xmlns:p14="http://schemas.microsoft.com/office/powerpoint/2010/main" val="612817689"/>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lvl5pPr>
              <a:defRPr/>
            </a:lvl5pPr>
            <a:lvl6pPr>
              <a:defRPr/>
            </a:lvl6pPr>
            <a:lvl7pPr>
              <a:defRPr/>
            </a:lvl7pPr>
            <a:lvl8pPr>
              <a:defRPr/>
            </a:lvl8pPr>
            <a:lvl9pPr>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3241AF1B-21F1-4A53-B147-8F8B5AACA71B}" type="datetimeFigureOut">
              <a:rPr lang="en-US" smtClean="0"/>
              <a:pPr/>
              <a:t>8/23/2015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10ABD28-496F-438C-B3F7-2D8C181C69F8}" type="slidenum">
              <a:rPr lang="en-US" smtClean="0"/>
              <a:pPr/>
              <a:t>‹#›</a:t>
            </a:fld>
            <a:endParaRPr lang="en-US"/>
          </a:p>
        </p:txBody>
      </p:sp>
    </p:spTree>
    <p:extLst>
      <p:ext uri="{BB962C8B-B14F-4D97-AF65-F5344CB8AC3E}">
        <p14:creationId xmlns="" xmlns:p14="http://schemas.microsoft.com/office/powerpoint/2010/main" val="2185532848"/>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19" name="Rectangle 18"/>
          <p:cNvSpPr/>
          <p:nvPr/>
        </p:nvSpPr>
        <p:spPr>
          <a:xfrm>
            <a:off x="8686800" y="5638800"/>
            <a:ext cx="457200" cy="1219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a:endParaRPr/>
          </a:p>
        </p:txBody>
      </p:sp>
      <p:sp>
        <p:nvSpPr>
          <p:cNvPr id="20" name="Rectangle 19"/>
          <p:cNvSpPr/>
          <p:nvPr/>
        </p:nvSpPr>
        <p:spPr>
          <a:xfrm>
            <a:off x="8458200" y="5638800"/>
            <a:ext cx="228600" cy="12192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a:endParaRPr/>
          </a:p>
        </p:txBody>
      </p:sp>
      <p:sp>
        <p:nvSpPr>
          <p:cNvPr id="24" name="Rectangle 23"/>
          <p:cNvSpPr/>
          <p:nvPr/>
        </p:nvSpPr>
        <p:spPr>
          <a:xfrm>
            <a:off x="912352" y="5638800"/>
            <a:ext cx="457200" cy="1219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a:endParaRPr/>
          </a:p>
        </p:txBody>
      </p:sp>
      <p:sp>
        <p:nvSpPr>
          <p:cNvPr id="21" name="Rectangle 20"/>
          <p:cNvSpPr/>
          <p:nvPr/>
        </p:nvSpPr>
        <p:spPr>
          <a:xfrm>
            <a:off x="0" y="5638800"/>
            <a:ext cx="9144000" cy="1219200"/>
          </a:xfrm>
          <a:prstGeom prst="rect">
            <a:avLst/>
          </a:prstGeom>
          <a:solidFill>
            <a:schemeClr val="accent1">
              <a:lumMod val="75000"/>
              <a:alpha val="5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a:endParaRPr/>
          </a:p>
        </p:txBody>
      </p:sp>
      <p:cxnSp>
        <p:nvCxnSpPr>
          <p:cNvPr id="22" name="Straight Connector 21"/>
          <p:cNvCxnSpPr/>
          <p:nvPr/>
        </p:nvCxnSpPr>
        <p:spPr bwMode="white">
          <a:xfrm>
            <a:off x="8682231" y="5638800"/>
            <a:ext cx="0" cy="121920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16" name="Rectangle 15"/>
          <p:cNvSpPr/>
          <p:nvPr/>
        </p:nvSpPr>
        <p:spPr>
          <a:xfrm>
            <a:off x="0" y="5643132"/>
            <a:ext cx="912352" cy="1214868"/>
          </a:xfrm>
          <a:prstGeom prst="rect">
            <a:avLst/>
          </a:prstGeom>
          <a:solidFill>
            <a:schemeClr val="accent1">
              <a:lumMod val="50000"/>
              <a:alpha val="74902"/>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a:endParaRPr/>
          </a:p>
        </p:txBody>
      </p:sp>
      <p:sp>
        <p:nvSpPr>
          <p:cNvPr id="18" name="Pi"/>
          <p:cNvSpPr>
            <a:spLocks/>
          </p:cNvSpPr>
          <p:nvPr/>
        </p:nvSpPr>
        <p:spPr bwMode="white">
          <a:xfrm>
            <a:off x="207401" y="6032500"/>
            <a:ext cx="445008" cy="519176"/>
          </a:xfrm>
          <a:custGeom>
            <a:avLst/>
            <a:gdLst>
              <a:gd name="T0" fmla="*/ 411 w 426"/>
              <a:gd name="T1" fmla="*/ 0 h 372"/>
              <a:gd name="T2" fmla="*/ 90 w 426"/>
              <a:gd name="T3" fmla="*/ 0 h 372"/>
              <a:gd name="T4" fmla="*/ 3 w 426"/>
              <a:gd name="T5" fmla="*/ 64 h 372"/>
              <a:gd name="T6" fmla="*/ 12 w 426"/>
              <a:gd name="T7" fmla="*/ 83 h 372"/>
              <a:gd name="T8" fmla="*/ 17 w 426"/>
              <a:gd name="T9" fmla="*/ 83 h 372"/>
              <a:gd name="T10" fmla="*/ 31 w 426"/>
              <a:gd name="T11" fmla="*/ 73 h 372"/>
              <a:gd name="T12" fmla="*/ 90 w 426"/>
              <a:gd name="T13" fmla="*/ 30 h 372"/>
              <a:gd name="T14" fmla="*/ 131 w 426"/>
              <a:gd name="T15" fmla="*/ 30 h 372"/>
              <a:gd name="T16" fmla="*/ 61 w 426"/>
              <a:gd name="T17" fmla="*/ 334 h 372"/>
              <a:gd name="T18" fmla="*/ 61 w 426"/>
              <a:gd name="T19" fmla="*/ 355 h 372"/>
              <a:gd name="T20" fmla="*/ 72 w 426"/>
              <a:gd name="T21" fmla="*/ 359 h 372"/>
              <a:gd name="T22" fmla="*/ 83 w 426"/>
              <a:gd name="T23" fmla="*/ 355 h 372"/>
              <a:gd name="T24" fmla="*/ 161 w 426"/>
              <a:gd name="T25" fmla="*/ 30 h 372"/>
              <a:gd name="T26" fmla="*/ 272 w 426"/>
              <a:gd name="T27" fmla="*/ 30 h 372"/>
              <a:gd name="T28" fmla="*/ 253 w 426"/>
              <a:gd name="T29" fmla="*/ 270 h 372"/>
              <a:gd name="T30" fmla="*/ 277 w 426"/>
              <a:gd name="T31" fmla="*/ 355 h 372"/>
              <a:gd name="T32" fmla="*/ 322 w 426"/>
              <a:gd name="T33" fmla="*/ 372 h 372"/>
              <a:gd name="T34" fmla="*/ 335 w 426"/>
              <a:gd name="T35" fmla="*/ 371 h 372"/>
              <a:gd name="T36" fmla="*/ 417 w 426"/>
              <a:gd name="T37" fmla="*/ 280 h 372"/>
              <a:gd name="T38" fmla="*/ 406 w 426"/>
              <a:gd name="T39" fmla="*/ 262 h 372"/>
              <a:gd name="T40" fmla="*/ 388 w 426"/>
              <a:gd name="T41" fmla="*/ 273 h 372"/>
              <a:gd name="T42" fmla="*/ 331 w 426"/>
              <a:gd name="T43" fmla="*/ 341 h 372"/>
              <a:gd name="T44" fmla="*/ 298 w 426"/>
              <a:gd name="T45" fmla="*/ 333 h 372"/>
              <a:gd name="T46" fmla="*/ 283 w 426"/>
              <a:gd name="T47" fmla="*/ 272 h 372"/>
              <a:gd name="T48" fmla="*/ 302 w 426"/>
              <a:gd name="T49" fmla="*/ 30 h 372"/>
              <a:gd name="T50" fmla="*/ 411 w 426"/>
              <a:gd name="T51" fmla="*/ 30 h 372"/>
              <a:gd name="T52" fmla="*/ 426 w 426"/>
              <a:gd name="T53" fmla="*/ 15 h 372"/>
              <a:gd name="T54" fmla="*/ 411 w 426"/>
              <a:gd name="T55" fmla="*/ 0 h 3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26" h="372">
                <a:moveTo>
                  <a:pt x="411" y="0"/>
                </a:moveTo>
                <a:cubicBezTo>
                  <a:pt x="90" y="0"/>
                  <a:pt x="90" y="0"/>
                  <a:pt x="90" y="0"/>
                </a:cubicBezTo>
                <a:cubicBezTo>
                  <a:pt x="25" y="0"/>
                  <a:pt x="4" y="61"/>
                  <a:pt x="3" y="64"/>
                </a:cubicBezTo>
                <a:cubicBezTo>
                  <a:pt x="0" y="71"/>
                  <a:pt x="4" y="80"/>
                  <a:pt x="12" y="83"/>
                </a:cubicBezTo>
                <a:cubicBezTo>
                  <a:pt x="14" y="83"/>
                  <a:pt x="15" y="83"/>
                  <a:pt x="17" y="83"/>
                </a:cubicBezTo>
                <a:cubicBezTo>
                  <a:pt x="23" y="83"/>
                  <a:pt x="29" y="80"/>
                  <a:pt x="31" y="73"/>
                </a:cubicBezTo>
                <a:cubicBezTo>
                  <a:pt x="31" y="73"/>
                  <a:pt x="46" y="30"/>
                  <a:pt x="90" y="30"/>
                </a:cubicBezTo>
                <a:cubicBezTo>
                  <a:pt x="131" y="30"/>
                  <a:pt x="131" y="30"/>
                  <a:pt x="131" y="30"/>
                </a:cubicBezTo>
                <a:cubicBezTo>
                  <a:pt x="129" y="83"/>
                  <a:pt x="118" y="274"/>
                  <a:pt x="61" y="334"/>
                </a:cubicBezTo>
                <a:cubicBezTo>
                  <a:pt x="55" y="340"/>
                  <a:pt x="55" y="350"/>
                  <a:pt x="61" y="355"/>
                </a:cubicBezTo>
                <a:cubicBezTo>
                  <a:pt x="64" y="358"/>
                  <a:pt x="68" y="359"/>
                  <a:pt x="72" y="359"/>
                </a:cubicBezTo>
                <a:cubicBezTo>
                  <a:pt x="76" y="359"/>
                  <a:pt x="80" y="358"/>
                  <a:pt x="83" y="355"/>
                </a:cubicBezTo>
                <a:cubicBezTo>
                  <a:pt x="148" y="286"/>
                  <a:pt x="159" y="84"/>
                  <a:pt x="161" y="30"/>
                </a:cubicBezTo>
                <a:cubicBezTo>
                  <a:pt x="272" y="30"/>
                  <a:pt x="272" y="30"/>
                  <a:pt x="272" y="30"/>
                </a:cubicBezTo>
                <a:cubicBezTo>
                  <a:pt x="253" y="270"/>
                  <a:pt x="253" y="270"/>
                  <a:pt x="253" y="270"/>
                </a:cubicBezTo>
                <a:cubicBezTo>
                  <a:pt x="253" y="272"/>
                  <a:pt x="248" y="327"/>
                  <a:pt x="277" y="355"/>
                </a:cubicBezTo>
                <a:cubicBezTo>
                  <a:pt x="289" y="366"/>
                  <a:pt x="304" y="372"/>
                  <a:pt x="322" y="372"/>
                </a:cubicBezTo>
                <a:cubicBezTo>
                  <a:pt x="326" y="372"/>
                  <a:pt x="330" y="372"/>
                  <a:pt x="335" y="371"/>
                </a:cubicBezTo>
                <a:cubicBezTo>
                  <a:pt x="398" y="362"/>
                  <a:pt x="416" y="283"/>
                  <a:pt x="417" y="280"/>
                </a:cubicBezTo>
                <a:cubicBezTo>
                  <a:pt x="419" y="271"/>
                  <a:pt x="414" y="264"/>
                  <a:pt x="406" y="262"/>
                </a:cubicBezTo>
                <a:cubicBezTo>
                  <a:pt x="398" y="260"/>
                  <a:pt x="390" y="265"/>
                  <a:pt x="388" y="273"/>
                </a:cubicBezTo>
                <a:cubicBezTo>
                  <a:pt x="388" y="274"/>
                  <a:pt x="373" y="335"/>
                  <a:pt x="331" y="341"/>
                </a:cubicBezTo>
                <a:cubicBezTo>
                  <a:pt x="316" y="343"/>
                  <a:pt x="306" y="341"/>
                  <a:pt x="298" y="333"/>
                </a:cubicBezTo>
                <a:cubicBezTo>
                  <a:pt x="282" y="318"/>
                  <a:pt x="282" y="284"/>
                  <a:pt x="283" y="272"/>
                </a:cubicBezTo>
                <a:cubicBezTo>
                  <a:pt x="302" y="30"/>
                  <a:pt x="302" y="30"/>
                  <a:pt x="302" y="30"/>
                </a:cubicBezTo>
                <a:cubicBezTo>
                  <a:pt x="411" y="30"/>
                  <a:pt x="411" y="30"/>
                  <a:pt x="411" y="30"/>
                </a:cubicBezTo>
                <a:cubicBezTo>
                  <a:pt x="419" y="30"/>
                  <a:pt x="426" y="24"/>
                  <a:pt x="426" y="15"/>
                </a:cubicBezTo>
                <a:cubicBezTo>
                  <a:pt x="426" y="7"/>
                  <a:pt x="419" y="0"/>
                  <a:pt x="411" y="0"/>
                </a:cubicBezTo>
                <a:close/>
              </a:path>
            </a:pathLst>
          </a:custGeom>
          <a:solidFill>
            <a:schemeClr val="bg1"/>
          </a:solidFill>
          <a:ln>
            <a:solidFill>
              <a:schemeClr val="bg1"/>
            </a:solidFill>
          </a:ln>
          <a:extLst/>
        </p:spPr>
        <p:txBody>
          <a:bodyPr vert="horz" wrap="square" lIns="121899" tIns="60949" rIns="121899" bIns="60949" numCol="1" anchor="t" anchorCtr="0" compatLnSpc="1">
            <a:prstTxWarp prst="textNoShape">
              <a:avLst/>
            </a:prstTxWarp>
          </a:bodyPr>
          <a:lstStyle/>
          <a:p>
            <a:endParaRPr/>
          </a:p>
        </p:txBody>
      </p:sp>
      <p:cxnSp>
        <p:nvCxnSpPr>
          <p:cNvPr id="23" name="Straight Connector 22"/>
          <p:cNvCxnSpPr/>
          <p:nvPr/>
        </p:nvCxnSpPr>
        <p:spPr bwMode="white">
          <a:xfrm>
            <a:off x="912352" y="5638800"/>
            <a:ext cx="0" cy="121920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26" name="Rectangle 25"/>
          <p:cNvSpPr/>
          <p:nvPr/>
        </p:nvSpPr>
        <p:spPr>
          <a:xfrm>
            <a:off x="8686800" y="0"/>
            <a:ext cx="457200" cy="6096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a:endParaRPr/>
          </a:p>
        </p:txBody>
      </p:sp>
      <p:sp>
        <p:nvSpPr>
          <p:cNvPr id="27" name="Rectangle 26"/>
          <p:cNvSpPr/>
          <p:nvPr/>
        </p:nvSpPr>
        <p:spPr>
          <a:xfrm>
            <a:off x="8458200" y="0"/>
            <a:ext cx="228600" cy="6096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a:endParaRPr/>
          </a:p>
        </p:txBody>
      </p:sp>
      <p:sp>
        <p:nvSpPr>
          <p:cNvPr id="28" name="Rectangle 27"/>
          <p:cNvSpPr/>
          <p:nvPr/>
        </p:nvSpPr>
        <p:spPr>
          <a:xfrm>
            <a:off x="914401" y="0"/>
            <a:ext cx="457200" cy="6096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a:endParaRPr/>
          </a:p>
        </p:txBody>
      </p:sp>
      <p:sp>
        <p:nvSpPr>
          <p:cNvPr id="29" name="Rectangle 28"/>
          <p:cNvSpPr/>
          <p:nvPr/>
        </p:nvSpPr>
        <p:spPr>
          <a:xfrm>
            <a:off x="-1" y="0"/>
            <a:ext cx="914400" cy="6096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a:endParaRPr/>
          </a:p>
        </p:txBody>
      </p:sp>
      <p:sp>
        <p:nvSpPr>
          <p:cNvPr id="30" name="Rectangle 29"/>
          <p:cNvSpPr/>
          <p:nvPr/>
        </p:nvSpPr>
        <p:spPr>
          <a:xfrm>
            <a:off x="0" y="0"/>
            <a:ext cx="9144000" cy="609600"/>
          </a:xfrm>
          <a:prstGeom prst="rect">
            <a:avLst/>
          </a:prstGeom>
          <a:solidFill>
            <a:schemeClr val="accent1">
              <a:lumMod val="75000"/>
              <a:alpha val="5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a:endParaRPr/>
          </a:p>
        </p:txBody>
      </p:sp>
      <p:cxnSp>
        <p:nvCxnSpPr>
          <p:cNvPr id="31" name="Straight Connector 30"/>
          <p:cNvCxnSpPr/>
          <p:nvPr/>
        </p:nvCxnSpPr>
        <p:spPr bwMode="white">
          <a:xfrm>
            <a:off x="8682231" y="0"/>
            <a:ext cx="0" cy="60960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32" name="Rectangle 31"/>
          <p:cNvSpPr/>
          <p:nvPr/>
        </p:nvSpPr>
        <p:spPr>
          <a:xfrm>
            <a:off x="0" y="0"/>
            <a:ext cx="912352" cy="609600"/>
          </a:xfrm>
          <a:prstGeom prst="rect">
            <a:avLst/>
          </a:prstGeom>
          <a:solidFill>
            <a:schemeClr val="accent1">
              <a:lumMod val="50000"/>
              <a:alpha val="74902"/>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a:endParaRPr/>
          </a:p>
        </p:txBody>
      </p:sp>
      <p:cxnSp>
        <p:nvCxnSpPr>
          <p:cNvPr id="33" name="Straight Connector 32"/>
          <p:cNvCxnSpPr/>
          <p:nvPr/>
        </p:nvCxnSpPr>
        <p:spPr bwMode="white">
          <a:xfrm>
            <a:off x="914401" y="0"/>
            <a:ext cx="0" cy="60960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4" name="Date Placeholder 3"/>
          <p:cNvSpPr>
            <a:spLocks noGrp="1"/>
          </p:cNvSpPr>
          <p:nvPr>
            <p:ph type="dt" sz="half" idx="10"/>
          </p:nvPr>
        </p:nvSpPr>
        <p:spPr/>
        <p:txBody>
          <a:bodyPr/>
          <a:lstStyle>
            <a:lvl1pPr>
              <a:defRPr>
                <a:solidFill>
                  <a:schemeClr val="bg1"/>
                </a:solidFill>
              </a:defRPr>
            </a:lvl1pPr>
          </a:lstStyle>
          <a:p>
            <a:fld id="{3241AF1B-21F1-4A53-B147-8F8B5AACA71B}" type="datetimeFigureOut">
              <a:rPr lang="en-US" smtClean="0"/>
              <a:pPr/>
              <a:t>8/23/2015</a:t>
            </a:fld>
            <a:endParaRPr lang="en-US"/>
          </a:p>
        </p:txBody>
      </p:sp>
      <p:sp>
        <p:nvSpPr>
          <p:cNvPr id="5" name="Footer Placeholder 4"/>
          <p:cNvSpPr>
            <a:spLocks noGrp="1"/>
          </p:cNvSpPr>
          <p:nvPr>
            <p:ph type="ftr" sz="quarter" idx="11"/>
          </p:nvPr>
        </p:nvSpPr>
        <p:spPr/>
        <p:txBody>
          <a:bodyPr/>
          <a:lstStyle>
            <a:lvl1pPr>
              <a:defRPr>
                <a:solidFill>
                  <a:schemeClr val="bg1"/>
                </a:solidFill>
              </a:defRPr>
            </a:lvl1pPr>
          </a:lstStyle>
          <a:p>
            <a:endParaRPr lang="en-US"/>
          </a:p>
        </p:txBody>
      </p:sp>
      <p:sp>
        <p:nvSpPr>
          <p:cNvPr id="6" name="Slide Number Placeholder 5"/>
          <p:cNvSpPr>
            <a:spLocks noGrp="1"/>
          </p:cNvSpPr>
          <p:nvPr>
            <p:ph type="sldNum" sz="quarter" idx="12"/>
          </p:nvPr>
        </p:nvSpPr>
        <p:spPr/>
        <p:txBody>
          <a:bodyPr/>
          <a:lstStyle>
            <a:lvl1pPr>
              <a:defRPr>
                <a:solidFill>
                  <a:schemeClr val="bg1"/>
                </a:solidFill>
              </a:defRPr>
            </a:lvl1pPr>
          </a:lstStyle>
          <a:p>
            <a:fld id="{F10ABD28-496F-438C-B3F7-2D8C181C69F8}" type="slidenum">
              <a:rPr lang="en-US" smtClean="0"/>
              <a:pPr/>
              <a:t>‹#›</a:t>
            </a:fld>
            <a:endParaRPr lang="en-US"/>
          </a:p>
        </p:txBody>
      </p:sp>
      <p:sp>
        <p:nvSpPr>
          <p:cNvPr id="2" name="Title 1"/>
          <p:cNvSpPr>
            <a:spLocks noGrp="1"/>
          </p:cNvSpPr>
          <p:nvPr>
            <p:ph type="title"/>
          </p:nvPr>
        </p:nvSpPr>
        <p:spPr>
          <a:xfrm>
            <a:off x="1199272" y="1600201"/>
            <a:ext cx="6214072" cy="2654064"/>
          </a:xfrm>
        </p:spPr>
        <p:txBody>
          <a:bodyPr anchor="b">
            <a:normAutofit/>
          </a:bodyPr>
          <a:lstStyle>
            <a:lvl1pPr algn="l">
              <a:defRPr sz="5400" b="0" cap="none" baseline="0"/>
            </a:lvl1pPr>
          </a:lstStyle>
          <a:p>
            <a:r>
              <a:rPr lang="en-US" smtClean="0"/>
              <a:t>Click to edit Master title style</a:t>
            </a:r>
            <a:endParaRPr/>
          </a:p>
        </p:txBody>
      </p:sp>
      <p:sp>
        <p:nvSpPr>
          <p:cNvPr id="3" name="Text Placeholder 2"/>
          <p:cNvSpPr>
            <a:spLocks noGrp="1"/>
          </p:cNvSpPr>
          <p:nvPr>
            <p:ph type="body" idx="1"/>
          </p:nvPr>
        </p:nvSpPr>
        <p:spPr>
          <a:xfrm>
            <a:off x="1199273" y="4259997"/>
            <a:ext cx="5449886" cy="1150203"/>
          </a:xfrm>
        </p:spPr>
        <p:txBody>
          <a:bodyPr anchor="t">
            <a:normAutofit/>
          </a:bodyPr>
          <a:lstStyle>
            <a:lvl1pPr marL="0" indent="0">
              <a:spcBef>
                <a:spcPts val="0"/>
              </a:spcBef>
              <a:buNone/>
              <a:defRPr sz="32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Tree>
    <p:extLst>
      <p:ext uri="{BB962C8B-B14F-4D97-AF65-F5344CB8AC3E}">
        <p14:creationId xmlns="" xmlns:p14="http://schemas.microsoft.com/office/powerpoint/2010/main" val="3234467543"/>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1195388" y="1600200"/>
            <a:ext cx="3611880" cy="4572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Content Placeholder 3"/>
          <p:cNvSpPr>
            <a:spLocks noGrp="1"/>
          </p:cNvSpPr>
          <p:nvPr>
            <p:ph sz="half" idx="2"/>
          </p:nvPr>
        </p:nvSpPr>
        <p:spPr>
          <a:xfrm>
            <a:off x="4922520" y="1600200"/>
            <a:ext cx="3611880" cy="4572000"/>
          </a:xfrm>
        </p:spPr>
        <p:txBody>
          <a:bodyPr/>
          <a:lstStyle>
            <a:lvl1pPr>
              <a:defRPr sz="2800"/>
            </a:lvl1pPr>
            <a:lvl2pPr>
              <a:defRPr sz="2400"/>
            </a:lvl2pPr>
            <a:lvl3pPr>
              <a:defRPr sz="2000"/>
            </a:lvl3pPr>
            <a:lvl4pPr>
              <a:defRPr sz="1800"/>
            </a:lvl4pPr>
            <a:lvl5pPr>
              <a:defRPr sz="1800"/>
            </a:lvl5pPr>
            <a:lvl6pPr>
              <a:defRPr sz="1800" baseline="0"/>
            </a:lvl6pPr>
            <a:lvl7pPr>
              <a:defRPr sz="1800" baseline="0"/>
            </a:lvl7pPr>
            <a:lvl8pPr>
              <a:defRPr sz="1800" baseline="0"/>
            </a:lvl8pPr>
            <a:lvl9pPr>
              <a:defRPr sz="18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4"/>
          <p:cNvSpPr>
            <a:spLocks noGrp="1"/>
          </p:cNvSpPr>
          <p:nvPr>
            <p:ph type="dt" sz="half" idx="10"/>
          </p:nvPr>
        </p:nvSpPr>
        <p:spPr/>
        <p:txBody>
          <a:bodyPr/>
          <a:lstStyle/>
          <a:p>
            <a:fld id="{3241AF1B-21F1-4A53-B147-8F8B5AACA71B}" type="datetimeFigureOut">
              <a:rPr lang="en-US" smtClean="0"/>
              <a:pPr/>
              <a:t>8/23/2015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10ABD28-496F-438C-B3F7-2D8C181C69F8}" type="slidenum">
              <a:rPr lang="en-US" smtClean="0"/>
              <a:pPr/>
              <a:t>‹#›</a:t>
            </a:fld>
            <a:endParaRPr lang="en-US"/>
          </a:p>
        </p:txBody>
      </p:sp>
    </p:spTree>
    <p:extLst>
      <p:ext uri="{BB962C8B-B14F-4D97-AF65-F5344CB8AC3E}">
        <p14:creationId xmlns="" xmlns:p14="http://schemas.microsoft.com/office/powerpoint/2010/main" val="1239113715"/>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a:p>
        </p:txBody>
      </p:sp>
      <p:sp>
        <p:nvSpPr>
          <p:cNvPr id="3" name="Text Placeholder 2"/>
          <p:cNvSpPr>
            <a:spLocks noGrp="1"/>
          </p:cNvSpPr>
          <p:nvPr>
            <p:ph type="body" idx="1"/>
          </p:nvPr>
        </p:nvSpPr>
        <p:spPr>
          <a:xfrm>
            <a:off x="1195389" y="1499616"/>
            <a:ext cx="3615107" cy="938784"/>
          </a:xfrm>
        </p:spPr>
        <p:txBody>
          <a:bodyPr anchor="b">
            <a:noAutofit/>
          </a:bodyPr>
          <a:lstStyle>
            <a:lvl1pPr marL="0" indent="0">
              <a:spcBef>
                <a:spcPts val="0"/>
              </a:spcBef>
              <a:buNone/>
              <a:defRPr sz="2400" b="0"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195388" y="2514707"/>
            <a:ext cx="3611880" cy="3657493"/>
          </a:xfrm>
        </p:spPr>
        <p:txBody>
          <a:bodyPr>
            <a:normAutofit/>
          </a:bodyPr>
          <a:lstStyle>
            <a:lvl1pPr>
              <a:defRPr sz="2400"/>
            </a:lvl1pPr>
            <a:lvl2pPr>
              <a:defRPr sz="2000"/>
            </a:lvl2pPr>
            <a:lvl3pPr>
              <a:defRPr sz="1800"/>
            </a:lvl3pPr>
            <a:lvl4pPr>
              <a:defRPr sz="1600"/>
            </a:lvl4pPr>
            <a:lvl5pPr>
              <a:defRPr sz="1600"/>
            </a:lvl5pPr>
            <a:lvl6pPr>
              <a:defRPr sz="1600"/>
            </a:lvl6pPr>
            <a:lvl7pPr>
              <a:defRPr sz="1600"/>
            </a:lvl7pPr>
            <a:lvl8pPr>
              <a:defRPr sz="1600" baseline="0"/>
            </a:lvl8pPr>
            <a:lvl9pPr>
              <a:defRPr sz="16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Text Placeholder 4"/>
          <p:cNvSpPr>
            <a:spLocks noGrp="1"/>
          </p:cNvSpPr>
          <p:nvPr>
            <p:ph type="body" sz="quarter" idx="3"/>
          </p:nvPr>
        </p:nvSpPr>
        <p:spPr>
          <a:xfrm>
            <a:off x="4919293" y="1499616"/>
            <a:ext cx="3615107" cy="938784"/>
          </a:xfrm>
        </p:spPr>
        <p:txBody>
          <a:bodyPr anchor="b">
            <a:noAutofit/>
          </a:bodyPr>
          <a:lstStyle>
            <a:lvl1pPr marL="0" indent="0">
              <a:spcBef>
                <a:spcPts val="0"/>
              </a:spcBef>
              <a:buNone/>
              <a:defRPr sz="2400" b="0"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919293" y="2514600"/>
            <a:ext cx="3615107" cy="3655568"/>
          </a:xfrm>
        </p:spPr>
        <p:txBody>
          <a:bodyPr>
            <a:normAutofit/>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7" name="Date Placeholder 6"/>
          <p:cNvSpPr>
            <a:spLocks noGrp="1"/>
          </p:cNvSpPr>
          <p:nvPr>
            <p:ph type="dt" sz="half" idx="10"/>
          </p:nvPr>
        </p:nvSpPr>
        <p:spPr/>
        <p:txBody>
          <a:bodyPr/>
          <a:lstStyle/>
          <a:p>
            <a:fld id="{3241AF1B-21F1-4A53-B147-8F8B5AACA71B}" type="datetimeFigureOut">
              <a:rPr lang="en-US" smtClean="0"/>
              <a:pPr/>
              <a:t>8/23/2015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10ABD28-496F-438C-B3F7-2D8C181C69F8}" type="slidenum">
              <a:rPr lang="en-US" smtClean="0"/>
              <a:pPr/>
              <a:t>‹#›</a:t>
            </a:fld>
            <a:endParaRPr lang="en-US"/>
          </a:p>
        </p:txBody>
      </p:sp>
    </p:spTree>
    <p:extLst>
      <p:ext uri="{BB962C8B-B14F-4D97-AF65-F5344CB8AC3E}">
        <p14:creationId xmlns="" xmlns:p14="http://schemas.microsoft.com/office/powerpoint/2010/main" val="2138358032"/>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fld id="{3241AF1B-21F1-4A53-B147-8F8B5AACA71B}" type="datetimeFigureOut">
              <a:rPr lang="en-US" smtClean="0"/>
              <a:pPr/>
              <a:t>8/23/2015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10ABD28-496F-438C-B3F7-2D8C181C69F8}" type="slidenum">
              <a:rPr lang="en-US" smtClean="0"/>
              <a:pPr/>
              <a:t>‹#›</a:t>
            </a:fld>
            <a:endParaRPr lang="en-US"/>
          </a:p>
        </p:txBody>
      </p:sp>
    </p:spTree>
    <p:extLst>
      <p:ext uri="{BB962C8B-B14F-4D97-AF65-F5344CB8AC3E}">
        <p14:creationId xmlns="" xmlns:p14="http://schemas.microsoft.com/office/powerpoint/2010/main" val="3163578801"/>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469802" y="0"/>
            <a:ext cx="2286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lvl="0" algn="ctr"/>
            <a:endParaRPr/>
          </a:p>
        </p:txBody>
      </p:sp>
      <p:sp>
        <p:nvSpPr>
          <p:cNvPr id="6" name="Rectangle 5"/>
          <p:cNvSpPr/>
          <p:nvPr/>
        </p:nvSpPr>
        <p:spPr>
          <a:xfrm>
            <a:off x="0" y="0"/>
            <a:ext cx="457200" cy="6858000"/>
          </a:xfrm>
          <a:prstGeom prst="rect">
            <a:avLst/>
          </a:prstGeom>
          <a:solidFill>
            <a:schemeClr val="accent1">
              <a:lumMod val="75000"/>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lvl="0" algn="ctr"/>
            <a:endParaRPr/>
          </a:p>
        </p:txBody>
      </p:sp>
      <p:cxnSp>
        <p:nvCxnSpPr>
          <p:cNvPr id="7" name="Straight Connector 6"/>
          <p:cNvCxnSpPr/>
          <p:nvPr/>
        </p:nvCxnSpPr>
        <p:spPr bwMode="white">
          <a:xfrm>
            <a:off x="462978" y="0"/>
            <a:ext cx="0" cy="685800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8" name="Rectangle 7"/>
          <p:cNvSpPr/>
          <p:nvPr/>
        </p:nvSpPr>
        <p:spPr>
          <a:xfrm>
            <a:off x="8229600" y="0"/>
            <a:ext cx="692146" cy="6858000"/>
          </a:xfrm>
          <a:prstGeom prst="rect">
            <a:avLst/>
          </a:prstGeom>
          <a:solidFill>
            <a:schemeClr val="accent1">
              <a:lumMod val="75000"/>
              <a:alpha val="8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lvl="0" algn="ctr"/>
            <a:endParaRPr/>
          </a:p>
        </p:txBody>
      </p:sp>
      <p:sp>
        <p:nvSpPr>
          <p:cNvPr id="9" name="Rectangle 8"/>
          <p:cNvSpPr/>
          <p:nvPr/>
        </p:nvSpPr>
        <p:spPr>
          <a:xfrm>
            <a:off x="8921746" y="0"/>
            <a:ext cx="228600" cy="6858000"/>
          </a:xfrm>
          <a:prstGeom prst="rect">
            <a:avLst/>
          </a:prstGeom>
          <a:solidFill>
            <a:schemeClr val="accent1">
              <a:lumMod val="50000"/>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lvl="0" algn="ctr"/>
            <a:endParaRPr/>
          </a:p>
        </p:txBody>
      </p:sp>
      <p:sp>
        <p:nvSpPr>
          <p:cNvPr id="2" name="Date Placeholder 1"/>
          <p:cNvSpPr>
            <a:spLocks noGrp="1"/>
          </p:cNvSpPr>
          <p:nvPr>
            <p:ph type="dt" sz="half" idx="10"/>
          </p:nvPr>
        </p:nvSpPr>
        <p:spPr/>
        <p:txBody>
          <a:bodyPr/>
          <a:lstStyle/>
          <a:p>
            <a:fld id="{3241AF1B-21F1-4A53-B147-8F8B5AACA71B}" type="datetimeFigureOut">
              <a:rPr lang="en-US" smtClean="0"/>
              <a:pPr/>
              <a:t>8/23/2015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lvl1pPr>
              <a:defRPr>
                <a:solidFill>
                  <a:schemeClr val="bg1"/>
                </a:solidFill>
              </a:defRPr>
            </a:lvl1pPr>
          </a:lstStyle>
          <a:p>
            <a:fld id="{F10ABD28-496F-438C-B3F7-2D8C181C69F8}" type="slidenum">
              <a:rPr lang="en-US" smtClean="0"/>
              <a:pPr/>
              <a:t>‹#›</a:t>
            </a:fld>
            <a:endParaRPr lang="en-US"/>
          </a:p>
        </p:txBody>
      </p:sp>
    </p:spTree>
    <p:extLst>
      <p:ext uri="{BB962C8B-B14F-4D97-AF65-F5344CB8AC3E}">
        <p14:creationId xmlns="" xmlns:p14="http://schemas.microsoft.com/office/powerpoint/2010/main" val="178381615"/>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466466" y="0"/>
            <a:ext cx="3111598" cy="6858000"/>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lvl="0" algn="ctr"/>
            <a:endParaRPr/>
          </a:p>
        </p:txBody>
      </p:sp>
      <p:sp>
        <p:nvSpPr>
          <p:cNvPr id="9" name="Rectangle 8"/>
          <p:cNvSpPr/>
          <p:nvPr/>
        </p:nvSpPr>
        <p:spPr>
          <a:xfrm>
            <a:off x="0" y="0"/>
            <a:ext cx="457200" cy="6858000"/>
          </a:xfrm>
          <a:prstGeom prst="rect">
            <a:avLst/>
          </a:prstGeom>
          <a:solidFill>
            <a:schemeClr val="accent1">
              <a:lumMod val="75000"/>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lvl="0" algn="ctr"/>
            <a:endParaRPr/>
          </a:p>
        </p:txBody>
      </p:sp>
      <p:cxnSp>
        <p:nvCxnSpPr>
          <p:cNvPr id="10" name="Straight Connector 9"/>
          <p:cNvCxnSpPr/>
          <p:nvPr/>
        </p:nvCxnSpPr>
        <p:spPr bwMode="white">
          <a:xfrm>
            <a:off x="466465" y="0"/>
            <a:ext cx="0" cy="685800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11" name="Rectangle 10"/>
          <p:cNvSpPr/>
          <p:nvPr/>
        </p:nvSpPr>
        <p:spPr>
          <a:xfrm>
            <a:off x="8915400" y="0"/>
            <a:ext cx="228600" cy="6858000"/>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lvl="0" algn="ctr"/>
            <a:endParaRPr/>
          </a:p>
        </p:txBody>
      </p:sp>
      <p:sp>
        <p:nvSpPr>
          <p:cNvPr id="2" name="Title 1"/>
          <p:cNvSpPr>
            <a:spLocks noGrp="1"/>
          </p:cNvSpPr>
          <p:nvPr>
            <p:ph type="title"/>
          </p:nvPr>
        </p:nvSpPr>
        <p:spPr bwMode="white">
          <a:xfrm>
            <a:off x="805890" y="381000"/>
            <a:ext cx="2470710" cy="1371600"/>
          </a:xfrm>
        </p:spPr>
        <p:txBody>
          <a:bodyPr anchor="b">
            <a:normAutofit/>
          </a:bodyPr>
          <a:lstStyle>
            <a:lvl1pPr algn="l">
              <a:defRPr sz="2800" b="0" cap="all" baseline="0">
                <a:solidFill>
                  <a:schemeClr val="bg1"/>
                </a:solidFill>
              </a:defRPr>
            </a:lvl1pPr>
          </a:lstStyle>
          <a:p>
            <a:r>
              <a:rPr lang="en-US" smtClean="0"/>
              <a:t>Click to edit Master title style</a:t>
            </a:r>
            <a:endParaRPr/>
          </a:p>
        </p:txBody>
      </p:sp>
      <p:sp>
        <p:nvSpPr>
          <p:cNvPr id="3" name="Content Placeholder 2"/>
          <p:cNvSpPr>
            <a:spLocks noGrp="1"/>
          </p:cNvSpPr>
          <p:nvPr>
            <p:ph idx="1"/>
          </p:nvPr>
        </p:nvSpPr>
        <p:spPr>
          <a:xfrm>
            <a:off x="3886200" y="482600"/>
            <a:ext cx="4648200" cy="5689600"/>
          </a:xfrm>
        </p:spPr>
        <p:txBody>
          <a:bodyPr>
            <a:normAutofit/>
          </a:bodyPr>
          <a:lstStyle>
            <a:lvl1pPr>
              <a:defRPr sz="2800"/>
            </a:lvl1pPr>
            <a:lvl2pPr>
              <a:defRPr sz="2400"/>
            </a:lvl2pPr>
            <a:lvl3pPr>
              <a:defRPr sz="2000"/>
            </a:lvl3pPr>
            <a:lvl4pPr>
              <a:defRPr sz="1800"/>
            </a:lvl4pPr>
            <a:lvl5pPr>
              <a:defRPr sz="1800"/>
            </a:lvl5pPr>
            <a:lvl6pPr>
              <a:defRPr sz="1800"/>
            </a:lvl6pPr>
            <a:lvl7pPr>
              <a:defRPr sz="1800"/>
            </a:lvl7pPr>
            <a:lvl8pPr>
              <a:defRPr sz="1800" baseline="0"/>
            </a:lvl8pPr>
            <a:lvl9pPr>
              <a:defRPr sz="18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Text Placeholder 3"/>
          <p:cNvSpPr>
            <a:spLocks noGrp="1"/>
          </p:cNvSpPr>
          <p:nvPr>
            <p:ph type="body" sz="half" idx="2"/>
          </p:nvPr>
        </p:nvSpPr>
        <p:spPr bwMode="white">
          <a:xfrm>
            <a:off x="805890" y="1828800"/>
            <a:ext cx="2470710" cy="4343400"/>
          </a:xfrm>
        </p:spPr>
        <p:txBody>
          <a:bodyPr>
            <a:normAutofit/>
          </a:bodyPr>
          <a:lstStyle>
            <a:lvl1pPr marL="0" indent="0">
              <a:buNone/>
              <a:defRPr sz="20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241AF1B-21F1-4A53-B147-8F8B5AACA71B}" type="datetimeFigureOut">
              <a:rPr lang="en-US" smtClean="0"/>
              <a:pPr/>
              <a:t>8/23/2015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10ABD28-496F-438C-B3F7-2D8C181C69F8}" type="slidenum">
              <a:rPr lang="en-US" smtClean="0"/>
              <a:pPr/>
              <a:t>‹#›</a:t>
            </a:fld>
            <a:endParaRPr lang="en-US"/>
          </a:p>
        </p:txBody>
      </p:sp>
    </p:spTree>
    <p:extLst>
      <p:ext uri="{BB962C8B-B14F-4D97-AF65-F5344CB8AC3E}">
        <p14:creationId xmlns="" xmlns:p14="http://schemas.microsoft.com/office/powerpoint/2010/main" val="3518043182"/>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1" name="Rectangle 10"/>
          <p:cNvSpPr/>
          <p:nvPr/>
        </p:nvSpPr>
        <p:spPr>
          <a:xfrm>
            <a:off x="0" y="0"/>
            <a:ext cx="457200" cy="6858000"/>
          </a:xfrm>
          <a:prstGeom prst="rect">
            <a:avLst/>
          </a:prstGeom>
          <a:solidFill>
            <a:schemeClr val="accent1">
              <a:lumMod val="75000"/>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lvl="0" algn="ctr"/>
            <a:endParaRPr/>
          </a:p>
        </p:txBody>
      </p:sp>
      <p:sp>
        <p:nvSpPr>
          <p:cNvPr id="8" name="Rectangle 7"/>
          <p:cNvSpPr/>
          <p:nvPr/>
        </p:nvSpPr>
        <p:spPr>
          <a:xfrm>
            <a:off x="8915400" y="0"/>
            <a:ext cx="228600" cy="6858000"/>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lvl="0" algn="ctr"/>
            <a:endParaRPr/>
          </a:p>
        </p:txBody>
      </p:sp>
      <p:sp>
        <p:nvSpPr>
          <p:cNvPr id="9" name="Rectangle 8"/>
          <p:cNvSpPr/>
          <p:nvPr/>
        </p:nvSpPr>
        <p:spPr>
          <a:xfrm>
            <a:off x="3657600" y="0"/>
            <a:ext cx="5264146" cy="6858000"/>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lvl="0" algn="ctr"/>
            <a:endParaRPr/>
          </a:p>
        </p:txBody>
      </p:sp>
      <p:sp>
        <p:nvSpPr>
          <p:cNvPr id="2" name="Title 1"/>
          <p:cNvSpPr>
            <a:spLocks noGrp="1"/>
          </p:cNvSpPr>
          <p:nvPr>
            <p:ph type="title"/>
          </p:nvPr>
        </p:nvSpPr>
        <p:spPr>
          <a:xfrm>
            <a:off x="805890" y="381000"/>
            <a:ext cx="2470710" cy="1371600"/>
          </a:xfrm>
        </p:spPr>
        <p:txBody>
          <a:bodyPr anchor="b">
            <a:normAutofit/>
          </a:bodyPr>
          <a:lstStyle>
            <a:lvl1pPr algn="l">
              <a:defRPr sz="2800" b="0" cap="all" baseline="0">
                <a:solidFill>
                  <a:schemeClr val="tx1">
                    <a:lumMod val="75000"/>
                  </a:schemeClr>
                </a:solidFill>
              </a:defRPr>
            </a:lvl1pPr>
          </a:lstStyle>
          <a:p>
            <a:r>
              <a:rPr lang="en-US" smtClean="0"/>
              <a:t>Click to edit Master title style</a:t>
            </a:r>
            <a:endParaRPr/>
          </a:p>
        </p:txBody>
      </p:sp>
      <p:sp>
        <p:nvSpPr>
          <p:cNvPr id="3" name="Picture Placeholder 2"/>
          <p:cNvSpPr>
            <a:spLocks noGrp="1"/>
          </p:cNvSpPr>
          <p:nvPr>
            <p:ph type="pic" idx="1"/>
          </p:nvPr>
        </p:nvSpPr>
        <p:spPr bwMode="auto">
          <a:xfrm>
            <a:off x="3886200" y="482600"/>
            <a:ext cx="4648200" cy="5689600"/>
          </a:xfrm>
          <a:ln w="19050">
            <a:solidFill>
              <a:schemeClr val="bg1"/>
            </a:solidFill>
          </a:ln>
        </p:spPr>
        <p:txBody>
          <a:bodyPr>
            <a:normAutofit/>
          </a:bodyPr>
          <a:lstStyle>
            <a:lvl1pPr marL="0" indent="0">
              <a:buNone/>
              <a:defRPr sz="28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
        <p:nvSpPr>
          <p:cNvPr id="4" name="Text Placeholder 3"/>
          <p:cNvSpPr>
            <a:spLocks noGrp="1"/>
          </p:cNvSpPr>
          <p:nvPr>
            <p:ph type="body" sz="half" idx="2"/>
          </p:nvPr>
        </p:nvSpPr>
        <p:spPr>
          <a:xfrm>
            <a:off x="805890" y="1828800"/>
            <a:ext cx="2470710" cy="4343400"/>
          </a:xfrm>
        </p:spPr>
        <p:txBody>
          <a:bodyPr>
            <a:normAutofit/>
          </a:bodyPr>
          <a:lstStyle>
            <a:lvl1pPr marL="0" indent="0">
              <a:buNone/>
              <a:defRPr sz="2000">
                <a:solidFill>
                  <a:schemeClr val="tx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241AF1B-21F1-4A53-B147-8F8B5AACA71B}" type="datetimeFigureOut">
              <a:rPr lang="en-US" smtClean="0"/>
              <a:pPr/>
              <a:t>8/23/2015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10ABD28-496F-438C-B3F7-2D8C181C69F8}" type="slidenum">
              <a:rPr lang="en-US" smtClean="0"/>
              <a:pPr/>
              <a:t>‹#›</a:t>
            </a:fld>
            <a:endParaRPr lang="en-US"/>
          </a:p>
        </p:txBody>
      </p:sp>
      <p:cxnSp>
        <p:nvCxnSpPr>
          <p:cNvPr id="10" name="Straight Connector 9"/>
          <p:cNvCxnSpPr/>
          <p:nvPr/>
        </p:nvCxnSpPr>
        <p:spPr bwMode="white">
          <a:xfrm>
            <a:off x="8912221" y="0"/>
            <a:ext cx="0" cy="685800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 xmlns:p14="http://schemas.microsoft.com/office/powerpoint/2010/main" val="3973900260"/>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8915400" y="0"/>
            <a:ext cx="228600" cy="6858000"/>
          </a:xfrm>
          <a:prstGeom prst="rect">
            <a:avLst/>
          </a:prstGeom>
          <a:solidFill>
            <a:schemeClr val="accent1">
              <a:lumMod val="50000"/>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lvl="0" algn="ctr"/>
            <a:endParaRPr/>
          </a:p>
        </p:txBody>
      </p:sp>
      <p:sp>
        <p:nvSpPr>
          <p:cNvPr id="8" name="Rectangle 7"/>
          <p:cNvSpPr/>
          <p:nvPr/>
        </p:nvSpPr>
        <p:spPr>
          <a:xfrm>
            <a:off x="462978" y="0"/>
            <a:ext cx="4572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a:endParaRPr/>
          </a:p>
        </p:txBody>
      </p:sp>
      <p:sp>
        <p:nvSpPr>
          <p:cNvPr id="9" name="Rectangle 8"/>
          <p:cNvSpPr/>
          <p:nvPr/>
        </p:nvSpPr>
        <p:spPr>
          <a:xfrm>
            <a:off x="0" y="0"/>
            <a:ext cx="457200" cy="6858000"/>
          </a:xfrm>
          <a:prstGeom prst="rect">
            <a:avLst/>
          </a:prstGeom>
          <a:solidFill>
            <a:schemeClr val="accent1">
              <a:lumMod val="75000"/>
              <a:alpha val="87843"/>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a:endParaRPr/>
          </a:p>
        </p:txBody>
      </p:sp>
      <p:sp>
        <p:nvSpPr>
          <p:cNvPr id="13" name="Rectangle 12"/>
          <p:cNvSpPr/>
          <p:nvPr/>
        </p:nvSpPr>
        <p:spPr>
          <a:xfrm>
            <a:off x="462978" y="736219"/>
            <a:ext cx="457200" cy="609600"/>
          </a:xfrm>
          <a:prstGeom prst="rect">
            <a:avLst/>
          </a:prstGeom>
          <a:solidFill>
            <a:schemeClr val="accent1">
              <a:lumMod val="50000"/>
              <a:alpha val="74902"/>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cxnSp>
        <p:nvCxnSpPr>
          <p:cNvPr id="14" name="Straight Connector 13"/>
          <p:cNvCxnSpPr/>
          <p:nvPr/>
        </p:nvCxnSpPr>
        <p:spPr bwMode="white">
          <a:xfrm>
            <a:off x="462978" y="736219"/>
            <a:ext cx="457200"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bwMode="white">
          <a:xfrm>
            <a:off x="462978" y="1345819"/>
            <a:ext cx="457200"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12" name="Pi"/>
          <p:cNvSpPr>
            <a:spLocks/>
          </p:cNvSpPr>
          <p:nvPr/>
        </p:nvSpPr>
        <p:spPr bwMode="white">
          <a:xfrm>
            <a:off x="567219" y="898103"/>
            <a:ext cx="252083" cy="294097"/>
          </a:xfrm>
          <a:custGeom>
            <a:avLst/>
            <a:gdLst>
              <a:gd name="T0" fmla="*/ 411 w 426"/>
              <a:gd name="T1" fmla="*/ 0 h 372"/>
              <a:gd name="T2" fmla="*/ 90 w 426"/>
              <a:gd name="T3" fmla="*/ 0 h 372"/>
              <a:gd name="T4" fmla="*/ 3 w 426"/>
              <a:gd name="T5" fmla="*/ 64 h 372"/>
              <a:gd name="T6" fmla="*/ 12 w 426"/>
              <a:gd name="T7" fmla="*/ 83 h 372"/>
              <a:gd name="T8" fmla="*/ 17 w 426"/>
              <a:gd name="T9" fmla="*/ 83 h 372"/>
              <a:gd name="T10" fmla="*/ 31 w 426"/>
              <a:gd name="T11" fmla="*/ 73 h 372"/>
              <a:gd name="T12" fmla="*/ 90 w 426"/>
              <a:gd name="T13" fmla="*/ 30 h 372"/>
              <a:gd name="T14" fmla="*/ 131 w 426"/>
              <a:gd name="T15" fmla="*/ 30 h 372"/>
              <a:gd name="T16" fmla="*/ 61 w 426"/>
              <a:gd name="T17" fmla="*/ 334 h 372"/>
              <a:gd name="T18" fmla="*/ 61 w 426"/>
              <a:gd name="T19" fmla="*/ 355 h 372"/>
              <a:gd name="T20" fmla="*/ 72 w 426"/>
              <a:gd name="T21" fmla="*/ 359 h 372"/>
              <a:gd name="T22" fmla="*/ 83 w 426"/>
              <a:gd name="T23" fmla="*/ 355 h 372"/>
              <a:gd name="T24" fmla="*/ 161 w 426"/>
              <a:gd name="T25" fmla="*/ 30 h 372"/>
              <a:gd name="T26" fmla="*/ 272 w 426"/>
              <a:gd name="T27" fmla="*/ 30 h 372"/>
              <a:gd name="T28" fmla="*/ 253 w 426"/>
              <a:gd name="T29" fmla="*/ 270 h 372"/>
              <a:gd name="T30" fmla="*/ 277 w 426"/>
              <a:gd name="T31" fmla="*/ 355 h 372"/>
              <a:gd name="T32" fmla="*/ 322 w 426"/>
              <a:gd name="T33" fmla="*/ 372 h 372"/>
              <a:gd name="T34" fmla="*/ 335 w 426"/>
              <a:gd name="T35" fmla="*/ 371 h 372"/>
              <a:gd name="T36" fmla="*/ 417 w 426"/>
              <a:gd name="T37" fmla="*/ 280 h 372"/>
              <a:gd name="T38" fmla="*/ 406 w 426"/>
              <a:gd name="T39" fmla="*/ 262 h 372"/>
              <a:gd name="T40" fmla="*/ 388 w 426"/>
              <a:gd name="T41" fmla="*/ 273 h 372"/>
              <a:gd name="T42" fmla="*/ 331 w 426"/>
              <a:gd name="T43" fmla="*/ 341 h 372"/>
              <a:gd name="T44" fmla="*/ 298 w 426"/>
              <a:gd name="T45" fmla="*/ 333 h 372"/>
              <a:gd name="T46" fmla="*/ 283 w 426"/>
              <a:gd name="T47" fmla="*/ 272 h 372"/>
              <a:gd name="T48" fmla="*/ 302 w 426"/>
              <a:gd name="T49" fmla="*/ 30 h 372"/>
              <a:gd name="T50" fmla="*/ 411 w 426"/>
              <a:gd name="T51" fmla="*/ 30 h 372"/>
              <a:gd name="T52" fmla="*/ 426 w 426"/>
              <a:gd name="T53" fmla="*/ 15 h 372"/>
              <a:gd name="T54" fmla="*/ 411 w 426"/>
              <a:gd name="T55" fmla="*/ 0 h 3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26" h="372">
                <a:moveTo>
                  <a:pt x="411" y="0"/>
                </a:moveTo>
                <a:cubicBezTo>
                  <a:pt x="90" y="0"/>
                  <a:pt x="90" y="0"/>
                  <a:pt x="90" y="0"/>
                </a:cubicBezTo>
                <a:cubicBezTo>
                  <a:pt x="25" y="0"/>
                  <a:pt x="4" y="61"/>
                  <a:pt x="3" y="64"/>
                </a:cubicBezTo>
                <a:cubicBezTo>
                  <a:pt x="0" y="71"/>
                  <a:pt x="4" y="80"/>
                  <a:pt x="12" y="83"/>
                </a:cubicBezTo>
                <a:cubicBezTo>
                  <a:pt x="14" y="83"/>
                  <a:pt x="15" y="83"/>
                  <a:pt x="17" y="83"/>
                </a:cubicBezTo>
                <a:cubicBezTo>
                  <a:pt x="23" y="83"/>
                  <a:pt x="29" y="80"/>
                  <a:pt x="31" y="73"/>
                </a:cubicBezTo>
                <a:cubicBezTo>
                  <a:pt x="31" y="73"/>
                  <a:pt x="46" y="30"/>
                  <a:pt x="90" y="30"/>
                </a:cubicBezTo>
                <a:cubicBezTo>
                  <a:pt x="131" y="30"/>
                  <a:pt x="131" y="30"/>
                  <a:pt x="131" y="30"/>
                </a:cubicBezTo>
                <a:cubicBezTo>
                  <a:pt x="129" y="83"/>
                  <a:pt x="118" y="274"/>
                  <a:pt x="61" y="334"/>
                </a:cubicBezTo>
                <a:cubicBezTo>
                  <a:pt x="55" y="340"/>
                  <a:pt x="55" y="350"/>
                  <a:pt x="61" y="355"/>
                </a:cubicBezTo>
                <a:cubicBezTo>
                  <a:pt x="64" y="358"/>
                  <a:pt x="68" y="359"/>
                  <a:pt x="72" y="359"/>
                </a:cubicBezTo>
                <a:cubicBezTo>
                  <a:pt x="76" y="359"/>
                  <a:pt x="80" y="358"/>
                  <a:pt x="83" y="355"/>
                </a:cubicBezTo>
                <a:cubicBezTo>
                  <a:pt x="148" y="286"/>
                  <a:pt x="159" y="84"/>
                  <a:pt x="161" y="30"/>
                </a:cubicBezTo>
                <a:cubicBezTo>
                  <a:pt x="272" y="30"/>
                  <a:pt x="272" y="30"/>
                  <a:pt x="272" y="30"/>
                </a:cubicBezTo>
                <a:cubicBezTo>
                  <a:pt x="253" y="270"/>
                  <a:pt x="253" y="270"/>
                  <a:pt x="253" y="270"/>
                </a:cubicBezTo>
                <a:cubicBezTo>
                  <a:pt x="253" y="272"/>
                  <a:pt x="248" y="327"/>
                  <a:pt x="277" y="355"/>
                </a:cubicBezTo>
                <a:cubicBezTo>
                  <a:pt x="289" y="366"/>
                  <a:pt x="304" y="372"/>
                  <a:pt x="322" y="372"/>
                </a:cubicBezTo>
                <a:cubicBezTo>
                  <a:pt x="326" y="372"/>
                  <a:pt x="330" y="372"/>
                  <a:pt x="335" y="371"/>
                </a:cubicBezTo>
                <a:cubicBezTo>
                  <a:pt x="398" y="362"/>
                  <a:pt x="416" y="283"/>
                  <a:pt x="417" y="280"/>
                </a:cubicBezTo>
                <a:cubicBezTo>
                  <a:pt x="419" y="271"/>
                  <a:pt x="414" y="264"/>
                  <a:pt x="406" y="262"/>
                </a:cubicBezTo>
                <a:cubicBezTo>
                  <a:pt x="398" y="260"/>
                  <a:pt x="390" y="265"/>
                  <a:pt x="388" y="273"/>
                </a:cubicBezTo>
                <a:cubicBezTo>
                  <a:pt x="388" y="274"/>
                  <a:pt x="373" y="335"/>
                  <a:pt x="331" y="341"/>
                </a:cubicBezTo>
                <a:cubicBezTo>
                  <a:pt x="316" y="343"/>
                  <a:pt x="306" y="341"/>
                  <a:pt x="298" y="333"/>
                </a:cubicBezTo>
                <a:cubicBezTo>
                  <a:pt x="282" y="318"/>
                  <a:pt x="282" y="284"/>
                  <a:pt x="283" y="272"/>
                </a:cubicBezTo>
                <a:cubicBezTo>
                  <a:pt x="302" y="30"/>
                  <a:pt x="302" y="30"/>
                  <a:pt x="302" y="30"/>
                </a:cubicBezTo>
                <a:cubicBezTo>
                  <a:pt x="411" y="30"/>
                  <a:pt x="411" y="30"/>
                  <a:pt x="411" y="30"/>
                </a:cubicBezTo>
                <a:cubicBezTo>
                  <a:pt x="419" y="30"/>
                  <a:pt x="426" y="24"/>
                  <a:pt x="426" y="15"/>
                </a:cubicBezTo>
                <a:cubicBezTo>
                  <a:pt x="426" y="7"/>
                  <a:pt x="419" y="0"/>
                  <a:pt x="411" y="0"/>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a:p>
        </p:txBody>
      </p:sp>
      <p:cxnSp>
        <p:nvCxnSpPr>
          <p:cNvPr id="16" name="Straight Connector 15"/>
          <p:cNvCxnSpPr/>
          <p:nvPr/>
        </p:nvCxnSpPr>
        <p:spPr bwMode="white">
          <a:xfrm>
            <a:off x="462978" y="0"/>
            <a:ext cx="0" cy="685800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2" name="Title Placeholder 1"/>
          <p:cNvSpPr>
            <a:spLocks noGrp="1"/>
          </p:cNvSpPr>
          <p:nvPr>
            <p:ph type="title"/>
          </p:nvPr>
        </p:nvSpPr>
        <p:spPr>
          <a:xfrm>
            <a:off x="1195389" y="177801"/>
            <a:ext cx="7339012" cy="1239837"/>
          </a:xfrm>
          <a:prstGeom prst="rect">
            <a:avLst/>
          </a:prstGeom>
        </p:spPr>
        <p:txBody>
          <a:bodyPr vert="horz" lIns="91440" tIns="45720" rIns="91440" bIns="45720" rtlCol="0" anchor="b">
            <a:normAutofit/>
          </a:bodyPr>
          <a:lstStyle/>
          <a:p>
            <a:r>
              <a:rPr lang="en-US" smtClean="0"/>
              <a:t>Click to edit Master title style</a:t>
            </a:r>
            <a:endParaRPr/>
          </a:p>
        </p:txBody>
      </p:sp>
      <p:sp>
        <p:nvSpPr>
          <p:cNvPr id="3" name="Text Placeholder 2"/>
          <p:cNvSpPr>
            <a:spLocks noGrp="1"/>
          </p:cNvSpPr>
          <p:nvPr>
            <p:ph type="body" idx="1"/>
          </p:nvPr>
        </p:nvSpPr>
        <p:spPr>
          <a:xfrm>
            <a:off x="1195389" y="1600200"/>
            <a:ext cx="7339012" cy="45720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2"/>
          </p:nvPr>
        </p:nvSpPr>
        <p:spPr>
          <a:xfrm>
            <a:off x="3886200" y="6356352"/>
            <a:ext cx="914400" cy="365125"/>
          </a:xfrm>
          <a:prstGeom prst="rect">
            <a:avLst/>
          </a:prstGeom>
        </p:spPr>
        <p:txBody>
          <a:bodyPr vert="horz" lIns="91440" tIns="45720" rIns="91440" bIns="45720" rtlCol="0" anchor="ctr"/>
          <a:lstStyle>
            <a:lvl1pPr algn="l">
              <a:defRPr sz="1200" cap="all" baseline="0">
                <a:solidFill>
                  <a:schemeClr val="tx1">
                    <a:lumMod val="60000"/>
                    <a:lumOff val="40000"/>
                  </a:schemeClr>
                </a:solidFill>
              </a:defRPr>
            </a:lvl1pPr>
          </a:lstStyle>
          <a:p>
            <a:fld id="{3241AF1B-21F1-4A53-B147-8F8B5AACA71B}" type="datetimeFigureOut">
              <a:rPr lang="en-US" smtClean="0"/>
              <a:pPr/>
              <a:t>8/23/2015</a:t>
            </a:fld>
            <a:endParaRPr lang="en-US"/>
          </a:p>
        </p:txBody>
      </p:sp>
      <p:sp>
        <p:nvSpPr>
          <p:cNvPr id="5" name="Footer Placeholder 4"/>
          <p:cNvSpPr>
            <a:spLocks noGrp="1"/>
          </p:cNvSpPr>
          <p:nvPr>
            <p:ph type="ftr" sz="quarter" idx="3"/>
          </p:nvPr>
        </p:nvSpPr>
        <p:spPr>
          <a:xfrm>
            <a:off x="4948239" y="6356352"/>
            <a:ext cx="2981325" cy="365125"/>
          </a:xfrm>
          <a:prstGeom prst="rect">
            <a:avLst/>
          </a:prstGeom>
        </p:spPr>
        <p:txBody>
          <a:bodyPr vert="horz" lIns="91440" tIns="45720" rIns="91440" bIns="45720" rtlCol="0" anchor="ctr"/>
          <a:lstStyle>
            <a:lvl1pPr algn="ctr">
              <a:defRPr sz="1200" cap="all" baseline="0">
                <a:solidFill>
                  <a:schemeClr val="tx1">
                    <a:lumMod val="60000"/>
                    <a:lumOff val="40000"/>
                  </a:schemeClr>
                </a:solidFill>
              </a:defRPr>
            </a:lvl1pPr>
          </a:lstStyle>
          <a:p>
            <a:endParaRPr lang="en-US"/>
          </a:p>
        </p:txBody>
      </p:sp>
      <p:sp>
        <p:nvSpPr>
          <p:cNvPr id="6" name="Slide Number Placeholder 5"/>
          <p:cNvSpPr>
            <a:spLocks noGrp="1"/>
          </p:cNvSpPr>
          <p:nvPr>
            <p:ph type="sldNum" sz="quarter" idx="4"/>
          </p:nvPr>
        </p:nvSpPr>
        <p:spPr>
          <a:xfrm>
            <a:off x="8077201" y="6356352"/>
            <a:ext cx="457200" cy="365125"/>
          </a:xfrm>
          <a:prstGeom prst="rect">
            <a:avLst/>
          </a:prstGeom>
        </p:spPr>
        <p:txBody>
          <a:bodyPr vert="horz" lIns="91440" tIns="45720" rIns="91440" bIns="45720" rtlCol="0" anchor="ctr"/>
          <a:lstStyle>
            <a:lvl1pPr algn="r">
              <a:defRPr sz="1200" cap="all" baseline="0">
                <a:solidFill>
                  <a:schemeClr val="tx1">
                    <a:lumMod val="60000"/>
                    <a:lumOff val="40000"/>
                  </a:schemeClr>
                </a:solidFill>
              </a:defRPr>
            </a:lvl1pPr>
          </a:lstStyle>
          <a:p>
            <a:fld id="{F10ABD28-496F-438C-B3F7-2D8C181C69F8}" type="slidenum">
              <a:rPr lang="en-US" smtClean="0"/>
              <a:pPr/>
              <a:t>‹#›</a:t>
            </a:fld>
            <a:endParaRPr lang="en-US"/>
          </a:p>
        </p:txBody>
      </p:sp>
    </p:spTree>
    <p:extLst>
      <p:ext uri="{BB962C8B-B14F-4D97-AF65-F5344CB8AC3E}">
        <p14:creationId xmlns="" xmlns:p14="http://schemas.microsoft.com/office/powerpoint/2010/main" val="2054322300"/>
      </p:ext>
    </p:extLst>
  </p:cSld>
  <p:clrMap bg1="lt1" tx1="dk1" bg2="lt2" tx2="dk2" accent1="accent1" accent2="accent2" accent3="accent3" accent4="accent4" accent5="accent5" accent6="accent6" hlink="hlink" folHlink="folHlink"/>
  <p:sldLayoutIdLst>
    <p:sldLayoutId id="2147483787" r:id="rId1"/>
    <p:sldLayoutId id="2147483788" r:id="rId2"/>
    <p:sldLayoutId id="2147483789" r:id="rId3"/>
    <p:sldLayoutId id="2147483790" r:id="rId4"/>
    <p:sldLayoutId id="2147483791" r:id="rId5"/>
    <p:sldLayoutId id="2147483792" r:id="rId6"/>
    <p:sldLayoutId id="2147483793" r:id="rId7"/>
    <p:sldLayoutId id="2147483794" r:id="rId8"/>
    <p:sldLayoutId id="2147483795" r:id="rId9"/>
    <p:sldLayoutId id="2147483796" r:id="rId10"/>
    <p:sldLayoutId id="2147483797" r:id="rId11"/>
  </p:sldLayoutIdLst>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txStyles>
    <p:titleStyle>
      <a:lvl1pPr algn="l" defTabSz="914400" rtl="0" eaLnBrk="1" latinLnBrk="0" hangingPunct="1">
        <a:lnSpc>
          <a:spcPct val="90000"/>
        </a:lnSpc>
        <a:spcBef>
          <a:spcPct val="0"/>
        </a:spcBef>
        <a:buNone/>
        <a:defRPr sz="3600" kern="1200">
          <a:solidFill>
            <a:schemeClr val="tx1">
              <a:lumMod val="75000"/>
            </a:schemeClr>
          </a:solidFill>
          <a:latin typeface="+mj-lt"/>
          <a:ea typeface="+mj-ea"/>
          <a:cs typeface="+mj-cs"/>
        </a:defRPr>
      </a:lvl1pPr>
    </p:titleStyle>
    <p:bodyStyle>
      <a:lvl1pPr marL="246888" indent="-246888" algn="l" defTabSz="914400" rtl="0" eaLnBrk="1" latinLnBrk="0" hangingPunct="1">
        <a:lnSpc>
          <a:spcPct val="90000"/>
        </a:lnSpc>
        <a:spcBef>
          <a:spcPts val="1400"/>
        </a:spcBef>
        <a:buFont typeface="Euphemia" pitchFamily="34" charset="0"/>
        <a:buChar char="›"/>
        <a:defRPr sz="2800" kern="1200">
          <a:solidFill>
            <a:schemeClr val="tx1"/>
          </a:solidFill>
          <a:latin typeface="+mn-lt"/>
          <a:ea typeface="+mn-ea"/>
          <a:cs typeface="+mn-cs"/>
        </a:defRPr>
      </a:lvl1pPr>
      <a:lvl2pPr marL="612648" indent="-246888" algn="l" defTabSz="914400" rtl="0" eaLnBrk="1" latinLnBrk="0" hangingPunct="1">
        <a:lnSpc>
          <a:spcPct val="90000"/>
        </a:lnSpc>
        <a:spcBef>
          <a:spcPts val="600"/>
        </a:spcBef>
        <a:buFont typeface="Euphemia" pitchFamily="34" charset="0"/>
        <a:buChar char="–"/>
        <a:defRPr sz="2400" kern="1200">
          <a:solidFill>
            <a:schemeClr val="tx1"/>
          </a:solidFill>
          <a:latin typeface="+mn-lt"/>
          <a:ea typeface="+mn-ea"/>
          <a:cs typeface="+mn-cs"/>
        </a:defRPr>
      </a:lvl2pPr>
      <a:lvl3pPr marL="978408" indent="-246888" algn="l" defTabSz="914400" rtl="0" eaLnBrk="1" latinLnBrk="0" hangingPunct="1">
        <a:lnSpc>
          <a:spcPct val="90000"/>
        </a:lnSpc>
        <a:spcBef>
          <a:spcPts val="600"/>
        </a:spcBef>
        <a:buFont typeface="Euphemia" pitchFamily="34" charset="0"/>
        <a:buChar char="›"/>
        <a:defRPr sz="2000" kern="1200">
          <a:solidFill>
            <a:schemeClr val="tx1"/>
          </a:solidFill>
          <a:latin typeface="+mn-lt"/>
          <a:ea typeface="+mn-ea"/>
          <a:cs typeface="+mn-cs"/>
        </a:defRPr>
      </a:lvl3pPr>
      <a:lvl4pPr marL="1344168" indent="-246888" algn="l" defTabSz="914400" rtl="0" eaLnBrk="1" latinLnBrk="0" hangingPunct="1">
        <a:lnSpc>
          <a:spcPct val="90000"/>
        </a:lnSpc>
        <a:spcBef>
          <a:spcPts val="600"/>
        </a:spcBef>
        <a:buFont typeface="Arial" pitchFamily="34" charset="0"/>
        <a:buChar char="–"/>
        <a:defRPr sz="1800" kern="1200">
          <a:solidFill>
            <a:schemeClr val="tx1"/>
          </a:solidFill>
          <a:latin typeface="+mn-lt"/>
          <a:ea typeface="+mn-ea"/>
          <a:cs typeface="+mn-cs"/>
        </a:defRPr>
      </a:lvl4pPr>
      <a:lvl5pPr marL="1709928" indent="-246888" algn="l" defTabSz="914400" rtl="0" eaLnBrk="1" latinLnBrk="0" hangingPunct="1">
        <a:lnSpc>
          <a:spcPct val="90000"/>
        </a:lnSpc>
        <a:spcBef>
          <a:spcPts val="600"/>
        </a:spcBef>
        <a:buFont typeface="Euphemia" pitchFamily="34" charset="0"/>
        <a:buChar char="›"/>
        <a:defRPr sz="1800" kern="1200">
          <a:solidFill>
            <a:schemeClr val="tx1"/>
          </a:solidFill>
          <a:latin typeface="+mn-lt"/>
          <a:ea typeface="+mn-ea"/>
          <a:cs typeface="+mn-cs"/>
        </a:defRPr>
      </a:lvl5pPr>
      <a:lvl6pPr marL="2075688" indent="-246888" algn="l" defTabSz="914400" rtl="0" eaLnBrk="1" latinLnBrk="0" hangingPunct="1">
        <a:lnSpc>
          <a:spcPct val="90000"/>
        </a:lnSpc>
        <a:spcBef>
          <a:spcPts val="600"/>
        </a:spcBef>
        <a:buFont typeface="Euphemia" pitchFamily="34" charset="0"/>
        <a:buChar char="–"/>
        <a:defRPr sz="1800" kern="1200">
          <a:solidFill>
            <a:schemeClr val="tx1"/>
          </a:solidFill>
          <a:latin typeface="+mn-lt"/>
          <a:ea typeface="+mn-ea"/>
          <a:cs typeface="+mn-cs"/>
        </a:defRPr>
      </a:lvl6pPr>
      <a:lvl7pPr marL="2441448" indent="-246888" algn="l" defTabSz="914400" rtl="0" eaLnBrk="1" latinLnBrk="0" hangingPunct="1">
        <a:lnSpc>
          <a:spcPct val="90000"/>
        </a:lnSpc>
        <a:spcBef>
          <a:spcPts val="600"/>
        </a:spcBef>
        <a:buFont typeface="Euphemia" pitchFamily="34" charset="0"/>
        <a:buChar char="›"/>
        <a:defRPr sz="1800" kern="1200">
          <a:solidFill>
            <a:schemeClr val="tx1"/>
          </a:solidFill>
          <a:latin typeface="+mn-lt"/>
          <a:ea typeface="+mn-ea"/>
          <a:cs typeface="+mn-cs"/>
        </a:defRPr>
      </a:lvl7pPr>
      <a:lvl8pPr marL="2807208" indent="-246888" algn="l" defTabSz="914400" rtl="0" eaLnBrk="1" latinLnBrk="0" hangingPunct="1">
        <a:lnSpc>
          <a:spcPct val="90000"/>
        </a:lnSpc>
        <a:spcBef>
          <a:spcPts val="600"/>
        </a:spcBef>
        <a:buFont typeface="Euphemia" pitchFamily="34" charset="0"/>
        <a:buChar char="–"/>
        <a:defRPr sz="1800" kern="1200" baseline="0">
          <a:solidFill>
            <a:schemeClr val="tx1"/>
          </a:solidFill>
          <a:latin typeface="+mn-lt"/>
          <a:ea typeface="+mn-ea"/>
          <a:cs typeface="+mn-cs"/>
        </a:defRPr>
      </a:lvl8pPr>
      <a:lvl9pPr marL="3172968" indent="-246888" algn="l" defTabSz="914400" rtl="0" eaLnBrk="1" latinLnBrk="0" hangingPunct="1">
        <a:lnSpc>
          <a:spcPct val="90000"/>
        </a:lnSpc>
        <a:spcBef>
          <a:spcPts val="600"/>
        </a:spcBef>
        <a:buFont typeface="Euphemia" pitchFamily="34" charset="0"/>
        <a:buChar char="›"/>
        <a:defRPr sz="1800" kern="1200" baseline="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 xmlns:p15="http://schemas.microsoft.com/office/powerpoint/2012/main">
        <p15:guide id="1" orient="horz" pos="2160" userDrawn="1">
          <p15:clr>
            <a:srgbClr val="F26B43"/>
          </p15:clr>
        </p15:guide>
        <p15:guide id="2" pos="3839"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control" Target="../activeX/activeX1.xml"/><Relationship Id="rId1" Type="http://schemas.openxmlformats.org/officeDocument/2006/relationships/vmlDrawing" Target="../drawings/vmlDrawing1.vml"/><Relationship Id="rId4" Type="http://schemas.openxmlformats.org/officeDocument/2006/relationships/image" Target="../media/image10.jpeg"/></Relationships>
</file>

<file path=ppt/slides/_rels/slide13.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gif"/><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1.jpeg"/><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image" Target="../media/image24.jpe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6.xml"/></Relationships>
</file>

<file path=ppt/slides/_rels/slide36.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8.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gif"/><Relationship Id="rId1" Type="http://schemas.openxmlformats.org/officeDocument/2006/relationships/slideLayout" Target="../slideLayouts/slideLayout7.xml"/><Relationship Id="rId4" Type="http://schemas.openxmlformats.org/officeDocument/2006/relationships/image" Target="../media/image5.jpe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b="1" u="sng" dirty="0" smtClean="0">
                <a:effectLst>
                  <a:outerShdw blurRad="38100" dist="38100" dir="2700000" algn="tl">
                    <a:srgbClr val="000000">
                      <a:alpha val="43137"/>
                    </a:srgbClr>
                  </a:outerShdw>
                </a:effectLst>
              </a:rPr>
              <a:t>A Safe And Positive Classroom</a:t>
            </a:r>
            <a:endParaRPr lang="en-US" b="1" u="sng" dirty="0">
              <a:effectLst>
                <a:outerShdw blurRad="38100" dist="38100" dir="2700000" algn="tl">
                  <a:srgbClr val="000000">
                    <a:alpha val="43137"/>
                  </a:srgbClr>
                </a:outerShdw>
              </a:effectLst>
            </a:endParaRPr>
          </a:p>
        </p:txBody>
      </p:sp>
      <p:sp>
        <p:nvSpPr>
          <p:cNvPr id="3" name="Subtitle 2"/>
          <p:cNvSpPr>
            <a:spLocks noGrp="1"/>
          </p:cNvSpPr>
          <p:nvPr>
            <p:ph type="subTitle" idx="1"/>
          </p:nvPr>
        </p:nvSpPr>
        <p:spPr/>
        <p:txBody>
          <a:bodyPr>
            <a:normAutofit fontScale="92500" lnSpcReduction="20000"/>
          </a:bodyPr>
          <a:lstStyle/>
          <a:p>
            <a:r>
              <a:rPr lang="en-US" dirty="0" smtClean="0"/>
              <a:t>Building And Managing The Safe And Positive Learning Environment</a:t>
            </a:r>
            <a:endParaRPr lang="en-US" dirty="0"/>
          </a:p>
        </p:txBody>
      </p:sp>
    </p:spTree>
  </p:cSld>
  <p:clrMapOvr>
    <a:masterClrMapping/>
  </p:clrMapOvr>
  <p:transition spd="med">
    <p:fade thruBlk="1"/>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b="1" dirty="0" smtClean="0">
                <a:solidFill>
                  <a:schemeClr val="accent4"/>
                </a:solidFill>
                <a:effectLst>
                  <a:outerShdw blurRad="38100" dist="38100" dir="2700000" algn="tl">
                    <a:srgbClr val="000000">
                      <a:alpha val="43137"/>
                    </a:srgbClr>
                  </a:outerShdw>
                </a:effectLst>
              </a:rPr>
              <a:t>C- Cultivating Classroom Connectedness</a:t>
            </a:r>
            <a:endParaRPr lang="en-US" sz="4000" b="1" dirty="0">
              <a:solidFill>
                <a:schemeClr val="accent4"/>
              </a:solidFill>
              <a:effectLst>
                <a:outerShdw blurRad="38100" dist="38100" dir="2700000" algn="tl">
                  <a:srgbClr val="000000">
                    <a:alpha val="43137"/>
                  </a:srgbClr>
                </a:outerShdw>
              </a:effectLst>
            </a:endParaRPr>
          </a:p>
        </p:txBody>
      </p:sp>
      <p:sp>
        <p:nvSpPr>
          <p:cNvPr id="3" name="TextBox 2"/>
          <p:cNvSpPr txBox="1"/>
          <p:nvPr/>
        </p:nvSpPr>
        <p:spPr>
          <a:xfrm>
            <a:off x="971600" y="1484784"/>
            <a:ext cx="7488832" cy="1323439"/>
          </a:xfrm>
          <a:prstGeom prst="rect">
            <a:avLst/>
          </a:prstGeom>
          <a:noFill/>
        </p:spPr>
        <p:txBody>
          <a:bodyPr wrap="square" rtlCol="0">
            <a:spAutoFit/>
          </a:bodyPr>
          <a:lstStyle/>
          <a:p>
            <a:r>
              <a:rPr lang="en-US" sz="2000" dirty="0" smtClean="0"/>
              <a:t>To maximize academic productivity, all students must feel safe, be skilled at communicating both self-respect and respect for others, understand classroom rules and procedures, and celebrate academic success they and their classmates experience.</a:t>
            </a:r>
            <a:endParaRPr lang="en-US" sz="2000" dirty="0"/>
          </a:p>
        </p:txBody>
      </p:sp>
      <p:sp>
        <p:nvSpPr>
          <p:cNvPr id="4" name="TextBox 3"/>
          <p:cNvSpPr txBox="1"/>
          <p:nvPr/>
        </p:nvSpPr>
        <p:spPr>
          <a:xfrm>
            <a:off x="971600" y="2708920"/>
            <a:ext cx="4752528" cy="4185761"/>
          </a:xfrm>
          <a:prstGeom prst="rect">
            <a:avLst/>
          </a:prstGeom>
          <a:noFill/>
        </p:spPr>
        <p:txBody>
          <a:bodyPr wrap="square" rtlCol="0">
            <a:spAutoFit/>
          </a:bodyPr>
          <a:lstStyle/>
          <a:p>
            <a:r>
              <a:rPr lang="en-US" sz="2400" b="1" u="sng" dirty="0" smtClean="0">
                <a:solidFill>
                  <a:schemeClr val="tx2"/>
                </a:solidFill>
              </a:rPr>
              <a:t>Icebreakers:</a:t>
            </a:r>
          </a:p>
          <a:p>
            <a:r>
              <a:rPr lang="en-US" sz="2000" dirty="0" smtClean="0"/>
              <a:t>They are learning activities that promote a safe and positive learning environment into regular classroom practice.</a:t>
            </a:r>
          </a:p>
          <a:p>
            <a:endParaRPr lang="en-US" dirty="0"/>
          </a:p>
          <a:p>
            <a:r>
              <a:rPr lang="en-US" sz="2400" b="1" u="sng" dirty="0" smtClean="0">
                <a:solidFill>
                  <a:schemeClr val="tx2"/>
                </a:solidFill>
              </a:rPr>
              <a:t>Icebreakers uses:</a:t>
            </a:r>
          </a:p>
          <a:p>
            <a:r>
              <a:rPr lang="en-US" sz="2000" dirty="0" smtClean="0"/>
              <a:t>1- reinforce “inviting” learning environment.</a:t>
            </a:r>
          </a:p>
          <a:p>
            <a:r>
              <a:rPr lang="en-US" sz="2000" dirty="0" smtClean="0"/>
              <a:t>2- cultivate connections between learners.</a:t>
            </a:r>
          </a:p>
          <a:p>
            <a:r>
              <a:rPr lang="en-US" sz="2000" dirty="0" smtClean="0"/>
              <a:t>3- foster approachability with the teacher.</a:t>
            </a:r>
          </a:p>
          <a:p>
            <a:r>
              <a:rPr lang="en-US" sz="2000" dirty="0" smtClean="0"/>
              <a:t>4- can be planned to introduce a topic or particular content to follow.</a:t>
            </a:r>
          </a:p>
        </p:txBody>
      </p:sp>
      <p:pic>
        <p:nvPicPr>
          <p:cNvPr id="5" name="Picture 4" descr="Untitled-2.jpg"/>
          <p:cNvPicPr>
            <a:picLocks noChangeAspect="1"/>
          </p:cNvPicPr>
          <p:nvPr/>
        </p:nvPicPr>
        <p:blipFill>
          <a:blip r:embed="rId2" cstate="print"/>
          <a:stretch>
            <a:fillRect/>
          </a:stretch>
        </p:blipFill>
        <p:spPr>
          <a:xfrm>
            <a:off x="5580112" y="4302317"/>
            <a:ext cx="3344751" cy="2511059"/>
          </a:xfrm>
          <a:prstGeom prst="rect">
            <a:avLst/>
          </a:prstGeom>
        </p:spPr>
      </p:pic>
    </p:spTree>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95389" y="28923"/>
            <a:ext cx="7339012" cy="1239837"/>
          </a:xfrm>
        </p:spPr>
        <p:txBody>
          <a:bodyPr>
            <a:normAutofit/>
          </a:bodyPr>
          <a:lstStyle/>
          <a:p>
            <a:r>
              <a:rPr lang="en-US" sz="4400" b="1" u="sng" dirty="0" smtClean="0">
                <a:solidFill>
                  <a:schemeClr val="accent1"/>
                </a:solidFill>
              </a:rPr>
              <a:t>Ice Breaking Activities:</a:t>
            </a:r>
            <a:endParaRPr lang="en-US" sz="4400" b="1" u="sng" dirty="0">
              <a:solidFill>
                <a:schemeClr val="accent1"/>
              </a:solidFill>
            </a:endParaRPr>
          </a:p>
        </p:txBody>
      </p:sp>
      <p:sp>
        <p:nvSpPr>
          <p:cNvPr id="3" name="TextBox 2"/>
          <p:cNvSpPr txBox="1"/>
          <p:nvPr/>
        </p:nvSpPr>
        <p:spPr>
          <a:xfrm>
            <a:off x="899592" y="1205458"/>
            <a:ext cx="4104456" cy="2923877"/>
          </a:xfrm>
          <a:prstGeom prst="rect">
            <a:avLst/>
          </a:prstGeom>
          <a:noFill/>
        </p:spPr>
        <p:txBody>
          <a:bodyPr wrap="square" rtlCol="0">
            <a:spAutoFit/>
          </a:bodyPr>
          <a:lstStyle/>
          <a:p>
            <a:r>
              <a:rPr lang="en-US" sz="2400" b="1" dirty="0" smtClean="0">
                <a:solidFill>
                  <a:schemeClr val="tx2"/>
                </a:solidFill>
              </a:rPr>
              <a:t>1- Clustering:</a:t>
            </a:r>
          </a:p>
          <a:p>
            <a:r>
              <a:rPr lang="en-US" sz="2000" dirty="0" smtClean="0"/>
              <a:t>Allows students and teachers to interact in several different groups to talk with many people during a short period of time.</a:t>
            </a:r>
          </a:p>
          <a:p>
            <a:r>
              <a:rPr lang="en-US" sz="2000" b="1" dirty="0" smtClean="0">
                <a:solidFill>
                  <a:schemeClr val="tx2"/>
                </a:solidFill>
              </a:rPr>
              <a:t>How To? </a:t>
            </a:r>
            <a:r>
              <a:rPr lang="en-US" sz="2000" dirty="0" smtClean="0"/>
              <a:t>Students cluster in groups, introduce themselves to each other, and start talking about a category the teacher chooses.</a:t>
            </a:r>
          </a:p>
        </p:txBody>
      </p:sp>
      <p:pic>
        <p:nvPicPr>
          <p:cNvPr id="30722" name="Picture 2" descr="http://www.learnnc.org/lp/media/uploads/2010/10/cluster_color_x.jpg"/>
          <p:cNvPicPr>
            <a:picLocks noChangeAspect="1" noChangeArrowheads="1"/>
          </p:cNvPicPr>
          <p:nvPr/>
        </p:nvPicPr>
        <p:blipFill>
          <a:blip r:embed="rId2" cstate="print"/>
          <a:srcRect/>
          <a:stretch>
            <a:fillRect/>
          </a:stretch>
        </p:blipFill>
        <p:spPr bwMode="auto">
          <a:xfrm>
            <a:off x="4835178" y="1412776"/>
            <a:ext cx="4057302" cy="2664296"/>
          </a:xfrm>
          <a:prstGeom prst="rect">
            <a:avLst/>
          </a:prstGeom>
          <a:noFill/>
        </p:spPr>
      </p:pic>
      <p:sp>
        <p:nvSpPr>
          <p:cNvPr id="5" name="TextBox 4"/>
          <p:cNvSpPr txBox="1"/>
          <p:nvPr/>
        </p:nvSpPr>
        <p:spPr>
          <a:xfrm>
            <a:off x="899592" y="4149080"/>
            <a:ext cx="5472608" cy="2554545"/>
          </a:xfrm>
          <a:prstGeom prst="rect">
            <a:avLst/>
          </a:prstGeom>
          <a:noFill/>
        </p:spPr>
        <p:txBody>
          <a:bodyPr wrap="square" rtlCol="0">
            <a:spAutoFit/>
          </a:bodyPr>
          <a:lstStyle/>
          <a:p>
            <a:r>
              <a:rPr lang="en-US" sz="2400" b="1" dirty="0" smtClean="0">
                <a:solidFill>
                  <a:schemeClr val="tx2"/>
                </a:solidFill>
              </a:rPr>
              <a:t>2- Snow Cones:</a:t>
            </a:r>
          </a:p>
          <a:p>
            <a:r>
              <a:rPr lang="en-US" sz="2000" dirty="0" smtClean="0"/>
              <a:t>Can provide an opportunity to review or assess students’ knowledge or attitudes.</a:t>
            </a:r>
          </a:p>
          <a:p>
            <a:r>
              <a:rPr lang="en-US" sz="2000" b="1" dirty="0" smtClean="0">
                <a:solidFill>
                  <a:schemeClr val="tx2"/>
                </a:solidFill>
              </a:rPr>
              <a:t>How To? </a:t>
            </a:r>
            <a:r>
              <a:rPr lang="en-US" sz="2000" dirty="0" smtClean="0"/>
              <a:t>Use colored papers, fold them in fourths, ask a question, and students will write their answers on one quarter with their names.</a:t>
            </a:r>
          </a:p>
          <a:p>
            <a:r>
              <a:rPr lang="en-US" dirty="0" smtClean="0"/>
              <a:t>Crumble the papers and throw them to the center, and repeat.</a:t>
            </a:r>
            <a:endParaRPr lang="en-US" dirty="0"/>
          </a:p>
        </p:txBody>
      </p:sp>
      <p:pic>
        <p:nvPicPr>
          <p:cNvPr id="30724" name="Picture 4" descr="http://www.golocal247.com/uploads/image001cones.jpg"/>
          <p:cNvPicPr>
            <a:picLocks noChangeAspect="1" noChangeArrowheads="1"/>
          </p:cNvPicPr>
          <p:nvPr/>
        </p:nvPicPr>
        <p:blipFill>
          <a:blip r:embed="rId3" cstate="print"/>
          <a:srcRect/>
          <a:stretch>
            <a:fillRect/>
          </a:stretch>
        </p:blipFill>
        <p:spPr bwMode="auto">
          <a:xfrm>
            <a:off x="6228184" y="4149080"/>
            <a:ext cx="2374404" cy="2374405"/>
          </a:xfrm>
          <a:prstGeom prst="rect">
            <a:avLst/>
          </a:prstGeom>
          <a:noFill/>
        </p:spPr>
      </p:pic>
    </p:spTree>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755576" y="476673"/>
            <a:ext cx="2952328" cy="3600986"/>
          </a:xfrm>
          <a:prstGeom prst="rect">
            <a:avLst/>
          </a:prstGeom>
          <a:noFill/>
        </p:spPr>
        <p:txBody>
          <a:bodyPr wrap="square" rtlCol="0">
            <a:spAutoFit/>
          </a:bodyPr>
          <a:lstStyle/>
          <a:p>
            <a:r>
              <a:rPr lang="en-US" sz="2400" b="1" dirty="0" smtClean="0">
                <a:solidFill>
                  <a:schemeClr val="tx2"/>
                </a:solidFill>
              </a:rPr>
              <a:t>3- Positive Letters And Phone Calls:</a:t>
            </a:r>
            <a:r>
              <a:rPr lang="en-US" sz="2000" dirty="0" smtClean="0"/>
              <a:t/>
            </a:r>
            <a:br>
              <a:rPr lang="en-US" sz="2000" dirty="0" smtClean="0"/>
            </a:br>
            <a:r>
              <a:rPr lang="en-US" sz="2000" dirty="0" smtClean="0"/>
              <a:t>an excellent way to connect with parents and caregivers.</a:t>
            </a:r>
            <a:br>
              <a:rPr lang="en-US" sz="2000" dirty="0" smtClean="0"/>
            </a:br>
            <a:r>
              <a:rPr lang="en-US" sz="2000" b="1" dirty="0" smtClean="0">
                <a:solidFill>
                  <a:schemeClr val="tx2"/>
                </a:solidFill>
              </a:rPr>
              <a:t>How To? </a:t>
            </a:r>
            <a:r>
              <a:rPr lang="en-US" sz="2000" dirty="0" smtClean="0"/>
              <a:t>Teachers call parents or send them letters talking about their children’s good behaviors and performance at school.</a:t>
            </a:r>
            <a:endParaRPr lang="en-US" sz="2000" dirty="0"/>
          </a:p>
        </p:txBody>
      </p:sp>
      <p:pic>
        <p:nvPicPr>
          <p:cNvPr id="29700" name="Picture 4" descr="http://2.bp.blogspot.com/_3zqObIZvPpk/SiA8llWFksI/AAAAAAAAAFU/lTFyGbQs3JE/s400/peacesunflower.bmp"/>
          <p:cNvPicPr>
            <a:picLocks noChangeAspect="1" noChangeArrowheads="1"/>
          </p:cNvPicPr>
          <p:nvPr/>
        </p:nvPicPr>
        <p:blipFill>
          <a:blip r:embed="rId4" cstate="print"/>
          <a:srcRect/>
          <a:stretch>
            <a:fillRect/>
          </a:stretch>
        </p:blipFill>
        <p:spPr bwMode="auto">
          <a:xfrm>
            <a:off x="5079629" y="4293096"/>
            <a:ext cx="3092771" cy="2365970"/>
          </a:xfrm>
          <a:prstGeom prst="rect">
            <a:avLst/>
          </a:prstGeom>
          <a:noFill/>
        </p:spPr>
      </p:pic>
      <p:sp>
        <p:nvSpPr>
          <p:cNvPr id="4" name="TextBox 3"/>
          <p:cNvSpPr txBox="1"/>
          <p:nvPr/>
        </p:nvSpPr>
        <p:spPr>
          <a:xfrm>
            <a:off x="683568" y="4197275"/>
            <a:ext cx="4392488" cy="2616101"/>
          </a:xfrm>
          <a:prstGeom prst="rect">
            <a:avLst/>
          </a:prstGeom>
          <a:noFill/>
        </p:spPr>
        <p:txBody>
          <a:bodyPr wrap="square" rtlCol="0">
            <a:spAutoFit/>
          </a:bodyPr>
          <a:lstStyle/>
          <a:p>
            <a:r>
              <a:rPr lang="en-US" sz="2400" b="1" dirty="0" smtClean="0">
                <a:solidFill>
                  <a:schemeClr val="tx2"/>
                </a:solidFill>
              </a:rPr>
              <a:t>4- The Appreciation Activity:</a:t>
            </a:r>
            <a:r>
              <a:rPr lang="en-US" sz="2000" dirty="0" smtClean="0"/>
              <a:t/>
            </a:r>
            <a:br>
              <a:rPr lang="en-US" sz="2000" dirty="0" smtClean="0"/>
            </a:br>
            <a:r>
              <a:rPr lang="en-US" sz="2000" dirty="0" smtClean="0"/>
              <a:t>can be accomplished in a short period of time.</a:t>
            </a:r>
          </a:p>
          <a:p>
            <a:r>
              <a:rPr lang="en-US" sz="2000" b="1" dirty="0" smtClean="0">
                <a:solidFill>
                  <a:schemeClr val="tx2"/>
                </a:solidFill>
              </a:rPr>
              <a:t>How To? </a:t>
            </a:r>
            <a:r>
              <a:rPr lang="en-US" sz="2000" dirty="0" smtClean="0"/>
              <a:t>Tape a piece of paper on students’ backs, and let them write an appreciation statement on each others’ papers. At the end, read all the statements that have been written.</a:t>
            </a:r>
          </a:p>
        </p:txBody>
      </p:sp>
    </p:spTree>
    <p:controls>
      <p:control spid="29698" name="ShockwaveFlash1" r:id="rId2" imgW="4572000" imgH="3429000"/>
    </p:controls>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683568" y="188640"/>
            <a:ext cx="4824536" cy="6740307"/>
          </a:xfrm>
          <a:prstGeom prst="rect">
            <a:avLst/>
          </a:prstGeom>
          <a:noFill/>
        </p:spPr>
        <p:txBody>
          <a:bodyPr wrap="square" rtlCol="0">
            <a:spAutoFit/>
          </a:bodyPr>
          <a:lstStyle/>
          <a:p>
            <a:r>
              <a:rPr lang="en-US" sz="2400" b="1" dirty="0" smtClean="0">
                <a:solidFill>
                  <a:schemeClr val="tx2"/>
                </a:solidFill>
              </a:rPr>
              <a:t>5- Graffiti Or Word Wall:</a:t>
            </a:r>
          </a:p>
          <a:p>
            <a:r>
              <a:rPr lang="en-US" sz="2000" b="1" dirty="0" smtClean="0">
                <a:solidFill>
                  <a:schemeClr val="tx2"/>
                </a:solidFill>
              </a:rPr>
              <a:t>How To? </a:t>
            </a:r>
            <a:r>
              <a:rPr lang="en-US" sz="2000" dirty="0" smtClean="0"/>
              <a:t>Cover a board in the classroom with paper, and allow students to write or draw on their free time about a topic the teacher chose.</a:t>
            </a:r>
          </a:p>
          <a:p>
            <a:r>
              <a:rPr lang="en-US" sz="2400" b="1" dirty="0" smtClean="0">
                <a:solidFill>
                  <a:schemeClr val="tx2"/>
                </a:solidFill>
              </a:rPr>
              <a:t>6- Role-playing:</a:t>
            </a:r>
          </a:p>
          <a:p>
            <a:r>
              <a:rPr lang="en-US" sz="2000" dirty="0" smtClean="0"/>
              <a:t>Effective with middle school students.</a:t>
            </a:r>
          </a:p>
          <a:p>
            <a:r>
              <a:rPr lang="en-US" sz="2000" b="1" dirty="0" smtClean="0">
                <a:solidFill>
                  <a:schemeClr val="tx2"/>
                </a:solidFill>
              </a:rPr>
              <a:t>How To? </a:t>
            </a:r>
            <a:r>
              <a:rPr lang="en-US" sz="2000" dirty="0" smtClean="0"/>
              <a:t>Use a scripted or half-scripted scenarios to help students get started. Then turn to open-ended scenarios.</a:t>
            </a:r>
          </a:p>
          <a:p>
            <a:r>
              <a:rPr lang="en-US" sz="2400" b="1" dirty="0" smtClean="0">
                <a:solidFill>
                  <a:schemeClr val="tx2"/>
                </a:solidFill>
              </a:rPr>
              <a:t>7- Class Contracts:</a:t>
            </a:r>
          </a:p>
          <a:p>
            <a:r>
              <a:rPr lang="en-US" sz="2000" dirty="0" smtClean="0"/>
              <a:t>It is important in promoting classrooms as communities shared by students and teachers together.</a:t>
            </a:r>
          </a:p>
          <a:p>
            <a:r>
              <a:rPr lang="en-US" sz="2000" b="1" dirty="0" smtClean="0">
                <a:solidFill>
                  <a:schemeClr val="tx2"/>
                </a:solidFill>
              </a:rPr>
              <a:t>How To? </a:t>
            </a:r>
            <a:r>
              <a:rPr lang="en-US" sz="2000" dirty="0" smtClean="0"/>
              <a:t>Ask students to choose privileges they can do at classroom and write them on a board titled “Students Get”. Then ask them about what they are welling to do in order to get these privileges and write them under the title “Students Give”.</a:t>
            </a:r>
          </a:p>
        </p:txBody>
      </p:sp>
      <p:pic>
        <p:nvPicPr>
          <p:cNvPr id="28674" name="Picture 2" descr="http://www.thewestonmercury.co.uk/polopoly_fs/healthy_graffiti_1_316931!image/4123117863.jpg_gen/derivatives/landscape_630/4123117863.jpg"/>
          <p:cNvPicPr>
            <a:picLocks noChangeAspect="1" noChangeArrowheads="1"/>
          </p:cNvPicPr>
          <p:nvPr/>
        </p:nvPicPr>
        <p:blipFill>
          <a:blip r:embed="rId2" cstate="print"/>
          <a:srcRect/>
          <a:stretch>
            <a:fillRect/>
          </a:stretch>
        </p:blipFill>
        <p:spPr bwMode="auto">
          <a:xfrm>
            <a:off x="5436096" y="188639"/>
            <a:ext cx="2682946" cy="4062751"/>
          </a:xfrm>
          <a:prstGeom prst="rect">
            <a:avLst/>
          </a:prstGeom>
          <a:noFill/>
        </p:spPr>
      </p:pic>
      <p:pic>
        <p:nvPicPr>
          <p:cNvPr id="28676" name="Picture 4" descr="https://encrypted-tbn0.gstatic.com/images?q=tbn:ANd9GcQQm07UuLUQ-GH-MQsry4ImDU9iZxBzR3uIUDra62rXH0uvG53z"/>
          <p:cNvPicPr>
            <a:picLocks noChangeAspect="1" noChangeArrowheads="1"/>
          </p:cNvPicPr>
          <p:nvPr/>
        </p:nvPicPr>
        <p:blipFill>
          <a:blip r:embed="rId3" cstate="print"/>
          <a:srcRect/>
          <a:stretch>
            <a:fillRect/>
          </a:stretch>
        </p:blipFill>
        <p:spPr bwMode="auto">
          <a:xfrm>
            <a:off x="6036518" y="4293096"/>
            <a:ext cx="1847850" cy="2476501"/>
          </a:xfrm>
          <a:prstGeom prst="rect">
            <a:avLst/>
          </a:prstGeom>
          <a:noFill/>
        </p:spPr>
      </p:pic>
    </p:spTree>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95389" y="393825"/>
            <a:ext cx="7339012" cy="1811039"/>
          </a:xfrm>
        </p:spPr>
        <p:txBody>
          <a:bodyPr>
            <a:noAutofit/>
          </a:bodyPr>
          <a:lstStyle/>
          <a:p>
            <a:r>
              <a:rPr lang="en-US" sz="4400" b="1" u="sng" dirty="0" smtClean="0">
                <a:solidFill>
                  <a:schemeClr val="accent1"/>
                </a:solidFill>
              </a:rPr>
              <a:t>Instruction Organized With A Specific Focus On Health Issues</a:t>
            </a:r>
            <a:endParaRPr lang="en-US" sz="4400" b="1" u="sng" dirty="0">
              <a:solidFill>
                <a:schemeClr val="accent1"/>
              </a:solidFill>
            </a:endParaRPr>
          </a:p>
        </p:txBody>
      </p:sp>
      <p:sp>
        <p:nvSpPr>
          <p:cNvPr id="3" name="TextBox 2"/>
          <p:cNvSpPr txBox="1"/>
          <p:nvPr/>
        </p:nvSpPr>
        <p:spPr>
          <a:xfrm>
            <a:off x="1043608" y="2492896"/>
            <a:ext cx="4104456" cy="4154984"/>
          </a:xfrm>
          <a:prstGeom prst="rect">
            <a:avLst/>
          </a:prstGeom>
          <a:noFill/>
        </p:spPr>
        <p:txBody>
          <a:bodyPr wrap="square" rtlCol="0">
            <a:spAutoFit/>
          </a:bodyPr>
          <a:lstStyle/>
          <a:p>
            <a:r>
              <a:rPr lang="en-US" sz="2400" dirty="0" smtClean="0"/>
              <a:t>After promoting connectedness, schools usually  organize  contents and instructions into discrete segments or disciplines.</a:t>
            </a:r>
          </a:p>
          <a:p>
            <a:endParaRPr lang="en-US" sz="2400" dirty="0"/>
          </a:p>
          <a:p>
            <a:r>
              <a:rPr lang="en-US" sz="2400" dirty="0" smtClean="0"/>
              <a:t>A </a:t>
            </a:r>
            <a:r>
              <a:rPr lang="en-US" sz="2400" b="1" dirty="0" smtClean="0">
                <a:solidFill>
                  <a:schemeClr val="tx2"/>
                </a:solidFill>
                <a:effectLst>
                  <a:outerShdw blurRad="38100" dist="38100" dir="2700000" algn="tl">
                    <a:srgbClr val="000000">
                      <a:alpha val="43137"/>
                    </a:srgbClr>
                  </a:outerShdw>
                </a:effectLst>
              </a:rPr>
              <a:t>Discipline</a:t>
            </a:r>
            <a:r>
              <a:rPr lang="en-US" sz="2400" dirty="0" smtClean="0"/>
              <a:t> is “a specific body of teachable knowledge, with its own background of education, methods, and areas of focus” Jean Piaget.</a:t>
            </a:r>
            <a:endParaRPr lang="en-US" sz="2400" dirty="0"/>
          </a:p>
        </p:txBody>
      </p:sp>
      <p:pic>
        <p:nvPicPr>
          <p:cNvPr id="27650" name="Picture 2" descr="http://maureenlang.com/wordpress/wp-content/uploads/blogger/_bLTrntcpl-w/TU_yVVLb_sI/AAAAAAAAAt4/GnenDxdu2gg/s1600/discipline.jpg"/>
          <p:cNvPicPr>
            <a:picLocks noChangeAspect="1" noChangeArrowheads="1"/>
          </p:cNvPicPr>
          <p:nvPr/>
        </p:nvPicPr>
        <p:blipFill>
          <a:blip r:embed="rId2" cstate="print"/>
          <a:srcRect/>
          <a:stretch>
            <a:fillRect/>
          </a:stretch>
        </p:blipFill>
        <p:spPr bwMode="auto">
          <a:xfrm>
            <a:off x="5148064" y="3212976"/>
            <a:ext cx="3672408" cy="3035857"/>
          </a:xfrm>
          <a:prstGeom prst="rect">
            <a:avLst/>
          </a:prstGeom>
          <a:noFill/>
        </p:spPr>
      </p:pic>
    </p:spTree>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87624" y="144016"/>
            <a:ext cx="7339012" cy="1916832"/>
          </a:xfrm>
        </p:spPr>
        <p:txBody>
          <a:bodyPr>
            <a:noAutofit/>
          </a:bodyPr>
          <a:lstStyle/>
          <a:p>
            <a:r>
              <a:rPr lang="en-US" sz="4400" b="1" u="sng" dirty="0" smtClean="0">
                <a:solidFill>
                  <a:schemeClr val="accent1"/>
                </a:solidFill>
              </a:rPr>
              <a:t>Advantages Of Direct Instruction Delivery In Teaching</a:t>
            </a:r>
            <a:endParaRPr lang="en-US" sz="4400" b="1" u="sng" dirty="0">
              <a:solidFill>
                <a:schemeClr val="accent1"/>
              </a:solidFill>
            </a:endParaRPr>
          </a:p>
        </p:txBody>
      </p:sp>
      <p:sp>
        <p:nvSpPr>
          <p:cNvPr id="3" name="TextBox 2"/>
          <p:cNvSpPr txBox="1"/>
          <p:nvPr/>
        </p:nvSpPr>
        <p:spPr>
          <a:xfrm>
            <a:off x="1043608" y="2060848"/>
            <a:ext cx="7704856" cy="4708981"/>
          </a:xfrm>
          <a:prstGeom prst="rect">
            <a:avLst/>
          </a:prstGeom>
          <a:noFill/>
        </p:spPr>
        <p:txBody>
          <a:bodyPr wrap="square" rtlCol="0">
            <a:spAutoFit/>
          </a:bodyPr>
          <a:lstStyle/>
          <a:p>
            <a:pPr>
              <a:buFontTx/>
              <a:buChar char="-"/>
            </a:pPr>
            <a:r>
              <a:rPr lang="en-US" sz="2000" dirty="0" smtClean="0"/>
              <a:t>Parents, teachers and students are familiar and comfortable with it.</a:t>
            </a:r>
          </a:p>
          <a:p>
            <a:pPr>
              <a:buFontTx/>
              <a:buChar char="-"/>
            </a:pPr>
            <a:r>
              <a:rPr lang="en-US" sz="2000" dirty="0" smtClean="0"/>
              <a:t>This approach is consistent with courses of study, standards, and testing protocol.</a:t>
            </a:r>
          </a:p>
          <a:p>
            <a:pPr>
              <a:buFontTx/>
              <a:buChar char="-"/>
            </a:pPr>
            <a:r>
              <a:rPr lang="en-US" sz="2000" dirty="0" smtClean="0"/>
              <a:t>Textbooks and supplementary learning materials are readily available.</a:t>
            </a:r>
          </a:p>
          <a:p>
            <a:pPr>
              <a:buFontTx/>
              <a:buChar char="-"/>
            </a:pPr>
            <a:r>
              <a:rPr lang="en-US" sz="2000" dirty="0" smtClean="0"/>
              <a:t>Students are empowered with specialized information and skills.</a:t>
            </a:r>
          </a:p>
          <a:p>
            <a:pPr>
              <a:buFontTx/>
              <a:buChar char="-"/>
            </a:pPr>
            <a:r>
              <a:rPr lang="en-US" sz="2000" dirty="0" smtClean="0"/>
              <a:t>Secondary teachers academically prepared as content specialists are equipped with a limited range but a great depth of expertise within a given discipline.</a:t>
            </a:r>
          </a:p>
          <a:p>
            <a:pPr>
              <a:buFontTx/>
              <a:buChar char="-"/>
            </a:pPr>
            <a:r>
              <a:rPr lang="en-US" sz="2000" dirty="0" smtClean="0"/>
              <a:t>All content areas, including those perceived to be of less importance, are afforded a portion of formal instructional time.</a:t>
            </a:r>
          </a:p>
          <a:p>
            <a:endParaRPr lang="en-US" sz="2000" dirty="0" smtClean="0"/>
          </a:p>
          <a:p>
            <a:r>
              <a:rPr lang="en-US" sz="2000" dirty="0" smtClean="0"/>
              <a:t>* Health education has its own philosophical underpinnings and content integrity, and it is worthy of specific and dedicated instructional time.</a:t>
            </a:r>
            <a:endParaRPr lang="en-US" sz="2000" dirty="0"/>
          </a:p>
        </p:txBody>
      </p:sp>
    </p:spTree>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4400" b="1" u="sng" dirty="0" smtClean="0">
                <a:solidFill>
                  <a:schemeClr val="accent1"/>
                </a:solidFill>
              </a:rPr>
              <a:t>Limitations Of Direct Instructional Approaches:</a:t>
            </a:r>
            <a:endParaRPr lang="en-US" sz="4400" b="1" u="sng" dirty="0">
              <a:solidFill>
                <a:schemeClr val="accent1"/>
              </a:solidFill>
            </a:endParaRPr>
          </a:p>
        </p:txBody>
      </p:sp>
      <p:sp>
        <p:nvSpPr>
          <p:cNvPr id="3" name="TextBox 2"/>
          <p:cNvSpPr txBox="1"/>
          <p:nvPr/>
        </p:nvSpPr>
        <p:spPr>
          <a:xfrm>
            <a:off x="971600" y="1484784"/>
            <a:ext cx="5472608" cy="5262979"/>
          </a:xfrm>
          <a:prstGeom prst="rect">
            <a:avLst/>
          </a:prstGeom>
          <a:noFill/>
        </p:spPr>
        <p:txBody>
          <a:bodyPr wrap="square" rtlCol="0">
            <a:spAutoFit/>
          </a:bodyPr>
          <a:lstStyle/>
          <a:p>
            <a:pPr marL="342900" indent="-342900">
              <a:buFont typeface="+mj-lt"/>
              <a:buAutoNum type="arabicPeriod"/>
            </a:pPr>
            <a:r>
              <a:rPr lang="en-US" sz="2400" dirty="0" smtClean="0"/>
              <a:t>Fragmentation of instructional time (teachers are forced to structure learning activities within time boundaries rather than responding to developmental needs of students).</a:t>
            </a:r>
          </a:p>
          <a:p>
            <a:pPr marL="342900" indent="-342900">
              <a:buFont typeface="+mj-lt"/>
              <a:buAutoNum type="arabicPeriod"/>
            </a:pPr>
            <a:r>
              <a:rPr lang="en-US" sz="2400" dirty="0" smtClean="0"/>
              <a:t>Does not formalize learning experiences that will capitalize on students’ abilities to draw relationships between or across issues.</a:t>
            </a:r>
          </a:p>
          <a:p>
            <a:pPr marL="342900" indent="-342900">
              <a:buFont typeface="+mj-lt"/>
              <a:buAutoNum type="arabicPeriod"/>
            </a:pPr>
            <a:r>
              <a:rPr lang="en-US" sz="2400" dirty="0" smtClean="0"/>
              <a:t>Students are reinforced to work against one another to accomplish personal goals (reinforce competition).</a:t>
            </a:r>
            <a:endParaRPr lang="en-US" sz="2400" dirty="0"/>
          </a:p>
        </p:txBody>
      </p:sp>
      <p:pic>
        <p:nvPicPr>
          <p:cNvPr id="25602" name="Picture 2" descr="http://stopsellingvanillaicecream.com/wp-content/uploads/2013/09/competitors.jpg"/>
          <p:cNvPicPr>
            <a:picLocks noChangeAspect="1" noChangeArrowheads="1"/>
          </p:cNvPicPr>
          <p:nvPr/>
        </p:nvPicPr>
        <p:blipFill>
          <a:blip r:embed="rId2" cstate="print"/>
          <a:srcRect/>
          <a:stretch>
            <a:fillRect/>
          </a:stretch>
        </p:blipFill>
        <p:spPr bwMode="auto">
          <a:xfrm>
            <a:off x="6012160" y="3573016"/>
            <a:ext cx="2857500" cy="2847976"/>
          </a:xfrm>
          <a:prstGeom prst="rect">
            <a:avLst/>
          </a:prstGeom>
          <a:noFill/>
        </p:spPr>
      </p:pic>
    </p:spTree>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95389" y="177801"/>
            <a:ext cx="7339012" cy="1883047"/>
          </a:xfrm>
        </p:spPr>
        <p:txBody>
          <a:bodyPr>
            <a:noAutofit/>
          </a:bodyPr>
          <a:lstStyle/>
          <a:p>
            <a:r>
              <a:rPr lang="en-US" sz="4400" b="1" dirty="0" smtClean="0">
                <a:solidFill>
                  <a:schemeClr val="accent4"/>
                </a:solidFill>
                <a:effectLst>
                  <a:outerShdw blurRad="38100" dist="38100" dir="2700000" algn="tl">
                    <a:srgbClr val="000000">
                      <a:alpha val="43137"/>
                    </a:srgbClr>
                  </a:outerShdw>
                </a:effectLst>
              </a:rPr>
              <a:t>A- Cooperative Learning: An Instructional Alternative</a:t>
            </a:r>
            <a:endParaRPr lang="en-US" sz="4400" b="1" dirty="0">
              <a:solidFill>
                <a:schemeClr val="accent4"/>
              </a:solidFill>
              <a:effectLst>
                <a:outerShdw blurRad="38100" dist="38100" dir="2700000" algn="tl">
                  <a:srgbClr val="000000">
                    <a:alpha val="43137"/>
                  </a:srgbClr>
                </a:outerShdw>
              </a:effectLst>
            </a:endParaRPr>
          </a:p>
        </p:txBody>
      </p:sp>
      <p:sp>
        <p:nvSpPr>
          <p:cNvPr id="3" name="TextBox 2"/>
          <p:cNvSpPr txBox="1"/>
          <p:nvPr/>
        </p:nvSpPr>
        <p:spPr>
          <a:xfrm>
            <a:off x="899592" y="1916832"/>
            <a:ext cx="5256584" cy="4893647"/>
          </a:xfrm>
          <a:prstGeom prst="rect">
            <a:avLst/>
          </a:prstGeom>
          <a:noFill/>
        </p:spPr>
        <p:txBody>
          <a:bodyPr wrap="square" rtlCol="0">
            <a:spAutoFit/>
          </a:bodyPr>
          <a:lstStyle/>
          <a:p>
            <a:r>
              <a:rPr lang="en-US" sz="2400" dirty="0" smtClean="0"/>
              <a:t>There are three ways in which students interact in a classroom:</a:t>
            </a:r>
          </a:p>
          <a:p>
            <a:r>
              <a:rPr lang="en-US" sz="2400" dirty="0" smtClean="0"/>
              <a:t> 1- </a:t>
            </a:r>
            <a:r>
              <a:rPr lang="en-US" sz="2400" b="1" dirty="0" smtClean="0">
                <a:solidFill>
                  <a:schemeClr val="tx2"/>
                </a:solidFill>
                <a:effectLst>
                  <a:outerShdw blurRad="38100" dist="38100" dir="2700000" algn="tl">
                    <a:srgbClr val="000000">
                      <a:alpha val="43137"/>
                    </a:srgbClr>
                  </a:outerShdw>
                </a:effectLst>
              </a:rPr>
              <a:t>The competitive model</a:t>
            </a:r>
            <a:r>
              <a:rPr lang="en-US" sz="2400" dirty="0" smtClean="0"/>
              <a:t>: students compete for recognition as the best.</a:t>
            </a:r>
          </a:p>
          <a:p>
            <a:r>
              <a:rPr lang="en-US" sz="2400" dirty="0" smtClean="0"/>
              <a:t>2- </a:t>
            </a:r>
            <a:r>
              <a:rPr lang="en-US" sz="2400" b="1" dirty="0" smtClean="0">
                <a:solidFill>
                  <a:schemeClr val="tx2"/>
                </a:solidFill>
                <a:effectLst>
                  <a:outerShdw blurRad="38100" dist="38100" dir="2700000" algn="tl">
                    <a:srgbClr val="000000">
                      <a:alpha val="43137"/>
                    </a:srgbClr>
                  </a:outerShdw>
                </a:effectLst>
              </a:rPr>
              <a:t>The individualistic approach</a:t>
            </a:r>
            <a:r>
              <a:rPr lang="en-US" sz="2400" dirty="0" smtClean="0"/>
              <a:t>: students work toward meeting set criteria, depending on their own performance without the influence by other students.</a:t>
            </a:r>
          </a:p>
          <a:p>
            <a:r>
              <a:rPr lang="en-US" sz="2400" dirty="0" smtClean="0"/>
              <a:t>3- </a:t>
            </a:r>
            <a:r>
              <a:rPr lang="en-US" sz="2400" b="1" dirty="0" smtClean="0">
                <a:solidFill>
                  <a:schemeClr val="tx2"/>
                </a:solidFill>
                <a:effectLst>
                  <a:outerShdw blurRad="38100" dist="38100" dir="2700000" algn="tl">
                    <a:srgbClr val="000000">
                      <a:alpha val="43137"/>
                    </a:srgbClr>
                  </a:outerShdw>
                </a:effectLst>
              </a:rPr>
              <a:t>Cooperative learning</a:t>
            </a:r>
            <a:r>
              <a:rPr lang="en-US" sz="2400" dirty="0" smtClean="0"/>
              <a:t>: learning in small groups within which students must collaborate to achieve shared goals.</a:t>
            </a:r>
          </a:p>
        </p:txBody>
      </p:sp>
      <p:pic>
        <p:nvPicPr>
          <p:cNvPr id="24578" name="Picture 2" descr="https://encrypted-tbn0.gstatic.com/images?q=tbn:ANd9GcQRbG8ClvrTHr4ZObxWipOb-SGLmK-xNYHXFGH4c8XH6ENeQo-U"/>
          <p:cNvPicPr>
            <a:picLocks noChangeAspect="1" noChangeArrowheads="1"/>
          </p:cNvPicPr>
          <p:nvPr/>
        </p:nvPicPr>
        <p:blipFill>
          <a:blip r:embed="rId3" cstate="print"/>
          <a:srcRect/>
          <a:stretch>
            <a:fillRect/>
          </a:stretch>
        </p:blipFill>
        <p:spPr bwMode="auto">
          <a:xfrm>
            <a:off x="6012160" y="2348880"/>
            <a:ext cx="2880320" cy="2880320"/>
          </a:xfrm>
          <a:prstGeom prst="rect">
            <a:avLst/>
          </a:prstGeom>
          <a:noFill/>
        </p:spPr>
      </p:pic>
    </p:spTree>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15616" y="244947"/>
            <a:ext cx="7339012" cy="1239837"/>
          </a:xfrm>
        </p:spPr>
        <p:txBody>
          <a:bodyPr>
            <a:noAutofit/>
          </a:bodyPr>
          <a:lstStyle/>
          <a:p>
            <a:r>
              <a:rPr lang="en-US" sz="4400" b="1" u="sng" dirty="0" smtClean="0">
                <a:solidFill>
                  <a:schemeClr val="accent1"/>
                </a:solidFill>
              </a:rPr>
              <a:t>Advantages of cooperative approach:</a:t>
            </a:r>
            <a:endParaRPr lang="en-US" sz="4400" b="1" u="sng" dirty="0">
              <a:solidFill>
                <a:schemeClr val="accent1"/>
              </a:solidFill>
            </a:endParaRPr>
          </a:p>
        </p:txBody>
      </p:sp>
      <p:sp>
        <p:nvSpPr>
          <p:cNvPr id="3" name="TextBox 2"/>
          <p:cNvSpPr txBox="1"/>
          <p:nvPr/>
        </p:nvSpPr>
        <p:spPr>
          <a:xfrm>
            <a:off x="1115616" y="1772816"/>
            <a:ext cx="7344816" cy="4893647"/>
          </a:xfrm>
          <a:prstGeom prst="rect">
            <a:avLst/>
          </a:prstGeom>
          <a:noFill/>
        </p:spPr>
        <p:txBody>
          <a:bodyPr wrap="square" rtlCol="0">
            <a:spAutoFit/>
          </a:bodyPr>
          <a:lstStyle/>
          <a:p>
            <a:pPr>
              <a:buFontTx/>
              <a:buChar char="-"/>
            </a:pPr>
            <a:r>
              <a:rPr lang="en-US" sz="2400" dirty="0" smtClean="0"/>
              <a:t>Higher achievement and greater productivity than working alone.</a:t>
            </a:r>
          </a:p>
          <a:p>
            <a:pPr>
              <a:buFontTx/>
              <a:buChar char="-"/>
            </a:pPr>
            <a:r>
              <a:rPr lang="en-US" sz="2400" dirty="0" smtClean="0"/>
              <a:t>Students will care about each other and will be more committed to success and wellbeing of classmates.</a:t>
            </a:r>
          </a:p>
          <a:p>
            <a:pPr>
              <a:buFontTx/>
              <a:buChar char="-"/>
            </a:pPr>
            <a:r>
              <a:rPr lang="en-US" sz="2400" dirty="0" smtClean="0"/>
              <a:t>Students experience greater psychological health and higher self-esteem than when competing with peers.</a:t>
            </a:r>
          </a:p>
          <a:p>
            <a:pPr>
              <a:buFontTx/>
              <a:buChar char="-"/>
            </a:pPr>
            <a:r>
              <a:rPr lang="en-US" sz="2400" dirty="0" smtClean="0"/>
              <a:t>Diversity among students becomes a source of creative enrichment and increased productivity.</a:t>
            </a:r>
          </a:p>
          <a:p>
            <a:pPr>
              <a:buFontTx/>
              <a:buChar char="-"/>
            </a:pPr>
            <a:r>
              <a:rPr lang="en-US" sz="2400" dirty="0" smtClean="0"/>
              <a:t>Makes each individual group member stronger by learning in collaboration with others.</a:t>
            </a:r>
          </a:p>
          <a:p>
            <a:pPr>
              <a:buFontTx/>
              <a:buChar char="-"/>
            </a:pPr>
            <a:r>
              <a:rPr lang="en-US" sz="2400" dirty="0" smtClean="0"/>
              <a:t>Cooperative learning requires students to be responsible for their own and their group mates achievements.</a:t>
            </a:r>
            <a:endParaRPr lang="en-US" sz="2400" dirty="0"/>
          </a:p>
        </p:txBody>
      </p:sp>
    </p:spTree>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solidFill>
                  <a:schemeClr val="accent1"/>
                </a:solidFill>
              </a:rPr>
              <a:t>Cooperative Learning Groups And Activities Are Organized Around These Elements:</a:t>
            </a:r>
            <a:endParaRPr lang="en-US" b="1" dirty="0">
              <a:solidFill>
                <a:schemeClr val="accent1"/>
              </a:solidFill>
            </a:endParaRPr>
          </a:p>
        </p:txBody>
      </p:sp>
      <p:sp>
        <p:nvSpPr>
          <p:cNvPr id="3" name="TextBox 2"/>
          <p:cNvSpPr txBox="1"/>
          <p:nvPr/>
        </p:nvSpPr>
        <p:spPr>
          <a:xfrm>
            <a:off x="899592" y="1340768"/>
            <a:ext cx="5832648" cy="5632311"/>
          </a:xfrm>
          <a:prstGeom prst="rect">
            <a:avLst/>
          </a:prstGeom>
          <a:noFill/>
        </p:spPr>
        <p:txBody>
          <a:bodyPr wrap="square" rtlCol="0">
            <a:spAutoFit/>
          </a:bodyPr>
          <a:lstStyle/>
          <a:p>
            <a:pPr>
              <a:buFont typeface="Arial" pitchFamily="34" charset="0"/>
              <a:buChar char="•"/>
            </a:pPr>
            <a:r>
              <a:rPr lang="en-US" sz="2000" b="1" dirty="0" smtClean="0">
                <a:solidFill>
                  <a:schemeClr val="tx2"/>
                </a:solidFill>
              </a:rPr>
              <a:t>Positive interdependence: </a:t>
            </a:r>
            <a:r>
              <a:rPr lang="en-US" sz="2000" dirty="0" smtClean="0"/>
              <a:t>ensured through assigning mutual goals, providing joint rewards and dividing tasks, materials, resources and information among group members.</a:t>
            </a:r>
            <a:endParaRPr lang="en-US" sz="2000" b="1" dirty="0" smtClean="0">
              <a:solidFill>
                <a:schemeClr val="tx2"/>
              </a:solidFill>
            </a:endParaRPr>
          </a:p>
          <a:p>
            <a:pPr>
              <a:buFont typeface="Arial" pitchFamily="34" charset="0"/>
              <a:buChar char="•"/>
            </a:pPr>
            <a:r>
              <a:rPr lang="en-US" sz="2000" b="1" dirty="0" smtClean="0">
                <a:solidFill>
                  <a:schemeClr val="tx2"/>
                </a:solidFill>
              </a:rPr>
              <a:t>Face-to-face interaction: </a:t>
            </a:r>
            <a:r>
              <a:rPr lang="en-US" sz="2000" dirty="0" smtClean="0"/>
              <a:t>students seated in close physical proximity are supported in mutual discussions.</a:t>
            </a:r>
            <a:endParaRPr lang="en-US" sz="2000" b="1" dirty="0" smtClean="0">
              <a:solidFill>
                <a:schemeClr val="tx2"/>
              </a:solidFill>
            </a:endParaRPr>
          </a:p>
          <a:p>
            <a:pPr>
              <a:buFont typeface="Arial" pitchFamily="34" charset="0"/>
              <a:buChar char="•"/>
            </a:pPr>
            <a:r>
              <a:rPr lang="en-US" sz="2000" b="1" dirty="0" smtClean="0">
                <a:solidFill>
                  <a:schemeClr val="tx2"/>
                </a:solidFill>
              </a:rPr>
              <a:t>Individual accountability: </a:t>
            </a:r>
            <a:r>
              <a:rPr lang="en-US" sz="2000" dirty="0" smtClean="0"/>
              <a:t>individuals are responsible for doing their part, i.e. Individual student’s achievements are not compromised.</a:t>
            </a:r>
            <a:endParaRPr lang="en-US" sz="2000" b="1" dirty="0" smtClean="0">
              <a:solidFill>
                <a:schemeClr val="tx2"/>
              </a:solidFill>
            </a:endParaRPr>
          </a:p>
          <a:p>
            <a:pPr>
              <a:buFont typeface="Arial" pitchFamily="34" charset="0"/>
              <a:buChar char="•"/>
            </a:pPr>
            <a:r>
              <a:rPr lang="en-US" sz="2000" b="1" dirty="0" smtClean="0">
                <a:solidFill>
                  <a:schemeClr val="tx2"/>
                </a:solidFill>
              </a:rPr>
              <a:t>Interpersonal and small-group skills: </a:t>
            </a:r>
            <a:r>
              <a:rPr lang="en-US" sz="2000" dirty="0" smtClean="0"/>
              <a:t>teachers must teach students essential skills required to be an effective group member, e.g. Everyone contributes and help, everyone listens carefully to others and quiet voices are used during discussions.</a:t>
            </a:r>
            <a:endParaRPr lang="en-US" sz="2000" b="1" dirty="0" smtClean="0">
              <a:solidFill>
                <a:schemeClr val="tx2"/>
              </a:solidFill>
            </a:endParaRPr>
          </a:p>
          <a:p>
            <a:pPr>
              <a:buFont typeface="Arial" pitchFamily="34" charset="0"/>
              <a:buChar char="•"/>
            </a:pPr>
            <a:r>
              <a:rPr lang="en-US" sz="2000" b="1" dirty="0" smtClean="0">
                <a:solidFill>
                  <a:schemeClr val="tx2"/>
                </a:solidFill>
              </a:rPr>
              <a:t>Group processing: </a:t>
            </a:r>
            <a:r>
              <a:rPr lang="en-US" sz="2000" dirty="0" smtClean="0"/>
              <a:t>discuss how well the group is functioning and make suggestions for improvement.</a:t>
            </a:r>
            <a:endParaRPr lang="en-US" sz="2000" b="1" dirty="0" smtClean="0">
              <a:solidFill>
                <a:schemeClr val="tx2"/>
              </a:solidFill>
            </a:endParaRPr>
          </a:p>
        </p:txBody>
      </p:sp>
      <p:pic>
        <p:nvPicPr>
          <p:cNvPr id="21506" name="Picture 2" descr="http://www.quantumdiaries.org/wp-content/uploads/2013/11/Face-to-Face-3.jpg"/>
          <p:cNvPicPr>
            <a:picLocks noChangeAspect="1" noChangeArrowheads="1"/>
          </p:cNvPicPr>
          <p:nvPr/>
        </p:nvPicPr>
        <p:blipFill>
          <a:blip r:embed="rId2" cstate="print"/>
          <a:srcRect/>
          <a:stretch>
            <a:fillRect/>
          </a:stretch>
        </p:blipFill>
        <p:spPr bwMode="auto">
          <a:xfrm>
            <a:off x="6571965" y="3933056"/>
            <a:ext cx="2320515" cy="1944216"/>
          </a:xfrm>
          <a:prstGeom prst="rect">
            <a:avLst/>
          </a:prstGeom>
          <a:noFill/>
        </p:spPr>
      </p:pic>
      <p:pic>
        <p:nvPicPr>
          <p:cNvPr id="21508" name="Picture 4" descr="http://blog.vavia.in/wp-content/uploads/2011/01/259.jpg"/>
          <p:cNvPicPr>
            <a:picLocks noChangeAspect="1" noChangeArrowheads="1"/>
          </p:cNvPicPr>
          <p:nvPr/>
        </p:nvPicPr>
        <p:blipFill>
          <a:blip r:embed="rId3" cstate="print"/>
          <a:srcRect/>
          <a:stretch>
            <a:fillRect/>
          </a:stretch>
        </p:blipFill>
        <p:spPr bwMode="auto">
          <a:xfrm>
            <a:off x="6660632" y="1413176"/>
            <a:ext cx="2231848" cy="2231848"/>
          </a:xfrm>
          <a:prstGeom prst="rect">
            <a:avLst/>
          </a:prstGeom>
          <a:noFill/>
        </p:spPr>
      </p:pic>
    </p:spTree>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827584" y="211287"/>
            <a:ext cx="7272808" cy="769441"/>
          </a:xfrm>
          <a:prstGeom prst="rect">
            <a:avLst/>
          </a:prstGeom>
          <a:noFill/>
        </p:spPr>
        <p:txBody>
          <a:bodyPr wrap="square" rtlCol="0">
            <a:spAutoFit/>
          </a:bodyPr>
          <a:lstStyle/>
          <a:p>
            <a:pPr algn="ctr"/>
            <a:r>
              <a:rPr lang="en-US" sz="4400" b="1" u="sng" dirty="0" smtClean="0">
                <a:solidFill>
                  <a:schemeClr val="accent1"/>
                </a:solidFill>
              </a:rPr>
              <a:t>Outline</a:t>
            </a:r>
            <a:endParaRPr lang="en-US" sz="4400" b="1" u="sng" dirty="0">
              <a:solidFill>
                <a:schemeClr val="accent1"/>
              </a:solidFill>
            </a:endParaRPr>
          </a:p>
        </p:txBody>
      </p:sp>
      <p:sp>
        <p:nvSpPr>
          <p:cNvPr id="3" name="TextBox 2"/>
          <p:cNvSpPr txBox="1"/>
          <p:nvPr/>
        </p:nvSpPr>
        <p:spPr>
          <a:xfrm>
            <a:off x="827584" y="1196752"/>
            <a:ext cx="7272808" cy="5509200"/>
          </a:xfrm>
          <a:prstGeom prst="rect">
            <a:avLst/>
          </a:prstGeom>
          <a:noFill/>
        </p:spPr>
        <p:txBody>
          <a:bodyPr wrap="square" rtlCol="0">
            <a:spAutoFit/>
          </a:bodyPr>
          <a:lstStyle/>
          <a:p>
            <a:pPr>
              <a:buFontTx/>
              <a:buChar char="-"/>
            </a:pPr>
            <a:r>
              <a:rPr lang="en-US" sz="2200" dirty="0" smtClean="0"/>
              <a:t>Introduction.</a:t>
            </a:r>
          </a:p>
          <a:p>
            <a:pPr>
              <a:buFontTx/>
              <a:buChar char="-"/>
            </a:pPr>
            <a:r>
              <a:rPr lang="en-US" sz="2200" dirty="0" smtClean="0"/>
              <a:t>Fostering Connectedness: Strategies To Improve Academic Achievement And Student Health.  </a:t>
            </a:r>
          </a:p>
          <a:p>
            <a:pPr lvl="1">
              <a:buFont typeface="Wingdings" pitchFamily="2" charset="2"/>
              <a:buChar char="§"/>
            </a:pPr>
            <a:r>
              <a:rPr lang="en-US" sz="2200" dirty="0" smtClean="0"/>
              <a:t>Cultivating School Connectedness.</a:t>
            </a:r>
          </a:p>
          <a:p>
            <a:pPr lvl="1">
              <a:buFont typeface="Wingdings" pitchFamily="2" charset="2"/>
              <a:buChar char="§"/>
            </a:pPr>
            <a:r>
              <a:rPr lang="en-US" sz="2200" dirty="0" smtClean="0"/>
              <a:t>Cultivating Parent-Family Connectedness.</a:t>
            </a:r>
          </a:p>
          <a:p>
            <a:pPr lvl="1">
              <a:buFont typeface="Wingdings" pitchFamily="2" charset="2"/>
              <a:buChar char="§"/>
            </a:pPr>
            <a:r>
              <a:rPr lang="en-US" sz="2200" dirty="0" smtClean="0"/>
              <a:t>Cultivating Classroom Connectedness.</a:t>
            </a:r>
          </a:p>
          <a:p>
            <a:pPr>
              <a:buFontTx/>
              <a:buChar char="-"/>
            </a:pPr>
            <a:r>
              <a:rPr lang="en-US" sz="2200" dirty="0" smtClean="0"/>
              <a:t>Instruction Organized With A Specific Focus On Health Issue:</a:t>
            </a:r>
          </a:p>
          <a:p>
            <a:pPr lvl="1">
              <a:buFont typeface="Wingdings" pitchFamily="2" charset="2"/>
              <a:buChar char="§"/>
            </a:pPr>
            <a:r>
              <a:rPr lang="en-US" sz="2200" dirty="0" smtClean="0"/>
              <a:t>Cooperative Learning: An Instructional Alternative.</a:t>
            </a:r>
          </a:p>
          <a:p>
            <a:pPr lvl="1">
              <a:buFont typeface="Wingdings" pitchFamily="2" charset="2"/>
              <a:buChar char="§"/>
            </a:pPr>
            <a:r>
              <a:rPr lang="en-US" sz="2200" dirty="0" smtClean="0"/>
              <a:t>Individualized Instruction: An Important Alternative.</a:t>
            </a:r>
          </a:p>
          <a:p>
            <a:pPr>
              <a:buFontTx/>
              <a:buChar char="-"/>
            </a:pPr>
            <a:r>
              <a:rPr lang="en-US" sz="2200" dirty="0" smtClean="0"/>
              <a:t>Interdisciplinary Instructional Approaches:</a:t>
            </a:r>
          </a:p>
          <a:p>
            <a:pPr lvl="1">
              <a:buFont typeface="Wingdings" pitchFamily="2" charset="2"/>
              <a:buChar char="§"/>
            </a:pPr>
            <a:r>
              <a:rPr lang="en-US" sz="2200" dirty="0" smtClean="0"/>
              <a:t>Correlated Health Instruction.</a:t>
            </a:r>
          </a:p>
          <a:p>
            <a:pPr lvl="1">
              <a:buFont typeface="Wingdings" pitchFamily="2" charset="2"/>
              <a:buChar char="§"/>
            </a:pPr>
            <a:r>
              <a:rPr lang="en-US" sz="2200" dirty="0" smtClean="0"/>
              <a:t>Integrated Health Instruction: Thematic Units.</a:t>
            </a:r>
          </a:p>
          <a:p>
            <a:pPr>
              <a:buFontTx/>
              <a:buChar char="-"/>
            </a:pPr>
            <a:r>
              <a:rPr lang="en-US" sz="2200" dirty="0" smtClean="0"/>
              <a:t>Using Electronic Resources In Health Education.</a:t>
            </a:r>
          </a:p>
          <a:p>
            <a:pPr>
              <a:buFontTx/>
              <a:buChar char="-"/>
            </a:pPr>
            <a:r>
              <a:rPr lang="en-US" sz="2200" dirty="0" smtClean="0"/>
              <a:t>Controversy Management In Health Education.</a:t>
            </a:r>
          </a:p>
          <a:p>
            <a:pPr>
              <a:buFontTx/>
              <a:buChar char="-"/>
            </a:pPr>
            <a:r>
              <a:rPr lang="en-US" sz="2200" dirty="0" smtClean="0"/>
              <a:t>Conclusion.</a:t>
            </a:r>
          </a:p>
        </p:txBody>
      </p:sp>
    </p:spTree>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899592" y="44624"/>
            <a:ext cx="7056784" cy="4524315"/>
          </a:xfrm>
          <a:prstGeom prst="rect">
            <a:avLst/>
          </a:prstGeom>
          <a:noFill/>
        </p:spPr>
        <p:txBody>
          <a:bodyPr wrap="square" rtlCol="0">
            <a:spAutoFit/>
          </a:bodyPr>
          <a:lstStyle/>
          <a:p>
            <a:r>
              <a:rPr lang="en-US" sz="2400" dirty="0" smtClean="0"/>
              <a:t>Cooperative learning has been associated with improving some health outcomes including content mastery of HIV/AIDS information and enhanced self-esteem, conflict resolution skills, and social and resiliency skills.</a:t>
            </a:r>
          </a:p>
          <a:p>
            <a:endParaRPr lang="en-US" sz="2400" dirty="0" smtClean="0"/>
          </a:p>
          <a:p>
            <a:r>
              <a:rPr lang="en-US" sz="2400" dirty="0" smtClean="0"/>
              <a:t>It’s unlikely that this model will completely replace the more traditional, or competitive, classroom approach to learning, but cooperative learning approach helps diverse groups of students benefit from both formats when used as an instructional supplement.</a:t>
            </a:r>
            <a:endParaRPr lang="en-US" sz="2400" dirty="0"/>
          </a:p>
        </p:txBody>
      </p:sp>
      <p:pic>
        <p:nvPicPr>
          <p:cNvPr id="20482" name="Picture 2" descr="http://1.bp.blogspot.com/-LYKknJ4BCuY/Ua4S7ok6vtI/AAAAAAAAAPM/tjMIVutiOHc/s1600/cooperative_learning.gif"/>
          <p:cNvPicPr>
            <a:picLocks noChangeAspect="1" noChangeArrowheads="1"/>
          </p:cNvPicPr>
          <p:nvPr/>
        </p:nvPicPr>
        <p:blipFill>
          <a:blip r:embed="rId2" cstate="print"/>
          <a:srcRect/>
          <a:stretch>
            <a:fillRect/>
          </a:stretch>
        </p:blipFill>
        <p:spPr bwMode="auto">
          <a:xfrm>
            <a:off x="971600" y="4626818"/>
            <a:ext cx="3810000" cy="2114550"/>
          </a:xfrm>
          <a:prstGeom prst="rect">
            <a:avLst/>
          </a:prstGeom>
          <a:noFill/>
        </p:spPr>
      </p:pic>
      <p:pic>
        <p:nvPicPr>
          <p:cNvPr id="20484" name="Picture 4" descr="http://2.bp.blogspot.com/_4bOr3fqLNYQ/S2oWKFKBEKI/AAAAAAAAAA4/Qv4gBw9AnmU/s320/cooperation.jpg"/>
          <p:cNvPicPr>
            <a:picLocks noChangeAspect="1" noChangeArrowheads="1"/>
          </p:cNvPicPr>
          <p:nvPr/>
        </p:nvPicPr>
        <p:blipFill>
          <a:blip r:embed="rId3" cstate="print"/>
          <a:srcRect/>
          <a:stretch>
            <a:fillRect/>
          </a:stretch>
        </p:blipFill>
        <p:spPr bwMode="auto">
          <a:xfrm>
            <a:off x="5209824" y="4293096"/>
            <a:ext cx="2655916" cy="2492077"/>
          </a:xfrm>
          <a:prstGeom prst="rect">
            <a:avLst/>
          </a:prstGeom>
          <a:noFill/>
        </p:spPr>
      </p:pic>
    </p:spTree>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95389" y="177801"/>
            <a:ext cx="7339012" cy="1811039"/>
          </a:xfrm>
        </p:spPr>
        <p:txBody>
          <a:bodyPr>
            <a:noAutofit/>
          </a:bodyPr>
          <a:lstStyle/>
          <a:p>
            <a:r>
              <a:rPr lang="en-US" sz="4400" b="1" dirty="0" smtClean="0">
                <a:solidFill>
                  <a:schemeClr val="accent4"/>
                </a:solidFill>
                <a:effectLst>
                  <a:outerShdw blurRad="38100" dist="38100" dir="2700000" algn="tl">
                    <a:srgbClr val="000000">
                      <a:alpha val="43137"/>
                    </a:srgbClr>
                  </a:outerShdw>
                </a:effectLst>
              </a:rPr>
              <a:t>B- Individualized Instruction: An Important Alternative</a:t>
            </a:r>
            <a:endParaRPr lang="en-US" sz="4400" b="1" dirty="0">
              <a:solidFill>
                <a:schemeClr val="accent4"/>
              </a:solidFill>
              <a:effectLst>
                <a:outerShdw blurRad="38100" dist="38100" dir="2700000" algn="tl">
                  <a:srgbClr val="000000">
                    <a:alpha val="43137"/>
                  </a:srgbClr>
                </a:outerShdw>
              </a:effectLst>
            </a:endParaRPr>
          </a:p>
        </p:txBody>
      </p:sp>
      <p:sp>
        <p:nvSpPr>
          <p:cNvPr id="3" name="TextBox 2"/>
          <p:cNvSpPr txBox="1"/>
          <p:nvPr/>
        </p:nvSpPr>
        <p:spPr>
          <a:xfrm>
            <a:off x="1187624" y="2276872"/>
            <a:ext cx="7416824" cy="3108543"/>
          </a:xfrm>
          <a:prstGeom prst="rect">
            <a:avLst/>
          </a:prstGeom>
          <a:noFill/>
        </p:spPr>
        <p:txBody>
          <a:bodyPr wrap="square" rtlCol="0">
            <a:spAutoFit/>
          </a:bodyPr>
          <a:lstStyle/>
          <a:p>
            <a:r>
              <a:rPr lang="en-US" sz="2800" b="1" dirty="0" smtClean="0">
                <a:solidFill>
                  <a:schemeClr val="tx2"/>
                </a:solidFill>
              </a:rPr>
              <a:t>Advantages:</a:t>
            </a:r>
          </a:p>
          <a:p>
            <a:endParaRPr lang="en-US" sz="2400" dirty="0" smtClean="0"/>
          </a:p>
          <a:p>
            <a:pPr>
              <a:buFontTx/>
              <a:buChar char="-"/>
            </a:pPr>
            <a:r>
              <a:rPr lang="en-US" sz="2400" dirty="0" smtClean="0"/>
              <a:t>Individualized instructional approaches can enrich interactional practices.</a:t>
            </a:r>
          </a:p>
          <a:p>
            <a:pPr>
              <a:buFontTx/>
              <a:buChar char="-"/>
            </a:pPr>
            <a:r>
              <a:rPr lang="en-US" sz="2400" dirty="0" smtClean="0"/>
              <a:t>A better way to meet the need of students with learning or developmental disabilities.</a:t>
            </a:r>
          </a:p>
          <a:p>
            <a:pPr>
              <a:buFontTx/>
              <a:buChar char="-"/>
            </a:pPr>
            <a:r>
              <a:rPr lang="en-US" sz="2400" dirty="0" smtClean="0"/>
              <a:t>Used to provide remediation or as  a supplement to more conventional educational approaches.</a:t>
            </a:r>
            <a:endParaRPr lang="en-US" sz="2400" dirty="0"/>
          </a:p>
        </p:txBody>
      </p:sp>
    </p:spTree>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65436" y="28923"/>
            <a:ext cx="7339012" cy="1239837"/>
          </a:xfrm>
        </p:spPr>
        <p:txBody>
          <a:bodyPr>
            <a:normAutofit/>
          </a:bodyPr>
          <a:lstStyle/>
          <a:p>
            <a:r>
              <a:rPr lang="en-US" sz="4400" b="1" dirty="0" smtClean="0">
                <a:solidFill>
                  <a:schemeClr val="accent3"/>
                </a:solidFill>
              </a:rPr>
              <a:t>1- Learning Centers:</a:t>
            </a:r>
            <a:endParaRPr lang="en-US" sz="4400" b="1" dirty="0">
              <a:solidFill>
                <a:schemeClr val="accent3"/>
              </a:solidFill>
            </a:endParaRPr>
          </a:p>
        </p:txBody>
      </p:sp>
      <p:sp>
        <p:nvSpPr>
          <p:cNvPr id="3" name="TextBox 2"/>
          <p:cNvSpPr txBox="1"/>
          <p:nvPr/>
        </p:nvSpPr>
        <p:spPr>
          <a:xfrm>
            <a:off x="899592" y="1430774"/>
            <a:ext cx="3816424" cy="2862322"/>
          </a:xfrm>
          <a:prstGeom prst="rect">
            <a:avLst/>
          </a:prstGeom>
          <a:noFill/>
        </p:spPr>
        <p:txBody>
          <a:bodyPr wrap="square" rtlCol="0">
            <a:spAutoFit/>
          </a:bodyPr>
          <a:lstStyle/>
          <a:p>
            <a:r>
              <a:rPr lang="en-US" sz="2000" dirty="0" smtClean="0"/>
              <a:t>A learning center consists of an organized sequence of student-centered activities, each of which increase functional knowledge, develops essential skills and helps students examine their attitudes or beliefs about a health topic.</a:t>
            </a:r>
          </a:p>
          <a:p>
            <a:endParaRPr lang="en-US" sz="2000" dirty="0" smtClean="0"/>
          </a:p>
        </p:txBody>
      </p:sp>
      <p:pic>
        <p:nvPicPr>
          <p:cNvPr id="18434" name="Picture 2" descr="http://stepstosuccesslearningcenter.com/wp-content/uploads/2012/05/scottsdale-learning-center.jpg"/>
          <p:cNvPicPr>
            <a:picLocks noChangeAspect="1" noChangeArrowheads="1"/>
          </p:cNvPicPr>
          <p:nvPr/>
        </p:nvPicPr>
        <p:blipFill>
          <a:blip r:embed="rId2" cstate="print"/>
          <a:srcRect/>
          <a:stretch>
            <a:fillRect/>
          </a:stretch>
        </p:blipFill>
        <p:spPr bwMode="auto">
          <a:xfrm>
            <a:off x="4716016" y="1214754"/>
            <a:ext cx="4176465" cy="3132348"/>
          </a:xfrm>
          <a:prstGeom prst="rect">
            <a:avLst/>
          </a:prstGeom>
          <a:noFill/>
        </p:spPr>
      </p:pic>
      <p:sp>
        <p:nvSpPr>
          <p:cNvPr id="5" name="TextBox 4"/>
          <p:cNvSpPr txBox="1"/>
          <p:nvPr/>
        </p:nvSpPr>
        <p:spPr>
          <a:xfrm>
            <a:off x="899592" y="4330839"/>
            <a:ext cx="7992888" cy="2554545"/>
          </a:xfrm>
          <a:prstGeom prst="rect">
            <a:avLst/>
          </a:prstGeom>
          <a:noFill/>
        </p:spPr>
        <p:txBody>
          <a:bodyPr wrap="square" rtlCol="0">
            <a:spAutoFit/>
          </a:bodyPr>
          <a:lstStyle/>
          <a:p>
            <a:r>
              <a:rPr lang="en-US" sz="2000" dirty="0" smtClean="0"/>
              <a:t>Students at a learning center are active, independent, and can process information in the context of their personal experiences or understandings.</a:t>
            </a:r>
          </a:p>
          <a:p>
            <a:endParaRPr lang="en-US" sz="2000" dirty="0" smtClean="0"/>
          </a:p>
          <a:p>
            <a:r>
              <a:rPr lang="en-US" sz="2000" dirty="0" smtClean="0"/>
              <a:t>Students work simultaneously but independently on self-selected tasks.</a:t>
            </a:r>
          </a:p>
          <a:p>
            <a:endParaRPr lang="en-US" sz="2000" dirty="0" smtClean="0"/>
          </a:p>
          <a:p>
            <a:r>
              <a:rPr lang="en-US" sz="2000" dirty="0" smtClean="0"/>
              <a:t>Learning centers designed to promote student health provide extended time for in-depth exploration of health concepts.</a:t>
            </a:r>
          </a:p>
        </p:txBody>
      </p:sp>
    </p:spTree>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4400" b="1" dirty="0" smtClean="0">
                <a:solidFill>
                  <a:schemeClr val="accent1"/>
                </a:solidFill>
              </a:rPr>
              <a:t>A Well-designed Learning Center Can:</a:t>
            </a:r>
            <a:endParaRPr lang="en-US" sz="4400" b="1" dirty="0">
              <a:solidFill>
                <a:schemeClr val="accent1"/>
              </a:solidFill>
            </a:endParaRPr>
          </a:p>
        </p:txBody>
      </p:sp>
      <p:sp>
        <p:nvSpPr>
          <p:cNvPr id="3" name="TextBox 2"/>
          <p:cNvSpPr txBox="1"/>
          <p:nvPr/>
        </p:nvSpPr>
        <p:spPr>
          <a:xfrm>
            <a:off x="1187624" y="1916832"/>
            <a:ext cx="7560840" cy="4154984"/>
          </a:xfrm>
          <a:prstGeom prst="rect">
            <a:avLst/>
          </a:prstGeom>
          <a:noFill/>
        </p:spPr>
        <p:txBody>
          <a:bodyPr wrap="square" rtlCol="0">
            <a:spAutoFit/>
          </a:bodyPr>
          <a:lstStyle/>
          <a:p>
            <a:pPr>
              <a:buFontTx/>
              <a:buChar char="-"/>
            </a:pPr>
            <a:r>
              <a:rPr lang="en-US" sz="2400" dirty="0" smtClean="0"/>
              <a:t>Organize resource materials for students.</a:t>
            </a:r>
          </a:p>
          <a:p>
            <a:pPr>
              <a:buFontTx/>
              <a:buChar char="-"/>
            </a:pPr>
            <a:r>
              <a:rPr lang="en-US" sz="2400" dirty="0" smtClean="0"/>
              <a:t>Encourage students to work independently.</a:t>
            </a:r>
          </a:p>
          <a:p>
            <a:pPr>
              <a:buFontTx/>
              <a:buChar char="-"/>
            </a:pPr>
            <a:r>
              <a:rPr lang="en-US" sz="2400" dirty="0" smtClean="0"/>
              <a:t>Respond to individual learning pace.</a:t>
            </a:r>
          </a:p>
          <a:p>
            <a:pPr>
              <a:buFontTx/>
              <a:buChar char="-"/>
            </a:pPr>
            <a:r>
              <a:rPr lang="en-US" sz="2400" dirty="0" smtClean="0"/>
              <a:t>Incorporate both independent and collaborative activities.</a:t>
            </a:r>
          </a:p>
          <a:p>
            <a:pPr>
              <a:buFontTx/>
              <a:buChar char="-"/>
            </a:pPr>
            <a:r>
              <a:rPr lang="en-US" sz="2400" dirty="0" smtClean="0"/>
              <a:t>Supplement or reinforce basic instruction.</a:t>
            </a:r>
          </a:p>
          <a:p>
            <a:pPr>
              <a:buFontTx/>
              <a:buChar char="-"/>
            </a:pPr>
            <a:r>
              <a:rPr lang="en-US" sz="2400" dirty="0" smtClean="0"/>
              <a:t>Provide opportunities for applying higher order thinking skills.</a:t>
            </a:r>
          </a:p>
          <a:p>
            <a:pPr>
              <a:buFontTx/>
              <a:buChar char="-"/>
            </a:pPr>
            <a:r>
              <a:rPr lang="en-US" sz="2400" dirty="0" smtClean="0"/>
              <a:t>Combines a well-organized structure with freedom for independent thinking and creative expression.</a:t>
            </a:r>
          </a:p>
          <a:p>
            <a:pPr>
              <a:buFontTx/>
              <a:buChar char="-"/>
            </a:pPr>
            <a:r>
              <a:rPr lang="en-US" sz="2400" dirty="0" smtClean="0"/>
              <a:t>Provide opportunities for peer-based learning.</a:t>
            </a:r>
            <a:endParaRPr lang="en-US" sz="2400" dirty="0"/>
          </a:p>
        </p:txBody>
      </p:sp>
    </p:spTree>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95389" y="44624"/>
            <a:ext cx="7339012" cy="1239837"/>
          </a:xfrm>
        </p:spPr>
        <p:txBody>
          <a:bodyPr>
            <a:normAutofit/>
          </a:bodyPr>
          <a:lstStyle/>
          <a:p>
            <a:r>
              <a:rPr lang="en-US" sz="4400" b="1" dirty="0" smtClean="0">
                <a:solidFill>
                  <a:schemeClr val="accent3"/>
                </a:solidFill>
              </a:rPr>
              <a:t>2- Health Fairs:</a:t>
            </a:r>
            <a:endParaRPr lang="en-US" sz="4400" b="1" dirty="0">
              <a:solidFill>
                <a:schemeClr val="accent3"/>
              </a:solidFill>
            </a:endParaRPr>
          </a:p>
        </p:txBody>
      </p:sp>
      <p:sp>
        <p:nvSpPr>
          <p:cNvPr id="3" name="TextBox 2"/>
          <p:cNvSpPr txBox="1"/>
          <p:nvPr/>
        </p:nvSpPr>
        <p:spPr>
          <a:xfrm>
            <a:off x="899592" y="1124744"/>
            <a:ext cx="4248472" cy="5878532"/>
          </a:xfrm>
          <a:prstGeom prst="rect">
            <a:avLst/>
          </a:prstGeom>
          <a:noFill/>
        </p:spPr>
        <p:txBody>
          <a:bodyPr wrap="square" rtlCol="0">
            <a:spAutoFit/>
          </a:bodyPr>
          <a:lstStyle/>
          <a:p>
            <a:r>
              <a:rPr lang="en-US" sz="2000" dirty="0" smtClean="0"/>
              <a:t>A health fair or health carnival can be an exciting, useful trigger or  reinforcement activity when it is incorporated into the health education course of study.</a:t>
            </a:r>
          </a:p>
          <a:p>
            <a:endParaRPr lang="en-US" sz="800" dirty="0" smtClean="0"/>
          </a:p>
          <a:p>
            <a:r>
              <a:rPr lang="en-US" sz="2000" dirty="0" smtClean="0"/>
              <a:t>Health fairs provide opportunities to teach health concepts in a hands-on, fun, creative and exciting way.</a:t>
            </a:r>
          </a:p>
          <a:p>
            <a:endParaRPr lang="en-US" sz="800" dirty="0" smtClean="0"/>
          </a:p>
          <a:p>
            <a:r>
              <a:rPr lang="en-US" sz="2000" dirty="0" smtClean="0"/>
              <a:t>The purpose of health fairs is to stimulate interest in health issue and to expose participants to a variety of developmentally appropriate health issues in a compressed period of time.</a:t>
            </a:r>
          </a:p>
          <a:p>
            <a:endParaRPr lang="en-US" sz="800" dirty="0" smtClean="0"/>
          </a:p>
          <a:p>
            <a:r>
              <a:rPr lang="en-US" sz="2000" dirty="0" smtClean="0"/>
              <a:t>Health fairs should not be perceived as the foundation for direct health instruction in any school.</a:t>
            </a:r>
            <a:endParaRPr lang="en-US" sz="2000" dirty="0"/>
          </a:p>
        </p:txBody>
      </p:sp>
      <p:pic>
        <p:nvPicPr>
          <p:cNvPr id="16386" name="Picture 2" descr="http://www.highlandhosp.com/wp-content/uploads/2013/10/healthfair.jpg"/>
          <p:cNvPicPr>
            <a:picLocks noChangeAspect="1" noChangeArrowheads="1"/>
          </p:cNvPicPr>
          <p:nvPr/>
        </p:nvPicPr>
        <p:blipFill>
          <a:blip r:embed="rId2" cstate="print"/>
          <a:srcRect/>
          <a:stretch>
            <a:fillRect/>
          </a:stretch>
        </p:blipFill>
        <p:spPr bwMode="auto">
          <a:xfrm>
            <a:off x="5868144" y="648072"/>
            <a:ext cx="2420887" cy="2420888"/>
          </a:xfrm>
          <a:prstGeom prst="rect">
            <a:avLst/>
          </a:prstGeom>
          <a:noFill/>
        </p:spPr>
      </p:pic>
      <p:pic>
        <p:nvPicPr>
          <p:cNvPr id="16388" name="Picture 4" descr="http://www.iun.edu/tour/images/Health_fair_photo.jpg"/>
          <p:cNvPicPr>
            <a:picLocks noChangeAspect="1" noChangeArrowheads="1"/>
          </p:cNvPicPr>
          <p:nvPr/>
        </p:nvPicPr>
        <p:blipFill>
          <a:blip r:embed="rId3" cstate="print"/>
          <a:srcRect l="4286" t="11111" r="4286" b="11111"/>
          <a:stretch>
            <a:fillRect/>
          </a:stretch>
        </p:blipFill>
        <p:spPr bwMode="auto">
          <a:xfrm>
            <a:off x="5004048" y="3429000"/>
            <a:ext cx="3888432" cy="2126486"/>
          </a:xfrm>
          <a:prstGeom prst="rect">
            <a:avLst/>
          </a:prstGeom>
          <a:noFill/>
        </p:spPr>
      </p:pic>
    </p:spTree>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21420" y="177801"/>
            <a:ext cx="7339012" cy="1239837"/>
          </a:xfrm>
        </p:spPr>
        <p:txBody>
          <a:bodyPr>
            <a:noAutofit/>
          </a:bodyPr>
          <a:lstStyle/>
          <a:p>
            <a:r>
              <a:rPr lang="en-US" sz="4400" b="1" dirty="0" smtClean="0">
                <a:solidFill>
                  <a:schemeClr val="accent1"/>
                </a:solidFill>
              </a:rPr>
              <a:t>Incorporating Health Fairs In A School Curriculum:</a:t>
            </a:r>
            <a:endParaRPr lang="en-US" sz="4400" b="1" dirty="0">
              <a:solidFill>
                <a:schemeClr val="accent1"/>
              </a:solidFill>
            </a:endParaRPr>
          </a:p>
        </p:txBody>
      </p:sp>
      <p:sp>
        <p:nvSpPr>
          <p:cNvPr id="3" name="TextBox 2"/>
          <p:cNvSpPr txBox="1"/>
          <p:nvPr/>
        </p:nvSpPr>
        <p:spPr>
          <a:xfrm>
            <a:off x="1115616" y="1844824"/>
            <a:ext cx="7344816" cy="4093428"/>
          </a:xfrm>
          <a:prstGeom prst="rect">
            <a:avLst/>
          </a:prstGeom>
          <a:noFill/>
        </p:spPr>
        <p:txBody>
          <a:bodyPr wrap="square" rtlCol="0">
            <a:spAutoFit/>
          </a:bodyPr>
          <a:lstStyle/>
          <a:p>
            <a:r>
              <a:rPr lang="en-US" sz="2000" dirty="0" smtClean="0"/>
              <a:t>1- They can be organized for elementary students by college students enrolled in health education classes.</a:t>
            </a:r>
          </a:p>
          <a:p>
            <a:r>
              <a:rPr lang="en-US" sz="2000" dirty="0" smtClean="0"/>
              <a:t>2- Can be integrated into the academic program of studies in elementary and middle schools by having students in the upper grades develop learning centers and organize health fairs for their primary-grade counterparts.</a:t>
            </a:r>
          </a:p>
          <a:p>
            <a:r>
              <a:rPr lang="en-US" sz="2000" dirty="0" smtClean="0"/>
              <a:t>3- Middle grade students can organize a health fair for parents in the local community.</a:t>
            </a:r>
          </a:p>
          <a:p>
            <a:r>
              <a:rPr lang="en-US" sz="2000" dirty="0" smtClean="0"/>
              <a:t>4- A group of students can organize a health fair for other students in their own school.</a:t>
            </a:r>
          </a:p>
          <a:p>
            <a:endParaRPr lang="en-US" sz="2000" dirty="0" smtClean="0"/>
          </a:p>
          <a:p>
            <a:r>
              <a:rPr lang="en-US" sz="2000" dirty="0" smtClean="0"/>
              <a:t>* Health fairs are an effective way to correlate or integrate health education concepts with a range of other content areas.</a:t>
            </a:r>
            <a:endParaRPr lang="en-US" sz="2000" dirty="0"/>
          </a:p>
        </p:txBody>
      </p:sp>
    </p:spTree>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99592" y="44624"/>
            <a:ext cx="7992888" cy="1239837"/>
          </a:xfrm>
        </p:spPr>
        <p:txBody>
          <a:bodyPr>
            <a:noAutofit/>
          </a:bodyPr>
          <a:lstStyle/>
          <a:p>
            <a:r>
              <a:rPr lang="en-US" sz="4400" b="1" u="sng" dirty="0" smtClean="0">
                <a:solidFill>
                  <a:schemeClr val="accent1"/>
                </a:solidFill>
              </a:rPr>
              <a:t>Interdisciplinary Instructional Approaches</a:t>
            </a:r>
            <a:endParaRPr lang="en-US" sz="4400" b="1" u="sng" dirty="0">
              <a:solidFill>
                <a:schemeClr val="accent1"/>
              </a:solidFill>
            </a:endParaRPr>
          </a:p>
        </p:txBody>
      </p:sp>
      <p:sp>
        <p:nvSpPr>
          <p:cNvPr id="3" name="TextBox 2"/>
          <p:cNvSpPr txBox="1"/>
          <p:nvPr/>
        </p:nvSpPr>
        <p:spPr>
          <a:xfrm>
            <a:off x="899592" y="1196752"/>
            <a:ext cx="5400600" cy="5447645"/>
          </a:xfrm>
          <a:prstGeom prst="rect">
            <a:avLst/>
          </a:prstGeom>
          <a:noFill/>
        </p:spPr>
        <p:txBody>
          <a:bodyPr wrap="square" rtlCol="0">
            <a:spAutoFit/>
          </a:bodyPr>
          <a:lstStyle/>
          <a:p>
            <a:r>
              <a:rPr lang="en-US" sz="2000" dirty="0" smtClean="0"/>
              <a:t>If students learn by making connections, then educators must explore ways to teach through formalizing connections among concepts.</a:t>
            </a:r>
          </a:p>
          <a:p>
            <a:r>
              <a:rPr lang="en-US" sz="2400" b="1" u="sng" dirty="0" smtClean="0">
                <a:solidFill>
                  <a:schemeClr val="tx2"/>
                </a:solidFill>
              </a:rPr>
              <a:t>Definition: </a:t>
            </a:r>
            <a:r>
              <a:rPr lang="en-US" sz="2000" dirty="0" smtClean="0"/>
              <a:t>A view of knowledge (curriculum) that formally applies information, beliefs, and skills from more than one discipline to a problem, topic, theme or experience.</a:t>
            </a:r>
          </a:p>
          <a:p>
            <a:r>
              <a:rPr lang="en-US" sz="2400" b="1" u="sng" dirty="0" smtClean="0">
                <a:solidFill>
                  <a:schemeClr val="tx2"/>
                </a:solidFill>
              </a:rPr>
              <a:t>Importance:</a:t>
            </a:r>
          </a:p>
          <a:p>
            <a:pPr>
              <a:buFontTx/>
              <a:buChar char="-"/>
            </a:pPr>
            <a:r>
              <a:rPr lang="en-US" sz="2000" dirty="0" smtClean="0"/>
              <a:t>The growth of knowledge in fields that fall between the confines of traditional content areas.</a:t>
            </a:r>
          </a:p>
          <a:p>
            <a:pPr>
              <a:buFontTx/>
              <a:buChar char="-"/>
            </a:pPr>
            <a:r>
              <a:rPr lang="en-US" sz="2000" dirty="0" smtClean="0"/>
              <a:t>Fragmentation of school day and associated time management problems.</a:t>
            </a:r>
          </a:p>
          <a:p>
            <a:pPr>
              <a:buFontTx/>
              <a:buChar char="-"/>
            </a:pPr>
            <a:r>
              <a:rPr lang="en-US" sz="2000" dirty="0" smtClean="0"/>
              <a:t>Concerns about the relevance of many issues in the school curriculum.</a:t>
            </a:r>
          </a:p>
          <a:p>
            <a:pPr>
              <a:buFontTx/>
              <a:buChar char="-"/>
            </a:pPr>
            <a:r>
              <a:rPr lang="en-US" sz="2000" dirty="0" smtClean="0"/>
              <a:t>The preparation of students to manage complex tasks that will confront them as adults.</a:t>
            </a:r>
            <a:endParaRPr lang="en-US" sz="2000" dirty="0"/>
          </a:p>
        </p:txBody>
      </p:sp>
      <p:pic>
        <p:nvPicPr>
          <p:cNvPr id="5" name="Picture 2" descr="http://www.scotland.gov.uk/Resource/Img/329830/0096527.jpg"/>
          <p:cNvPicPr>
            <a:picLocks noChangeAspect="1" noChangeArrowheads="1"/>
          </p:cNvPicPr>
          <p:nvPr/>
        </p:nvPicPr>
        <p:blipFill>
          <a:blip r:embed="rId2" cstate="print"/>
          <a:srcRect/>
          <a:stretch>
            <a:fillRect/>
          </a:stretch>
        </p:blipFill>
        <p:spPr bwMode="auto">
          <a:xfrm>
            <a:off x="5940152" y="3285080"/>
            <a:ext cx="2952329" cy="2948351"/>
          </a:xfrm>
          <a:prstGeom prst="rect">
            <a:avLst/>
          </a:prstGeom>
          <a:noFill/>
        </p:spPr>
      </p:pic>
    </p:spTree>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4400" b="1" dirty="0" smtClean="0">
                <a:solidFill>
                  <a:schemeClr val="accent4"/>
                </a:solidFill>
                <a:effectLst>
                  <a:outerShdw blurRad="38100" dist="38100" dir="2700000" algn="tl">
                    <a:srgbClr val="000000">
                      <a:alpha val="43137"/>
                    </a:srgbClr>
                  </a:outerShdw>
                </a:effectLst>
              </a:rPr>
              <a:t>A- Correlated Health Instruction</a:t>
            </a:r>
            <a:endParaRPr lang="en-US" sz="4400" b="1" dirty="0">
              <a:solidFill>
                <a:schemeClr val="accent4"/>
              </a:solidFill>
              <a:effectLst>
                <a:outerShdw blurRad="38100" dist="38100" dir="2700000" algn="tl">
                  <a:srgbClr val="000000">
                    <a:alpha val="43137"/>
                  </a:srgbClr>
                </a:outerShdw>
              </a:effectLst>
            </a:endParaRPr>
          </a:p>
        </p:txBody>
      </p:sp>
      <p:sp>
        <p:nvSpPr>
          <p:cNvPr id="3" name="TextBox 2"/>
          <p:cNvSpPr txBox="1"/>
          <p:nvPr/>
        </p:nvSpPr>
        <p:spPr>
          <a:xfrm>
            <a:off x="1115616" y="1844824"/>
            <a:ext cx="7344816" cy="3539430"/>
          </a:xfrm>
          <a:prstGeom prst="rect">
            <a:avLst/>
          </a:prstGeom>
          <a:noFill/>
        </p:spPr>
        <p:txBody>
          <a:bodyPr wrap="square" rtlCol="0">
            <a:spAutoFit/>
          </a:bodyPr>
          <a:lstStyle/>
          <a:p>
            <a:r>
              <a:rPr lang="en-US" sz="2000" dirty="0" smtClean="0"/>
              <a:t>Complementary, discipline specific units of study are brought together to answer common questions,  solve problems, or address complex issues.</a:t>
            </a:r>
          </a:p>
          <a:p>
            <a:endParaRPr lang="en-US" sz="2000" dirty="0" smtClean="0"/>
          </a:p>
          <a:p>
            <a:r>
              <a:rPr lang="en-US" sz="2400" b="1" u="sng" dirty="0" smtClean="0">
                <a:solidFill>
                  <a:schemeClr val="tx2"/>
                </a:solidFill>
              </a:rPr>
              <a:t>Advantages:</a:t>
            </a:r>
          </a:p>
          <a:p>
            <a:pPr>
              <a:buFontTx/>
              <a:buChar char="-"/>
            </a:pPr>
            <a:r>
              <a:rPr lang="en-US" sz="2000" dirty="0" smtClean="0"/>
              <a:t>Connections between previously unrelated content areas are formally reinforced. </a:t>
            </a:r>
          </a:p>
          <a:p>
            <a:pPr>
              <a:buFontTx/>
              <a:buChar char="-"/>
            </a:pPr>
            <a:r>
              <a:rPr lang="en-US" sz="2000" dirty="0" smtClean="0"/>
              <a:t>Realistic and complex health issues can be addressed.</a:t>
            </a:r>
          </a:p>
          <a:p>
            <a:pPr>
              <a:buFontTx/>
              <a:buChar char="-"/>
            </a:pPr>
            <a:r>
              <a:rPr lang="en-US" sz="2000" dirty="0" smtClean="0"/>
              <a:t>Complementary resource materials have begun to emerge.</a:t>
            </a:r>
          </a:p>
          <a:p>
            <a:pPr>
              <a:buFontTx/>
              <a:buChar char="-"/>
            </a:pPr>
            <a:r>
              <a:rPr lang="en-US" sz="2000" dirty="0" smtClean="0"/>
              <a:t>Time management problems can be eased with a correlated instruction approach.</a:t>
            </a:r>
          </a:p>
        </p:txBody>
      </p:sp>
    </p:spTree>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4400" b="1" dirty="0" smtClean="0">
                <a:solidFill>
                  <a:schemeClr val="accent1"/>
                </a:solidFill>
              </a:rPr>
              <a:t>Problems with correlated instructional practices:</a:t>
            </a:r>
            <a:endParaRPr lang="en-US" sz="4400" b="1" dirty="0">
              <a:solidFill>
                <a:schemeClr val="accent1"/>
              </a:solidFill>
            </a:endParaRPr>
          </a:p>
        </p:txBody>
      </p:sp>
      <p:sp>
        <p:nvSpPr>
          <p:cNvPr id="3" name="TextBox 2"/>
          <p:cNvSpPr txBox="1"/>
          <p:nvPr/>
        </p:nvSpPr>
        <p:spPr>
          <a:xfrm>
            <a:off x="1187624" y="1988840"/>
            <a:ext cx="7416824" cy="3046988"/>
          </a:xfrm>
          <a:prstGeom prst="rect">
            <a:avLst/>
          </a:prstGeom>
          <a:noFill/>
        </p:spPr>
        <p:txBody>
          <a:bodyPr wrap="square" rtlCol="0">
            <a:spAutoFit/>
          </a:bodyPr>
          <a:lstStyle/>
          <a:p>
            <a:pPr marL="342900" indent="-342900">
              <a:buFont typeface="+mj-lt"/>
              <a:buAutoNum type="arabicPeriod"/>
            </a:pPr>
            <a:r>
              <a:rPr lang="en-US" sz="2400" dirty="0" smtClean="0"/>
              <a:t>Resistance from parents, teachers, administrators or students.</a:t>
            </a:r>
          </a:p>
          <a:p>
            <a:pPr marL="342900" indent="-342900">
              <a:buFont typeface="+mj-lt"/>
              <a:buAutoNum type="arabicPeriod"/>
            </a:pPr>
            <a:r>
              <a:rPr lang="en-US" sz="2400" dirty="0" smtClean="0"/>
              <a:t>Scheduling problems.</a:t>
            </a:r>
          </a:p>
          <a:p>
            <a:pPr marL="342900" indent="-342900">
              <a:buFont typeface="+mj-lt"/>
              <a:buAutoNum type="arabicPeriod"/>
            </a:pPr>
            <a:r>
              <a:rPr lang="en-US" sz="2400" dirty="0" smtClean="0"/>
              <a:t>Lack of teacher training and comfort.</a:t>
            </a:r>
          </a:p>
          <a:p>
            <a:pPr marL="342900" indent="-342900">
              <a:buFont typeface="+mj-lt"/>
              <a:buAutoNum type="arabicPeriod"/>
            </a:pPr>
            <a:r>
              <a:rPr lang="en-US" sz="2400" dirty="0" smtClean="0"/>
              <a:t>Lack of clarity about appropriate assessment protocol.</a:t>
            </a:r>
          </a:p>
          <a:p>
            <a:pPr marL="342900" indent="-342900">
              <a:buFont typeface="+mj-lt"/>
              <a:buAutoNum type="arabicPeriod"/>
            </a:pPr>
            <a:r>
              <a:rPr lang="en-US" sz="2400" dirty="0" smtClean="0"/>
              <a:t>Teachers can place unintentional emphasis on one content area over another.</a:t>
            </a:r>
            <a:endParaRPr lang="en-US" sz="2400" dirty="0"/>
          </a:p>
        </p:txBody>
      </p:sp>
    </p:spTree>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95389" y="177801"/>
            <a:ext cx="7339012" cy="1739031"/>
          </a:xfrm>
        </p:spPr>
        <p:txBody>
          <a:bodyPr>
            <a:noAutofit/>
          </a:bodyPr>
          <a:lstStyle/>
          <a:p>
            <a:r>
              <a:rPr lang="en-US" sz="4400" b="1" dirty="0" smtClean="0">
                <a:solidFill>
                  <a:schemeClr val="accent4"/>
                </a:solidFill>
                <a:effectLst>
                  <a:outerShdw blurRad="38100" dist="38100" dir="2700000" algn="tl">
                    <a:srgbClr val="000000">
                      <a:alpha val="43137"/>
                    </a:srgbClr>
                  </a:outerShdw>
                </a:effectLst>
              </a:rPr>
              <a:t>B- Integrated Health Instruction: Thematic Units</a:t>
            </a:r>
            <a:endParaRPr lang="en-US" sz="4400" b="1" dirty="0">
              <a:solidFill>
                <a:schemeClr val="accent4"/>
              </a:solidFill>
              <a:effectLst>
                <a:outerShdw blurRad="38100" dist="38100" dir="2700000" algn="tl">
                  <a:srgbClr val="000000">
                    <a:alpha val="43137"/>
                  </a:srgbClr>
                </a:outerShdw>
              </a:effectLst>
            </a:endParaRPr>
          </a:p>
        </p:txBody>
      </p:sp>
      <p:sp>
        <p:nvSpPr>
          <p:cNvPr id="3" name="TextBox 2"/>
          <p:cNvSpPr txBox="1"/>
          <p:nvPr/>
        </p:nvSpPr>
        <p:spPr>
          <a:xfrm>
            <a:off x="1187624" y="2276872"/>
            <a:ext cx="7344816" cy="2677656"/>
          </a:xfrm>
          <a:prstGeom prst="rect">
            <a:avLst/>
          </a:prstGeom>
          <a:noFill/>
        </p:spPr>
        <p:txBody>
          <a:bodyPr wrap="square" rtlCol="0">
            <a:spAutoFit/>
          </a:bodyPr>
          <a:lstStyle/>
          <a:p>
            <a:r>
              <a:rPr lang="en-US" sz="2000" dirty="0" smtClean="0"/>
              <a:t>Units organized around a theme can last few days or can emerge over longer periods of time.</a:t>
            </a:r>
          </a:p>
          <a:p>
            <a:r>
              <a:rPr lang="en-US" sz="2000" dirty="0" smtClean="0"/>
              <a:t>Commonly used in early childhood learning environments.</a:t>
            </a:r>
          </a:p>
          <a:p>
            <a:endParaRPr lang="en-US" sz="2000" dirty="0" smtClean="0"/>
          </a:p>
          <a:p>
            <a:r>
              <a:rPr lang="en-US" sz="2400" b="1" u="sng" dirty="0" smtClean="0">
                <a:solidFill>
                  <a:schemeClr val="tx2"/>
                </a:solidFill>
              </a:rPr>
              <a:t>The most compelling reason to incorporate integrated instruction:</a:t>
            </a:r>
          </a:p>
          <a:p>
            <a:pPr marL="342900" indent="-342900">
              <a:buFont typeface="+mj-lt"/>
              <a:buAutoNum type="arabicPeriod"/>
            </a:pPr>
            <a:r>
              <a:rPr lang="en-US" sz="2000" dirty="0" smtClean="0"/>
              <a:t>It is consistent with life outside classroom.</a:t>
            </a:r>
          </a:p>
          <a:p>
            <a:pPr marL="342900" indent="-342900">
              <a:buFont typeface="+mj-lt"/>
              <a:buAutoNum type="arabicPeriod"/>
            </a:pPr>
            <a:r>
              <a:rPr lang="en-US" sz="2000" dirty="0" smtClean="0"/>
              <a:t>It is stimulating and motivating for students and teachers.</a:t>
            </a:r>
          </a:p>
        </p:txBody>
      </p:sp>
    </p:spTree>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55576" y="499319"/>
            <a:ext cx="7416824" cy="769441"/>
          </a:xfrm>
          <a:prstGeom prst="rect">
            <a:avLst/>
          </a:prstGeom>
          <a:noFill/>
        </p:spPr>
        <p:txBody>
          <a:bodyPr wrap="square" rtlCol="0">
            <a:spAutoFit/>
          </a:bodyPr>
          <a:lstStyle/>
          <a:p>
            <a:pPr algn="ctr"/>
            <a:r>
              <a:rPr lang="en-US" sz="4400" b="1" u="sng" dirty="0" smtClean="0">
                <a:solidFill>
                  <a:schemeClr val="accent1"/>
                </a:solidFill>
              </a:rPr>
              <a:t>Introduction</a:t>
            </a:r>
            <a:endParaRPr lang="en-US" sz="4400" b="1" u="sng" dirty="0">
              <a:solidFill>
                <a:schemeClr val="accent1"/>
              </a:solidFill>
            </a:endParaRPr>
          </a:p>
        </p:txBody>
      </p:sp>
      <p:sp>
        <p:nvSpPr>
          <p:cNvPr id="3" name="TextBox 2"/>
          <p:cNvSpPr txBox="1"/>
          <p:nvPr/>
        </p:nvSpPr>
        <p:spPr>
          <a:xfrm>
            <a:off x="755576" y="1628800"/>
            <a:ext cx="7416824" cy="4832092"/>
          </a:xfrm>
          <a:prstGeom prst="rect">
            <a:avLst/>
          </a:prstGeom>
          <a:noFill/>
        </p:spPr>
        <p:txBody>
          <a:bodyPr wrap="square" rtlCol="0">
            <a:spAutoFit/>
          </a:bodyPr>
          <a:lstStyle/>
          <a:p>
            <a:r>
              <a:rPr lang="en-US" sz="2800" dirty="0" smtClean="0"/>
              <a:t>“Although the structure and time frame of the school day have remained relatively stable, the knowledge base across all content areas has grown exponentially. As a result, teachers are challenged to fit an over-expanding body of functional knowledge and essential skill development opportunities into the school day.”</a:t>
            </a:r>
          </a:p>
          <a:p>
            <a:r>
              <a:rPr lang="en-US" sz="2800" dirty="0" smtClean="0"/>
              <a:t>Here are some strategies and recommendations for health education teachers to manage challenges that confront them.</a:t>
            </a:r>
            <a:endParaRPr lang="en-US" sz="2800" dirty="0"/>
          </a:p>
        </p:txBody>
      </p:sp>
    </p:spTree>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71600" y="980728"/>
            <a:ext cx="6984776" cy="3170099"/>
          </a:xfrm>
          <a:prstGeom prst="rect">
            <a:avLst/>
          </a:prstGeom>
          <a:noFill/>
        </p:spPr>
        <p:txBody>
          <a:bodyPr wrap="square" rtlCol="0">
            <a:spAutoFit/>
          </a:bodyPr>
          <a:lstStyle/>
          <a:p>
            <a:pPr marL="342900" indent="-342900"/>
            <a:r>
              <a:rPr lang="en-US" sz="2800" b="1" u="sng" dirty="0" smtClean="0">
                <a:solidFill>
                  <a:schemeClr val="tx2"/>
                </a:solidFill>
              </a:rPr>
              <a:t>Issues That Compromise Long-range Integrated Planning:</a:t>
            </a:r>
          </a:p>
          <a:p>
            <a:pPr marL="457200" indent="-457200">
              <a:buFont typeface="+mj-lt"/>
              <a:buAutoNum type="arabicPeriod"/>
            </a:pPr>
            <a:r>
              <a:rPr lang="en-US" sz="2400" dirty="0" smtClean="0"/>
              <a:t>Funding constrains.</a:t>
            </a:r>
          </a:p>
          <a:p>
            <a:pPr marL="457200" indent="-457200">
              <a:buFont typeface="+mj-lt"/>
              <a:buAutoNum type="arabicPeriod"/>
            </a:pPr>
            <a:r>
              <a:rPr lang="en-US" sz="2400" dirty="0" smtClean="0"/>
              <a:t>Preparation time.</a:t>
            </a:r>
          </a:p>
          <a:p>
            <a:pPr marL="457200" indent="-457200">
              <a:buFont typeface="+mj-lt"/>
              <a:buAutoNum type="arabicPeriod"/>
            </a:pPr>
            <a:r>
              <a:rPr lang="en-US" sz="2400" dirty="0" smtClean="0"/>
              <a:t>Staff development.</a:t>
            </a:r>
          </a:p>
          <a:p>
            <a:pPr marL="457200" indent="-457200">
              <a:buFont typeface="+mj-lt"/>
              <a:buAutoNum type="arabicPeriod"/>
            </a:pPr>
            <a:r>
              <a:rPr lang="en-US" sz="2400" dirty="0" smtClean="0"/>
              <a:t>Parents and taxpayers need to be educated about the value of  integrated educational approaches.</a:t>
            </a:r>
          </a:p>
        </p:txBody>
      </p:sp>
      <p:pic>
        <p:nvPicPr>
          <p:cNvPr id="10242" name="Picture 2" descr="http://www.angelinvestmentnetwork.net/wp-content/uploads/2013/12/funding.jpg"/>
          <p:cNvPicPr>
            <a:picLocks noChangeAspect="1" noChangeArrowheads="1"/>
          </p:cNvPicPr>
          <p:nvPr/>
        </p:nvPicPr>
        <p:blipFill>
          <a:blip r:embed="rId2" cstate="print"/>
          <a:srcRect/>
          <a:stretch>
            <a:fillRect/>
          </a:stretch>
        </p:blipFill>
        <p:spPr bwMode="auto">
          <a:xfrm>
            <a:off x="755576" y="4176464"/>
            <a:ext cx="2709670" cy="2492896"/>
          </a:xfrm>
          <a:prstGeom prst="rect">
            <a:avLst/>
          </a:prstGeom>
          <a:noFill/>
        </p:spPr>
      </p:pic>
      <p:pic>
        <p:nvPicPr>
          <p:cNvPr id="10244" name="Picture 4" descr="https://encrypted-tbn3.gstatic.com/images?q=tbn:ANd9GcTyYTTxV03_DDnT7PkLgzgg1cGod4-oJLMcwuib0JXnTF5qxJE4"/>
          <p:cNvPicPr>
            <a:picLocks noChangeAspect="1" noChangeArrowheads="1"/>
          </p:cNvPicPr>
          <p:nvPr/>
        </p:nvPicPr>
        <p:blipFill>
          <a:blip r:embed="rId3" cstate="print"/>
          <a:srcRect/>
          <a:stretch>
            <a:fillRect/>
          </a:stretch>
        </p:blipFill>
        <p:spPr bwMode="auto">
          <a:xfrm>
            <a:off x="5364088" y="4077072"/>
            <a:ext cx="2575173" cy="2575173"/>
          </a:xfrm>
          <a:prstGeom prst="rect">
            <a:avLst/>
          </a:prstGeom>
          <a:noFill/>
        </p:spPr>
      </p:pic>
    </p:spTree>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15616" y="116632"/>
            <a:ext cx="7339012" cy="1239837"/>
          </a:xfrm>
        </p:spPr>
        <p:txBody>
          <a:bodyPr>
            <a:noAutofit/>
          </a:bodyPr>
          <a:lstStyle/>
          <a:p>
            <a:r>
              <a:rPr lang="en-US" sz="4400" b="1" u="sng" dirty="0" smtClean="0">
                <a:solidFill>
                  <a:schemeClr val="accent1"/>
                </a:solidFill>
              </a:rPr>
              <a:t>Using Electronic Resources In Health Education</a:t>
            </a:r>
            <a:endParaRPr lang="en-US" sz="4400" b="1" u="sng" dirty="0">
              <a:solidFill>
                <a:schemeClr val="accent1"/>
              </a:solidFill>
            </a:endParaRPr>
          </a:p>
        </p:txBody>
      </p:sp>
      <p:sp>
        <p:nvSpPr>
          <p:cNvPr id="3" name="TextBox 2"/>
          <p:cNvSpPr txBox="1"/>
          <p:nvPr/>
        </p:nvSpPr>
        <p:spPr>
          <a:xfrm>
            <a:off x="971600" y="1196752"/>
            <a:ext cx="4392488" cy="5632311"/>
          </a:xfrm>
          <a:prstGeom prst="rect">
            <a:avLst/>
          </a:prstGeom>
          <a:noFill/>
        </p:spPr>
        <p:txBody>
          <a:bodyPr wrap="square" rtlCol="0">
            <a:spAutoFit/>
          </a:bodyPr>
          <a:lstStyle/>
          <a:p>
            <a:r>
              <a:rPr lang="en-US" sz="2400" dirty="0" smtClean="0"/>
              <a:t>Computers provide access to challenging and enriching learning experiences for students of wide-ranging abilities. In addition, volumes of information are accessible to student, who have increasingly sophisticated computer expertise.</a:t>
            </a:r>
          </a:p>
          <a:p>
            <a:r>
              <a:rPr lang="en-US" sz="2400" b="1" u="sng" dirty="0" smtClean="0">
                <a:solidFill>
                  <a:schemeClr val="tx2"/>
                </a:solidFill>
              </a:rPr>
              <a:t>The goal </a:t>
            </a:r>
            <a:r>
              <a:rPr lang="en-US" sz="2400" dirty="0" smtClean="0"/>
              <a:t>of using technology in health education is to help students live, learn and work successfully in a world that is increasingly complex and influenced by computers.</a:t>
            </a:r>
            <a:endParaRPr lang="en-US" sz="2400" dirty="0"/>
          </a:p>
        </p:txBody>
      </p:sp>
      <p:pic>
        <p:nvPicPr>
          <p:cNvPr id="9218" name="Picture 2" descr="http://1.bp.blogspot.com/-dnjkVJ5u-J0/UjtE51xpumI/AAAAAAAAHFA/ASOaJSgf4Yg/s1600/Electronic+Resources+2.jpg"/>
          <p:cNvPicPr>
            <a:picLocks noChangeAspect="1" noChangeArrowheads="1"/>
          </p:cNvPicPr>
          <p:nvPr/>
        </p:nvPicPr>
        <p:blipFill>
          <a:blip r:embed="rId2" cstate="print"/>
          <a:srcRect/>
          <a:stretch>
            <a:fillRect/>
          </a:stretch>
        </p:blipFill>
        <p:spPr bwMode="auto">
          <a:xfrm>
            <a:off x="5318620" y="2276872"/>
            <a:ext cx="3573860" cy="3701802"/>
          </a:xfrm>
          <a:prstGeom prst="rect">
            <a:avLst/>
          </a:prstGeom>
          <a:noFill/>
        </p:spPr>
      </p:pic>
    </p:spTree>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83568" y="-3875"/>
            <a:ext cx="3744416" cy="6817251"/>
          </a:xfrm>
          <a:prstGeom prst="rect">
            <a:avLst/>
          </a:prstGeom>
          <a:noFill/>
        </p:spPr>
        <p:txBody>
          <a:bodyPr wrap="square" rtlCol="0">
            <a:spAutoFit/>
          </a:bodyPr>
          <a:lstStyle/>
          <a:p>
            <a:pPr>
              <a:buFont typeface="Arial" pitchFamily="34" charset="0"/>
              <a:buChar char="•"/>
            </a:pPr>
            <a:r>
              <a:rPr lang="en-US" sz="2300" dirty="0" smtClean="0"/>
              <a:t>People born between 1946 and 1964 are referred to as: TV Generation (passive learning)</a:t>
            </a:r>
          </a:p>
          <a:p>
            <a:pPr>
              <a:buFont typeface="Arial" pitchFamily="34" charset="0"/>
              <a:buChar char="•"/>
            </a:pPr>
            <a:r>
              <a:rPr lang="en-US" sz="2300" dirty="0" smtClean="0"/>
              <a:t>People born between 1965 and 1976 are referred to as: Generation X (highest education level.</a:t>
            </a:r>
          </a:p>
          <a:p>
            <a:pPr>
              <a:buFont typeface="Arial" pitchFamily="34" charset="0"/>
              <a:buChar char="•"/>
            </a:pPr>
            <a:r>
              <a:rPr lang="en-US" sz="2300" dirty="0" smtClean="0"/>
              <a:t>People born between 1977 and 1998 are referred to as: Generation Y or Net Generation (grew up using computers).</a:t>
            </a:r>
          </a:p>
          <a:p>
            <a:pPr>
              <a:buFont typeface="Arial" pitchFamily="34" charset="0"/>
              <a:buChar char="•"/>
            </a:pPr>
            <a:r>
              <a:rPr lang="en-US" sz="2300" dirty="0" smtClean="0"/>
              <a:t>People born since 1999 are referred to as: Generation Z (the first generation who have seen their parents embrace technology that is so common in their lives)</a:t>
            </a:r>
            <a:endParaRPr lang="en-US" sz="2300" dirty="0"/>
          </a:p>
        </p:txBody>
      </p:sp>
      <p:pic>
        <p:nvPicPr>
          <p:cNvPr id="8194" name="Picture 2" descr="http://emrefirat.edublogs.org/files/2012/12/gener_gap-wzpiuh.jpg"/>
          <p:cNvPicPr>
            <a:picLocks noChangeAspect="1" noChangeArrowheads="1"/>
          </p:cNvPicPr>
          <p:nvPr/>
        </p:nvPicPr>
        <p:blipFill>
          <a:blip r:embed="rId2" cstate="print"/>
          <a:srcRect/>
          <a:stretch>
            <a:fillRect/>
          </a:stretch>
        </p:blipFill>
        <p:spPr bwMode="auto">
          <a:xfrm>
            <a:off x="4592960" y="1656184"/>
            <a:ext cx="3645024" cy="3645024"/>
          </a:xfrm>
          <a:prstGeom prst="rect">
            <a:avLst/>
          </a:prstGeom>
          <a:noFill/>
        </p:spPr>
      </p:pic>
    </p:spTree>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4400" b="1" dirty="0" smtClean="0">
                <a:solidFill>
                  <a:schemeClr val="accent1"/>
                </a:solidFill>
              </a:rPr>
              <a:t>Effective use of technology promotes:</a:t>
            </a:r>
            <a:endParaRPr lang="en-US" sz="4400" b="1" dirty="0">
              <a:solidFill>
                <a:schemeClr val="accent1"/>
              </a:solidFill>
            </a:endParaRPr>
          </a:p>
        </p:txBody>
      </p:sp>
      <p:sp>
        <p:nvSpPr>
          <p:cNvPr id="3" name="TextBox 2"/>
          <p:cNvSpPr txBox="1"/>
          <p:nvPr/>
        </p:nvSpPr>
        <p:spPr>
          <a:xfrm>
            <a:off x="971600" y="1412776"/>
            <a:ext cx="7920880" cy="1569660"/>
          </a:xfrm>
          <a:prstGeom prst="rect">
            <a:avLst/>
          </a:prstGeom>
          <a:noFill/>
        </p:spPr>
        <p:txBody>
          <a:bodyPr wrap="square" rtlCol="0">
            <a:spAutoFit/>
          </a:bodyPr>
          <a:lstStyle/>
          <a:p>
            <a:pPr>
              <a:buFontTx/>
              <a:buChar char="-"/>
            </a:pPr>
            <a:r>
              <a:rPr lang="en-US" sz="2400" dirty="0" smtClean="0"/>
              <a:t>Engagement, meaningful learning and collaboration with a focus on cultivating essential skills used in everyday life.</a:t>
            </a:r>
          </a:p>
          <a:p>
            <a:pPr>
              <a:buFontTx/>
              <a:buChar char="-"/>
            </a:pPr>
            <a:r>
              <a:rPr lang="en-US" sz="2400" dirty="0" smtClean="0"/>
              <a:t>The use of technology as a tool for learning, communication and collaboration.</a:t>
            </a:r>
            <a:endParaRPr lang="en-US" sz="2400" dirty="0"/>
          </a:p>
        </p:txBody>
      </p:sp>
      <p:pic>
        <p:nvPicPr>
          <p:cNvPr id="7172" name="Picture 4" descr="http://techonomy.com/wp-content/uploads/2013/04/shutterstock_114084067-610x405.jpg"/>
          <p:cNvPicPr>
            <a:picLocks noChangeAspect="1" noChangeArrowheads="1"/>
          </p:cNvPicPr>
          <p:nvPr/>
        </p:nvPicPr>
        <p:blipFill>
          <a:blip r:embed="rId2" cstate="print"/>
          <a:srcRect/>
          <a:stretch>
            <a:fillRect/>
          </a:stretch>
        </p:blipFill>
        <p:spPr bwMode="auto">
          <a:xfrm>
            <a:off x="3082230" y="3000375"/>
            <a:ext cx="5810250" cy="3857625"/>
          </a:xfrm>
          <a:prstGeom prst="rect">
            <a:avLst/>
          </a:prstGeom>
          <a:noFill/>
        </p:spPr>
      </p:pic>
    </p:spTree>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608" y="321817"/>
            <a:ext cx="7776864" cy="1739031"/>
          </a:xfrm>
        </p:spPr>
        <p:txBody>
          <a:bodyPr>
            <a:noAutofit/>
          </a:bodyPr>
          <a:lstStyle/>
          <a:p>
            <a:r>
              <a:rPr lang="en-US" b="1" dirty="0" smtClean="0">
                <a:solidFill>
                  <a:schemeClr val="accent1"/>
                </a:solidFill>
              </a:rPr>
              <a:t>International Society For Technology In Education Has Developed 6 National Educational Technology Standards</a:t>
            </a:r>
            <a:endParaRPr lang="en-US" b="1" dirty="0">
              <a:solidFill>
                <a:schemeClr val="accent1"/>
              </a:solidFill>
            </a:endParaRPr>
          </a:p>
        </p:txBody>
      </p:sp>
      <p:sp>
        <p:nvSpPr>
          <p:cNvPr id="3" name="TextBox 2"/>
          <p:cNvSpPr txBox="1"/>
          <p:nvPr/>
        </p:nvSpPr>
        <p:spPr>
          <a:xfrm>
            <a:off x="1115616" y="2276872"/>
            <a:ext cx="7560840" cy="4401205"/>
          </a:xfrm>
          <a:prstGeom prst="rect">
            <a:avLst/>
          </a:prstGeom>
          <a:noFill/>
        </p:spPr>
        <p:txBody>
          <a:bodyPr wrap="square" rtlCol="0">
            <a:spAutoFit/>
          </a:bodyPr>
          <a:lstStyle/>
          <a:p>
            <a:pPr marL="342900" indent="-342900">
              <a:buFont typeface="+mj-lt"/>
              <a:buAutoNum type="arabicPeriod"/>
            </a:pPr>
            <a:r>
              <a:rPr lang="en-US" sz="2000" dirty="0" smtClean="0"/>
              <a:t>Students should demonstrate creative thinking, construct knowledge and develop innovative products using technology.</a:t>
            </a:r>
          </a:p>
          <a:p>
            <a:pPr marL="342900" indent="-342900">
              <a:buFont typeface="+mj-lt"/>
              <a:buAutoNum type="arabicPeriod"/>
            </a:pPr>
            <a:r>
              <a:rPr lang="en-US" sz="2000" dirty="0" smtClean="0"/>
              <a:t>Students will use digital media and environments to communicate and work collaboratively to support individual learning.</a:t>
            </a:r>
          </a:p>
          <a:p>
            <a:pPr marL="342900" indent="-342900">
              <a:buFont typeface="+mj-lt"/>
              <a:buAutoNum type="arabicPeriod"/>
            </a:pPr>
            <a:r>
              <a:rPr lang="en-US" sz="2000" dirty="0" smtClean="0"/>
              <a:t>Students should apply digital tool to gather, evaluate and use information.</a:t>
            </a:r>
          </a:p>
          <a:p>
            <a:pPr marL="342900" indent="-342900">
              <a:buFont typeface="+mj-lt"/>
              <a:buAutoNum type="arabicPeriod"/>
            </a:pPr>
            <a:r>
              <a:rPr lang="en-US" sz="2000" dirty="0" smtClean="0"/>
              <a:t>Use critical thinking skills to plan and conduct research, manage projects, solve problems and make informed decisions using digital tools and resources.</a:t>
            </a:r>
          </a:p>
          <a:p>
            <a:pPr marL="342900" indent="-342900">
              <a:buFont typeface="+mj-lt"/>
              <a:buAutoNum type="arabicPeriod"/>
            </a:pPr>
            <a:r>
              <a:rPr lang="en-US" sz="2000" dirty="0" smtClean="0"/>
              <a:t>Understand human, cultural, and social issues related to technology and practice legal ethical behavior.</a:t>
            </a:r>
          </a:p>
          <a:p>
            <a:pPr marL="342900" indent="-342900">
              <a:buFont typeface="+mj-lt"/>
              <a:buAutoNum type="arabicPeriod"/>
            </a:pPr>
            <a:r>
              <a:rPr lang="en-US" sz="2000" dirty="0" smtClean="0"/>
              <a:t>Demonstrate a sound understanding of technology concepts, systems and operations.</a:t>
            </a:r>
            <a:endParaRPr lang="en-US" sz="2000" dirty="0"/>
          </a:p>
        </p:txBody>
      </p:sp>
    </p:spTree>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4400" b="1" dirty="0" smtClean="0">
                <a:solidFill>
                  <a:schemeClr val="accent1"/>
                </a:solidFill>
              </a:rPr>
              <a:t>Controversy Management In Health Education</a:t>
            </a:r>
            <a:endParaRPr lang="en-US" sz="4400" b="1" dirty="0">
              <a:solidFill>
                <a:schemeClr val="accent1"/>
              </a:solidFill>
            </a:endParaRPr>
          </a:p>
        </p:txBody>
      </p:sp>
      <p:sp>
        <p:nvSpPr>
          <p:cNvPr id="3" name="TextBox 2"/>
          <p:cNvSpPr txBox="1"/>
          <p:nvPr/>
        </p:nvSpPr>
        <p:spPr>
          <a:xfrm>
            <a:off x="971600" y="1412776"/>
            <a:ext cx="7920880" cy="2554545"/>
          </a:xfrm>
          <a:prstGeom prst="rect">
            <a:avLst/>
          </a:prstGeom>
          <a:noFill/>
        </p:spPr>
        <p:txBody>
          <a:bodyPr wrap="square" rtlCol="0">
            <a:spAutoFit/>
          </a:bodyPr>
          <a:lstStyle/>
          <a:p>
            <a:r>
              <a:rPr lang="en-US" sz="2000" dirty="0" smtClean="0"/>
              <a:t>Controversy involves a conflict of values and beliefs.</a:t>
            </a:r>
          </a:p>
          <a:p>
            <a:endParaRPr lang="en-US" sz="2000" dirty="0" smtClean="0"/>
          </a:p>
          <a:p>
            <a:r>
              <a:rPr lang="en-US" sz="2000" dirty="0" smtClean="0"/>
              <a:t>The best way to avoid controversy is to formalize open and effective communication among all stakeholders.</a:t>
            </a:r>
          </a:p>
          <a:p>
            <a:endParaRPr lang="en-US" sz="2000" dirty="0" smtClean="0"/>
          </a:p>
          <a:p>
            <a:r>
              <a:rPr lang="en-US" sz="2000" dirty="0" smtClean="0"/>
              <a:t>There is no guarantee that controversy can be avoided, but there are recommendations to manage any negative conflicts in a way that will reduce its impact on the quality and continuity of health instructions.</a:t>
            </a:r>
            <a:endParaRPr lang="en-US" sz="2000" dirty="0"/>
          </a:p>
        </p:txBody>
      </p:sp>
      <p:pic>
        <p:nvPicPr>
          <p:cNvPr id="5122" name="Picture 2" descr="http://www.asa3.org/ASA/education/origins/z-climate.jpg"/>
          <p:cNvPicPr>
            <a:picLocks noChangeAspect="1" noChangeArrowheads="1"/>
          </p:cNvPicPr>
          <p:nvPr/>
        </p:nvPicPr>
        <p:blipFill>
          <a:blip r:embed="rId2" cstate="print"/>
          <a:srcRect t="30135"/>
          <a:stretch>
            <a:fillRect/>
          </a:stretch>
        </p:blipFill>
        <p:spPr bwMode="auto">
          <a:xfrm>
            <a:off x="4716016" y="3933056"/>
            <a:ext cx="4179589" cy="2855739"/>
          </a:xfrm>
          <a:prstGeom prst="rect">
            <a:avLst/>
          </a:prstGeom>
          <a:noFill/>
        </p:spPr>
      </p:pic>
    </p:spTree>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827584" y="188640"/>
            <a:ext cx="7056784" cy="4893647"/>
          </a:xfrm>
          <a:prstGeom prst="rect">
            <a:avLst/>
          </a:prstGeom>
          <a:noFill/>
        </p:spPr>
        <p:txBody>
          <a:bodyPr wrap="square" rtlCol="0">
            <a:spAutoFit/>
          </a:bodyPr>
          <a:lstStyle/>
          <a:p>
            <a:r>
              <a:rPr lang="en-US" sz="2400" dirty="0" smtClean="0"/>
              <a:t>Controversy about school policies takes two common forms:</a:t>
            </a:r>
          </a:p>
          <a:p>
            <a:pPr marL="342900" indent="-342900">
              <a:buFont typeface="+mj-lt"/>
              <a:buAutoNum type="arabicPeriod"/>
            </a:pPr>
            <a:r>
              <a:rPr lang="en-US" sz="2400" dirty="0" smtClean="0"/>
              <a:t>Conflict about what content and issues addressed.</a:t>
            </a:r>
          </a:p>
          <a:p>
            <a:pPr marL="342900" indent="-342900">
              <a:buFont typeface="+mj-lt"/>
              <a:buAutoNum type="arabicPeriod"/>
            </a:pPr>
            <a:r>
              <a:rPr lang="en-US" sz="2400" dirty="0" smtClean="0"/>
              <a:t>Disagreement about the proper parameters for implementation of the curriculum.</a:t>
            </a:r>
          </a:p>
          <a:p>
            <a:pPr marL="342900" indent="-342900"/>
            <a:endParaRPr lang="en-US" sz="2400" dirty="0" smtClean="0"/>
          </a:p>
          <a:p>
            <a:r>
              <a:rPr lang="en-US" sz="2400" dirty="0" smtClean="0"/>
              <a:t>In both sources of conflict, the subject matter and curricular approaches that </a:t>
            </a:r>
          </a:p>
          <a:p>
            <a:r>
              <a:rPr lang="en-US" sz="2400" dirty="0" smtClean="0"/>
              <a:t>provide  a foundation for </a:t>
            </a:r>
          </a:p>
          <a:p>
            <a:r>
              <a:rPr lang="en-US" sz="2400" dirty="0" smtClean="0"/>
              <a:t>sound health education </a:t>
            </a:r>
          </a:p>
          <a:p>
            <a:r>
              <a:rPr lang="en-US" sz="2400" dirty="0" smtClean="0"/>
              <a:t>practice can provide fertile </a:t>
            </a:r>
          </a:p>
          <a:p>
            <a:r>
              <a:rPr lang="en-US" sz="2400" dirty="0" smtClean="0"/>
              <a:t>ground for dispute.</a:t>
            </a:r>
            <a:endParaRPr lang="en-US" sz="2400" dirty="0"/>
          </a:p>
        </p:txBody>
      </p:sp>
      <p:pic>
        <p:nvPicPr>
          <p:cNvPr id="4" name="Picture 3" descr="hohyo.jpg"/>
          <p:cNvPicPr>
            <a:picLocks noChangeAspect="1"/>
          </p:cNvPicPr>
          <p:nvPr/>
        </p:nvPicPr>
        <p:blipFill>
          <a:blip r:embed="rId2" cstate="print"/>
          <a:stretch>
            <a:fillRect/>
          </a:stretch>
        </p:blipFill>
        <p:spPr>
          <a:xfrm>
            <a:off x="4623048" y="3192016"/>
            <a:ext cx="3621360" cy="3621360"/>
          </a:xfrm>
          <a:prstGeom prst="rect">
            <a:avLst/>
          </a:prstGeom>
        </p:spPr>
      </p:pic>
    </p:spTree>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4400" b="1" dirty="0" smtClean="0">
                <a:solidFill>
                  <a:schemeClr val="accent1"/>
                </a:solidFill>
              </a:rPr>
              <a:t>Anticipation: strategies for school leaders</a:t>
            </a:r>
            <a:endParaRPr lang="en-US" sz="4400" b="1" dirty="0">
              <a:solidFill>
                <a:schemeClr val="accent1"/>
              </a:solidFill>
            </a:endParaRPr>
          </a:p>
        </p:txBody>
      </p:sp>
      <p:sp>
        <p:nvSpPr>
          <p:cNvPr id="3" name="TextBox 2"/>
          <p:cNvSpPr txBox="1"/>
          <p:nvPr/>
        </p:nvSpPr>
        <p:spPr>
          <a:xfrm>
            <a:off x="1259632" y="1772816"/>
            <a:ext cx="7272808" cy="4524315"/>
          </a:xfrm>
          <a:prstGeom prst="rect">
            <a:avLst/>
          </a:prstGeom>
          <a:noFill/>
        </p:spPr>
        <p:txBody>
          <a:bodyPr wrap="square" rtlCol="0">
            <a:spAutoFit/>
          </a:bodyPr>
          <a:lstStyle/>
          <a:p>
            <a:r>
              <a:rPr lang="en-US" sz="2400" dirty="0" smtClean="0"/>
              <a:t>Jacquelyn </a:t>
            </a:r>
            <a:r>
              <a:rPr lang="en-US" sz="2400" dirty="0" err="1" smtClean="0"/>
              <a:t>sowers</a:t>
            </a:r>
            <a:r>
              <a:rPr lang="en-US" sz="2400" dirty="0" smtClean="0"/>
              <a:t> (nationally regarded school health and education consultant) suggested the following recommendation to manage controversy:</a:t>
            </a:r>
          </a:p>
          <a:p>
            <a:pPr marL="342900" indent="-342900">
              <a:buFont typeface="+mj-lt"/>
              <a:buAutoNum type="arabicPeriod"/>
            </a:pPr>
            <a:r>
              <a:rPr lang="en-US" sz="2400" dirty="0" smtClean="0"/>
              <a:t>Do your homework (knowledge about the health risks of children and youth).</a:t>
            </a:r>
          </a:p>
          <a:p>
            <a:pPr marL="342900" indent="-342900">
              <a:buFont typeface="+mj-lt"/>
              <a:buAutoNum type="arabicPeriod"/>
            </a:pPr>
            <a:r>
              <a:rPr lang="en-US" sz="2400" dirty="0" smtClean="0"/>
              <a:t>Engage a broad base of planners.</a:t>
            </a:r>
          </a:p>
          <a:p>
            <a:pPr marL="342900" indent="-342900">
              <a:buFont typeface="+mj-lt"/>
              <a:buAutoNum type="arabicPeriod"/>
            </a:pPr>
            <a:r>
              <a:rPr lang="en-US" sz="2400" dirty="0" smtClean="0"/>
              <a:t>State goals clearly.</a:t>
            </a:r>
          </a:p>
          <a:p>
            <a:pPr marL="342900" indent="-342900">
              <a:buFont typeface="+mj-lt"/>
              <a:buAutoNum type="arabicPeriod"/>
            </a:pPr>
            <a:r>
              <a:rPr lang="en-US" sz="2400" dirty="0" smtClean="0"/>
              <a:t>Cultivate support networks.</a:t>
            </a:r>
          </a:p>
          <a:p>
            <a:pPr marL="342900" indent="-342900">
              <a:buFont typeface="+mj-lt"/>
              <a:buAutoNum type="arabicPeriod"/>
            </a:pPr>
            <a:r>
              <a:rPr lang="en-US" sz="2400" dirty="0" smtClean="0"/>
              <a:t>Identify articulate spokesperson (respected persons within community regardless of their profession).</a:t>
            </a:r>
          </a:p>
          <a:p>
            <a:pPr marL="342900" indent="-342900">
              <a:buFont typeface="+mj-lt"/>
              <a:buAutoNum type="arabicPeriod"/>
            </a:pPr>
            <a:r>
              <a:rPr lang="en-US" sz="2400" dirty="0" smtClean="0"/>
              <a:t>Create awareness within community.</a:t>
            </a:r>
          </a:p>
          <a:p>
            <a:pPr marL="342900" indent="-342900">
              <a:buFont typeface="+mj-lt"/>
              <a:buAutoNum type="arabicPeriod"/>
            </a:pPr>
            <a:r>
              <a:rPr lang="en-US" sz="2400" dirty="0" smtClean="0"/>
              <a:t>Be positive.</a:t>
            </a:r>
          </a:p>
        </p:txBody>
      </p:sp>
    </p:spTree>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83568" y="2060848"/>
            <a:ext cx="4320480" cy="3693319"/>
          </a:xfrm>
          <a:prstGeom prst="rect">
            <a:avLst/>
          </a:prstGeom>
          <a:noFill/>
        </p:spPr>
        <p:txBody>
          <a:bodyPr wrap="square" rtlCol="0">
            <a:spAutoFit/>
          </a:bodyPr>
          <a:lstStyle/>
          <a:p>
            <a:pPr marL="342900" indent="-342900">
              <a:buFont typeface="+mj-lt"/>
              <a:buAutoNum type="arabicPeriod"/>
            </a:pPr>
            <a:r>
              <a:rPr lang="en-US" sz="2600" dirty="0" smtClean="0"/>
              <a:t>Know local district policies and approved curricular parameters.</a:t>
            </a:r>
          </a:p>
          <a:p>
            <a:pPr marL="342900" indent="-342900">
              <a:buFont typeface="+mj-lt"/>
              <a:buAutoNum type="arabicPeriod"/>
            </a:pPr>
            <a:r>
              <a:rPr lang="en-US" sz="2600" dirty="0" smtClean="0"/>
              <a:t>Affirm and clarify questions.</a:t>
            </a:r>
          </a:p>
          <a:p>
            <a:pPr marL="342900" indent="-342900">
              <a:buFont typeface="+mj-lt"/>
              <a:buAutoNum type="arabicPeriod"/>
            </a:pPr>
            <a:r>
              <a:rPr lang="en-US" sz="2600" dirty="0" smtClean="0"/>
              <a:t>Separate personal emotions from responses.</a:t>
            </a:r>
          </a:p>
          <a:p>
            <a:pPr marL="342900" indent="-342900">
              <a:buFont typeface="+mj-lt"/>
              <a:buAutoNum type="arabicPeriod"/>
            </a:pPr>
            <a:r>
              <a:rPr lang="en-US" sz="2600" dirty="0" smtClean="0"/>
              <a:t>Maintain the lines of communication.</a:t>
            </a:r>
          </a:p>
        </p:txBody>
      </p:sp>
      <p:pic>
        <p:nvPicPr>
          <p:cNvPr id="2050" name="Picture 2" descr="http://bestclipartblog.com/clipart-pics/students-clip-art-9.jpg"/>
          <p:cNvPicPr>
            <a:picLocks noChangeAspect="1" noChangeArrowheads="1"/>
          </p:cNvPicPr>
          <p:nvPr/>
        </p:nvPicPr>
        <p:blipFill>
          <a:blip r:embed="rId2" cstate="print"/>
          <a:srcRect t="8886" b="13715"/>
          <a:stretch>
            <a:fillRect/>
          </a:stretch>
        </p:blipFill>
        <p:spPr bwMode="auto">
          <a:xfrm>
            <a:off x="4871006" y="2636912"/>
            <a:ext cx="3366977" cy="2736304"/>
          </a:xfrm>
          <a:prstGeom prst="rect">
            <a:avLst/>
          </a:prstGeom>
          <a:noFill/>
        </p:spPr>
      </p:pic>
      <p:sp>
        <p:nvSpPr>
          <p:cNvPr id="4" name="TextBox 3"/>
          <p:cNvSpPr txBox="1"/>
          <p:nvPr/>
        </p:nvSpPr>
        <p:spPr>
          <a:xfrm>
            <a:off x="755576" y="188640"/>
            <a:ext cx="7416824" cy="1384995"/>
          </a:xfrm>
          <a:prstGeom prst="rect">
            <a:avLst/>
          </a:prstGeom>
          <a:noFill/>
        </p:spPr>
        <p:txBody>
          <a:bodyPr wrap="square" rtlCol="0">
            <a:spAutoFit/>
          </a:bodyPr>
          <a:lstStyle/>
          <a:p>
            <a:r>
              <a:rPr lang="en-US" sz="2800" b="1" dirty="0" smtClean="0">
                <a:solidFill>
                  <a:schemeClr val="tx2"/>
                </a:solidFill>
              </a:rPr>
              <a:t>Recommendations That Can Help Teachers Respond To The Many Questions Children Have About Their Health:</a:t>
            </a:r>
            <a:endParaRPr lang="en-US" sz="2800" dirty="0" smtClean="0"/>
          </a:p>
        </p:txBody>
      </p:sp>
    </p:spTree>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99272" y="620688"/>
            <a:ext cx="6214072" cy="2005992"/>
          </a:xfrm>
        </p:spPr>
        <p:txBody>
          <a:bodyPr>
            <a:normAutofit/>
          </a:bodyPr>
          <a:lstStyle/>
          <a:p>
            <a:r>
              <a:rPr lang="en-US" sz="7200" b="1" dirty="0" smtClean="0">
                <a:solidFill>
                  <a:schemeClr val="accent1"/>
                </a:solidFill>
              </a:rPr>
              <a:t>The End</a:t>
            </a:r>
            <a:endParaRPr lang="en-US" sz="7200" b="1" dirty="0">
              <a:solidFill>
                <a:schemeClr val="accent1"/>
              </a:solidFill>
            </a:endParaRPr>
          </a:p>
        </p:txBody>
      </p:sp>
      <p:sp>
        <p:nvSpPr>
          <p:cNvPr id="3" name="Text Placeholder 2"/>
          <p:cNvSpPr>
            <a:spLocks noGrp="1"/>
          </p:cNvSpPr>
          <p:nvPr>
            <p:ph type="body" idx="1"/>
          </p:nvPr>
        </p:nvSpPr>
        <p:spPr>
          <a:xfrm>
            <a:off x="1199273" y="2632412"/>
            <a:ext cx="5449886" cy="1150203"/>
          </a:xfrm>
        </p:spPr>
        <p:txBody>
          <a:bodyPr>
            <a:normAutofit fontScale="92500" lnSpcReduction="10000"/>
          </a:bodyPr>
          <a:lstStyle/>
          <a:p>
            <a:r>
              <a:rPr lang="en-US" sz="4400" b="1" dirty="0" smtClean="0">
                <a:solidFill>
                  <a:schemeClr val="accent1"/>
                </a:solidFill>
              </a:rPr>
              <a:t>Thank You For Listening</a:t>
            </a:r>
            <a:endParaRPr lang="en-US" sz="4400" b="1" dirty="0">
              <a:solidFill>
                <a:schemeClr val="accent1"/>
              </a:solidFill>
            </a:endParaRPr>
          </a:p>
        </p:txBody>
      </p:sp>
      <p:pic>
        <p:nvPicPr>
          <p:cNvPr id="1026" name="Picture 2" descr="http://teachers.wrdsb.ca/johannj/files/2013/05/preschool-children-playing-clip-art-i4.png"/>
          <p:cNvPicPr>
            <a:picLocks noChangeAspect="1" noChangeArrowheads="1"/>
          </p:cNvPicPr>
          <p:nvPr/>
        </p:nvPicPr>
        <p:blipFill>
          <a:blip r:embed="rId2" cstate="print"/>
          <a:srcRect/>
          <a:stretch>
            <a:fillRect/>
          </a:stretch>
        </p:blipFill>
        <p:spPr bwMode="auto">
          <a:xfrm>
            <a:off x="0" y="3933056"/>
            <a:ext cx="9144000" cy="1669632"/>
          </a:xfrm>
          <a:prstGeom prst="rect">
            <a:avLst/>
          </a:prstGeom>
          <a:noFill/>
        </p:spPr>
      </p:pic>
    </p:spTree>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608" y="1700809"/>
            <a:ext cx="7704856" cy="2952327"/>
          </a:xfrm>
        </p:spPr>
        <p:txBody>
          <a:bodyPr>
            <a:noAutofit/>
          </a:bodyPr>
          <a:lstStyle/>
          <a:p>
            <a:r>
              <a:rPr lang="en-US" sz="4400" b="1" u="sng" dirty="0" smtClean="0">
                <a:solidFill>
                  <a:schemeClr val="accent1"/>
                </a:solidFill>
                <a:latin typeface="+mn-lt"/>
              </a:rPr>
              <a:t>Fostering Connectedness: </a:t>
            </a:r>
            <a:br>
              <a:rPr lang="en-US" sz="4400" b="1" u="sng" dirty="0" smtClean="0">
                <a:solidFill>
                  <a:schemeClr val="accent1"/>
                </a:solidFill>
                <a:latin typeface="+mn-lt"/>
              </a:rPr>
            </a:br>
            <a:r>
              <a:rPr lang="en-US" sz="4400" b="1" u="sng" dirty="0" smtClean="0">
                <a:solidFill>
                  <a:schemeClr val="accent1"/>
                </a:solidFill>
                <a:latin typeface="+mn-lt"/>
              </a:rPr>
              <a:t>Strategies To Improve Academic Achievement And Student Health:</a:t>
            </a:r>
            <a:endParaRPr lang="en-US" sz="4400" b="1" u="sng" dirty="0">
              <a:solidFill>
                <a:schemeClr val="accent1"/>
              </a:solidFill>
              <a:latin typeface="+mn-lt"/>
            </a:endParaRPr>
          </a:p>
        </p:txBody>
      </p:sp>
    </p:spTree>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txBox="1">
            <a:spLocks noGrp="1"/>
          </p:cNvSpPr>
          <p:nvPr>
            <p:ph type="title"/>
          </p:nvPr>
        </p:nvSpPr>
        <p:spPr>
          <a:xfrm>
            <a:off x="1195389" y="217309"/>
            <a:ext cx="7339012" cy="1200329"/>
          </a:xfrm>
          <a:prstGeom prst="rect">
            <a:avLst/>
          </a:prstGeom>
          <a:noFill/>
        </p:spPr>
        <p:txBody>
          <a:bodyPr wrap="square" rtlCol="0">
            <a:spAutoFit/>
          </a:bodyPr>
          <a:lstStyle/>
          <a:p>
            <a:r>
              <a:rPr lang="en-US" sz="4000" b="1" dirty="0" smtClean="0">
                <a:solidFill>
                  <a:schemeClr val="accent4"/>
                </a:solidFill>
                <a:effectLst>
                  <a:outerShdw blurRad="38100" dist="38100" dir="2700000" algn="tl">
                    <a:srgbClr val="000000">
                      <a:alpha val="43137"/>
                    </a:srgbClr>
                  </a:outerShdw>
                </a:effectLst>
              </a:rPr>
              <a:t>A- Cultivating School Connectedness</a:t>
            </a:r>
            <a:endParaRPr lang="en-US" sz="4000" b="1" dirty="0">
              <a:solidFill>
                <a:schemeClr val="accent4"/>
              </a:solidFill>
              <a:effectLst>
                <a:outerShdw blurRad="38100" dist="38100" dir="2700000" algn="tl">
                  <a:srgbClr val="000000">
                    <a:alpha val="43137"/>
                  </a:srgbClr>
                </a:outerShdw>
              </a:effectLst>
            </a:endParaRPr>
          </a:p>
        </p:txBody>
      </p:sp>
      <p:sp>
        <p:nvSpPr>
          <p:cNvPr id="4" name="TextBox 3"/>
          <p:cNvSpPr txBox="1"/>
          <p:nvPr/>
        </p:nvSpPr>
        <p:spPr>
          <a:xfrm>
            <a:off x="1043608" y="1846565"/>
            <a:ext cx="7488832" cy="1200329"/>
          </a:xfrm>
          <a:prstGeom prst="rect">
            <a:avLst/>
          </a:prstGeom>
          <a:noFill/>
        </p:spPr>
        <p:txBody>
          <a:bodyPr wrap="square" rtlCol="0">
            <a:spAutoFit/>
          </a:bodyPr>
          <a:lstStyle/>
          <a:p>
            <a:r>
              <a:rPr lang="en-US" sz="2400" dirty="0" smtClean="0"/>
              <a:t>It is the belief among students that adults and peers in the school care about their learning and about them as people.</a:t>
            </a:r>
            <a:endParaRPr lang="en-US" sz="2400" dirty="0"/>
          </a:p>
        </p:txBody>
      </p:sp>
      <p:pic>
        <p:nvPicPr>
          <p:cNvPr id="1026" name="Picture 2" descr="http://bestclipartblog.com/clipart-pics/school-clip-art-11.gif"/>
          <p:cNvPicPr>
            <a:picLocks noChangeAspect="1" noChangeArrowheads="1"/>
          </p:cNvPicPr>
          <p:nvPr/>
        </p:nvPicPr>
        <p:blipFill>
          <a:blip r:embed="rId2" cstate="print"/>
          <a:srcRect t="11504" b="17827"/>
          <a:stretch>
            <a:fillRect/>
          </a:stretch>
        </p:blipFill>
        <p:spPr bwMode="auto">
          <a:xfrm>
            <a:off x="4499992" y="3761656"/>
            <a:ext cx="4381500" cy="3096344"/>
          </a:xfrm>
          <a:prstGeom prst="rect">
            <a:avLst/>
          </a:prstGeom>
          <a:noFill/>
        </p:spPr>
      </p:pic>
      <p:sp>
        <p:nvSpPr>
          <p:cNvPr id="6" name="TextBox 5"/>
          <p:cNvSpPr txBox="1"/>
          <p:nvPr/>
        </p:nvSpPr>
        <p:spPr>
          <a:xfrm>
            <a:off x="1043608" y="3501008"/>
            <a:ext cx="3384376" cy="2677656"/>
          </a:xfrm>
          <a:prstGeom prst="rect">
            <a:avLst/>
          </a:prstGeom>
          <a:noFill/>
        </p:spPr>
        <p:txBody>
          <a:bodyPr wrap="square" rtlCol="0">
            <a:spAutoFit/>
          </a:bodyPr>
          <a:lstStyle/>
          <a:p>
            <a:r>
              <a:rPr lang="en-US" sz="2400" dirty="0" smtClean="0"/>
              <a:t>School personnel (teachers, administrators, custodians, coaches, counselors…etc) are the key to promote school connectedness.</a:t>
            </a:r>
            <a:endParaRPr lang="en-US" sz="2400" dirty="0"/>
          </a:p>
        </p:txBody>
      </p:sp>
    </p:spTree>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71600" y="116632"/>
            <a:ext cx="7128792" cy="6740307"/>
          </a:xfrm>
          <a:prstGeom prst="rect">
            <a:avLst/>
          </a:prstGeom>
          <a:noFill/>
        </p:spPr>
        <p:txBody>
          <a:bodyPr wrap="square" rtlCol="0">
            <a:spAutoFit/>
          </a:bodyPr>
          <a:lstStyle/>
          <a:p>
            <a:r>
              <a:rPr lang="en-US" sz="2400" b="1" dirty="0" smtClean="0">
                <a:solidFill>
                  <a:schemeClr val="accent1"/>
                </a:solidFill>
              </a:rPr>
              <a:t>Students who report a strong sense of school connectedness are more likely to:</a:t>
            </a:r>
          </a:p>
          <a:p>
            <a:pPr>
              <a:buFontTx/>
              <a:buChar char="-"/>
            </a:pPr>
            <a:r>
              <a:rPr lang="en-US" sz="2400" dirty="0" smtClean="0"/>
              <a:t>Attend school more regularly.</a:t>
            </a:r>
          </a:p>
          <a:p>
            <a:pPr>
              <a:buFontTx/>
              <a:buChar char="-"/>
            </a:pPr>
            <a:r>
              <a:rPr lang="en-US" sz="2400" dirty="0" smtClean="0"/>
              <a:t>Stay in school for longer times.</a:t>
            </a:r>
          </a:p>
          <a:p>
            <a:pPr>
              <a:buFontTx/>
              <a:buChar char="-"/>
            </a:pPr>
            <a:r>
              <a:rPr lang="en-US" sz="2400" dirty="0" smtClean="0"/>
              <a:t>Have better grades.</a:t>
            </a:r>
          </a:p>
          <a:p>
            <a:pPr>
              <a:buFontTx/>
              <a:buChar char="-"/>
            </a:pPr>
            <a:r>
              <a:rPr lang="en-US" sz="2400" dirty="0" smtClean="0"/>
              <a:t>Perform better on tests.</a:t>
            </a:r>
          </a:p>
          <a:p>
            <a:pPr>
              <a:buFontTx/>
              <a:buChar char="-"/>
            </a:pPr>
            <a:r>
              <a:rPr lang="en-US" sz="2400" dirty="0"/>
              <a:t>E</a:t>
            </a:r>
            <a:r>
              <a:rPr lang="en-US" sz="2400" dirty="0" smtClean="0"/>
              <a:t>ngage in extracurricular activities and invest in their academic progress.</a:t>
            </a:r>
          </a:p>
          <a:p>
            <a:endParaRPr lang="en-US" sz="2400" dirty="0" smtClean="0"/>
          </a:p>
          <a:p>
            <a:r>
              <a:rPr lang="en-US" sz="2400" b="1" dirty="0" smtClean="0">
                <a:solidFill>
                  <a:schemeClr val="accent1"/>
                </a:solidFill>
              </a:rPr>
              <a:t>Students who feel more connected to school are less likely to:</a:t>
            </a:r>
          </a:p>
          <a:p>
            <a:pPr>
              <a:buFontTx/>
              <a:buChar char="-"/>
            </a:pPr>
            <a:r>
              <a:rPr lang="en-US" sz="2400" dirty="0" smtClean="0"/>
              <a:t>Smoke cigarettes, drink alcohol, and participate in sexual intercourse.</a:t>
            </a:r>
          </a:p>
          <a:p>
            <a:pPr>
              <a:buFontTx/>
              <a:buChar char="-"/>
            </a:pPr>
            <a:r>
              <a:rPr lang="en-US" sz="2400" dirty="0" smtClean="0"/>
              <a:t>Carry weapons and involve in violence.</a:t>
            </a:r>
          </a:p>
          <a:p>
            <a:pPr>
              <a:buFontTx/>
              <a:buChar char="-"/>
            </a:pPr>
            <a:r>
              <a:rPr lang="en-US" sz="2400" dirty="0" smtClean="0"/>
              <a:t>Be injured from dangerous activities.</a:t>
            </a:r>
          </a:p>
          <a:p>
            <a:pPr>
              <a:buFontTx/>
              <a:buChar char="-"/>
            </a:pPr>
            <a:r>
              <a:rPr lang="en-US" sz="2400" dirty="0" smtClean="0"/>
              <a:t>Have emotional problems, suffer from eating disorders, and experience suicidal thoughts and attempts.</a:t>
            </a:r>
            <a:endParaRPr lang="en-US" sz="2400" dirty="0"/>
          </a:p>
        </p:txBody>
      </p:sp>
    </p:spTree>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b="1" dirty="0" smtClean="0">
                <a:solidFill>
                  <a:schemeClr val="accent4"/>
                </a:solidFill>
                <a:effectLst>
                  <a:outerShdw blurRad="38100" dist="38100" dir="2700000" algn="tl">
                    <a:srgbClr val="000000">
                      <a:alpha val="43137"/>
                    </a:srgbClr>
                  </a:outerShdw>
                </a:effectLst>
              </a:rPr>
              <a:t>B- Cultivating Parent-Family Connectedness</a:t>
            </a:r>
            <a:endParaRPr lang="en-US" sz="4000" b="1" dirty="0">
              <a:solidFill>
                <a:schemeClr val="accent4"/>
              </a:solidFill>
              <a:effectLst>
                <a:outerShdw blurRad="38100" dist="38100" dir="2700000" algn="tl">
                  <a:srgbClr val="000000">
                    <a:alpha val="43137"/>
                  </a:srgbClr>
                </a:outerShdw>
              </a:effectLst>
            </a:endParaRPr>
          </a:p>
        </p:txBody>
      </p:sp>
      <p:pic>
        <p:nvPicPr>
          <p:cNvPr id="18434" name="Picture 2" descr="http://i1.ytimg.com/vi/GiRUF7hvWuM/maxresdefault.jpg"/>
          <p:cNvPicPr>
            <a:picLocks noChangeAspect="1" noChangeArrowheads="1"/>
          </p:cNvPicPr>
          <p:nvPr/>
        </p:nvPicPr>
        <p:blipFill>
          <a:blip r:embed="rId2" cstate="print"/>
          <a:srcRect/>
          <a:stretch>
            <a:fillRect/>
          </a:stretch>
        </p:blipFill>
        <p:spPr bwMode="auto">
          <a:xfrm>
            <a:off x="3275856" y="3689648"/>
            <a:ext cx="5632626" cy="3168352"/>
          </a:xfrm>
          <a:prstGeom prst="rect">
            <a:avLst/>
          </a:prstGeom>
          <a:noFill/>
        </p:spPr>
      </p:pic>
      <p:sp>
        <p:nvSpPr>
          <p:cNvPr id="5" name="TextBox 4"/>
          <p:cNvSpPr txBox="1"/>
          <p:nvPr/>
        </p:nvSpPr>
        <p:spPr>
          <a:xfrm>
            <a:off x="1043608" y="1556792"/>
            <a:ext cx="7704856" cy="2308324"/>
          </a:xfrm>
          <a:prstGeom prst="rect">
            <a:avLst/>
          </a:prstGeom>
          <a:noFill/>
        </p:spPr>
        <p:txBody>
          <a:bodyPr wrap="square" rtlCol="0">
            <a:spAutoFit/>
          </a:bodyPr>
          <a:lstStyle/>
          <a:p>
            <a:r>
              <a:rPr lang="en-US" sz="2400" dirty="0" smtClean="0"/>
              <a:t>Researchers have concluded that strong and productive family relationship is fundamental for improving academic achievements and promoting healthy behaviors. Parent-family connectedness is protective against many adverse adolescent behaviors and negative academic consequences.</a:t>
            </a:r>
            <a:endParaRPr lang="en-US" sz="2400" dirty="0"/>
          </a:p>
        </p:txBody>
      </p:sp>
    </p:spTree>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55576" y="1416833"/>
            <a:ext cx="4824536" cy="5324535"/>
          </a:xfrm>
          <a:prstGeom prst="rect">
            <a:avLst/>
          </a:prstGeom>
          <a:noFill/>
        </p:spPr>
        <p:txBody>
          <a:bodyPr wrap="square" rtlCol="0">
            <a:spAutoFit/>
          </a:bodyPr>
          <a:lstStyle/>
          <a:p>
            <a:pPr>
              <a:buFontTx/>
              <a:buChar char="-"/>
            </a:pPr>
            <a:r>
              <a:rPr lang="en-US" sz="2000" dirty="0" smtClean="0"/>
              <a:t>When families support learning at home, students experience higher achievement.</a:t>
            </a:r>
          </a:p>
          <a:p>
            <a:pPr>
              <a:buFontTx/>
              <a:buChar char="-"/>
            </a:pPr>
            <a:r>
              <a:rPr lang="en-US" sz="2000" dirty="0" smtClean="0"/>
              <a:t> Achievement gains are regardless of socioeconomic status, ethnic background or education level of parents.</a:t>
            </a:r>
          </a:p>
          <a:p>
            <a:pPr>
              <a:buFontTx/>
              <a:buChar char="-"/>
            </a:pPr>
            <a:r>
              <a:rPr lang="en-US" sz="2000" dirty="0" smtClean="0"/>
              <a:t>Children have higher grades, better attendance, higher graduation rates and more likely to enroll in postsecondary education.</a:t>
            </a:r>
          </a:p>
          <a:p>
            <a:pPr>
              <a:buFontTx/>
              <a:buChar char="-"/>
            </a:pPr>
            <a:r>
              <a:rPr lang="en-US" sz="2000" dirty="0" smtClean="0"/>
              <a:t>Parent-family connectedness is protective against emotional distress, eating disorders and suicidal thoughts and attempts.</a:t>
            </a:r>
          </a:p>
          <a:p>
            <a:endParaRPr lang="en-US" sz="2000" dirty="0"/>
          </a:p>
          <a:p>
            <a:r>
              <a:rPr lang="en-US" sz="2000" dirty="0" smtClean="0"/>
              <a:t>* Failing to cultivate such connectedness makes children more likely to fall behind in their school performance.</a:t>
            </a:r>
            <a:endParaRPr lang="en-US" sz="2000" dirty="0"/>
          </a:p>
        </p:txBody>
      </p:sp>
      <p:sp>
        <p:nvSpPr>
          <p:cNvPr id="3" name="TextBox 2"/>
          <p:cNvSpPr txBox="1"/>
          <p:nvPr/>
        </p:nvSpPr>
        <p:spPr>
          <a:xfrm>
            <a:off x="755576" y="116632"/>
            <a:ext cx="7344816" cy="1200329"/>
          </a:xfrm>
          <a:prstGeom prst="rect">
            <a:avLst/>
          </a:prstGeom>
          <a:noFill/>
        </p:spPr>
        <p:txBody>
          <a:bodyPr wrap="square" rtlCol="0">
            <a:spAutoFit/>
          </a:bodyPr>
          <a:lstStyle/>
          <a:p>
            <a:r>
              <a:rPr lang="en-US" sz="2400" b="1" dirty="0" smtClean="0">
                <a:solidFill>
                  <a:schemeClr val="accent1"/>
                </a:solidFill>
              </a:rPr>
              <a:t>Programs That Engage Parents And Caregivers In Promoting Student Achievements Are More Likely To Have These Positive Effects:</a:t>
            </a:r>
          </a:p>
        </p:txBody>
      </p:sp>
      <p:pic>
        <p:nvPicPr>
          <p:cNvPr id="20482" name="Picture 2" descr="http://www.spps.org/uploads/support-learning_216_173px.gif"/>
          <p:cNvPicPr>
            <a:picLocks noChangeAspect="1" noChangeArrowheads="1"/>
          </p:cNvPicPr>
          <p:nvPr/>
        </p:nvPicPr>
        <p:blipFill>
          <a:blip r:embed="rId2" cstate="print"/>
          <a:srcRect t="21849" r="47501"/>
          <a:stretch>
            <a:fillRect/>
          </a:stretch>
        </p:blipFill>
        <p:spPr bwMode="auto">
          <a:xfrm>
            <a:off x="5724128" y="1268760"/>
            <a:ext cx="1656184" cy="1974604"/>
          </a:xfrm>
          <a:prstGeom prst="rect">
            <a:avLst/>
          </a:prstGeom>
          <a:noFill/>
        </p:spPr>
      </p:pic>
      <p:pic>
        <p:nvPicPr>
          <p:cNvPr id="20484" name="Picture 4" descr="http://www.washingtonpost.com/blogs/answer-sheet/files/2013/04/report1.jpeg"/>
          <p:cNvPicPr>
            <a:picLocks noChangeAspect="1" noChangeArrowheads="1"/>
          </p:cNvPicPr>
          <p:nvPr/>
        </p:nvPicPr>
        <p:blipFill>
          <a:blip r:embed="rId3" cstate="print"/>
          <a:srcRect/>
          <a:stretch>
            <a:fillRect/>
          </a:stretch>
        </p:blipFill>
        <p:spPr bwMode="auto">
          <a:xfrm>
            <a:off x="5436096" y="5157192"/>
            <a:ext cx="2005281" cy="1656184"/>
          </a:xfrm>
          <a:prstGeom prst="rect">
            <a:avLst/>
          </a:prstGeom>
          <a:noFill/>
        </p:spPr>
      </p:pic>
      <p:pic>
        <p:nvPicPr>
          <p:cNvPr id="20486" name="Picture 6" descr="http://kidnexions.files.wordpress.com/2010/08/report-card1.jpg"/>
          <p:cNvPicPr>
            <a:picLocks noChangeAspect="1" noChangeArrowheads="1"/>
          </p:cNvPicPr>
          <p:nvPr/>
        </p:nvPicPr>
        <p:blipFill>
          <a:blip r:embed="rId4" cstate="print"/>
          <a:srcRect l="3930" t="4367" r="9607" b="3930"/>
          <a:stretch>
            <a:fillRect/>
          </a:stretch>
        </p:blipFill>
        <p:spPr bwMode="auto">
          <a:xfrm>
            <a:off x="6444208" y="3501008"/>
            <a:ext cx="1584176" cy="1512168"/>
          </a:xfrm>
          <a:prstGeom prst="rect">
            <a:avLst/>
          </a:prstGeom>
          <a:noFill/>
        </p:spPr>
      </p:pic>
    </p:spTree>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55576" y="260648"/>
            <a:ext cx="7200800" cy="6370975"/>
          </a:xfrm>
          <a:prstGeom prst="rect">
            <a:avLst/>
          </a:prstGeom>
          <a:noFill/>
        </p:spPr>
        <p:txBody>
          <a:bodyPr wrap="square" rtlCol="0">
            <a:spAutoFit/>
          </a:bodyPr>
          <a:lstStyle/>
          <a:p>
            <a:r>
              <a:rPr lang="en-US" sz="2400" b="1" dirty="0" smtClean="0">
                <a:solidFill>
                  <a:schemeClr val="accent1"/>
                </a:solidFill>
              </a:rPr>
              <a:t>Students Who Report Feeling Connected To Their Parents And Caregivers Are:</a:t>
            </a:r>
          </a:p>
          <a:p>
            <a:endParaRPr lang="en-US" sz="2000" b="1" dirty="0" smtClean="0">
              <a:solidFill>
                <a:schemeClr val="accent1"/>
              </a:solidFill>
            </a:endParaRPr>
          </a:p>
          <a:p>
            <a:pPr>
              <a:buFontTx/>
              <a:buChar char="-"/>
            </a:pPr>
            <a:r>
              <a:rPr lang="en-US" sz="2000" dirty="0" smtClean="0"/>
              <a:t>Three times less likely to smoke cigarettes.</a:t>
            </a:r>
          </a:p>
          <a:p>
            <a:pPr>
              <a:buFontTx/>
              <a:buChar char="-"/>
            </a:pPr>
            <a:r>
              <a:rPr lang="en-US" sz="2000" dirty="0" smtClean="0"/>
              <a:t>Two time less likely to use marijuana.</a:t>
            </a:r>
          </a:p>
          <a:p>
            <a:pPr>
              <a:buFontTx/>
              <a:buChar char="-"/>
            </a:pPr>
            <a:r>
              <a:rPr lang="en-US" sz="2000" dirty="0" smtClean="0"/>
              <a:t>Three times less likely to drink alcohol.</a:t>
            </a:r>
          </a:p>
          <a:p>
            <a:pPr>
              <a:buFontTx/>
              <a:buChar char="-"/>
            </a:pPr>
            <a:r>
              <a:rPr lang="en-US" sz="2000" dirty="0" smtClean="0"/>
              <a:t>Five times less likely to participate in risky sexual behaviors.</a:t>
            </a:r>
          </a:p>
          <a:p>
            <a:pPr>
              <a:buFontTx/>
              <a:buChar char="-"/>
            </a:pPr>
            <a:r>
              <a:rPr lang="en-US" sz="2000" dirty="0" smtClean="0"/>
              <a:t>Five times more likely to participate in regular exercise.</a:t>
            </a:r>
          </a:p>
          <a:p>
            <a:pPr>
              <a:buFontTx/>
              <a:buChar char="-"/>
            </a:pPr>
            <a:endParaRPr lang="en-US" sz="2000" dirty="0"/>
          </a:p>
          <a:p>
            <a:pPr>
              <a:buFont typeface="Arial" charset="0"/>
              <a:buChar char="•"/>
            </a:pPr>
            <a:r>
              <a:rPr lang="en-US" sz="2000" dirty="0" smtClean="0"/>
              <a:t>Students who have easy access to guns, alcohol, tobacco and other drugs in their homes are at higher risk for suicide, violence, and substance use than their counterparts.</a:t>
            </a:r>
          </a:p>
          <a:p>
            <a:pPr>
              <a:buFont typeface="Arial" charset="0"/>
              <a:buChar char="•"/>
            </a:pPr>
            <a:endParaRPr lang="en-US" sz="2000" dirty="0"/>
          </a:p>
          <a:p>
            <a:pPr>
              <a:buFont typeface="Arial" charset="0"/>
              <a:buChar char="•"/>
            </a:pPr>
            <a:r>
              <a:rPr lang="en-US" sz="2000" dirty="0" smtClean="0"/>
              <a:t>Children of smoking parents will not necessarily smoke as well. Children who understand that their parents are negative about their smoking are less likely to smoke.</a:t>
            </a:r>
          </a:p>
          <a:p>
            <a:pPr>
              <a:buFont typeface="Arial" charset="0"/>
              <a:buChar char="•"/>
            </a:pPr>
            <a:endParaRPr lang="en-US" sz="2000" dirty="0"/>
          </a:p>
          <a:p>
            <a:pPr>
              <a:buFont typeface="Arial" charset="0"/>
              <a:buChar char="•"/>
            </a:pPr>
            <a:r>
              <a:rPr lang="en-US" sz="2000" dirty="0" smtClean="0"/>
              <a:t>Teachers can support parental involvement by providing assignments that parents and children can complete together at home.</a:t>
            </a:r>
            <a:endParaRPr lang="en-US" sz="2000" dirty="0"/>
          </a:p>
        </p:txBody>
      </p:sp>
    </p:spTree>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sld>
</file>

<file path=ppt/theme/theme1.xml><?xml version="1.0" encoding="utf-8"?>
<a:theme xmlns:a="http://schemas.openxmlformats.org/drawingml/2006/main" name="Math 16x9">
  <a:themeElements>
    <a:clrScheme name="Opulent">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Paper">
      <a:maj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TS102787947</Template>
  <TotalTime>6385</TotalTime>
  <Words>2832</Words>
  <Application>Microsoft Office PowerPoint</Application>
  <PresentationFormat>عرض على الشاشة (3:4)‏</PresentationFormat>
  <Paragraphs>245</Paragraphs>
  <Slides>39</Slides>
  <Notes>1</Notes>
  <HiddenSlides>0</HiddenSlides>
  <MMClips>0</MMClips>
  <ScaleCrop>false</ScaleCrop>
  <HeadingPairs>
    <vt:vector size="4" baseType="variant">
      <vt:variant>
        <vt:lpstr>سمة</vt:lpstr>
      </vt:variant>
      <vt:variant>
        <vt:i4>1</vt:i4>
      </vt:variant>
      <vt:variant>
        <vt:lpstr>عناوين الشرائح</vt:lpstr>
      </vt:variant>
      <vt:variant>
        <vt:i4>39</vt:i4>
      </vt:variant>
    </vt:vector>
  </HeadingPairs>
  <TitlesOfParts>
    <vt:vector size="40" baseType="lpstr">
      <vt:lpstr>Math 16x9</vt:lpstr>
      <vt:lpstr>A Safe And Positive Classroom</vt:lpstr>
      <vt:lpstr>الشريحة 2</vt:lpstr>
      <vt:lpstr>الشريحة 3</vt:lpstr>
      <vt:lpstr>Fostering Connectedness:  Strategies To Improve Academic Achievement And Student Health:</vt:lpstr>
      <vt:lpstr>A- Cultivating School Connectedness</vt:lpstr>
      <vt:lpstr>الشريحة 6</vt:lpstr>
      <vt:lpstr>B- Cultivating Parent-Family Connectedness</vt:lpstr>
      <vt:lpstr>الشريحة 8</vt:lpstr>
      <vt:lpstr>الشريحة 9</vt:lpstr>
      <vt:lpstr>C- Cultivating Classroom Connectedness</vt:lpstr>
      <vt:lpstr>Ice Breaking Activities:</vt:lpstr>
      <vt:lpstr>الشريحة 12</vt:lpstr>
      <vt:lpstr>الشريحة 13</vt:lpstr>
      <vt:lpstr>Instruction Organized With A Specific Focus On Health Issues</vt:lpstr>
      <vt:lpstr>Advantages Of Direct Instruction Delivery In Teaching</vt:lpstr>
      <vt:lpstr>Limitations Of Direct Instructional Approaches:</vt:lpstr>
      <vt:lpstr>A- Cooperative Learning: An Instructional Alternative</vt:lpstr>
      <vt:lpstr>Advantages of cooperative approach:</vt:lpstr>
      <vt:lpstr>Cooperative Learning Groups And Activities Are Organized Around These Elements:</vt:lpstr>
      <vt:lpstr>الشريحة 20</vt:lpstr>
      <vt:lpstr>B- Individualized Instruction: An Important Alternative</vt:lpstr>
      <vt:lpstr>1- Learning Centers:</vt:lpstr>
      <vt:lpstr>A Well-designed Learning Center Can:</vt:lpstr>
      <vt:lpstr>2- Health Fairs:</vt:lpstr>
      <vt:lpstr>Incorporating Health Fairs In A School Curriculum:</vt:lpstr>
      <vt:lpstr>Interdisciplinary Instructional Approaches</vt:lpstr>
      <vt:lpstr>A- Correlated Health Instruction</vt:lpstr>
      <vt:lpstr>Problems with correlated instructional practices:</vt:lpstr>
      <vt:lpstr>B- Integrated Health Instruction: Thematic Units</vt:lpstr>
      <vt:lpstr>الشريحة 30</vt:lpstr>
      <vt:lpstr>Using Electronic Resources In Health Education</vt:lpstr>
      <vt:lpstr>الشريحة 32</vt:lpstr>
      <vt:lpstr>Effective use of technology promotes:</vt:lpstr>
      <vt:lpstr>International Society For Technology In Education Has Developed 6 National Educational Technology Standards</vt:lpstr>
      <vt:lpstr>Controversy Management In Health Education</vt:lpstr>
      <vt:lpstr>الشريحة 36</vt:lpstr>
      <vt:lpstr>Anticipation: strategies for school leaders</vt:lpstr>
      <vt:lpstr>الشريحة 38</vt:lpstr>
      <vt:lpstr>The End</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 Safe And Positive Classroom</dc:title>
  <dc:creator>05:30</dc:creator>
  <cp:lastModifiedBy>mama</cp:lastModifiedBy>
  <cp:revision>6</cp:revision>
  <dcterms:created xsi:type="dcterms:W3CDTF">2014-03-01T16:17:23Z</dcterms:created>
  <dcterms:modified xsi:type="dcterms:W3CDTF">2015-08-23T12:32:21Z</dcterms:modified>
</cp:coreProperties>
</file>