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26"/>
  </p:notesMasterIdLst>
  <p:sldIdLst>
    <p:sldId id="266" r:id="rId2"/>
    <p:sldId id="331" r:id="rId3"/>
    <p:sldId id="280" r:id="rId4"/>
    <p:sldId id="306" r:id="rId5"/>
    <p:sldId id="326" r:id="rId6"/>
    <p:sldId id="307" r:id="rId7"/>
    <p:sldId id="308" r:id="rId8"/>
    <p:sldId id="309" r:id="rId9"/>
    <p:sldId id="327" r:id="rId10"/>
    <p:sldId id="310" r:id="rId11"/>
    <p:sldId id="311" r:id="rId12"/>
    <p:sldId id="312" r:id="rId13"/>
    <p:sldId id="313" r:id="rId14"/>
    <p:sldId id="314" r:id="rId15"/>
    <p:sldId id="329" r:id="rId16"/>
    <p:sldId id="315" r:id="rId17"/>
    <p:sldId id="318" r:id="rId18"/>
    <p:sldId id="316" r:id="rId19"/>
    <p:sldId id="330" r:id="rId20"/>
    <p:sldId id="317" r:id="rId21"/>
    <p:sldId id="319" r:id="rId22"/>
    <p:sldId id="320" r:id="rId23"/>
    <p:sldId id="267" r:id="rId24"/>
    <p:sldId id="32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EFDECD"/>
    <a:srgbClr val="006600"/>
    <a:srgbClr val="FFE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92" d="100"/>
          <a:sy n="92" d="100"/>
        </p:scale>
        <p:origin x="1190"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BA5389-0651-405A-AE23-6D6185152671}" type="datetimeFigureOut">
              <a:rPr lang="en-US" smtClean="0"/>
              <a:pPr/>
              <a:t>11/3/2017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4F0F0E-5B9F-4E7B-BF97-4D47D8A90CDB}" type="slidenum">
              <a:rPr lang="en-US" smtClean="0"/>
              <a:pPr/>
              <a:t>‹#›</a:t>
            </a:fld>
            <a:endParaRPr lang="en-US"/>
          </a:p>
        </p:txBody>
      </p:sp>
    </p:spTree>
    <p:extLst>
      <p:ext uri="{BB962C8B-B14F-4D97-AF65-F5344CB8AC3E}">
        <p14:creationId xmlns:p14="http://schemas.microsoft.com/office/powerpoint/2010/main" val="2564132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1</a:t>
            </a:fld>
            <a:endParaRPr lang="en-US" dirty="0"/>
          </a:p>
        </p:txBody>
      </p:sp>
    </p:spTree>
    <p:extLst>
      <p:ext uri="{BB962C8B-B14F-4D97-AF65-F5344CB8AC3E}">
        <p14:creationId xmlns:p14="http://schemas.microsoft.com/office/powerpoint/2010/main" val="5970068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12</a:t>
            </a:fld>
            <a:endParaRPr lang="en-US"/>
          </a:p>
        </p:txBody>
      </p:sp>
    </p:spTree>
    <p:extLst>
      <p:ext uri="{BB962C8B-B14F-4D97-AF65-F5344CB8AC3E}">
        <p14:creationId xmlns:p14="http://schemas.microsoft.com/office/powerpoint/2010/main" val="27185527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13</a:t>
            </a:fld>
            <a:endParaRPr lang="en-US" dirty="0"/>
          </a:p>
        </p:txBody>
      </p:sp>
    </p:spTree>
    <p:extLst>
      <p:ext uri="{BB962C8B-B14F-4D97-AF65-F5344CB8AC3E}">
        <p14:creationId xmlns:p14="http://schemas.microsoft.com/office/powerpoint/2010/main" val="28269475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14</a:t>
            </a:fld>
            <a:endParaRPr lang="en-US"/>
          </a:p>
        </p:txBody>
      </p:sp>
    </p:spTree>
    <p:extLst>
      <p:ext uri="{BB962C8B-B14F-4D97-AF65-F5344CB8AC3E}">
        <p14:creationId xmlns:p14="http://schemas.microsoft.com/office/powerpoint/2010/main" val="30253614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16</a:t>
            </a:fld>
            <a:endParaRPr lang="en-US"/>
          </a:p>
        </p:txBody>
      </p:sp>
    </p:spTree>
    <p:extLst>
      <p:ext uri="{BB962C8B-B14F-4D97-AF65-F5344CB8AC3E}">
        <p14:creationId xmlns:p14="http://schemas.microsoft.com/office/powerpoint/2010/main" val="27370481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17</a:t>
            </a:fld>
            <a:endParaRPr lang="en-US"/>
          </a:p>
        </p:txBody>
      </p:sp>
    </p:spTree>
    <p:extLst>
      <p:ext uri="{BB962C8B-B14F-4D97-AF65-F5344CB8AC3E}">
        <p14:creationId xmlns:p14="http://schemas.microsoft.com/office/powerpoint/2010/main" val="436600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18</a:t>
            </a:fld>
            <a:endParaRPr lang="en-US"/>
          </a:p>
        </p:txBody>
      </p:sp>
    </p:spTree>
    <p:extLst>
      <p:ext uri="{BB962C8B-B14F-4D97-AF65-F5344CB8AC3E}">
        <p14:creationId xmlns:p14="http://schemas.microsoft.com/office/powerpoint/2010/main" val="2505913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20</a:t>
            </a:fld>
            <a:endParaRPr lang="en-US"/>
          </a:p>
        </p:txBody>
      </p:sp>
    </p:spTree>
    <p:extLst>
      <p:ext uri="{BB962C8B-B14F-4D97-AF65-F5344CB8AC3E}">
        <p14:creationId xmlns:p14="http://schemas.microsoft.com/office/powerpoint/2010/main" val="10228482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21</a:t>
            </a:fld>
            <a:endParaRPr lang="en-US"/>
          </a:p>
        </p:txBody>
      </p:sp>
    </p:spTree>
    <p:extLst>
      <p:ext uri="{BB962C8B-B14F-4D97-AF65-F5344CB8AC3E}">
        <p14:creationId xmlns:p14="http://schemas.microsoft.com/office/powerpoint/2010/main" val="27782992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22</a:t>
            </a:fld>
            <a:endParaRPr lang="en-US"/>
          </a:p>
        </p:txBody>
      </p:sp>
    </p:spTree>
    <p:extLst>
      <p:ext uri="{BB962C8B-B14F-4D97-AF65-F5344CB8AC3E}">
        <p14:creationId xmlns:p14="http://schemas.microsoft.com/office/powerpoint/2010/main" val="3909738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23</a:t>
            </a:fld>
            <a:endParaRPr lang="en-US"/>
          </a:p>
        </p:txBody>
      </p:sp>
    </p:spTree>
    <p:extLst>
      <p:ext uri="{BB962C8B-B14F-4D97-AF65-F5344CB8AC3E}">
        <p14:creationId xmlns:p14="http://schemas.microsoft.com/office/powerpoint/2010/main" val="1430569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2</a:t>
            </a:fld>
            <a:endParaRPr lang="en-US" dirty="0"/>
          </a:p>
        </p:txBody>
      </p:sp>
    </p:spTree>
    <p:extLst>
      <p:ext uri="{BB962C8B-B14F-4D97-AF65-F5344CB8AC3E}">
        <p14:creationId xmlns:p14="http://schemas.microsoft.com/office/powerpoint/2010/main" val="15199236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24</a:t>
            </a:fld>
            <a:endParaRPr lang="en-US"/>
          </a:p>
        </p:txBody>
      </p:sp>
    </p:spTree>
    <p:extLst>
      <p:ext uri="{BB962C8B-B14F-4D97-AF65-F5344CB8AC3E}">
        <p14:creationId xmlns:p14="http://schemas.microsoft.com/office/powerpoint/2010/main" val="2963471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3</a:t>
            </a:fld>
            <a:endParaRPr lang="en-US" dirty="0"/>
          </a:p>
        </p:txBody>
      </p:sp>
    </p:spTree>
    <p:extLst>
      <p:ext uri="{BB962C8B-B14F-4D97-AF65-F5344CB8AC3E}">
        <p14:creationId xmlns:p14="http://schemas.microsoft.com/office/powerpoint/2010/main" val="2463815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4</a:t>
            </a:fld>
            <a:endParaRPr lang="en-US" dirty="0"/>
          </a:p>
        </p:txBody>
      </p:sp>
    </p:spTree>
    <p:extLst>
      <p:ext uri="{BB962C8B-B14F-4D97-AF65-F5344CB8AC3E}">
        <p14:creationId xmlns:p14="http://schemas.microsoft.com/office/powerpoint/2010/main" val="3330826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6</a:t>
            </a:fld>
            <a:endParaRPr lang="en-US"/>
          </a:p>
        </p:txBody>
      </p:sp>
    </p:spTree>
    <p:extLst>
      <p:ext uri="{BB962C8B-B14F-4D97-AF65-F5344CB8AC3E}">
        <p14:creationId xmlns:p14="http://schemas.microsoft.com/office/powerpoint/2010/main" val="3977483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7</a:t>
            </a:fld>
            <a:endParaRPr lang="en-US"/>
          </a:p>
        </p:txBody>
      </p:sp>
    </p:spTree>
    <p:extLst>
      <p:ext uri="{BB962C8B-B14F-4D97-AF65-F5344CB8AC3E}">
        <p14:creationId xmlns:p14="http://schemas.microsoft.com/office/powerpoint/2010/main" val="5902289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8</a:t>
            </a:fld>
            <a:endParaRPr lang="en-US"/>
          </a:p>
        </p:txBody>
      </p:sp>
    </p:spTree>
    <p:extLst>
      <p:ext uri="{BB962C8B-B14F-4D97-AF65-F5344CB8AC3E}">
        <p14:creationId xmlns:p14="http://schemas.microsoft.com/office/powerpoint/2010/main" val="144338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10</a:t>
            </a:fld>
            <a:endParaRPr lang="en-US"/>
          </a:p>
        </p:txBody>
      </p:sp>
    </p:spTree>
    <p:extLst>
      <p:ext uri="{BB962C8B-B14F-4D97-AF65-F5344CB8AC3E}">
        <p14:creationId xmlns:p14="http://schemas.microsoft.com/office/powerpoint/2010/main" val="3900403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11</a:t>
            </a:fld>
            <a:endParaRPr lang="en-US"/>
          </a:p>
        </p:txBody>
      </p:sp>
    </p:spTree>
    <p:extLst>
      <p:ext uri="{BB962C8B-B14F-4D97-AF65-F5344CB8AC3E}">
        <p14:creationId xmlns:p14="http://schemas.microsoft.com/office/powerpoint/2010/main" val="1772456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F65C5A7-F27A-4346-8E70-27429983CA65}" type="datetime1">
              <a:rPr lang="en-US" smtClean="0"/>
              <a:t>11/3/2017</a:t>
            </a:fld>
            <a:endParaRPr lang="en-US"/>
          </a:p>
        </p:txBody>
      </p:sp>
      <p:sp>
        <p:nvSpPr>
          <p:cNvPr id="20" name="Footer Placeholder 19"/>
          <p:cNvSpPr>
            <a:spLocks noGrp="1"/>
          </p:cNvSpPr>
          <p:nvPr>
            <p:ph type="ftr" sz="quarter" idx="11"/>
          </p:nvPr>
        </p:nvSpPr>
        <p:spPr/>
        <p:txBody>
          <a:bodyPr/>
          <a:lstStyle>
            <a:extLst/>
          </a:lstStyle>
          <a:p>
            <a:r>
              <a:rPr lang="en-US" smtClean="0"/>
              <a:t>Zoo 424 Lecture 4, Embryonic and cancer cells</a:t>
            </a:r>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03E505C-841F-4575-B0B0-A0A7068BE3CC}" type="datetime1">
              <a:rPr lang="en-US" smtClean="0"/>
              <a:t>11/3/2017</a:t>
            </a:fld>
            <a:endParaRPr lang="en-US"/>
          </a:p>
        </p:txBody>
      </p:sp>
      <p:sp>
        <p:nvSpPr>
          <p:cNvPr id="5" name="Footer Placeholder 4"/>
          <p:cNvSpPr>
            <a:spLocks noGrp="1"/>
          </p:cNvSpPr>
          <p:nvPr>
            <p:ph type="ftr" sz="quarter" idx="11"/>
          </p:nvPr>
        </p:nvSpPr>
        <p:spPr/>
        <p:txBody>
          <a:bodyPr/>
          <a:lstStyle>
            <a:extLst/>
          </a:lstStyle>
          <a:p>
            <a:r>
              <a:rPr lang="en-US" smtClean="0"/>
              <a:t>Zoo 424 Lecture 4, Embryonic and cancer cells</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40"/>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1"/>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4F05CF8-7669-46E0-9641-559E4666C8B4}" type="datetime1">
              <a:rPr lang="en-US" smtClean="0"/>
              <a:t>11/3/2017</a:t>
            </a:fld>
            <a:endParaRPr lang="en-US"/>
          </a:p>
        </p:txBody>
      </p:sp>
      <p:sp>
        <p:nvSpPr>
          <p:cNvPr id="5" name="Footer Placeholder 4"/>
          <p:cNvSpPr>
            <a:spLocks noGrp="1"/>
          </p:cNvSpPr>
          <p:nvPr>
            <p:ph type="ftr" sz="quarter" idx="11"/>
          </p:nvPr>
        </p:nvSpPr>
        <p:spPr/>
        <p:txBody>
          <a:bodyPr/>
          <a:lstStyle>
            <a:extLst/>
          </a:lstStyle>
          <a:p>
            <a:r>
              <a:rPr lang="en-US" smtClean="0"/>
              <a:t>Zoo 424 Lecture 4, Embryonic and cancer cells</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6C7DAAF-0B2B-4A5E-9592-E4F876F2842F}" type="datetime1">
              <a:rPr lang="en-US" smtClean="0"/>
              <a:t>11/3/2017</a:t>
            </a:fld>
            <a:endParaRPr lang="en-US"/>
          </a:p>
        </p:txBody>
      </p:sp>
      <p:sp>
        <p:nvSpPr>
          <p:cNvPr id="5" name="Footer Placeholder 4"/>
          <p:cNvSpPr>
            <a:spLocks noGrp="1"/>
          </p:cNvSpPr>
          <p:nvPr>
            <p:ph type="ftr" sz="quarter" idx="11"/>
          </p:nvPr>
        </p:nvSpPr>
        <p:spPr/>
        <p:txBody>
          <a:bodyPr/>
          <a:lstStyle>
            <a:extLst/>
          </a:lstStyle>
          <a:p>
            <a:r>
              <a:rPr lang="en-US" smtClean="0"/>
              <a:t>Zoo 424 Lecture 4, Embryonic and cancer cells</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1"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C827CF3-5E30-49D2-A002-24ED7D1FA75C}" type="datetime1">
              <a:rPr lang="en-US" smtClean="0"/>
              <a:t>11/3/2017</a:t>
            </a:fld>
            <a:endParaRPr lang="en-US"/>
          </a:p>
        </p:txBody>
      </p:sp>
      <p:sp>
        <p:nvSpPr>
          <p:cNvPr id="5" name="Footer Placeholder 4"/>
          <p:cNvSpPr>
            <a:spLocks noGrp="1"/>
          </p:cNvSpPr>
          <p:nvPr>
            <p:ph type="ftr" sz="quarter" idx="11"/>
          </p:nvPr>
        </p:nvSpPr>
        <p:spPr/>
        <p:txBody>
          <a:bodyPr/>
          <a:lstStyle>
            <a:extLst/>
          </a:lstStyle>
          <a:p>
            <a:r>
              <a:rPr lang="en-US" smtClean="0"/>
              <a:t>Zoo 424 Lecture 4, Embryonic and cancer cells</a:t>
            </a:r>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28F8AE8-E187-4179-AA70-2958A0CE0CBD}" type="datetime1">
              <a:rPr lang="en-US" smtClean="0"/>
              <a:t>11/3/2017</a:t>
            </a:fld>
            <a:endParaRPr lang="en-US"/>
          </a:p>
        </p:txBody>
      </p:sp>
      <p:sp>
        <p:nvSpPr>
          <p:cNvPr id="6" name="Footer Placeholder 5"/>
          <p:cNvSpPr>
            <a:spLocks noGrp="1"/>
          </p:cNvSpPr>
          <p:nvPr>
            <p:ph type="ftr" sz="quarter" idx="11"/>
          </p:nvPr>
        </p:nvSpPr>
        <p:spPr/>
        <p:txBody>
          <a:bodyPr/>
          <a:lstStyle>
            <a:extLst/>
          </a:lstStyle>
          <a:p>
            <a:r>
              <a:rPr lang="en-US" smtClean="0"/>
              <a:t>Zoo 424 Lecture 4, Embryonic and cancer cells</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F0BB15B-06C9-4229-88B6-BC6F077A904F}" type="datetime1">
              <a:rPr lang="en-US" smtClean="0"/>
              <a:t>11/3/2017</a:t>
            </a:fld>
            <a:endParaRPr lang="en-US"/>
          </a:p>
        </p:txBody>
      </p:sp>
      <p:sp>
        <p:nvSpPr>
          <p:cNvPr id="8" name="Footer Placeholder 7"/>
          <p:cNvSpPr>
            <a:spLocks noGrp="1"/>
          </p:cNvSpPr>
          <p:nvPr>
            <p:ph type="ftr" sz="quarter" idx="11"/>
          </p:nvPr>
        </p:nvSpPr>
        <p:spPr/>
        <p:txBody>
          <a:bodyPr/>
          <a:lstStyle>
            <a:extLst/>
          </a:lstStyle>
          <a:p>
            <a:r>
              <a:rPr lang="en-US" smtClean="0"/>
              <a:t>Zoo 424 Lecture 4, Embryonic and cancer cells</a:t>
            </a:r>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C4721D9-C02A-4535-92ED-E51EF223A792}" type="datetime1">
              <a:rPr lang="en-US" smtClean="0"/>
              <a:t>11/3/2017</a:t>
            </a:fld>
            <a:endParaRPr lang="en-US"/>
          </a:p>
        </p:txBody>
      </p:sp>
      <p:sp>
        <p:nvSpPr>
          <p:cNvPr id="4" name="Footer Placeholder 3"/>
          <p:cNvSpPr>
            <a:spLocks noGrp="1"/>
          </p:cNvSpPr>
          <p:nvPr>
            <p:ph type="ftr" sz="quarter" idx="11"/>
          </p:nvPr>
        </p:nvSpPr>
        <p:spPr/>
        <p:txBody>
          <a:bodyPr/>
          <a:lstStyle>
            <a:extLst/>
          </a:lstStyle>
          <a:p>
            <a:r>
              <a:rPr lang="en-US" smtClean="0"/>
              <a:t>Zoo 424 Lecture 4, Embryonic and cancer cells</a:t>
            </a:r>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C44C456-FEE3-4145-B8F1-18DB3C3DB3D4}" type="datetime1">
              <a:rPr lang="en-US" smtClean="0"/>
              <a:t>11/3/2017</a:t>
            </a:fld>
            <a:endParaRPr lang="en-US"/>
          </a:p>
        </p:txBody>
      </p:sp>
      <p:sp>
        <p:nvSpPr>
          <p:cNvPr id="3" name="Footer Placeholder 2"/>
          <p:cNvSpPr>
            <a:spLocks noGrp="1"/>
          </p:cNvSpPr>
          <p:nvPr>
            <p:ph type="ftr" sz="quarter" idx="11"/>
          </p:nvPr>
        </p:nvSpPr>
        <p:spPr/>
        <p:txBody>
          <a:bodyPr/>
          <a:lstStyle>
            <a:extLst/>
          </a:lstStyle>
          <a:p>
            <a:r>
              <a:rPr lang="en-US" smtClean="0"/>
              <a:t>Zoo 424 Lecture 4, Embryonic and cancer cells</a:t>
            </a:r>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1"/>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10220CE-0F92-46C7-9AE9-226D7820898A}" type="datetime1">
              <a:rPr lang="en-US" smtClean="0"/>
              <a:t>11/3/2017</a:t>
            </a:fld>
            <a:endParaRPr lang="en-US"/>
          </a:p>
        </p:txBody>
      </p:sp>
      <p:sp>
        <p:nvSpPr>
          <p:cNvPr id="6" name="Footer Placeholder 5"/>
          <p:cNvSpPr>
            <a:spLocks noGrp="1"/>
          </p:cNvSpPr>
          <p:nvPr>
            <p:ph type="ftr" sz="quarter" idx="11"/>
          </p:nvPr>
        </p:nvSpPr>
        <p:spPr/>
        <p:txBody>
          <a:bodyPr/>
          <a:lstStyle>
            <a:extLst/>
          </a:lstStyle>
          <a:p>
            <a:r>
              <a:rPr lang="en-US" smtClean="0"/>
              <a:t>Zoo 424 Lecture 4, Embryonic and cancer cells</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36FDE5A2-1027-4684-9199-EA00740C8D08}" type="datetime1">
              <a:rPr lang="en-US" smtClean="0"/>
              <a:t>11/3/2017</a:t>
            </a:fld>
            <a:endParaRPr lang="en-US"/>
          </a:p>
        </p:txBody>
      </p:sp>
      <p:sp>
        <p:nvSpPr>
          <p:cNvPr id="6" name="Footer Placeholder 5"/>
          <p:cNvSpPr>
            <a:spLocks noGrp="1"/>
          </p:cNvSpPr>
          <p:nvPr>
            <p:ph type="ftr" sz="quarter" idx="11"/>
          </p:nvPr>
        </p:nvSpPr>
        <p:spPr/>
        <p:txBody>
          <a:bodyPr/>
          <a:lstStyle>
            <a:extLst/>
          </a:lstStyle>
          <a:p>
            <a:r>
              <a:rPr lang="en-US" smtClean="0"/>
              <a:t>Zoo 424 Lecture 4, Embryonic and cancer cells</a:t>
            </a:r>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4"/>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2"/>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6"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8" y="21103"/>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2" y="1055078"/>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4"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084F532-38D6-498D-828F-C9F107C58139}" type="datetime1">
              <a:rPr lang="en-US" smtClean="0"/>
              <a:t>11/3/2017</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Zoo 424 Lecture 4, Embryonic and cancer cells</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95400" y="1605677"/>
            <a:ext cx="7467600" cy="2585323"/>
          </a:xfrm>
          <a:prstGeom prst="rect">
            <a:avLst/>
          </a:prstGeom>
          <a:noFill/>
          <a:ln>
            <a:noFill/>
          </a:ln>
          <a:effectLst>
            <a:outerShdw blurRad="50800" dist="38100" dir="5400000" algn="t" rotWithShape="0">
              <a:prstClr val="black">
                <a:alpha val="40000"/>
              </a:prstClr>
            </a:outerShdw>
          </a:effectLst>
          <a:scene3d>
            <a:camera prst="isometricOffAxis1Right"/>
            <a:lightRig rig="balanced" dir="t">
              <a:rot lat="0" lon="0" rev="8700000"/>
            </a:lightRig>
          </a:scene3d>
          <a:sp3d>
            <a:bevelT w="190500" h="38100" prst="angle"/>
          </a:sp3d>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rtl="1"/>
            <a:r>
              <a:rPr lang="ar-SA" sz="5400" b="1" cap="none" spc="0" dirty="0" smtClean="0">
                <a:ln w="11430"/>
                <a:blipFill>
                  <a:blip r:embed="rId3"/>
                  <a:tile tx="0" ty="0" sx="100000" sy="100000" flip="none" algn="tl"/>
                </a:blipFill>
                <a:effectLst>
                  <a:outerShdw blurRad="80000" dist="40000" dir="5040000" algn="tl">
                    <a:srgbClr val="000000">
                      <a:alpha val="30000"/>
                    </a:srgbClr>
                  </a:outerShdw>
                </a:effectLst>
              </a:rPr>
              <a:t>ال</a:t>
            </a:r>
            <a:r>
              <a:rPr lang="ar-SA" sz="5400" b="1" dirty="0" smtClean="0">
                <a:ln w="11430"/>
                <a:blipFill>
                  <a:blip r:embed="rId3"/>
                  <a:tile tx="0" ty="0" sx="100000" sy="100000" flip="none" algn="tl"/>
                </a:blipFill>
                <a:effectLst>
                  <a:outerShdw blurRad="80000" dist="40000" dir="5040000" algn="tl">
                    <a:srgbClr val="000000">
                      <a:alpha val="30000"/>
                    </a:srgbClr>
                  </a:outerShdw>
                </a:effectLst>
              </a:rPr>
              <a:t>خلايا الجنينية والسرطانية</a:t>
            </a:r>
          </a:p>
          <a:p>
            <a:pPr algn="ctr" rtl="1"/>
            <a:r>
              <a:rPr lang="en-US" sz="5400" b="1" cap="none" spc="0" dirty="0" smtClean="0">
                <a:ln w="11430"/>
                <a:blipFill>
                  <a:blip r:embed="rId3"/>
                  <a:tile tx="0" ty="0" sx="100000" sy="100000" flip="none" algn="tl"/>
                </a:blipFill>
                <a:effectLst>
                  <a:outerShdw blurRad="80000" dist="40000" dir="5040000" algn="tl">
                    <a:srgbClr val="000000">
                      <a:alpha val="30000"/>
                    </a:srgbClr>
                  </a:outerShdw>
                </a:effectLst>
              </a:rPr>
              <a:t>Embryonic and Cancer Cells</a:t>
            </a:r>
            <a:endParaRPr lang="en-US" sz="5400" b="1" cap="none" spc="0" dirty="0">
              <a:ln w="11430"/>
              <a:blipFill>
                <a:blip r:embed="rId3"/>
                <a:tile tx="0" ty="0" sx="100000" sy="100000" flip="none" algn="tl"/>
              </a:blipFill>
              <a:effectLst>
                <a:outerShdw blurRad="80000" dist="40000" dir="5040000" algn="tl">
                  <a:srgbClr val="000000">
                    <a:alpha val="30000"/>
                  </a:srgbClr>
                </a:outerShdw>
              </a:effectLst>
            </a:endParaRPr>
          </a:p>
        </p:txBody>
      </p:sp>
      <p:sp>
        <p:nvSpPr>
          <p:cNvPr id="5" name="Rectangle 2"/>
          <p:cNvSpPr>
            <a:spLocks noGrp="1" noChangeArrowheads="1"/>
          </p:cNvSpPr>
          <p:nvPr>
            <p:ph type="ctrTitle"/>
          </p:nvPr>
        </p:nvSpPr>
        <p:spPr>
          <a:xfrm>
            <a:off x="914400" y="304800"/>
            <a:ext cx="7772400" cy="1371600"/>
          </a:xfrm>
        </p:spPr>
        <p:txBody>
          <a:bodyPr>
            <a:noAutofit/>
          </a:bodyPr>
          <a:lstStyle/>
          <a:p>
            <a:pPr algn="ctr"/>
            <a:r>
              <a:rPr lang="en-US" sz="4000" b="1" dirty="0" smtClean="0">
                <a:solidFill>
                  <a:srgbClr val="FF3399"/>
                </a:solidFill>
                <a:latin typeface="Castellar" pitchFamily="18" charset="0"/>
                <a:cs typeface="Andalus" pitchFamily="2" charset="-78"/>
              </a:rPr>
              <a:t>Experimental Embryology</a:t>
            </a:r>
            <a:endParaRPr lang="en-US" sz="4000" b="1" dirty="0">
              <a:solidFill>
                <a:srgbClr val="FF3399"/>
              </a:solidFill>
              <a:latin typeface="Castellar" pitchFamily="18" charset="0"/>
              <a:cs typeface="Andalus" pitchFamily="2" charset="-78"/>
            </a:endParaRPr>
          </a:p>
        </p:txBody>
      </p:sp>
      <p:pic>
        <p:nvPicPr>
          <p:cNvPr id="6" name="Picture 5" descr="BISMI_A"/>
          <p:cNvPicPr>
            <a:picLocks noChangeAspect="1" noChangeArrowheads="1"/>
          </p:cNvPicPr>
          <p:nvPr/>
        </p:nvPicPr>
        <p:blipFill>
          <a:blip r:embed="rId4"/>
          <a:srcRect/>
          <a:stretch>
            <a:fillRect/>
          </a:stretch>
        </p:blipFill>
        <p:spPr bwMode="auto">
          <a:xfrm>
            <a:off x="98425" y="152400"/>
            <a:ext cx="8893175" cy="65976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4)">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0.70"/>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395503488"/>
              </p:ext>
            </p:extLst>
          </p:nvPr>
        </p:nvGraphicFramePr>
        <p:xfrm>
          <a:off x="1447800" y="914400"/>
          <a:ext cx="7010400" cy="5943600"/>
        </p:xfrm>
        <a:graphic>
          <a:graphicData uri="http://schemas.openxmlformats.org/drawingml/2006/table">
            <a:tbl>
              <a:tblPr rtl="1"/>
              <a:tblGrid>
                <a:gridCol w="2087995"/>
                <a:gridCol w="2860717"/>
                <a:gridCol w="2061688"/>
              </a:tblGrid>
              <a:tr h="457200">
                <a:tc>
                  <a:txBody>
                    <a:bodyPr/>
                    <a:lstStyle/>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المادة الكيميائية </a:t>
                      </a:r>
                      <a:r>
                        <a:rPr lang="ar-SA" sz="2000" b="1" dirty="0" smtClean="0">
                          <a:latin typeface="Simplified Arabic" pitchFamily="18" charset="-78"/>
                          <a:ea typeface="Times New Roman"/>
                          <a:cs typeface="Simplified Arabic" pitchFamily="18" charset="-78"/>
                        </a:rPr>
                        <a:t>*</a:t>
                      </a:r>
                      <a:endParaRPr lang="en-US" sz="2000" dirty="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أجهزة الجسم المتوقع إصابتها بالسرطان</a:t>
                      </a:r>
                      <a:endParaRPr lang="en-US" sz="2000" dirty="0">
                        <a:latin typeface="Simplified Arabic" pitchFamily="18" charset="-78"/>
                        <a:ea typeface="Times New Roman"/>
                        <a:cs typeface="Simplified Arabic" pitchFamily="18"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طريقة وصول المادة  للجسم</a:t>
                      </a:r>
                      <a:endParaRPr lang="en-US" sz="2000" dirty="0">
                        <a:latin typeface="Simplified Arabic" pitchFamily="18" charset="-78"/>
                        <a:ea typeface="Times New Roman"/>
                        <a:cs typeface="Simplified Arabic" pitchFamily="18"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1055716">
                <a:tc>
                  <a:txBody>
                    <a:bodyPr/>
                    <a:lstStyle/>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قطران  السجائر</a:t>
                      </a:r>
                      <a:endParaRPr lang="en-US" sz="2000" dirty="0">
                        <a:latin typeface="Simplified Arabic" pitchFamily="18" charset="-78"/>
                        <a:ea typeface="Times New Roman"/>
                        <a:cs typeface="Simplified Arabic" pitchFamily="18" charset="-78"/>
                      </a:endParaRPr>
                    </a:p>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أزبستوس(كروسيديولات أموزايت ،كرزولايت </a:t>
                      </a:r>
                      <a:endParaRPr lang="en-US" sz="2000" dirty="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الحنجرة الرئتين </a:t>
                      </a:r>
                      <a:endParaRPr lang="en-US" sz="2000" dirty="0">
                        <a:latin typeface="Simplified Arabic" pitchFamily="18" charset="-78"/>
                        <a:ea typeface="Times New Roman"/>
                        <a:cs typeface="Simplified Arabic" pitchFamily="18" charset="-78"/>
                      </a:endParaRPr>
                    </a:p>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تجويف الرئة والصدر</a:t>
                      </a:r>
                      <a:endParaRPr lang="en-US" sz="2000" dirty="0">
                        <a:latin typeface="Simplified Arabic" pitchFamily="18" charset="-78"/>
                        <a:ea typeface="Times New Roman"/>
                        <a:cs typeface="Simplified Arabic" pitchFamily="18" charset="-78"/>
                      </a:endParaRPr>
                    </a:p>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 المعدة والأمعاء</a:t>
                      </a:r>
                      <a:endParaRPr lang="en-US" sz="2000" dirty="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الاستنشاق الفم </a:t>
                      </a:r>
                      <a:endParaRPr lang="en-US" sz="2000" dirty="0">
                        <a:latin typeface="Simplified Arabic" pitchFamily="18" charset="-78"/>
                        <a:ea typeface="Times New Roman"/>
                        <a:cs typeface="Simplified Arabic" pitchFamily="18" charset="-78"/>
                      </a:endParaRPr>
                    </a:p>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الاستنشاق الفم</a:t>
                      </a:r>
                      <a:endParaRPr lang="en-US" sz="2000" dirty="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905">
                <a:tc>
                  <a:txBody>
                    <a:bodyPr/>
                    <a:lstStyle/>
                    <a:p>
                      <a:pPr marL="0" marR="0" algn="ctr" rtl="1">
                        <a:lnSpc>
                          <a:spcPct val="150000"/>
                        </a:lnSpc>
                        <a:spcBef>
                          <a:spcPts val="0"/>
                        </a:spcBef>
                        <a:spcAft>
                          <a:spcPts val="0"/>
                        </a:spcAft>
                      </a:pPr>
                      <a:r>
                        <a:rPr lang="ar-SA" sz="2000" b="1">
                          <a:latin typeface="Simplified Arabic" pitchFamily="18" charset="-78"/>
                          <a:ea typeface="Times New Roman"/>
                          <a:cs typeface="Simplified Arabic" pitchFamily="18" charset="-78"/>
                        </a:rPr>
                        <a:t>البنزين</a:t>
                      </a:r>
                      <a:endParaRPr lang="en-US" sz="200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2000" b="1">
                          <a:latin typeface="Simplified Arabic" pitchFamily="18" charset="-78"/>
                          <a:ea typeface="Times New Roman"/>
                          <a:cs typeface="Simplified Arabic" pitchFamily="18" charset="-78"/>
                        </a:rPr>
                        <a:t>نخاع العظام </a:t>
                      </a:r>
                      <a:endParaRPr lang="en-US" sz="200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الاستنشاق/ الجلد</a:t>
                      </a:r>
                      <a:endParaRPr lang="en-US" sz="2000" dirty="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905">
                <a:tc>
                  <a:txBody>
                    <a:bodyPr/>
                    <a:lstStyle/>
                    <a:p>
                      <a:pPr marL="0" marR="0" algn="ctr" rtl="1">
                        <a:lnSpc>
                          <a:spcPct val="150000"/>
                        </a:lnSpc>
                        <a:spcBef>
                          <a:spcPts val="0"/>
                        </a:spcBef>
                        <a:spcAft>
                          <a:spcPts val="0"/>
                        </a:spcAft>
                      </a:pPr>
                      <a:r>
                        <a:rPr lang="ar-SA" sz="2000" b="1">
                          <a:latin typeface="Simplified Arabic" pitchFamily="18" charset="-78"/>
                          <a:ea typeface="Times New Roman"/>
                          <a:cs typeface="Simplified Arabic" pitchFamily="18" charset="-78"/>
                        </a:rPr>
                        <a:t>الكلوروفورم </a:t>
                      </a:r>
                      <a:endParaRPr lang="en-US" sz="200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2000" b="1">
                          <a:latin typeface="Simplified Arabic" pitchFamily="18" charset="-78"/>
                          <a:ea typeface="Times New Roman"/>
                          <a:cs typeface="Simplified Arabic" pitchFamily="18" charset="-78"/>
                        </a:rPr>
                        <a:t>الرئتين</a:t>
                      </a:r>
                      <a:endParaRPr lang="en-US" sz="200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الاستنشاق</a:t>
                      </a:r>
                      <a:endParaRPr lang="en-US" sz="2000" dirty="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905">
                <a:tc>
                  <a:txBody>
                    <a:bodyPr/>
                    <a:lstStyle/>
                    <a:p>
                      <a:pPr marL="0" marR="0" algn="ctr" rtl="1">
                        <a:lnSpc>
                          <a:spcPct val="150000"/>
                        </a:lnSpc>
                        <a:spcBef>
                          <a:spcPts val="0"/>
                        </a:spcBef>
                        <a:spcAft>
                          <a:spcPts val="0"/>
                        </a:spcAft>
                      </a:pPr>
                      <a:r>
                        <a:rPr lang="ar-SA" sz="2000" b="1">
                          <a:latin typeface="Simplified Arabic" pitchFamily="18" charset="-78"/>
                          <a:ea typeface="Times New Roman"/>
                          <a:cs typeface="Simplified Arabic" pitchFamily="18" charset="-78"/>
                        </a:rPr>
                        <a:t>النفثايل أمين</a:t>
                      </a:r>
                      <a:endParaRPr lang="en-US" sz="200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2000" b="1">
                          <a:latin typeface="Simplified Arabic" pitchFamily="18" charset="-78"/>
                          <a:ea typeface="Times New Roman"/>
                          <a:cs typeface="Simplified Arabic" pitchFamily="18" charset="-78"/>
                        </a:rPr>
                        <a:t>سرطان المثانة البولية</a:t>
                      </a:r>
                      <a:endParaRPr lang="en-US" sz="200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الاستنشاق/ الفم</a:t>
                      </a:r>
                      <a:endParaRPr lang="en-US" sz="2000" dirty="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905">
                <a:tc>
                  <a:txBody>
                    <a:bodyPr/>
                    <a:lstStyle/>
                    <a:p>
                      <a:pPr marL="0" marR="0" algn="ctr" rtl="1">
                        <a:lnSpc>
                          <a:spcPct val="150000"/>
                        </a:lnSpc>
                        <a:spcBef>
                          <a:spcPts val="0"/>
                        </a:spcBef>
                        <a:spcAft>
                          <a:spcPts val="0"/>
                        </a:spcAft>
                      </a:pPr>
                      <a:r>
                        <a:rPr lang="ar-SA" sz="2000" b="1">
                          <a:latin typeface="Simplified Arabic" pitchFamily="18" charset="-78"/>
                          <a:ea typeface="Times New Roman"/>
                          <a:cs typeface="Simplified Arabic" pitchFamily="18" charset="-78"/>
                        </a:rPr>
                        <a:t>كبريتات الكادميوم</a:t>
                      </a:r>
                      <a:endParaRPr lang="en-US" sz="200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2000" b="1">
                          <a:latin typeface="Simplified Arabic" pitchFamily="18" charset="-78"/>
                          <a:ea typeface="Times New Roman"/>
                          <a:cs typeface="Simplified Arabic" pitchFamily="18" charset="-78"/>
                        </a:rPr>
                        <a:t>سرطان البروستاتا</a:t>
                      </a:r>
                      <a:endParaRPr lang="en-US" sz="200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الاستنشاق /الفم</a:t>
                      </a:r>
                      <a:endParaRPr lang="en-US" sz="2000" dirty="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905">
                <a:tc>
                  <a:txBody>
                    <a:bodyPr/>
                    <a:lstStyle/>
                    <a:p>
                      <a:pPr marL="0" marR="0" algn="ctr" rtl="1">
                        <a:lnSpc>
                          <a:spcPct val="150000"/>
                        </a:lnSpc>
                        <a:spcBef>
                          <a:spcPts val="0"/>
                        </a:spcBef>
                        <a:spcAft>
                          <a:spcPts val="0"/>
                        </a:spcAft>
                      </a:pPr>
                      <a:r>
                        <a:rPr lang="ar-SA" sz="2000" b="1">
                          <a:latin typeface="Simplified Arabic" pitchFamily="18" charset="-78"/>
                          <a:ea typeface="Times New Roman"/>
                          <a:cs typeface="Simplified Arabic" pitchFamily="18" charset="-78"/>
                        </a:rPr>
                        <a:t>النيكل  (تكرير النيكل)</a:t>
                      </a:r>
                      <a:endParaRPr lang="en-US" sz="200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سرطان تجاويف الفم و الرئة</a:t>
                      </a:r>
                      <a:endParaRPr lang="en-US" sz="2000" dirty="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الاستنشاق</a:t>
                      </a:r>
                      <a:endParaRPr lang="en-US" sz="2000" dirty="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905">
                <a:tc>
                  <a:txBody>
                    <a:bodyPr/>
                    <a:lstStyle/>
                    <a:p>
                      <a:pPr marL="0" marR="0" algn="ctr" rtl="1">
                        <a:lnSpc>
                          <a:spcPct val="150000"/>
                        </a:lnSpc>
                        <a:spcBef>
                          <a:spcPts val="0"/>
                        </a:spcBef>
                        <a:spcAft>
                          <a:spcPts val="0"/>
                        </a:spcAft>
                      </a:pPr>
                      <a:r>
                        <a:rPr lang="ar-SA" sz="2000" b="1">
                          <a:latin typeface="Simplified Arabic" pitchFamily="18" charset="-78"/>
                          <a:ea typeface="Times New Roman"/>
                          <a:cs typeface="Simplified Arabic" pitchFamily="18" charset="-78"/>
                        </a:rPr>
                        <a:t>كلوريد الفينيل</a:t>
                      </a:r>
                      <a:endParaRPr lang="en-US" sz="200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2000" b="1">
                          <a:latin typeface="Simplified Arabic" pitchFamily="18" charset="-78"/>
                          <a:ea typeface="Times New Roman"/>
                          <a:cs typeface="Simplified Arabic" pitchFamily="18" charset="-78"/>
                        </a:rPr>
                        <a:t>سرطان الكبد، المخ ،الرئة</a:t>
                      </a:r>
                      <a:endParaRPr lang="en-US" sz="200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الاستنشاق /الجلد</a:t>
                      </a:r>
                      <a:endParaRPr lang="en-US" sz="2000" dirty="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905">
                <a:tc>
                  <a:txBody>
                    <a:bodyPr/>
                    <a:lstStyle/>
                    <a:p>
                      <a:pPr marL="0" marR="0" algn="ctr" rtl="1">
                        <a:lnSpc>
                          <a:spcPct val="150000"/>
                        </a:lnSpc>
                        <a:spcBef>
                          <a:spcPts val="0"/>
                        </a:spcBef>
                        <a:spcAft>
                          <a:spcPts val="0"/>
                        </a:spcAft>
                      </a:pPr>
                      <a:r>
                        <a:rPr lang="ar-SA" sz="2000" b="1">
                          <a:latin typeface="Simplified Arabic" pitchFamily="18" charset="-78"/>
                          <a:ea typeface="Times New Roman"/>
                          <a:cs typeface="Simplified Arabic" pitchFamily="18" charset="-78"/>
                        </a:rPr>
                        <a:t>بيس(كلورو م ميثايل) إيثر</a:t>
                      </a:r>
                      <a:endParaRPr lang="en-US" sz="200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2000" b="1">
                          <a:latin typeface="Simplified Arabic" pitchFamily="18" charset="-78"/>
                          <a:ea typeface="Times New Roman"/>
                          <a:cs typeface="Simplified Arabic" pitchFamily="18" charset="-78"/>
                        </a:rPr>
                        <a:t>الرئة</a:t>
                      </a:r>
                      <a:endParaRPr lang="en-US" sz="200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2000" b="1" dirty="0">
                          <a:latin typeface="Simplified Arabic" pitchFamily="18" charset="-78"/>
                          <a:ea typeface="Times New Roman"/>
                          <a:cs typeface="Simplified Arabic" pitchFamily="18" charset="-78"/>
                        </a:rPr>
                        <a:t>الاستنشاق</a:t>
                      </a:r>
                      <a:endParaRPr lang="en-US" sz="2000" dirty="0">
                        <a:latin typeface="Simplified Arabic" pitchFamily="18" charset="-78"/>
                        <a:ea typeface="Times New Roman"/>
                        <a:cs typeface="Simplified Arabic"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7105" name="Rectangle 1"/>
          <p:cNvSpPr>
            <a:spLocks noChangeArrowheads="1"/>
          </p:cNvSpPr>
          <p:nvPr/>
        </p:nvSpPr>
        <p:spPr bwMode="auto">
          <a:xfrm>
            <a:off x="914400" y="304800"/>
            <a:ext cx="8153399"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جدول</a:t>
            </a:r>
            <a:r>
              <a:rPr lang="ar-SA" sz="2800" b="1" dirty="0" smtClean="0">
                <a:latin typeface="Simplified Arabic" pitchFamily="18" charset="-78"/>
                <a:ea typeface="Times New Roman" pitchFamily="18" charset="0"/>
                <a:cs typeface="Simplified Arabic" pitchFamily="18" charset="-78"/>
              </a:rPr>
              <a:t> </a:t>
            </a:r>
            <a:r>
              <a:rPr kumimoji="0" lang="ar-SA" sz="28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يوضح بعض المواد الكيميائية التي تؤدي إلى الإصابة بالسرطان </a:t>
            </a:r>
            <a:endParaRPr kumimoji="0" lang="en-US" sz="2800" b="0" i="0" u="none" strike="noStrike" cap="none" normalizeH="0" baseline="0" dirty="0" smtClean="0">
              <a:ln>
                <a:noFill/>
              </a:ln>
              <a:solidFill>
                <a:schemeClr val="tx1"/>
              </a:solidFill>
              <a:effectLst/>
              <a:latin typeface="Simplified Arabic" pitchFamily="18" charset="-78"/>
              <a:cs typeface="Simplified Arabic" pitchFamily="18"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76200"/>
            <a:ext cx="5410200" cy="579967"/>
          </a:xfrm>
          <a:prstGeom prst="rect">
            <a:avLst/>
          </a:prstGeom>
          <a:noFill/>
        </p:spPr>
        <p:txBody>
          <a:bodyPr wrap="square" rtlCol="0">
            <a:spAutoFit/>
          </a:bodyPr>
          <a:lstStyle/>
          <a:p>
            <a:pPr algn="just">
              <a:lnSpc>
                <a:spcPct val="150000"/>
              </a:lnSpc>
            </a:pP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2- Radiation types and sources</a:t>
            </a:r>
          </a:p>
        </p:txBody>
      </p:sp>
      <p:sp>
        <p:nvSpPr>
          <p:cNvPr id="5" name="TextBox 4"/>
          <p:cNvSpPr txBox="1"/>
          <p:nvPr/>
        </p:nvSpPr>
        <p:spPr>
          <a:xfrm>
            <a:off x="990600" y="609600"/>
            <a:ext cx="8001000" cy="4662815"/>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X-rays (X) for medical diagnosis, gamma rays, which were sometimes issued from some of the devices and radioactive chemicals, and ultraviolet radiation UV from the sun and some lighting sources, radiation from nuclear reactors and nuclear bombs. As was the case when the United States dropped the atomic bomb on Japan and the resulting damaging environmental effects on Japan and deformities of the embryos for several generations, as well as the leakage of radiation from Chernobyl in Russia, and his effects successor on human life and birth in the region that has spread there.</a:t>
            </a:r>
          </a:p>
        </p:txBody>
      </p:sp>
      <p:sp>
        <p:nvSpPr>
          <p:cNvPr id="6" name="TextBox 5"/>
          <p:cNvSpPr txBox="1"/>
          <p:nvPr/>
        </p:nvSpPr>
        <p:spPr>
          <a:xfrm>
            <a:off x="1143000" y="5181600"/>
            <a:ext cx="7162800" cy="1523494"/>
          </a:xfrm>
          <a:prstGeom prst="rect">
            <a:avLst/>
          </a:prstGeom>
          <a:solidFill>
            <a:srgbClr val="EFDECD"/>
          </a:solid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When exposing the cells to sufficient doses of radiation, they turn to cancer cells. UV rays cause skin cancer and the atomic bombs caused blood cancer or leukemia.</a:t>
            </a:r>
            <a:endParaRPr lang="en-US" sz="2200"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edge">
                                      <p:cBhvr>
                                        <p:cTn id="14" dur="2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edge">
                                      <p:cBhvr>
                                        <p:cTn id="19" dur="2000"/>
                                        <p:tgtEl>
                                          <p:spTgt spid="6"/>
                                        </p:tgtEl>
                                      </p:cBhvr>
                                    </p:animEffec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152400"/>
            <a:ext cx="5257800" cy="661207"/>
          </a:xfrm>
          <a:prstGeom prst="rect">
            <a:avLst/>
          </a:prstGeom>
          <a:noFill/>
        </p:spPr>
        <p:txBody>
          <a:bodyPr wrap="square" rtlCol="0">
            <a:spAutoFit/>
          </a:bodyPr>
          <a:lstStyle/>
          <a:p>
            <a:pPr algn="just">
              <a:lnSpc>
                <a:spcPct val="150000"/>
              </a:lnSpc>
            </a:pPr>
            <a:r>
              <a:rPr lang="en-US" sz="28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3- Viruses</a:t>
            </a:r>
          </a:p>
        </p:txBody>
      </p:sp>
      <p:sp>
        <p:nvSpPr>
          <p:cNvPr id="3" name="TextBox 2"/>
          <p:cNvSpPr txBox="1"/>
          <p:nvPr/>
        </p:nvSpPr>
        <p:spPr>
          <a:xfrm>
            <a:off x="1066800" y="685800"/>
            <a:ext cx="7620000" cy="4154984"/>
          </a:xfrm>
          <a:prstGeom prst="rect">
            <a:avLst/>
          </a:prstGeom>
          <a:noFill/>
        </p:spPr>
        <p:txBody>
          <a:bodyPr wrap="square" rtlCol="0">
            <a:spAutoFit/>
          </a:bodyPr>
          <a:lstStyle/>
          <a:p>
            <a:pPr algn="just">
              <a:lnSpc>
                <a:spcPct val="200000"/>
              </a:lnSpc>
            </a:pPr>
            <a:r>
              <a:rPr lang="en-US" sz="2200" dirty="0" smtClean="0">
                <a:latin typeface="Times New Roman" pitchFamily="18" charset="0"/>
                <a:cs typeface="Times New Roman" pitchFamily="18" charset="0"/>
              </a:rPr>
              <a:t>	Rous in (1911) discovered that the viruses caused the cancer, when isolated the </a:t>
            </a:r>
            <a:r>
              <a:rPr lang="en-US" sz="2200" dirty="0" err="1" smtClean="0">
                <a:latin typeface="Times New Roman" pitchFamily="18" charset="0"/>
                <a:cs typeface="Times New Roman" pitchFamily="18" charset="0"/>
              </a:rPr>
              <a:t>virous</a:t>
            </a:r>
            <a:r>
              <a:rPr lang="en-US" sz="2200" dirty="0" smtClean="0">
                <a:latin typeface="Times New Roman" pitchFamily="18" charset="0"/>
                <a:cs typeface="Times New Roman" pitchFamily="18" charset="0"/>
              </a:rPr>
              <a:t> and the </a:t>
            </a:r>
            <a:r>
              <a:rPr lang="en-US" sz="2200" dirty="0" err="1" smtClean="0">
                <a:latin typeface="Times New Roman" pitchFamily="18" charset="0"/>
                <a:cs typeface="Times New Roman" pitchFamily="18" charset="0"/>
              </a:rPr>
              <a:t>carcenogenic</a:t>
            </a:r>
            <a:r>
              <a:rPr lang="en-US" sz="2200" dirty="0" smtClean="0">
                <a:latin typeface="Times New Roman" pitchFamily="18" charset="0"/>
                <a:cs typeface="Times New Roman" pitchFamily="18" charset="0"/>
              </a:rPr>
              <a:t> virus was injected in the chickens which free from cancer, it is causes cancer for injected chickens.</a:t>
            </a:r>
          </a:p>
          <a:p>
            <a:pPr marL="231775" indent="-231775" algn="just">
              <a:lnSpc>
                <a:spcPct val="200000"/>
              </a:lnSpc>
            </a:pPr>
            <a:r>
              <a:rPr lang="en-US" sz="2200" dirty="0" smtClean="0">
                <a:latin typeface="Times New Roman" pitchFamily="18" charset="0"/>
                <a:cs typeface="Times New Roman" pitchFamily="18" charset="0"/>
              </a:rPr>
              <a:t>* The virus inject the genetic material (DNA, RNA) into the cell and it is linked with the genetic material of the injected cell.</a:t>
            </a:r>
          </a:p>
        </p:txBody>
      </p:sp>
      <p:sp>
        <p:nvSpPr>
          <p:cNvPr id="4" name="TextBox 3"/>
          <p:cNvSpPr txBox="1"/>
          <p:nvPr/>
        </p:nvSpPr>
        <p:spPr>
          <a:xfrm>
            <a:off x="1143000" y="4590633"/>
            <a:ext cx="7467600" cy="2020553"/>
          </a:xfrm>
          <a:prstGeom prst="rect">
            <a:avLst/>
          </a:prstGeom>
          <a:noFill/>
        </p:spPr>
        <p:txBody>
          <a:bodyPr wrap="square" rtlCol="0">
            <a:spAutoFit/>
          </a:bodyPr>
          <a:lstStyle/>
          <a:p>
            <a:pPr marL="231775" indent="-231775" algn="just">
              <a:lnSpc>
                <a:spcPct val="200000"/>
              </a:lnSpc>
            </a:pPr>
            <a:r>
              <a:rPr lang="en-US" sz="2200" dirty="0" smtClean="0">
                <a:latin typeface="Times New Roman" pitchFamily="18" charset="0"/>
                <a:cs typeface="Times New Roman" pitchFamily="18" charset="0"/>
              </a:rPr>
              <a:t>and may change the behavior and function of the cell and thereby creating a disable or change of certain properties within the cell and causes cell to become a cancer cell.</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170274"/>
            <a:ext cx="6477000" cy="684803"/>
          </a:xfrm>
          <a:prstGeom prst="rect">
            <a:avLst/>
          </a:prstGeom>
          <a:noFill/>
        </p:spPr>
        <p:txBody>
          <a:bodyPr wrap="square" rtlCol="0">
            <a:spAutoFit/>
          </a:bodyPr>
          <a:lstStyle/>
          <a:p>
            <a:pPr algn="ctr" rtl="1">
              <a:lnSpc>
                <a:spcPct val="150000"/>
              </a:lnSpc>
            </a:pPr>
            <a:r>
              <a:rPr lang="ar-SA" sz="28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5- نظريات السرطان </a:t>
            </a:r>
            <a:r>
              <a:rPr lang="en-US" sz="28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Cancer Theories</a:t>
            </a:r>
            <a:endParaRPr lang="en-US" sz="2800" u="sng" dirty="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endParaRPr>
          </a:p>
        </p:txBody>
      </p:sp>
      <p:sp>
        <p:nvSpPr>
          <p:cNvPr id="3" name="TextBox 2"/>
          <p:cNvSpPr txBox="1"/>
          <p:nvPr/>
        </p:nvSpPr>
        <p:spPr>
          <a:xfrm>
            <a:off x="1219200" y="741402"/>
            <a:ext cx="7010400" cy="553998"/>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There are three theories explain the cancer as follows: -</a:t>
            </a:r>
            <a:endParaRPr lang="en-US" sz="2200" dirty="0">
              <a:latin typeface="Times New Roman" pitchFamily="18" charset="0"/>
              <a:cs typeface="Times New Roman" pitchFamily="18" charset="0"/>
            </a:endParaRPr>
          </a:p>
        </p:txBody>
      </p:sp>
      <p:sp>
        <p:nvSpPr>
          <p:cNvPr id="4" name="TextBox 3"/>
          <p:cNvSpPr txBox="1"/>
          <p:nvPr/>
        </p:nvSpPr>
        <p:spPr>
          <a:xfrm>
            <a:off x="1143000" y="1295400"/>
            <a:ext cx="7315200" cy="2169825"/>
          </a:xfrm>
          <a:prstGeom prst="rect">
            <a:avLst/>
          </a:prstGeom>
          <a:noFill/>
        </p:spPr>
        <p:txBody>
          <a:bodyPr wrap="square" rtlCol="0">
            <a:spAutoFit/>
          </a:bodyPr>
          <a:lstStyle/>
          <a:p>
            <a:pPr algn="just" rtl="1">
              <a:lnSpc>
                <a:spcPct val="150000"/>
              </a:lnSpc>
            </a:pPr>
            <a:r>
              <a:rPr lang="ar-SA" sz="2000" b="1" dirty="0" smtClean="0">
                <a:solidFill>
                  <a:srgbClr val="0000FF"/>
                </a:solidFill>
                <a:latin typeface="Simplified Arabic" pitchFamily="18" charset="-78"/>
                <a:cs typeface="Simplified Arabic" pitchFamily="18" charset="-78"/>
              </a:rPr>
              <a:t>1</a:t>
            </a:r>
            <a:r>
              <a:rPr lang="ar-SA" sz="2000" b="1" u="sng"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rPr>
              <a:t>- نظرية السرطان التهيجي   </a:t>
            </a:r>
            <a:r>
              <a:rPr lang="en-US" sz="2400" b="1" u="sng"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rPr>
              <a:t>Irritation Cancer Theory</a:t>
            </a:r>
            <a:endParaRPr lang="ar-SA" sz="2000" b="1" u="sng"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endParaRPr>
          </a:p>
          <a:p>
            <a:pPr algn="just">
              <a:lnSpc>
                <a:spcPct val="150000"/>
              </a:lnSpc>
            </a:pPr>
            <a:r>
              <a:rPr lang="en-US" sz="2200" dirty="0" smtClean="0">
                <a:latin typeface="Times New Roman" pitchFamily="18" charset="0"/>
                <a:cs typeface="Times New Roman" pitchFamily="18" charset="0"/>
              </a:rPr>
              <a:t>	 Chemicals and radiation causes irritation of cells , they lose the ability to control the normal cell proliferation, then they becomes cancer cells and divide uncontrolled manners.</a:t>
            </a:r>
          </a:p>
        </p:txBody>
      </p:sp>
      <p:sp>
        <p:nvSpPr>
          <p:cNvPr id="5" name="TextBox 4"/>
          <p:cNvSpPr txBox="1"/>
          <p:nvPr/>
        </p:nvSpPr>
        <p:spPr>
          <a:xfrm>
            <a:off x="990600" y="3352800"/>
            <a:ext cx="7315200" cy="2862322"/>
          </a:xfrm>
          <a:prstGeom prst="rect">
            <a:avLst/>
          </a:prstGeom>
          <a:noFill/>
        </p:spPr>
        <p:txBody>
          <a:bodyPr wrap="square" rtlCol="0">
            <a:spAutoFit/>
          </a:bodyPr>
          <a:lstStyle/>
          <a:p>
            <a:pPr algn="just" rtl="1">
              <a:lnSpc>
                <a:spcPct val="200000"/>
              </a:lnSpc>
            </a:pPr>
            <a:r>
              <a:rPr lang="ar-SA" sz="2000" b="1" dirty="0" smtClean="0">
                <a:solidFill>
                  <a:srgbClr val="0000FF"/>
                </a:solidFill>
                <a:latin typeface="Simplified Arabic" pitchFamily="18" charset="-78"/>
                <a:cs typeface="Simplified Arabic" pitchFamily="18" charset="-78"/>
              </a:rPr>
              <a:t>2</a:t>
            </a:r>
            <a:r>
              <a:rPr lang="ar-SA" sz="2400" b="1" u="sng"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rPr>
              <a:t>- نظرية السرطان الجنيني    </a:t>
            </a:r>
            <a:r>
              <a:rPr lang="en-US" sz="2400" b="1" u="sng"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rPr>
              <a:t>Embryonic Tumor</a:t>
            </a:r>
            <a:r>
              <a:rPr lang="en-US" sz="2400" b="1" i="1" u="sng"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rPr>
              <a:t> </a:t>
            </a:r>
            <a:r>
              <a:rPr lang="en-US" sz="2400" b="1" u="sng"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rPr>
              <a:t>Theory</a:t>
            </a:r>
            <a:r>
              <a:rPr lang="ar-SA" sz="2400" b="1" u="sng"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rPr>
              <a:t> </a:t>
            </a:r>
            <a:endParaRPr lang="ar-SA" sz="2000" b="1" u="sng"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endParaRPr>
          </a:p>
          <a:p>
            <a:pPr algn="just">
              <a:lnSpc>
                <a:spcPct val="150000"/>
              </a:lnSpc>
            </a:pPr>
            <a:r>
              <a:rPr lang="en-US" sz="2200" dirty="0" smtClean="0">
                <a:latin typeface="Times New Roman" pitchFamily="18" charset="0"/>
                <a:cs typeface="Times New Roman" pitchFamily="18" charset="0"/>
              </a:rPr>
              <a:t>	This theory states that there are cells in the body since the embryonic stage continue without differentiation, and then turn to cancer cells later, this theory is based on the similarities between stem cells and cancer cells.</a:t>
            </a:r>
            <a:endParaRPr lang="en-US" sz="2200" dirty="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76200"/>
            <a:ext cx="7086600" cy="684803"/>
          </a:xfrm>
          <a:prstGeom prst="rect">
            <a:avLst/>
          </a:prstGeom>
          <a:noFill/>
        </p:spPr>
        <p:txBody>
          <a:bodyPr wrap="square" rtlCol="0">
            <a:spAutoFit/>
          </a:bodyPr>
          <a:lstStyle/>
          <a:p>
            <a:pPr algn="just" rtl="1">
              <a:lnSpc>
                <a:spcPct val="150000"/>
              </a:lnSpc>
            </a:pPr>
            <a:r>
              <a:rPr lang="ar-SA" sz="2000" b="1" dirty="0" smtClean="0">
                <a:solidFill>
                  <a:srgbClr val="0000FF"/>
                </a:solidFill>
                <a:latin typeface="Simplified Arabic" pitchFamily="18" charset="-78"/>
                <a:cs typeface="Simplified Arabic" pitchFamily="18" charset="-78"/>
              </a:rPr>
              <a:t>3- </a:t>
            </a:r>
            <a:r>
              <a:rPr lang="ar-SA" sz="2800" b="1" u="sng"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rPr>
              <a:t>نظرية الجين الورمي    </a:t>
            </a:r>
            <a:r>
              <a:rPr lang="en-US" sz="2800" b="1" u="sng" dirty="0" err="1"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rPr>
              <a:t>Oncogene</a:t>
            </a:r>
            <a:r>
              <a:rPr lang="en-US" sz="2800" b="1" u="sng"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rPr>
              <a:t> Theory</a:t>
            </a:r>
            <a:endParaRPr lang="en-US" sz="2000" u="sng" dirty="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endParaRPr>
          </a:p>
        </p:txBody>
      </p:sp>
      <p:sp>
        <p:nvSpPr>
          <p:cNvPr id="3" name="TextBox 2"/>
          <p:cNvSpPr txBox="1"/>
          <p:nvPr/>
        </p:nvSpPr>
        <p:spPr>
          <a:xfrm>
            <a:off x="1371600" y="629696"/>
            <a:ext cx="7315200" cy="2570704"/>
          </a:xfrm>
          <a:prstGeom prst="rect">
            <a:avLst/>
          </a:prstGeom>
          <a:noFill/>
        </p:spPr>
        <p:txBody>
          <a:bodyPr wrap="square" rtlCol="0">
            <a:spAutoFit/>
          </a:bodyPr>
          <a:lstStyle/>
          <a:p>
            <a:pPr marL="465138" indent="-465138" algn="just">
              <a:lnSpc>
                <a:spcPct val="150000"/>
              </a:lnSpc>
            </a:pPr>
            <a:r>
              <a:rPr lang="en-US" sz="2200" dirty="0" smtClean="0">
                <a:latin typeface="Times New Roman" pitchFamily="18" charset="0"/>
                <a:cs typeface="Times New Roman" pitchFamily="18" charset="0"/>
              </a:rPr>
              <a:t>A - This theory is closest to the acceptance, where assume that there are already tumor genes in cells, and these genes can be activated by carcinogens. Evidenced the validity of this theory when injected tumor genes isolated from cancer cells in healthy cells, they turned into cancer cells.</a:t>
            </a:r>
            <a:endParaRPr lang="en-US" sz="2200" dirty="0">
              <a:latin typeface="Times New Roman" pitchFamily="18" charset="0"/>
              <a:cs typeface="Times New Roman" pitchFamily="18" charset="0"/>
            </a:endParaRPr>
          </a:p>
        </p:txBody>
      </p:sp>
      <p:sp>
        <p:nvSpPr>
          <p:cNvPr id="4" name="TextBox 3"/>
          <p:cNvSpPr txBox="1"/>
          <p:nvPr/>
        </p:nvSpPr>
        <p:spPr>
          <a:xfrm>
            <a:off x="1295400" y="3048000"/>
            <a:ext cx="7543800" cy="3647152"/>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B- </a:t>
            </a:r>
            <a:r>
              <a:rPr lang="en-US" sz="2200" b="1" dirty="0" smtClean="0">
                <a:effectLst>
                  <a:outerShdw blurRad="38100" dist="38100" dir="2700000" algn="tl">
                    <a:srgbClr val="000000">
                      <a:alpha val="43137"/>
                    </a:srgbClr>
                  </a:outerShdw>
                </a:effectLst>
                <a:latin typeface="Times New Roman" pitchFamily="18" charset="0"/>
                <a:cs typeface="Times New Roman" pitchFamily="18" charset="0"/>
              </a:rPr>
              <a:t>Proto-</a:t>
            </a:r>
            <a:r>
              <a:rPr lang="en-US" sz="2200" b="1" dirty="0" err="1" smtClean="0">
                <a:effectLst>
                  <a:outerShdw blurRad="38100" dist="38100" dir="2700000" algn="tl">
                    <a:srgbClr val="000000">
                      <a:alpha val="43137"/>
                    </a:srgbClr>
                  </a:outerShdw>
                </a:effectLst>
                <a:latin typeface="Times New Roman" pitchFamily="18" charset="0"/>
                <a:cs typeface="Times New Roman" pitchFamily="18" charset="0"/>
              </a:rPr>
              <a:t>Oncogene</a:t>
            </a:r>
            <a:r>
              <a:rPr lang="en-US" sz="2200" b="1" dirty="0" smtClean="0">
                <a:effectLst>
                  <a:outerShdw blurRad="38100" dist="38100" dir="2700000" algn="tl">
                    <a:srgbClr val="000000">
                      <a:alpha val="43137"/>
                    </a:srgbClr>
                  </a:outerShdw>
                </a:effectLst>
                <a:latin typeface="Times New Roman" pitchFamily="18" charset="0"/>
                <a:cs typeface="Times New Roman" pitchFamily="18" charset="0"/>
              </a:rPr>
              <a:t>-Activation       </a:t>
            </a:r>
            <a:r>
              <a:rPr lang="ar-SA" sz="2000" b="1" dirty="0" smtClean="0">
                <a:effectLst>
                  <a:outerShdw blurRad="38100" dist="38100" dir="2700000" algn="tl">
                    <a:srgbClr val="000000">
                      <a:alpha val="43137"/>
                    </a:srgbClr>
                  </a:outerShdw>
                </a:effectLst>
                <a:latin typeface="Simplified Arabic" pitchFamily="18" charset="-78"/>
                <a:cs typeface="Simplified Arabic" pitchFamily="18" charset="-78"/>
              </a:rPr>
              <a:t>تنشيط   طلائع الجينات الورمية </a:t>
            </a:r>
            <a:r>
              <a:rPr lang="en-US" sz="2000" b="1" dirty="0" smtClean="0">
                <a:latin typeface="Simplified Arabic" pitchFamily="18" charset="-78"/>
                <a:cs typeface="Simplified Arabic" pitchFamily="18" charset="-78"/>
              </a:rPr>
              <a:t> </a:t>
            </a:r>
            <a:r>
              <a:rPr lang="ar-SA" sz="2000" b="1" dirty="0" smtClean="0">
                <a:latin typeface="Simplified Arabic" pitchFamily="18" charset="-78"/>
                <a:cs typeface="Simplified Arabic" pitchFamily="18" charset="-78"/>
              </a:rPr>
              <a:t> </a:t>
            </a:r>
          </a:p>
          <a:p>
            <a:pPr algn="just">
              <a:lnSpc>
                <a:spcPct val="150000"/>
              </a:lnSpc>
            </a:pPr>
            <a:r>
              <a:rPr lang="en-US" sz="2200" dirty="0" smtClean="0">
                <a:latin typeface="Times New Roman" pitchFamily="18" charset="0"/>
                <a:cs typeface="Times New Roman" pitchFamily="18" charset="0"/>
              </a:rPr>
              <a:t>	It is the normal genes are present in the cells, but in latent inactive images, and any alteration or change it stimulated genes, and turning it into a tumor genes, there are 40 proto </a:t>
            </a:r>
            <a:r>
              <a:rPr lang="en-US" sz="2200" dirty="0" err="1" smtClean="0">
                <a:latin typeface="Times New Roman" pitchFamily="18" charset="0"/>
                <a:cs typeface="Times New Roman" pitchFamily="18" charset="0"/>
              </a:rPr>
              <a:t>oncogenes</a:t>
            </a:r>
            <a:r>
              <a:rPr lang="en-US" sz="2200" dirty="0" smtClean="0">
                <a:latin typeface="Times New Roman" pitchFamily="18" charset="0"/>
                <a:cs typeface="Times New Roman" pitchFamily="18" charset="0"/>
              </a:rPr>
              <a:t>  isolated as tumor genes that are found on chromosome No. 11,18. It can activate these genes, in experimental animals by any one of the following ways: -</a:t>
            </a:r>
            <a:endParaRPr lang="en-US" sz="22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771942"/>
            <a:ext cx="7162800" cy="2123658"/>
          </a:xfrm>
          <a:prstGeom prst="rect">
            <a:avLst/>
          </a:prstGeom>
          <a:noFill/>
        </p:spPr>
        <p:txBody>
          <a:bodyPr wrap="square" rtlCol="0">
            <a:spAutoFit/>
          </a:bodyPr>
          <a:lstStyle/>
          <a:p>
            <a:pPr algn="just">
              <a:lnSpc>
                <a:spcPct val="150000"/>
              </a:lnSpc>
            </a:pPr>
            <a:r>
              <a:rPr lang="en-US" sz="22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1- Viruses              </a:t>
            </a:r>
            <a:r>
              <a:rPr lang="ar-SA" sz="2000" b="1" dirty="0" smtClean="0">
                <a:solidFill>
                  <a:srgbClr val="FF0000"/>
                </a:solidFill>
                <a:latin typeface="Simplified Arabic" pitchFamily="18" charset="-78"/>
                <a:cs typeface="Simplified Arabic" pitchFamily="18" charset="-78"/>
              </a:rPr>
              <a:t>الفيروسات</a:t>
            </a:r>
            <a:endParaRPr lang="en-US" sz="2000" dirty="0" smtClean="0">
              <a:solidFill>
                <a:srgbClr val="FF0000"/>
              </a:solidFill>
              <a:latin typeface="Simplified Arabic" pitchFamily="18" charset="-78"/>
              <a:cs typeface="Simplified Arabic" pitchFamily="18" charset="-78"/>
            </a:endParaRPr>
          </a:p>
          <a:p>
            <a:pPr algn="just">
              <a:lnSpc>
                <a:spcPct val="150000"/>
              </a:lnSpc>
            </a:pP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Protooncogenes</a:t>
            </a:r>
            <a:r>
              <a:rPr lang="en-US" sz="2200" dirty="0" smtClean="0">
                <a:latin typeface="Times New Roman" pitchFamily="18" charset="0"/>
                <a:cs typeface="Times New Roman" pitchFamily="18" charset="0"/>
              </a:rPr>
              <a:t> of tumor genes on chromosomes can be activated by some viruses. When tumor virus were injected inside the normal cells, it turning these cells into cancer cells.</a:t>
            </a:r>
          </a:p>
        </p:txBody>
      </p:sp>
      <p:sp>
        <p:nvSpPr>
          <p:cNvPr id="5" name="TextBox 4"/>
          <p:cNvSpPr txBox="1"/>
          <p:nvPr/>
        </p:nvSpPr>
        <p:spPr>
          <a:xfrm>
            <a:off x="1219200" y="2743200"/>
            <a:ext cx="7391400" cy="3139321"/>
          </a:xfrm>
          <a:prstGeom prst="rect">
            <a:avLst/>
          </a:prstGeom>
          <a:noFill/>
        </p:spPr>
        <p:txBody>
          <a:bodyPr wrap="square" rtlCol="0">
            <a:spAutoFit/>
          </a:bodyPr>
          <a:lstStyle/>
          <a:p>
            <a:pPr algn="just">
              <a:lnSpc>
                <a:spcPct val="150000"/>
              </a:lnSpc>
            </a:pPr>
            <a:r>
              <a:rPr lang="en-US" sz="2200" b="1" dirty="0" smtClean="0">
                <a:solidFill>
                  <a:srgbClr val="FF0000"/>
                </a:solidFill>
                <a:latin typeface="Times New Roman" pitchFamily="18" charset="0"/>
                <a:cs typeface="Times New Roman" pitchFamily="18" charset="0"/>
              </a:rPr>
              <a:t>2- </a:t>
            </a:r>
            <a:r>
              <a:rPr lang="en-US" sz="22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Mutation</a:t>
            </a:r>
            <a:r>
              <a:rPr lang="en-US" sz="2000" b="1"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      </a:t>
            </a:r>
            <a:r>
              <a:rPr lang="ar-SA" sz="2000" b="1"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الطفرة</a:t>
            </a:r>
          </a:p>
          <a:p>
            <a:pPr algn="just">
              <a:lnSpc>
                <a:spcPct val="150000"/>
              </a:lnSpc>
            </a:pPr>
            <a:r>
              <a:rPr lang="en-US" sz="2200" dirty="0" smtClean="0">
                <a:latin typeface="Times New Roman" pitchFamily="18" charset="0"/>
                <a:cs typeface="Times New Roman" pitchFamily="18" charset="0"/>
              </a:rPr>
              <a:t>	Mutation can made by by chemical or carcinogen or radiation witch can led to activate the </a:t>
            </a:r>
            <a:r>
              <a:rPr lang="en-US" sz="2200" dirty="0" err="1" smtClean="0">
                <a:latin typeface="Times New Roman" pitchFamily="18" charset="0"/>
                <a:cs typeface="Times New Roman" pitchFamily="18" charset="0"/>
              </a:rPr>
              <a:t>protooncogene</a:t>
            </a:r>
            <a:endParaRPr lang="en-US" sz="2200" dirty="0" smtClean="0">
              <a:latin typeface="Times New Roman" pitchFamily="18" charset="0"/>
              <a:cs typeface="Times New Roman" pitchFamily="18" charset="0"/>
            </a:endParaRPr>
          </a:p>
          <a:p>
            <a:pPr algn="just">
              <a:lnSpc>
                <a:spcPct val="150000"/>
              </a:lnSpc>
            </a:pPr>
            <a:r>
              <a:rPr lang="en-US" sz="22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3- Amplification</a:t>
            </a:r>
            <a:r>
              <a:rPr lang="en-US" sz="2000" b="1"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         </a:t>
            </a:r>
            <a:r>
              <a:rPr lang="ar-SA" sz="2000" b="1"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التفخيم</a:t>
            </a:r>
          </a:p>
          <a:p>
            <a:pPr algn="just">
              <a:lnSpc>
                <a:spcPct val="150000"/>
              </a:lnSpc>
            </a:pPr>
            <a:r>
              <a:rPr lang="en-US" sz="2200" dirty="0" smtClean="0">
                <a:latin typeface="Times New Roman" pitchFamily="18" charset="0"/>
                <a:cs typeface="Times New Roman" pitchFamily="18" charset="0"/>
              </a:rPr>
              <a:t>	Repeated copies of the tumor genes makes normal cell turn into a cancer cell (Fig. 49).</a:t>
            </a:r>
          </a:p>
        </p:txBody>
      </p:sp>
      <p:sp>
        <p:nvSpPr>
          <p:cNvPr id="6" name="Rectangle 5"/>
          <p:cNvSpPr/>
          <p:nvPr/>
        </p:nvSpPr>
        <p:spPr>
          <a:xfrm>
            <a:off x="1219200" y="468868"/>
            <a:ext cx="7696200" cy="369332"/>
          </a:xfrm>
          <a:prstGeom prst="rect">
            <a:avLst/>
          </a:prstGeom>
        </p:spPr>
        <p:txBody>
          <a:bodyPr wrap="square">
            <a:spAutoFit/>
          </a:bodyPr>
          <a:lstStyle/>
          <a:p>
            <a:r>
              <a:rPr lang="en-US" b="1" dirty="0" smtClean="0">
                <a:effectLst>
                  <a:outerShdw blurRad="38100" dist="38100" dir="2700000" algn="tl">
                    <a:srgbClr val="000000">
                      <a:alpha val="43137"/>
                    </a:srgbClr>
                  </a:outerShdw>
                </a:effectLst>
                <a:latin typeface="Times New Roman" pitchFamily="18" charset="0"/>
                <a:cs typeface="Times New Roman" pitchFamily="18" charset="0"/>
              </a:rPr>
              <a:t>Proto-</a:t>
            </a:r>
            <a:r>
              <a:rPr lang="en-US" b="1" dirty="0" err="1" smtClean="0">
                <a:effectLst>
                  <a:outerShdw blurRad="38100" dist="38100" dir="2700000" algn="tl">
                    <a:srgbClr val="000000">
                      <a:alpha val="43137"/>
                    </a:srgbClr>
                  </a:outerShdw>
                </a:effectLst>
                <a:latin typeface="Times New Roman" pitchFamily="18" charset="0"/>
                <a:cs typeface="Times New Roman" pitchFamily="18" charset="0"/>
              </a:rPr>
              <a:t>Oncogene</a:t>
            </a: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-Activation      </a:t>
            </a:r>
            <a:r>
              <a:rPr lang="ar-SA" b="1" dirty="0" smtClean="0">
                <a:effectLst>
                  <a:outerShdw blurRad="38100" dist="38100" dir="2700000" algn="tl">
                    <a:srgbClr val="000000">
                      <a:alpha val="43137"/>
                    </a:srgbClr>
                  </a:outerShdw>
                </a:effectLst>
                <a:latin typeface="Times New Roman" pitchFamily="18" charset="0"/>
                <a:cs typeface="Times New Roman" pitchFamily="18" charset="0"/>
              </a:rPr>
              <a:t>في </a:t>
            </a:r>
            <a:r>
              <a:rPr lang="ar-SA" b="1" dirty="0" err="1" smtClean="0">
                <a:effectLst>
                  <a:outerShdw blurRad="38100" dist="38100" dir="2700000" algn="tl">
                    <a:srgbClr val="000000">
                      <a:alpha val="43137"/>
                    </a:srgbClr>
                  </a:outerShdw>
                </a:effectLst>
                <a:latin typeface="Times New Roman" pitchFamily="18" charset="0"/>
                <a:cs typeface="Times New Roman" pitchFamily="18" charset="0"/>
              </a:rPr>
              <a:t>الكرمموسومات</a:t>
            </a:r>
            <a:r>
              <a:rPr lang="ar-SA"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ar-SA" sz="1600" b="1" dirty="0" smtClean="0">
                <a:effectLst>
                  <a:outerShdw blurRad="38100" dist="38100" dir="2700000" algn="tl">
                    <a:srgbClr val="000000">
                      <a:alpha val="43137"/>
                    </a:srgbClr>
                  </a:outerShdw>
                </a:effectLst>
                <a:latin typeface="Times New Roman" pitchFamily="18" charset="0"/>
                <a:cs typeface="Simplified Arabic" pitchFamily="18" charset="-78"/>
              </a:rPr>
              <a:t>منشطات</a:t>
            </a:r>
            <a:r>
              <a:rPr lang="ar-SA" sz="1600" b="1" dirty="0" smtClean="0">
                <a:effectLst>
                  <a:outerShdw blurRad="38100" dist="38100" dir="2700000" algn="tl">
                    <a:srgbClr val="000000">
                      <a:alpha val="43137"/>
                    </a:srgbClr>
                  </a:outerShdw>
                </a:effectLst>
                <a:latin typeface="Simplified Arabic" pitchFamily="18" charset="-78"/>
                <a:cs typeface="Simplified Arabic" pitchFamily="18" charset="-78"/>
              </a:rPr>
              <a:t>   طلائع الجينات الورمية </a:t>
            </a:r>
            <a:endParaRPr lang="en-US" dirty="0"/>
          </a:p>
        </p:txBody>
      </p:sp>
      <p:sp>
        <p:nvSpPr>
          <p:cNvPr id="2" name="عنصر نائب للتذييل 1"/>
          <p:cNvSpPr>
            <a:spLocks noGrp="1"/>
          </p:cNvSpPr>
          <p:nvPr>
            <p:ph type="ftr" sz="quarter" idx="11"/>
          </p:nvPr>
        </p:nvSpPr>
        <p:spPr/>
        <p:txBody>
          <a:bodyPr/>
          <a:lstStyle/>
          <a:p>
            <a:r>
              <a:rPr lang="en-US" smtClean="0"/>
              <a:t>Zoo 424 Lecture 4, Embryonic and cancer cells</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6865" name="Picture 1" descr="~LWF00011"/>
          <p:cNvPicPr>
            <a:picLocks noChangeAspect="1" noChangeArrowheads="1"/>
          </p:cNvPicPr>
          <p:nvPr/>
        </p:nvPicPr>
        <p:blipFill>
          <a:blip r:embed="rId3" cstate="print"/>
          <a:srcRect/>
          <a:stretch>
            <a:fillRect/>
          </a:stretch>
        </p:blipFill>
        <p:spPr bwMode="auto">
          <a:xfrm>
            <a:off x="1295400" y="990600"/>
            <a:ext cx="4419600" cy="4648200"/>
          </a:xfrm>
          <a:prstGeom prst="rect">
            <a:avLst/>
          </a:prstGeom>
          <a:noFill/>
        </p:spPr>
      </p:pic>
      <p:sp>
        <p:nvSpPr>
          <p:cNvPr id="5" name="TextBox 4"/>
          <p:cNvSpPr txBox="1"/>
          <p:nvPr/>
        </p:nvSpPr>
        <p:spPr>
          <a:xfrm>
            <a:off x="5715000" y="1853148"/>
            <a:ext cx="2438400" cy="3785652"/>
          </a:xfrm>
          <a:prstGeom prst="rect">
            <a:avLst/>
          </a:prstGeom>
          <a:noFill/>
        </p:spPr>
        <p:txBody>
          <a:bodyPr wrap="square" rtlCol="0">
            <a:spAutoFit/>
          </a:bodyPr>
          <a:lstStyle/>
          <a:p>
            <a:pPr algn="just" rtl="1">
              <a:lnSpc>
                <a:spcPct val="150000"/>
              </a:lnSpc>
            </a:pPr>
            <a:r>
              <a:rPr lang="ar-SA" sz="2000" b="1" dirty="0" smtClean="0">
                <a:latin typeface="Simplified Arabic" pitchFamily="18" charset="-78"/>
                <a:cs typeface="Simplified Arabic" pitchFamily="18" charset="-78"/>
              </a:rPr>
              <a:t>رسم تخطيطي يوضح كيف يتم تنشيط طلائع الجينات الورمية في الخلايا السليمة بوساطة بعض العوامل مثل الطفرة، التكرار الجيني أو الفيروسات كلها تحول الخلايا السليمة إلى خلايا سرطانية.</a:t>
            </a:r>
            <a:endParaRPr lang="en-US" sz="2000" dirty="0">
              <a:latin typeface="Simplified Arabic" pitchFamily="18" charset="-78"/>
              <a:cs typeface="Simplified Arabic" pitchFamily="18"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817602"/>
            <a:ext cx="7239000" cy="553998"/>
          </a:xfrm>
          <a:prstGeom prst="rect">
            <a:avLst/>
          </a:prstGeom>
          <a:solidFill>
            <a:schemeClr val="accent2">
              <a:lumMod val="60000"/>
              <a:lumOff val="40000"/>
            </a:schemeClr>
          </a:solidFill>
        </p:spPr>
        <p:txBody>
          <a:bodyPr wrap="square" rtlCol="0">
            <a:spAutoFit/>
          </a:bodyPr>
          <a:lstStyle/>
          <a:p>
            <a:pPr algn="just">
              <a:lnSpc>
                <a:spcPct val="150000"/>
              </a:lnSpc>
            </a:pPr>
            <a:r>
              <a:rPr lang="en-US" sz="2200" b="1" dirty="0" smtClean="0">
                <a:solidFill>
                  <a:srgbClr val="0000FF"/>
                </a:solidFill>
                <a:latin typeface="Times New Roman" pitchFamily="18" charset="0"/>
                <a:cs typeface="Times New Roman" pitchFamily="18" charset="0"/>
              </a:rPr>
              <a:t>* </a:t>
            </a:r>
            <a:r>
              <a:rPr lang="en-US" sz="2200" b="1" dirty="0" smtClean="0">
                <a:latin typeface="Times New Roman" pitchFamily="18" charset="0"/>
                <a:cs typeface="Times New Roman" pitchFamily="18" charset="0"/>
              </a:rPr>
              <a:t>The reasons for the spread of cancer cells</a:t>
            </a:r>
            <a:endParaRPr lang="en-US" sz="2200" b="1" dirty="0">
              <a:solidFill>
                <a:srgbClr val="0000FF"/>
              </a:solidFill>
              <a:latin typeface="Times New Roman" pitchFamily="18" charset="0"/>
              <a:cs typeface="Times New Roman" pitchFamily="18" charset="0"/>
            </a:endParaRPr>
          </a:p>
        </p:txBody>
      </p:sp>
      <p:sp>
        <p:nvSpPr>
          <p:cNvPr id="3" name="TextBox 2"/>
          <p:cNvSpPr txBox="1"/>
          <p:nvPr/>
        </p:nvSpPr>
        <p:spPr>
          <a:xfrm>
            <a:off x="1371600" y="1585585"/>
            <a:ext cx="7391400" cy="4662815"/>
          </a:xfrm>
          <a:prstGeom prst="rect">
            <a:avLst/>
          </a:prstGeom>
          <a:noFill/>
        </p:spPr>
        <p:txBody>
          <a:bodyPr wrap="square" rtlCol="0">
            <a:spAutoFit/>
          </a:bodyPr>
          <a:lstStyle/>
          <a:p>
            <a:pPr marL="398463" indent="-398463" algn="just">
              <a:lnSpc>
                <a:spcPct val="150000"/>
              </a:lnSpc>
            </a:pPr>
            <a:r>
              <a:rPr lang="en-US" sz="2200" dirty="0" smtClean="0">
                <a:latin typeface="Times New Roman" pitchFamily="18" charset="0"/>
                <a:cs typeface="Times New Roman" pitchFamily="18" charset="0"/>
              </a:rPr>
              <a:t>1- Increase the rate of division of cancer cells, which helps to disintegration</a:t>
            </a:r>
            <a:r>
              <a:rPr lang="ar-SA" sz="2200" dirty="0" smtClean="0">
                <a:latin typeface="Times New Roman" pitchFamily="18" charset="0"/>
                <a:cs typeface="Times New Roman" pitchFamily="18" charset="0"/>
              </a:rPr>
              <a:t>الزيادة في معدل انقسام الخلايا السرطانية يساعد في </a:t>
            </a:r>
            <a:r>
              <a:rPr lang="ar-SA" sz="2200" dirty="0" err="1" smtClean="0">
                <a:latin typeface="Times New Roman" pitchFamily="18" charset="0"/>
                <a:cs typeface="Times New Roman" pitchFamily="18" charset="0"/>
              </a:rPr>
              <a:t>الإنتشار</a:t>
            </a:r>
            <a:endParaRPr lang="en-US" sz="2200" b="1" dirty="0" smtClean="0">
              <a:latin typeface="Times New Roman" pitchFamily="18" charset="0"/>
              <a:cs typeface="Times New Roman" pitchFamily="18" charset="0"/>
            </a:endParaRPr>
          </a:p>
          <a:p>
            <a:pPr marL="354013" indent="-354013" algn="just">
              <a:lnSpc>
                <a:spcPct val="150000"/>
              </a:lnSpc>
            </a:pPr>
            <a:r>
              <a:rPr lang="en-US" sz="2200" dirty="0" smtClean="0">
                <a:latin typeface="Times New Roman" pitchFamily="18" charset="0"/>
                <a:cs typeface="Times New Roman" pitchFamily="18" charset="0"/>
              </a:rPr>
              <a:t>2- Changes in the surface of cancer cells, helping to circumvention of the immune system. </a:t>
            </a:r>
            <a:r>
              <a:rPr lang="ar-SA" sz="2200" dirty="0" smtClean="0">
                <a:latin typeface="Times New Roman" pitchFamily="18" charset="0"/>
                <a:cs typeface="Times New Roman" pitchFamily="18" charset="0"/>
              </a:rPr>
              <a:t>التغير في سطح الخلية</a:t>
            </a:r>
            <a:endParaRPr lang="en-US" sz="2200" b="1" dirty="0" smtClean="0">
              <a:latin typeface="Times New Roman" pitchFamily="18" charset="0"/>
              <a:cs typeface="Times New Roman" pitchFamily="18" charset="0"/>
            </a:endParaRPr>
          </a:p>
          <a:p>
            <a:pPr marL="354013" indent="-354013" algn="just">
              <a:lnSpc>
                <a:spcPct val="150000"/>
              </a:lnSpc>
            </a:pPr>
            <a:r>
              <a:rPr lang="en-US" sz="2200" dirty="0" smtClean="0">
                <a:latin typeface="Times New Roman" pitchFamily="18" charset="0"/>
                <a:cs typeface="Times New Roman" pitchFamily="18" charset="0"/>
              </a:rPr>
              <a:t>3- Rupture of the tissues and separation of cells from each other as a result of enzymatic secretions produced by cancer cells</a:t>
            </a:r>
            <a:endParaRPr lang="en-US" sz="2200" b="1" dirty="0" smtClean="0">
              <a:latin typeface="Times New Roman" pitchFamily="18" charset="0"/>
              <a:cs typeface="Times New Roman" pitchFamily="18" charset="0"/>
            </a:endParaRPr>
          </a:p>
          <a:p>
            <a:pPr marL="354013" indent="-354013" algn="just">
              <a:lnSpc>
                <a:spcPct val="150000"/>
              </a:lnSpc>
            </a:pPr>
            <a:r>
              <a:rPr lang="en-US" sz="2200" dirty="0" smtClean="0">
                <a:latin typeface="Times New Roman" pitchFamily="18" charset="0"/>
                <a:cs typeface="Times New Roman" pitchFamily="18" charset="0"/>
              </a:rPr>
              <a:t>4- loss of Contact Inhibition property </a:t>
            </a:r>
            <a:r>
              <a:rPr lang="ar-SA" sz="2200" dirty="0" smtClean="0">
                <a:latin typeface="Times New Roman" pitchFamily="18" charset="0"/>
                <a:cs typeface="Times New Roman" pitchFamily="18" charset="0"/>
              </a:rPr>
              <a:t>فقدان خاصية التثبيط التلامسي </a:t>
            </a:r>
            <a:endParaRPr lang="en-US" sz="2200" b="1" dirty="0" smtClean="0">
              <a:latin typeface="Times New Roman" pitchFamily="18" charset="0"/>
              <a:cs typeface="Times New Roman" pitchFamily="18" charset="0"/>
            </a:endParaRPr>
          </a:p>
          <a:p>
            <a:pPr marL="354013" indent="-354013" algn="just">
              <a:lnSpc>
                <a:spcPct val="150000"/>
              </a:lnSpc>
            </a:pPr>
            <a:r>
              <a:rPr lang="en-US" sz="2200" dirty="0" smtClean="0">
                <a:latin typeface="Times New Roman" pitchFamily="18" charset="0"/>
                <a:cs typeface="Times New Roman" pitchFamily="18" charset="0"/>
              </a:rPr>
              <a:t>5- Cell proliferation may be due to activate genes specific to that.</a:t>
            </a:r>
            <a:r>
              <a:rPr lang="ar-SA" sz="2200" dirty="0" smtClean="0">
                <a:latin typeface="Times New Roman" pitchFamily="18" charset="0"/>
                <a:cs typeface="Times New Roman" pitchFamily="18" charset="0"/>
              </a:rPr>
              <a:t>تنشيط جينات خاصة </a:t>
            </a:r>
            <a:r>
              <a:rPr lang="ar-SA" sz="2200" dirty="0" err="1" smtClean="0">
                <a:latin typeface="Times New Roman" pitchFamily="18" charset="0"/>
                <a:cs typeface="Times New Roman" pitchFamily="18" charset="0"/>
              </a:rPr>
              <a:t>بالإنقسام</a:t>
            </a:r>
            <a:r>
              <a:rPr lang="ar-SA" sz="2200" dirty="0" smtClean="0">
                <a:latin typeface="Times New Roman" pitchFamily="18" charset="0"/>
                <a:cs typeface="Times New Roman" pitchFamily="18" charset="0"/>
              </a:rPr>
              <a:t> الورمي</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381000"/>
            <a:ext cx="7772400" cy="830997"/>
          </a:xfrm>
          <a:prstGeom prst="rect">
            <a:avLst/>
          </a:prstGeom>
          <a:noFill/>
        </p:spPr>
        <p:txBody>
          <a:bodyPr wrap="square" rtlCol="0">
            <a:spAutoFit/>
          </a:bodyPr>
          <a:lstStyle/>
          <a:p>
            <a:pPr marL="457200" indent="-457200" algn="just"/>
            <a:r>
              <a:rPr lang="en-US" sz="24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6- Similarities and differences between embryonic cells </a:t>
            </a: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and cancer cells</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التشابه </a:t>
            </a:r>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والأختلاف</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بين الخلايا السرطانية والجنينية </a:t>
            </a:r>
            <a:endParaRPr lang="en-US" sz="2200" b="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TextBox 2"/>
          <p:cNvSpPr txBox="1"/>
          <p:nvPr/>
        </p:nvSpPr>
        <p:spPr>
          <a:xfrm>
            <a:off x="1295400" y="1351002"/>
            <a:ext cx="5410200" cy="579967"/>
          </a:xfrm>
          <a:prstGeom prst="rect">
            <a:avLst/>
          </a:prstGeom>
          <a:noFill/>
        </p:spPr>
        <p:txBody>
          <a:bodyPr wrap="square" rtlCol="0">
            <a:spAutoFit/>
          </a:bodyPr>
          <a:lstStyle/>
          <a:p>
            <a:pPr algn="just">
              <a:lnSpc>
                <a:spcPct val="150000"/>
              </a:lnSpc>
            </a:pPr>
            <a:r>
              <a:rPr lang="en-US"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1- </a:t>
            </a:r>
            <a:r>
              <a:rPr lang="en-US"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Origin of </a:t>
            </a:r>
            <a:r>
              <a:rPr lang="en-US"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cells</a:t>
            </a:r>
            <a:r>
              <a:rPr lang="ar-SA"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أصل الخلايا </a:t>
            </a:r>
            <a:endParaRPr lang="en-US" sz="2400" u="sng" dirty="0">
              <a:solidFill>
                <a:srgbClr val="0000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TextBox 3"/>
          <p:cNvSpPr txBox="1"/>
          <p:nvPr/>
        </p:nvSpPr>
        <p:spPr>
          <a:xfrm>
            <a:off x="1447800" y="1752600"/>
            <a:ext cx="7239000" cy="1615827"/>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The origin of all embryonic cells and cancer cells is one, fertilized egg. But embryonic cells appear in the beginning and while cancer cells appear later.</a:t>
            </a:r>
          </a:p>
        </p:txBody>
      </p:sp>
      <p:sp>
        <p:nvSpPr>
          <p:cNvPr id="5" name="TextBox 4"/>
          <p:cNvSpPr txBox="1"/>
          <p:nvPr/>
        </p:nvSpPr>
        <p:spPr>
          <a:xfrm>
            <a:off x="1295400" y="3446874"/>
            <a:ext cx="5486400" cy="579967"/>
          </a:xfrm>
          <a:prstGeom prst="rect">
            <a:avLst/>
          </a:prstGeom>
          <a:noFill/>
        </p:spPr>
        <p:txBody>
          <a:bodyPr wrap="square" rtlCol="0">
            <a:spAutoFit/>
          </a:bodyPr>
          <a:lstStyle/>
          <a:p>
            <a:pPr algn="just">
              <a:lnSpc>
                <a:spcPct val="150000"/>
              </a:lnSpc>
            </a:pPr>
            <a:r>
              <a:rPr lang="en-US"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2 - Reproduction and growth</a:t>
            </a:r>
            <a:r>
              <a:rPr lang="ar-SA"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التكاثر والنمو </a:t>
            </a:r>
            <a:endParaRPr lang="en-US" sz="2400" b="1" u="sng" dirty="0">
              <a:solidFill>
                <a:srgbClr val="0000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TextBox 5"/>
          <p:cNvSpPr txBox="1"/>
          <p:nvPr/>
        </p:nvSpPr>
        <p:spPr>
          <a:xfrm>
            <a:off x="1447800" y="3997910"/>
            <a:ext cx="7239000" cy="263149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Embryonic cells continue in reproduction and growth and then differentiate, as well as cancer cells continue in reproduction and grow but without discipline, and even in cell cultures when the normal cells are crowded, they are stop, while cancer cells are continue.</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238542"/>
            <a:ext cx="7315200" cy="2123658"/>
          </a:xfrm>
          <a:prstGeom prst="rect">
            <a:avLst/>
          </a:prstGeom>
          <a:noFill/>
        </p:spPr>
        <p:txBody>
          <a:bodyPr wrap="square" rtlCol="0">
            <a:spAutoFit/>
          </a:bodyPr>
          <a:lstStyle/>
          <a:p>
            <a:pPr marL="236538" indent="-236538" algn="just">
              <a:lnSpc>
                <a:spcPct val="150000"/>
              </a:lnSpc>
            </a:pPr>
            <a:r>
              <a:rPr lang="en-US" sz="2200" dirty="0" smtClean="0">
                <a:latin typeface="Times New Roman" pitchFamily="18" charset="0"/>
                <a:cs typeface="Times New Roman" pitchFamily="18" charset="0"/>
              </a:rPr>
              <a:t>* </a:t>
            </a:r>
            <a:r>
              <a:rPr lang="en-US" sz="2200" b="1" dirty="0" err="1" smtClean="0">
                <a:latin typeface="Times New Roman" pitchFamily="18" charset="0"/>
                <a:cs typeface="Times New Roman" pitchFamily="18" charset="0"/>
              </a:rPr>
              <a:t>AutoWarburg</a:t>
            </a:r>
            <a:r>
              <a:rPr lang="en-US" sz="2200" b="1"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 suggested that the increase in growth and reproduction due to the increase in the absorption of food and insertion of the food into the cells and all of this is due to the change in the permeability of the cell membrane.</a:t>
            </a:r>
            <a:endParaRPr lang="en-US" sz="2200" dirty="0">
              <a:latin typeface="Times New Roman" pitchFamily="18" charset="0"/>
              <a:cs typeface="Times New Roman" pitchFamily="18" charset="0"/>
            </a:endParaRPr>
          </a:p>
        </p:txBody>
      </p:sp>
      <p:sp>
        <p:nvSpPr>
          <p:cNvPr id="5" name="TextBox 4"/>
          <p:cNvSpPr txBox="1"/>
          <p:nvPr/>
        </p:nvSpPr>
        <p:spPr>
          <a:xfrm>
            <a:off x="1295400" y="2570202"/>
            <a:ext cx="7010400" cy="579967"/>
          </a:xfrm>
          <a:prstGeom prst="rect">
            <a:avLst/>
          </a:prstGeom>
          <a:noFill/>
        </p:spPr>
        <p:txBody>
          <a:bodyPr wrap="square" rtlCol="0">
            <a:spAutoFit/>
          </a:bodyPr>
          <a:lstStyle/>
          <a:p>
            <a:pPr algn="just">
              <a:lnSpc>
                <a:spcPct val="150000"/>
              </a:lnSpc>
            </a:pPr>
            <a:r>
              <a:rPr lang="en-US"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3 - Cell migration and transfer</a:t>
            </a:r>
            <a:r>
              <a:rPr lang="ar-SA"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الهجرة </a:t>
            </a:r>
            <a:r>
              <a:rPr lang="ar-SA" sz="2400" b="1" u="sng" dirty="0" err="1"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والإنتقال</a:t>
            </a:r>
            <a:r>
              <a:rPr lang="ar-SA"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  </a:t>
            </a:r>
            <a:endParaRPr lang="en-US" sz="2400" b="1" u="sng" dirty="0">
              <a:solidFill>
                <a:srgbClr val="0000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TextBox 5"/>
          <p:cNvSpPr txBox="1"/>
          <p:nvPr/>
        </p:nvSpPr>
        <p:spPr>
          <a:xfrm>
            <a:off x="1524000" y="3261479"/>
            <a:ext cx="7086600" cy="3139321"/>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Malignant cancer cells move from the place and spread in other tissues of the body such as cancer of skin cells (melanoma), cells migrate and settle in the lungs (Fig. 50). Also, some embryonic cells move from the place of composition and settle in other tissues such as the primary germ cells and neural crest cells.</a:t>
            </a:r>
          </a:p>
        </p:txBody>
      </p:sp>
      <p:sp>
        <p:nvSpPr>
          <p:cNvPr id="2" name="عنصر نائب للتذييل 1"/>
          <p:cNvSpPr>
            <a:spLocks noGrp="1"/>
          </p:cNvSpPr>
          <p:nvPr>
            <p:ph type="ftr" sz="quarter" idx="11"/>
          </p:nvPr>
        </p:nvSpPr>
        <p:spPr/>
        <p:txBody>
          <a:bodyPr/>
          <a:lstStyle/>
          <a:p>
            <a:r>
              <a:rPr lang="en-US" smtClean="0"/>
              <a:t>Zoo 424 Lecture 4, Embryonic and cancer cells</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1066800" y="1124499"/>
            <a:ext cx="7391400" cy="5657301"/>
          </a:xfrm>
          <a:prstGeom prst="rect">
            <a:avLst/>
          </a:prstGeom>
        </p:spPr>
      </p:pic>
      <p:sp>
        <p:nvSpPr>
          <p:cNvPr id="3" name="Rectangle 2"/>
          <p:cNvSpPr/>
          <p:nvPr/>
        </p:nvSpPr>
        <p:spPr>
          <a:xfrm>
            <a:off x="1295400" y="1605677"/>
            <a:ext cx="7467600" cy="4247317"/>
          </a:xfrm>
          <a:prstGeom prst="rect">
            <a:avLst/>
          </a:prstGeom>
          <a:noFill/>
          <a:ln>
            <a:noFill/>
          </a:ln>
          <a:effectLst>
            <a:outerShdw blurRad="50800" dist="38100" dir="5400000" algn="t" rotWithShape="0">
              <a:prstClr val="black">
                <a:alpha val="40000"/>
              </a:prstClr>
            </a:outerShdw>
          </a:effectLst>
          <a:scene3d>
            <a:camera prst="isometricOffAxis1Right"/>
            <a:lightRig rig="balanced" dir="t">
              <a:rot lat="0" lon="0" rev="8700000"/>
            </a:lightRig>
          </a:scene3d>
          <a:sp3d>
            <a:bevelT w="190500" h="38100" prst="angle"/>
          </a:sp3d>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rtl="1"/>
            <a:r>
              <a:rPr lang="ar-SA" sz="5400" b="1" cap="none" spc="0" dirty="0" smtClean="0">
                <a:ln w="11430"/>
                <a:blipFill>
                  <a:blip r:embed="rId4"/>
                  <a:tile tx="0" ty="0" sx="100000" sy="100000" flip="none" algn="tl"/>
                </a:blipFill>
                <a:effectLst>
                  <a:outerShdw blurRad="80000" dist="40000" dir="5040000" algn="tl">
                    <a:srgbClr val="000000">
                      <a:alpha val="30000"/>
                    </a:srgbClr>
                  </a:outerShdw>
                </a:effectLst>
              </a:rPr>
              <a:t>المحاضرة </a:t>
            </a:r>
            <a:r>
              <a:rPr lang="ar-SA" sz="5400" b="1" cap="none" spc="0" dirty="0" smtClean="0">
                <a:ln w="11430"/>
                <a:blipFill>
                  <a:blip r:embed="rId4"/>
                  <a:tile tx="0" ty="0" sx="100000" sy="100000" flip="none" algn="tl"/>
                </a:blipFill>
                <a:effectLst>
                  <a:outerShdw blurRad="80000" dist="40000" dir="5040000" algn="tl">
                    <a:srgbClr val="000000">
                      <a:alpha val="30000"/>
                    </a:srgbClr>
                  </a:outerShdw>
                </a:effectLst>
              </a:rPr>
              <a:t>(5) </a:t>
            </a:r>
            <a:endParaRPr lang="ar-SA" sz="5400" b="1" cap="none" spc="0" dirty="0" smtClean="0">
              <a:ln w="11430"/>
              <a:blipFill>
                <a:blip r:embed="rId4"/>
                <a:tile tx="0" ty="0" sx="100000" sy="100000" flip="none" algn="tl"/>
              </a:blipFill>
              <a:effectLst>
                <a:outerShdw blurRad="80000" dist="40000" dir="5040000" algn="tl">
                  <a:srgbClr val="000000">
                    <a:alpha val="30000"/>
                  </a:srgbClr>
                </a:outerShdw>
              </a:effectLst>
            </a:endParaRPr>
          </a:p>
          <a:p>
            <a:pPr algn="ctr" rtl="1"/>
            <a:r>
              <a:rPr lang="ar-SA" sz="5400" b="1" cap="none" spc="0" dirty="0" smtClean="0">
                <a:ln w="11430"/>
                <a:blipFill>
                  <a:blip r:embed="rId4"/>
                  <a:tile tx="0" ty="0" sx="100000" sy="100000" flip="none" algn="tl"/>
                </a:blipFill>
                <a:effectLst>
                  <a:outerShdw blurRad="80000" dist="40000" dir="5040000" algn="tl">
                    <a:srgbClr val="000000">
                      <a:alpha val="30000"/>
                    </a:srgbClr>
                  </a:outerShdw>
                </a:effectLst>
              </a:rPr>
              <a:t>ال</a:t>
            </a:r>
            <a:r>
              <a:rPr lang="ar-SA" sz="5400" b="1" dirty="0" smtClean="0">
                <a:ln w="11430"/>
                <a:blipFill>
                  <a:blip r:embed="rId4"/>
                  <a:tile tx="0" ty="0" sx="100000" sy="100000" flip="none" algn="tl"/>
                </a:blipFill>
                <a:effectLst>
                  <a:outerShdw blurRad="80000" dist="40000" dir="5040000" algn="tl">
                    <a:srgbClr val="000000">
                      <a:alpha val="30000"/>
                    </a:srgbClr>
                  </a:outerShdw>
                </a:effectLst>
              </a:rPr>
              <a:t>خلايا الجنينية والسرطانية </a:t>
            </a:r>
          </a:p>
          <a:p>
            <a:pPr algn="ctr" rtl="1"/>
            <a:r>
              <a:rPr lang="en-US" sz="5400" b="1" cap="none" spc="0" dirty="0" smtClean="0">
                <a:ln w="11430"/>
                <a:blipFill>
                  <a:blip r:embed="rId4"/>
                  <a:tile tx="0" ty="0" sx="100000" sy="100000" flip="none" algn="tl"/>
                </a:blipFill>
                <a:effectLst>
                  <a:outerShdw blurRad="80000" dist="40000" dir="5040000" algn="tl">
                    <a:srgbClr val="000000">
                      <a:alpha val="30000"/>
                    </a:srgbClr>
                  </a:outerShdw>
                </a:effectLst>
              </a:rPr>
              <a:t>Lect</a:t>
            </a:r>
            <a:r>
              <a:rPr lang="en-US" sz="5400" b="1" cap="none" spc="0" dirty="0" smtClean="0">
                <a:ln w="11430"/>
                <a:blipFill>
                  <a:blip r:embed="rId4"/>
                  <a:tile tx="0" ty="0" sx="100000" sy="100000" flip="none" algn="tl"/>
                </a:blipFill>
                <a:effectLst>
                  <a:outerShdw blurRad="80000" dist="40000" dir="5040000" algn="tl">
                    <a:srgbClr val="000000">
                      <a:alpha val="30000"/>
                    </a:srgbClr>
                  </a:outerShdw>
                </a:effectLst>
              </a:rPr>
              <a:t>.(5) </a:t>
            </a:r>
            <a:endParaRPr lang="en-US" sz="5400" b="1" cap="none" spc="0" dirty="0" smtClean="0">
              <a:ln w="11430"/>
              <a:blipFill>
                <a:blip r:embed="rId4"/>
                <a:tile tx="0" ty="0" sx="100000" sy="100000" flip="none" algn="tl"/>
              </a:blipFill>
              <a:effectLst>
                <a:outerShdw blurRad="80000" dist="40000" dir="5040000" algn="tl">
                  <a:srgbClr val="000000">
                    <a:alpha val="30000"/>
                  </a:srgbClr>
                </a:outerShdw>
              </a:effectLst>
            </a:endParaRPr>
          </a:p>
          <a:p>
            <a:pPr algn="ctr" rtl="1"/>
            <a:r>
              <a:rPr lang="en-US" sz="5400" b="1" cap="none" spc="0" dirty="0" smtClean="0">
                <a:ln w="11430"/>
                <a:blipFill>
                  <a:blip r:embed="rId4"/>
                  <a:tile tx="0" ty="0" sx="100000" sy="100000" flip="none" algn="tl"/>
                </a:blipFill>
                <a:effectLst>
                  <a:outerShdw blurRad="80000" dist="40000" dir="5040000" algn="tl">
                    <a:srgbClr val="000000">
                      <a:alpha val="30000"/>
                    </a:srgbClr>
                  </a:outerShdw>
                </a:effectLst>
              </a:rPr>
              <a:t>Embryonic and Cancer Cells</a:t>
            </a:r>
            <a:endParaRPr lang="en-US" sz="5400" b="1" cap="none" spc="0" dirty="0">
              <a:ln w="11430"/>
              <a:blipFill>
                <a:blip r:embed="rId4"/>
                <a:tile tx="0" ty="0" sx="100000" sy="100000" flip="none" algn="tl"/>
              </a:blipFill>
              <a:effectLst>
                <a:outerShdw blurRad="80000" dist="40000" dir="5040000" algn="tl">
                  <a:srgbClr val="000000">
                    <a:alpha val="30000"/>
                  </a:srgbClr>
                </a:outerShdw>
              </a:effectLst>
            </a:endParaRPr>
          </a:p>
        </p:txBody>
      </p:sp>
      <p:sp>
        <p:nvSpPr>
          <p:cNvPr id="5" name="Rectangle 2"/>
          <p:cNvSpPr>
            <a:spLocks noGrp="1" noChangeArrowheads="1"/>
          </p:cNvSpPr>
          <p:nvPr>
            <p:ph type="ctrTitle"/>
          </p:nvPr>
        </p:nvSpPr>
        <p:spPr>
          <a:xfrm>
            <a:off x="838200" y="152400"/>
            <a:ext cx="8229600" cy="1371600"/>
          </a:xfrm>
        </p:spPr>
        <p:txBody>
          <a:bodyPr>
            <a:noAutofit/>
          </a:bodyPr>
          <a:lstStyle/>
          <a:p>
            <a:pPr algn="ctr"/>
            <a:r>
              <a:rPr lang="en-US" sz="3600" b="1" dirty="0" smtClean="0">
                <a:solidFill>
                  <a:srgbClr val="FF3399"/>
                </a:solidFill>
                <a:latin typeface="Castellar" pitchFamily="18" charset="0"/>
                <a:cs typeface="Andalus" pitchFamily="2" charset="-78"/>
              </a:rPr>
              <a:t>Principals of Experimental Embryology</a:t>
            </a:r>
            <a:endParaRPr lang="en-US" sz="3600" b="1" dirty="0">
              <a:solidFill>
                <a:srgbClr val="FF3399"/>
              </a:solidFill>
              <a:latin typeface="Castellar" pitchFamily="18" charset="0"/>
              <a:cs typeface="Andalus"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4)">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0.70"/>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WF00001"/>
          <p:cNvPicPr>
            <a:picLocks noChangeAspect="1" noChangeArrowheads="1"/>
          </p:cNvPicPr>
          <p:nvPr/>
        </p:nvPicPr>
        <p:blipFill>
          <a:blip r:embed="rId3" cstate="print"/>
          <a:srcRect/>
          <a:stretch>
            <a:fillRect/>
          </a:stretch>
        </p:blipFill>
        <p:spPr bwMode="auto">
          <a:xfrm>
            <a:off x="4596160" y="304799"/>
            <a:ext cx="4166839" cy="4419601"/>
          </a:xfrm>
          <a:prstGeom prst="rect">
            <a:avLst/>
          </a:prstGeom>
          <a:noFill/>
          <a:ln w="9525">
            <a:noFill/>
            <a:miter lim="800000"/>
            <a:headEnd/>
            <a:tailEnd/>
          </a:ln>
        </p:spPr>
      </p:pic>
      <p:pic>
        <p:nvPicPr>
          <p:cNvPr id="1027" name="Picture 3" descr="~LWF00001"/>
          <p:cNvPicPr>
            <a:picLocks noChangeAspect="1" noChangeArrowheads="1"/>
          </p:cNvPicPr>
          <p:nvPr/>
        </p:nvPicPr>
        <p:blipFill>
          <a:blip r:embed="rId4" cstate="print"/>
          <a:srcRect/>
          <a:stretch>
            <a:fillRect/>
          </a:stretch>
        </p:blipFill>
        <p:spPr bwMode="auto">
          <a:xfrm>
            <a:off x="1219200" y="2133600"/>
            <a:ext cx="3429000" cy="4454525"/>
          </a:xfrm>
          <a:prstGeom prst="rect">
            <a:avLst/>
          </a:prstGeom>
          <a:noFill/>
          <a:ln w="9525">
            <a:noFill/>
            <a:miter lim="800000"/>
            <a:headEnd/>
            <a:tailEnd/>
          </a:ln>
        </p:spPr>
      </p:pic>
      <p:sp>
        <p:nvSpPr>
          <p:cNvPr id="4" name="Rectangle 3"/>
          <p:cNvSpPr/>
          <p:nvPr/>
        </p:nvSpPr>
        <p:spPr>
          <a:xfrm>
            <a:off x="5334000" y="5181600"/>
            <a:ext cx="3581400" cy="977191"/>
          </a:xfrm>
          <a:prstGeom prst="rect">
            <a:avLst/>
          </a:prstGeom>
        </p:spPr>
        <p:txBody>
          <a:bodyPr wrap="square">
            <a:spAutoFit/>
          </a:bodyPr>
          <a:lstStyle/>
          <a:p>
            <a:pPr algn="ctr" rtl="1">
              <a:lnSpc>
                <a:spcPct val="150000"/>
              </a:lnSpc>
            </a:pPr>
            <a:r>
              <a:rPr lang="ar-SA" sz="2000" b="1" dirty="0" smtClean="0">
                <a:latin typeface="Simplified Arabic" pitchFamily="18" charset="-78"/>
                <a:cs typeface="Simplified Arabic" pitchFamily="18" charset="-78"/>
              </a:rPr>
              <a:t>بعض الخلايا الورمية من الجلد تهاجر عبر الأنسجة وتيار الدم.</a:t>
            </a:r>
            <a:endParaRPr lang="en-US" sz="2000" dirty="0">
              <a:latin typeface="Simplified Arabic" pitchFamily="18" charset="-78"/>
              <a:cs typeface="Simplified Arabic" pitchFamily="18" charset="-78"/>
            </a:endParaRPr>
          </a:p>
        </p:txBody>
      </p:sp>
      <p:sp>
        <p:nvSpPr>
          <p:cNvPr id="1028" name="Rectangle 4"/>
          <p:cNvSpPr>
            <a:spLocks noChangeArrowheads="1"/>
          </p:cNvSpPr>
          <p:nvPr/>
        </p:nvSpPr>
        <p:spPr bwMode="auto">
          <a:xfrm>
            <a:off x="1219200" y="313745"/>
            <a:ext cx="3352800" cy="14388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50000"/>
              </a:lnSpc>
              <a:spcBef>
                <a:spcPct val="0"/>
              </a:spcBef>
              <a:spcAft>
                <a:spcPct val="0"/>
              </a:spcAft>
              <a:buClrTx/>
              <a:buSzTx/>
              <a:tabLst>
                <a:tab pos="457200" algn="l"/>
              </a:tabLst>
            </a:pPr>
            <a:r>
              <a:rPr kumimoji="0" lang="ar-SA"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عند حقن خلايا سرطان الجلد (الميلانوسيت) في الفأر فإنها تهاجر وتستقر في الرئتين.  </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3077633"/>
            <a:ext cx="7848600" cy="579967"/>
          </a:xfrm>
          <a:prstGeom prst="rect">
            <a:avLst/>
          </a:prstGeom>
          <a:noFill/>
        </p:spPr>
        <p:txBody>
          <a:bodyPr wrap="square" rtlCol="0">
            <a:spAutoFit/>
          </a:bodyPr>
          <a:lstStyle/>
          <a:p>
            <a:pPr algn="just">
              <a:lnSpc>
                <a:spcPct val="150000"/>
              </a:lnSpc>
            </a:pPr>
            <a:r>
              <a:rPr lang="en-US"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4 - Cell surface and respiration</a:t>
            </a:r>
            <a:r>
              <a:rPr lang="ar-SA"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خاصية سطح الخلية والتنفس الخلوي </a:t>
            </a:r>
            <a:endParaRPr lang="en-US" sz="2400" b="1" u="sng" dirty="0">
              <a:solidFill>
                <a:srgbClr val="0000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TextBox 2"/>
          <p:cNvSpPr txBox="1"/>
          <p:nvPr/>
        </p:nvSpPr>
        <p:spPr>
          <a:xfrm>
            <a:off x="1371600" y="3810000"/>
            <a:ext cx="7315200" cy="1615827"/>
          </a:xfrm>
          <a:prstGeom prst="rect">
            <a:avLst/>
          </a:prstGeom>
          <a:noFill/>
        </p:spPr>
        <p:txBody>
          <a:bodyPr wrap="square" rtlCol="0">
            <a:spAutoFit/>
          </a:bodyPr>
          <a:lstStyle/>
          <a:p>
            <a:pPr marL="280988" indent="-280988" algn="just">
              <a:lnSpc>
                <a:spcPct val="150000"/>
              </a:lnSpc>
            </a:pPr>
            <a:r>
              <a:rPr lang="en-US" sz="2200" dirty="0" smtClean="0">
                <a:latin typeface="Times New Roman" pitchFamily="18" charset="0"/>
                <a:cs typeface="Times New Roman" pitchFamily="18" charset="0"/>
              </a:rPr>
              <a:t>* Cellular respiration process and glucose consume were increased in cancer and embryonic cells,  where increase of the sugar analysis process (</a:t>
            </a:r>
            <a:r>
              <a:rPr lang="en-US" sz="2200" dirty="0" err="1" smtClean="0">
                <a:latin typeface="Times New Roman" pitchFamily="18" charset="0"/>
                <a:cs typeface="Times New Roman" pitchFamily="18" charset="0"/>
              </a:rPr>
              <a:t>Glycolysis</a:t>
            </a:r>
            <a:r>
              <a:rPr lang="en-US" sz="2200" dirty="0" smtClean="0">
                <a:latin typeface="Times New Roman" pitchFamily="18" charset="0"/>
                <a:cs typeface="Times New Roman" pitchFamily="18" charset="0"/>
              </a:rPr>
              <a:t>). </a:t>
            </a:r>
            <a:endParaRPr lang="en-US" sz="2200" dirty="0">
              <a:latin typeface="Times New Roman" pitchFamily="18" charset="0"/>
              <a:cs typeface="Times New Roman" pitchFamily="18" charset="0"/>
            </a:endParaRPr>
          </a:p>
        </p:txBody>
      </p:sp>
      <p:sp>
        <p:nvSpPr>
          <p:cNvPr id="6" name="TextBox 5"/>
          <p:cNvSpPr txBox="1"/>
          <p:nvPr/>
        </p:nvSpPr>
        <p:spPr>
          <a:xfrm>
            <a:off x="1143000" y="838200"/>
            <a:ext cx="7086600" cy="1938992"/>
          </a:xfrm>
          <a:prstGeom prst="rect">
            <a:avLst/>
          </a:prstGeom>
          <a:noFill/>
        </p:spPr>
        <p:txBody>
          <a:bodyPr wrap="square" rtlCol="0">
            <a:spAutoFit/>
          </a:bodyPr>
          <a:lstStyle/>
          <a:p>
            <a:pPr lvl="0" algn="just" rtl="1">
              <a:lnSpc>
                <a:spcPct val="150000"/>
              </a:lnSpc>
            </a:pPr>
            <a:r>
              <a:rPr lang="ar-SA" sz="2000" b="1" dirty="0" smtClean="0">
                <a:latin typeface="Simplified Arabic" pitchFamily="18" charset="-78"/>
                <a:cs typeface="Simplified Arabic" pitchFamily="18" charset="-78"/>
              </a:rPr>
              <a:t>* خاصية التعرف أو الالتصاق للخلايا الجذعية، والتصاقها في أنسجة خاصة مثل خلايا نخاع العظام عند حقنها تتجه إلى موقعها بالجسم والخلايا التناسلية تتجه إلى المنسل غير المتمايز في الجنين، بينما الخلايا السرطانية الصبغية أو الميلانوما تلتصق بالرئة</a:t>
            </a:r>
            <a:r>
              <a:rPr lang="en-US" sz="2000" b="1" dirty="0" smtClean="0">
                <a:latin typeface="Simplified Arabic" pitchFamily="18" charset="-78"/>
                <a:cs typeface="Simplified Arabic" pitchFamily="18" charset="-78"/>
              </a:rPr>
              <a:t>.</a:t>
            </a:r>
            <a:endParaRPr lang="en-US" sz="2000" dirty="0" smtClean="0">
              <a:latin typeface="Simplified Arabic" pitchFamily="18" charset="-78"/>
              <a:cs typeface="Simplified Arabic" pitchFamily="18" charset="-7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76200"/>
            <a:ext cx="4724400" cy="661207"/>
          </a:xfrm>
          <a:prstGeom prst="rect">
            <a:avLst/>
          </a:prstGeom>
          <a:noFill/>
        </p:spPr>
        <p:txBody>
          <a:bodyPr wrap="square" rtlCol="0">
            <a:spAutoFit/>
          </a:bodyPr>
          <a:lstStyle/>
          <a:p>
            <a:pPr algn="just">
              <a:lnSpc>
                <a:spcPct val="150000"/>
              </a:lnSpc>
            </a:pPr>
            <a:r>
              <a:rPr lang="en-US" sz="28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5- Differentiation</a:t>
            </a:r>
            <a:r>
              <a:rPr lang="ar-SA" sz="28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      </a:t>
            </a:r>
            <a:r>
              <a:rPr lang="en-US" sz="28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 </a:t>
            </a:r>
            <a:r>
              <a:rPr lang="ar-SA" sz="28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التمايز</a:t>
            </a:r>
            <a:endParaRPr lang="en-US" sz="2200" u="sng" dirty="0">
              <a:solidFill>
                <a:srgbClr val="0000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TextBox 2"/>
          <p:cNvSpPr txBox="1"/>
          <p:nvPr/>
        </p:nvSpPr>
        <p:spPr>
          <a:xfrm>
            <a:off x="1371600" y="609600"/>
            <a:ext cx="7239000" cy="3078535"/>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Cellular differentiation is advantage to embryonic cells, and the removal of differentiation (dedifferentiation) occurs in some regeneration and cancer cells, and trans-differentiation as in iris and retinal cells transformation into the lens cells. Cancer cells can lose differentiation and trans-differentiation property.</a:t>
            </a:r>
            <a:endParaRPr lang="en-US" sz="2200" dirty="0">
              <a:latin typeface="Times New Roman" pitchFamily="18" charset="0"/>
              <a:cs typeface="Times New Roman" pitchFamily="18" charset="0"/>
            </a:endParaRPr>
          </a:p>
        </p:txBody>
      </p:sp>
      <p:sp>
        <p:nvSpPr>
          <p:cNvPr id="8" name="TextBox 7"/>
          <p:cNvSpPr txBox="1"/>
          <p:nvPr/>
        </p:nvSpPr>
        <p:spPr>
          <a:xfrm>
            <a:off x="1371600" y="3642479"/>
            <a:ext cx="7239000" cy="3139321"/>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Culture of the cancer cell nucleus and place of oocyte nucleus, they are growing properly in the frog. When cultivating the </a:t>
            </a:r>
            <a:r>
              <a:rPr lang="en-US" sz="2200" dirty="0" err="1" smtClean="0">
                <a:latin typeface="Times New Roman" pitchFamily="18" charset="0"/>
                <a:cs typeface="Times New Roman" pitchFamily="18" charset="0"/>
              </a:rPr>
              <a:t>Teratoma</a:t>
            </a:r>
            <a:r>
              <a:rPr lang="en-US" sz="2200" dirty="0" smtClean="0">
                <a:latin typeface="Times New Roman" pitchFamily="18" charset="0"/>
                <a:cs typeface="Times New Roman" pitchFamily="18" charset="0"/>
              </a:rPr>
              <a:t> cells in a mouse, they working to form tumors. But the cultivation of cancer cells themselves in the Blastula stage, they grow properly and form embryos free from tumor configuration (Fig. 52).</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WF00011"/>
          <p:cNvPicPr>
            <a:picLocks noChangeAspect="1" noChangeArrowheads="1"/>
          </p:cNvPicPr>
          <p:nvPr/>
        </p:nvPicPr>
        <p:blipFill>
          <a:blip r:embed="rId3" cstate="print"/>
          <a:srcRect/>
          <a:stretch>
            <a:fillRect/>
          </a:stretch>
        </p:blipFill>
        <p:spPr bwMode="auto">
          <a:xfrm>
            <a:off x="4705350" y="114945"/>
            <a:ext cx="4362450" cy="4914255"/>
          </a:xfrm>
          <a:prstGeom prst="rect">
            <a:avLst/>
          </a:prstGeom>
          <a:noFill/>
          <a:ln w="9525">
            <a:noFill/>
            <a:miter lim="800000"/>
            <a:headEnd/>
            <a:tailEnd/>
          </a:ln>
        </p:spPr>
      </p:pic>
      <p:pic>
        <p:nvPicPr>
          <p:cNvPr id="1027" name="Picture 3" descr="~LWF00001"/>
          <p:cNvPicPr>
            <a:picLocks noChangeAspect="1" noChangeArrowheads="1"/>
          </p:cNvPicPr>
          <p:nvPr/>
        </p:nvPicPr>
        <p:blipFill>
          <a:blip r:embed="rId4" cstate="print"/>
          <a:srcRect/>
          <a:stretch>
            <a:fillRect/>
          </a:stretch>
        </p:blipFill>
        <p:spPr bwMode="auto">
          <a:xfrm>
            <a:off x="1143000" y="1524000"/>
            <a:ext cx="3581400" cy="5105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heel(4)">
                                      <p:cBhvr>
                                        <p:cTn id="7" dur="2000"/>
                                        <p:tgtEl>
                                          <p:spTgt spid="1026"/>
                                        </p:tgtEl>
                                      </p:cBhvr>
                                    </p:animEffect>
                                  </p:childTnLst>
                                </p:cTn>
                              </p:par>
                              <p:par>
                                <p:cTn id="8" presetID="21" presetClass="entr" presetSubtype="4" fill="hold" nodeType="withEffect">
                                  <p:stCondLst>
                                    <p:cond delay="0"/>
                                  </p:stCondLst>
                                  <p:childTnLst>
                                    <p:set>
                                      <p:cBhvr>
                                        <p:cTn id="9" dur="1" fill="hold">
                                          <p:stCondLst>
                                            <p:cond delay="0"/>
                                          </p:stCondLst>
                                        </p:cTn>
                                        <p:tgtEl>
                                          <p:spTgt spid="1027"/>
                                        </p:tgtEl>
                                        <p:attrNameLst>
                                          <p:attrName>style.visibility</p:attrName>
                                        </p:attrNameLst>
                                      </p:cBhvr>
                                      <p:to>
                                        <p:strVal val="visible"/>
                                      </p:to>
                                    </p:set>
                                    <p:animEffect transition="in" filter="wheel(4)">
                                      <p:cBhvr>
                                        <p:cTn id="10"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86670"/>
            <a:ext cx="5096267" cy="923330"/>
          </a:xfrm>
          <a:prstGeom prst="rect">
            <a:avLst/>
          </a:prstGeom>
          <a:noFill/>
          <a:effectLst>
            <a:glow rad="228600">
              <a:schemeClr val="accent3">
                <a:satMod val="175000"/>
                <a:alpha val="40000"/>
              </a:schemeClr>
            </a:glow>
          </a:effectLst>
        </p:spPr>
        <p:txBody>
          <a:bodyPr wrap="none" lIns="91440" tIns="45720" rIns="91440" bIns="45720">
            <a:prstTxWarp prst="textDoubleWave1">
              <a:avLst/>
            </a:prstTxWarp>
            <a:spAutoFit/>
            <a:scene3d>
              <a:camera prst="obliqueTopLef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ar-EG" sz="5400" b="1" cap="none" spc="0" dirty="0" smtClean="0">
                <a:ln/>
                <a:solidFill>
                  <a:schemeClr val="accent3"/>
                </a:solidFill>
                <a:effectLst>
                  <a:glow rad="228600">
                    <a:schemeClr val="accent1">
                      <a:satMod val="175000"/>
                      <a:alpha val="40000"/>
                    </a:schemeClr>
                  </a:glow>
                  <a:innerShdw blurRad="63500" dist="50800" dir="13500000">
                    <a:prstClr val="black">
                      <a:alpha val="50000"/>
                    </a:prstClr>
                  </a:innerShdw>
                </a:effectLst>
              </a:rPr>
              <a:t>شكراً لحسن إستماعكم</a:t>
            </a:r>
            <a:endParaRPr lang="en-US" sz="5400" b="1" cap="none" spc="0" dirty="0">
              <a:ln/>
              <a:solidFill>
                <a:schemeClr val="accent3"/>
              </a:solidFill>
              <a:effectLst>
                <a:glow rad="228600">
                  <a:schemeClr val="accent1">
                    <a:satMod val="175000"/>
                    <a:alpha val="40000"/>
                  </a:schemeClr>
                </a:glow>
                <a:innerShdw blurRad="63500" dist="50800" dir="13500000">
                  <a:prstClr val="black">
                    <a:alpha val="50000"/>
                  </a:prst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fmla="#ppt_w*sin(2.5*pi*$)">
                                          <p:val>
                                            <p:fltVal val="0"/>
                                          </p:val>
                                        </p:tav>
                                        <p:tav tm="100000">
                                          <p:val>
                                            <p:fltVal val="1"/>
                                          </p:val>
                                        </p:tav>
                                      </p:tavLst>
                                    </p:anim>
                                    <p:anim calcmode="lin" valueType="num">
                                      <p:cBhvr>
                                        <p:cTn id="8" dur="3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2600" y="76200"/>
            <a:ext cx="6553200" cy="830997"/>
          </a:xfrm>
          <a:prstGeom prst="rect">
            <a:avLst/>
          </a:prstGeom>
          <a:noFill/>
        </p:spPr>
        <p:txBody>
          <a:bodyPr wrap="square" rtlCol="0">
            <a:spAutoFit/>
          </a:bodyPr>
          <a:lstStyle/>
          <a:p>
            <a:pPr algn="ctr" rtl="1"/>
            <a:r>
              <a:rPr lang="ar-SA" sz="2400" b="1" dirty="0">
                <a:ln w="11430"/>
                <a:solidFill>
                  <a:srgbClr val="FF0000"/>
                </a:solidFill>
                <a:effectLst>
                  <a:outerShdw blurRad="80000" dist="40000" dir="5040000" algn="tl">
                    <a:srgbClr val="000000">
                      <a:alpha val="30000"/>
                    </a:srgbClr>
                  </a:outerShdw>
                </a:effectLst>
              </a:rPr>
              <a:t>المحاضرة </a:t>
            </a:r>
            <a:r>
              <a:rPr lang="ar-SA" sz="2400" b="1" dirty="0" smtClean="0">
                <a:ln w="11430"/>
                <a:solidFill>
                  <a:srgbClr val="FF0000"/>
                </a:solidFill>
                <a:effectLst>
                  <a:outerShdw blurRad="80000" dist="40000" dir="5040000" algn="tl">
                    <a:srgbClr val="000000">
                      <a:alpha val="30000"/>
                    </a:srgbClr>
                  </a:outerShdw>
                </a:effectLst>
              </a:rPr>
              <a:t>(5) </a:t>
            </a:r>
            <a:r>
              <a:rPr lang="ar-SA" sz="2400" b="1" dirty="0" smtClean="0">
                <a:ln w="11430"/>
                <a:solidFill>
                  <a:srgbClr val="FF0000"/>
                </a:solidFill>
                <a:effectLst>
                  <a:outerShdw blurRad="80000" dist="40000" dir="5040000" algn="tl">
                    <a:srgbClr val="000000">
                      <a:alpha val="30000"/>
                    </a:srgbClr>
                  </a:outerShdw>
                </a:effectLst>
              </a:rPr>
              <a:t>الخلايا </a:t>
            </a:r>
            <a:r>
              <a:rPr lang="ar-SA" sz="2400" b="1" dirty="0">
                <a:ln w="11430"/>
                <a:solidFill>
                  <a:srgbClr val="FF0000"/>
                </a:solidFill>
                <a:effectLst>
                  <a:outerShdw blurRad="80000" dist="40000" dir="5040000" algn="tl">
                    <a:srgbClr val="000000">
                      <a:alpha val="30000"/>
                    </a:srgbClr>
                  </a:outerShdw>
                </a:effectLst>
              </a:rPr>
              <a:t>الجنينية والسرطانية </a:t>
            </a:r>
          </a:p>
          <a:p>
            <a:pPr algn="ctr" rtl="1"/>
            <a:r>
              <a:rPr lang="en-US" sz="2400" b="1" dirty="0">
                <a:ln w="11430"/>
                <a:solidFill>
                  <a:srgbClr val="FF0000"/>
                </a:solidFill>
                <a:effectLst>
                  <a:outerShdw blurRad="80000" dist="40000" dir="5040000" algn="tl">
                    <a:srgbClr val="000000">
                      <a:alpha val="30000"/>
                    </a:srgbClr>
                  </a:outerShdw>
                </a:effectLst>
              </a:rPr>
              <a:t>Lect</a:t>
            </a:r>
            <a:r>
              <a:rPr lang="en-US" sz="2400" b="1" dirty="0" smtClean="0">
                <a:ln w="11430"/>
                <a:solidFill>
                  <a:srgbClr val="FF0000"/>
                </a:solidFill>
                <a:effectLst>
                  <a:outerShdw blurRad="80000" dist="40000" dir="5040000" algn="tl">
                    <a:srgbClr val="000000">
                      <a:alpha val="30000"/>
                    </a:srgbClr>
                  </a:outerShdw>
                </a:effectLst>
              </a:rPr>
              <a:t>.(5)  </a:t>
            </a:r>
            <a:r>
              <a:rPr lang="en-US" sz="2400" b="1" dirty="0" smtClean="0">
                <a:ln w="11430"/>
                <a:solidFill>
                  <a:srgbClr val="FF0000"/>
                </a:solidFill>
                <a:effectLst>
                  <a:outerShdw blurRad="80000" dist="40000" dir="5040000" algn="tl">
                    <a:srgbClr val="000000">
                      <a:alpha val="30000"/>
                    </a:srgbClr>
                  </a:outerShdw>
                </a:effectLst>
              </a:rPr>
              <a:t>Embryonic and Cancer Cells</a:t>
            </a:r>
          </a:p>
        </p:txBody>
      </p:sp>
      <p:sp>
        <p:nvSpPr>
          <p:cNvPr id="5" name="TextBox 4"/>
          <p:cNvSpPr txBox="1"/>
          <p:nvPr/>
        </p:nvSpPr>
        <p:spPr>
          <a:xfrm>
            <a:off x="914400" y="685800"/>
            <a:ext cx="8077200" cy="6186309"/>
          </a:xfrm>
          <a:prstGeom prst="rect">
            <a:avLst/>
          </a:prstGeom>
          <a:noFill/>
        </p:spPr>
        <p:txBody>
          <a:bodyPr wrap="square" rtlCol="0">
            <a:spAutoFit/>
          </a:bodyPr>
          <a:lstStyle/>
          <a:p>
            <a:pPr algn="just">
              <a:lnSpc>
                <a:spcPct val="200000"/>
              </a:lnSpc>
            </a:pPr>
            <a:r>
              <a:rPr lang="en-US" sz="2200" b="1" dirty="0" smtClean="0">
                <a:latin typeface="Times New Roman" pitchFamily="18" charset="0"/>
                <a:cs typeface="Times New Roman" pitchFamily="18" charset="0"/>
              </a:rPr>
              <a:t>1- Introduction and Definition</a:t>
            </a:r>
          </a:p>
          <a:p>
            <a:pPr algn="just">
              <a:lnSpc>
                <a:spcPct val="200000"/>
              </a:lnSpc>
            </a:pPr>
            <a:r>
              <a:rPr lang="en-US" sz="2200" b="1" dirty="0" smtClean="0">
                <a:latin typeface="Times New Roman" pitchFamily="18" charset="0"/>
                <a:cs typeface="Times New Roman" pitchFamily="18" charset="0"/>
              </a:rPr>
              <a:t>2- Cancer Cells</a:t>
            </a:r>
          </a:p>
          <a:p>
            <a:pPr algn="just">
              <a:lnSpc>
                <a:spcPct val="200000"/>
              </a:lnSpc>
            </a:pPr>
            <a:r>
              <a:rPr lang="en-US" sz="2200" b="1" dirty="0" smtClean="0">
                <a:latin typeface="Times New Roman" pitchFamily="18" charset="0"/>
                <a:cs typeface="Times New Roman" pitchFamily="18" charset="0"/>
              </a:rPr>
              <a:t>3- </a:t>
            </a:r>
            <a:r>
              <a:rPr lang="en-US" sz="2200" b="1" dirty="0" smtClean="0">
                <a:latin typeface="Times New Roman" pitchFamily="18" charset="0"/>
                <a:cs typeface="Times New Roman" pitchFamily="18" charset="0"/>
              </a:rPr>
              <a:t>Type of </a:t>
            </a:r>
            <a:r>
              <a:rPr lang="en-US" sz="2200" b="1" dirty="0" smtClean="0">
                <a:latin typeface="Times New Roman" pitchFamily="18" charset="0"/>
                <a:cs typeface="Times New Roman" pitchFamily="18" charset="0"/>
              </a:rPr>
              <a:t> Cancer cells</a:t>
            </a:r>
            <a:endParaRPr lang="en-US" sz="2200" b="1" dirty="0" smtClean="0">
              <a:latin typeface="Times New Roman" pitchFamily="18" charset="0"/>
              <a:cs typeface="Times New Roman" pitchFamily="18" charset="0"/>
            </a:endParaRPr>
          </a:p>
          <a:p>
            <a:pPr algn="just">
              <a:lnSpc>
                <a:spcPct val="200000"/>
              </a:lnSpc>
            </a:pPr>
            <a:r>
              <a:rPr lang="en-US" sz="2200" b="1" dirty="0" smtClean="0">
                <a:latin typeface="Times New Roman" pitchFamily="18" charset="0"/>
                <a:cs typeface="Times New Roman" pitchFamily="18" charset="0"/>
              </a:rPr>
              <a:t>4- </a:t>
            </a:r>
            <a:r>
              <a:rPr lang="en-US" sz="2200" b="1" dirty="0">
                <a:latin typeface="Times New Roman" pitchFamily="18" charset="0"/>
                <a:cs typeface="Times New Roman" pitchFamily="18" charset="0"/>
              </a:rPr>
              <a:t>Causes </a:t>
            </a:r>
            <a:r>
              <a:rPr lang="en-US" sz="2200" b="1" dirty="0" smtClean="0">
                <a:latin typeface="Times New Roman" pitchFamily="18" charset="0"/>
                <a:cs typeface="Times New Roman" pitchFamily="18" charset="0"/>
              </a:rPr>
              <a:t>of Cancer</a:t>
            </a:r>
            <a:endParaRPr lang="en-US" sz="2200" b="1" dirty="0" smtClean="0">
              <a:latin typeface="Times New Roman" pitchFamily="18" charset="0"/>
              <a:cs typeface="Times New Roman" pitchFamily="18" charset="0"/>
            </a:endParaRPr>
          </a:p>
          <a:p>
            <a:pPr algn="just">
              <a:lnSpc>
                <a:spcPct val="200000"/>
              </a:lnSpc>
            </a:pPr>
            <a:r>
              <a:rPr lang="en-US" sz="2200" b="1" dirty="0" smtClean="0">
                <a:latin typeface="Times New Roman" pitchFamily="18" charset="0"/>
                <a:cs typeface="Times New Roman" pitchFamily="18" charset="0"/>
              </a:rPr>
              <a:t>5- Cancer Theories</a:t>
            </a:r>
          </a:p>
          <a:p>
            <a:pPr marL="398463" indent="-398463" algn="just">
              <a:lnSpc>
                <a:spcPct val="200000"/>
              </a:lnSpc>
            </a:pPr>
            <a:r>
              <a:rPr lang="en-US" sz="2200" b="1" dirty="0" smtClean="0">
                <a:latin typeface="Times New Roman" pitchFamily="18" charset="0"/>
                <a:cs typeface="Times New Roman" pitchFamily="18" charset="0"/>
              </a:rPr>
              <a:t>6- Similarities and differences between embryonic and cancer </a:t>
            </a:r>
            <a:r>
              <a:rPr lang="en-US" sz="2200" b="1" dirty="0">
                <a:latin typeface="Times New Roman" pitchFamily="18" charset="0"/>
                <a:cs typeface="Times New Roman" pitchFamily="18" charset="0"/>
              </a:rPr>
              <a:t>cells: </a:t>
            </a:r>
            <a:r>
              <a:rPr lang="en-US" sz="2200" b="1" dirty="0" smtClean="0">
                <a:solidFill>
                  <a:srgbClr val="0070C0"/>
                </a:solidFill>
                <a:latin typeface="Times New Roman" pitchFamily="18" charset="0"/>
                <a:cs typeface="Times New Roman" pitchFamily="18" charset="0"/>
              </a:rPr>
              <a:t>1-Origin of cells, </a:t>
            </a:r>
            <a:r>
              <a:rPr lang="en-US" sz="2200" b="1" dirty="0">
                <a:solidFill>
                  <a:srgbClr val="0070C0"/>
                </a:solidFill>
                <a:latin typeface="Times New Roman" pitchFamily="18" charset="0"/>
                <a:cs typeface="Times New Roman" pitchFamily="18" charset="0"/>
              </a:rPr>
              <a:t>2- Reproduction and </a:t>
            </a:r>
            <a:r>
              <a:rPr lang="en-US" sz="2200" b="1" dirty="0" smtClean="0">
                <a:solidFill>
                  <a:srgbClr val="0070C0"/>
                </a:solidFill>
                <a:latin typeface="Times New Roman" pitchFamily="18" charset="0"/>
                <a:cs typeface="Times New Roman" pitchFamily="18" charset="0"/>
              </a:rPr>
              <a:t>growth</a:t>
            </a:r>
            <a:r>
              <a:rPr lang="en-US" sz="2200" b="1" dirty="0">
                <a:solidFill>
                  <a:srgbClr val="0070C0"/>
                </a:solidFill>
                <a:latin typeface="Times New Roman" pitchFamily="18" charset="0"/>
                <a:cs typeface="Times New Roman" pitchFamily="18" charset="0"/>
              </a:rPr>
              <a:t>, 3-Cell migration and transfer</a:t>
            </a:r>
            <a:r>
              <a:rPr lang="en-US" sz="2200" b="1" dirty="0" smtClean="0">
                <a:solidFill>
                  <a:srgbClr val="0070C0"/>
                </a:solidFill>
                <a:latin typeface="Times New Roman" pitchFamily="18" charset="0"/>
                <a:cs typeface="Times New Roman" pitchFamily="18" charset="0"/>
              </a:rPr>
              <a:t>, 4- </a:t>
            </a:r>
            <a:r>
              <a:rPr lang="en-US" sz="2200" b="1" dirty="0">
                <a:solidFill>
                  <a:srgbClr val="0070C0"/>
                </a:solidFill>
                <a:latin typeface="Times New Roman" pitchFamily="18" charset="0"/>
                <a:cs typeface="Times New Roman" pitchFamily="18" charset="0"/>
              </a:rPr>
              <a:t>Cell surface and </a:t>
            </a:r>
            <a:r>
              <a:rPr lang="en-US" sz="2200" b="1" dirty="0" smtClean="0">
                <a:solidFill>
                  <a:srgbClr val="0070C0"/>
                </a:solidFill>
                <a:latin typeface="Times New Roman" pitchFamily="18" charset="0"/>
                <a:cs typeface="Times New Roman" pitchFamily="18" charset="0"/>
              </a:rPr>
              <a:t>respiration</a:t>
            </a:r>
            <a:r>
              <a:rPr lang="en-US" sz="2200" b="1" dirty="0">
                <a:solidFill>
                  <a:srgbClr val="0070C0"/>
                </a:solidFill>
                <a:latin typeface="Times New Roman" pitchFamily="18" charset="0"/>
                <a:cs typeface="Times New Roman" pitchFamily="18" charset="0"/>
              </a:rPr>
              <a:t>, 5- Differentiation </a:t>
            </a:r>
            <a:endParaRPr lang="en-US" sz="2200" b="1" dirty="0" smtClean="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edge">
                                      <p:cBhvr>
                                        <p:cTn id="1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4600" y="940713"/>
            <a:ext cx="5181600" cy="523220"/>
          </a:xfrm>
          <a:prstGeom prst="rect">
            <a:avLst/>
          </a:prstGeom>
          <a:noFill/>
        </p:spPr>
        <p:txBody>
          <a:bodyPr wrap="square" rtlCol="0">
            <a:spAutoFit/>
          </a:bodyPr>
          <a:lstStyle/>
          <a:p>
            <a:pPr algn="ctr"/>
            <a:r>
              <a:rPr lang="en-US" sz="28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1- Introduction and Definition</a:t>
            </a:r>
          </a:p>
        </p:txBody>
      </p:sp>
      <p:sp>
        <p:nvSpPr>
          <p:cNvPr id="3" name="TextBox 2"/>
          <p:cNvSpPr txBox="1"/>
          <p:nvPr/>
        </p:nvSpPr>
        <p:spPr>
          <a:xfrm>
            <a:off x="990600" y="1322487"/>
            <a:ext cx="7848600" cy="5078313"/>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At the beginning perhaps comes to mind a question:  Why does this subject here! It is known that cancer is the abnormal growth of cells in the tissues and organs of the body. The cancer cells did not come from abroad, but it is originally from the body and as a result of influences what (whether internal or external) has turned this healthy cells into cancer cells in the body; means that the cancer cells, originally cells were differentiated and then lost this differentiation, and also lost the control in the divisions properly.</a:t>
            </a:r>
            <a:endParaRPr lang="en-US" sz="2400" dirty="0">
              <a:latin typeface="Times New Roman" pitchFamily="18" charset="0"/>
              <a:cs typeface="Times New Roman" pitchFamily="18" charset="0"/>
            </a:endParaRPr>
          </a:p>
        </p:txBody>
      </p:sp>
      <p:sp>
        <p:nvSpPr>
          <p:cNvPr id="4" name="مستطيل 3"/>
          <p:cNvSpPr/>
          <p:nvPr/>
        </p:nvSpPr>
        <p:spPr>
          <a:xfrm>
            <a:off x="1295400" y="76200"/>
            <a:ext cx="7086600" cy="830997"/>
          </a:xfrm>
          <a:prstGeom prst="rect">
            <a:avLst/>
          </a:prstGeom>
        </p:spPr>
        <p:txBody>
          <a:bodyPr wrap="square">
            <a:spAutoFit/>
          </a:bodyPr>
          <a:lstStyle/>
          <a:p>
            <a:pPr algn="ctr"/>
            <a:r>
              <a:rPr lang="ar-SA" sz="2400" b="1" dirty="0"/>
              <a:t>المحاضرة </a:t>
            </a:r>
            <a:r>
              <a:rPr lang="ar-SA" sz="2400" b="1" dirty="0" smtClean="0"/>
              <a:t>(5) </a:t>
            </a:r>
            <a:r>
              <a:rPr lang="ar-SA" sz="2400" b="1" dirty="0"/>
              <a:t>الخلايا الجنينية والسرطانية </a:t>
            </a:r>
          </a:p>
          <a:p>
            <a:pPr algn="ctr"/>
            <a:r>
              <a:rPr lang="en-US" sz="2400" b="1" dirty="0"/>
              <a:t>Lect</a:t>
            </a:r>
            <a:r>
              <a:rPr lang="en-US" sz="2400" b="1" dirty="0" smtClean="0"/>
              <a:t>.(5)  </a:t>
            </a:r>
            <a:r>
              <a:rPr lang="en-US" sz="2400" b="1" dirty="0"/>
              <a:t>Embryonic and Cancer Cells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228600"/>
            <a:ext cx="7620000" cy="4539191"/>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As well as, embryonic stem cells are undifferentiated cells at the beginning and then differentiate and </a:t>
            </a:r>
            <a:r>
              <a:rPr lang="en-US" sz="2800" dirty="0" err="1" smtClean="0">
                <a:latin typeface="Times New Roman" pitchFamily="18" charset="0"/>
                <a:cs typeface="Times New Roman" pitchFamily="18" charset="0"/>
              </a:rPr>
              <a:t>dividede</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properly. As we known from regeneration subject, the developing cells lose their differentiation and then return to the differentiation or trans differentiation for the amputee part.</a:t>
            </a:r>
          </a:p>
        </p:txBody>
      </p:sp>
      <p:sp>
        <p:nvSpPr>
          <p:cNvPr id="5" name="TextBox 4"/>
          <p:cNvSpPr txBox="1"/>
          <p:nvPr/>
        </p:nvSpPr>
        <p:spPr>
          <a:xfrm>
            <a:off x="1066800" y="4772561"/>
            <a:ext cx="7848600" cy="1477328"/>
          </a:xfrm>
          <a:prstGeom prst="rect">
            <a:avLst/>
          </a:prstGeom>
          <a:solidFill>
            <a:schemeClr val="tx2">
              <a:lumMod val="20000"/>
              <a:lumOff val="80000"/>
            </a:schemeClr>
          </a:solidFill>
        </p:spPr>
        <p:txBody>
          <a:bodyPr wrap="square" rtlCol="0">
            <a:spAutoFit/>
          </a:bodyPr>
          <a:lstStyle/>
          <a:p>
            <a:pPr algn="just" rtl="1">
              <a:lnSpc>
                <a:spcPct val="200000"/>
              </a:lnSpc>
            </a:pPr>
            <a:r>
              <a:rPr lang="ar-SA" sz="2400" b="1" dirty="0" smtClean="0">
                <a:latin typeface="Simplified Arabic" pitchFamily="18" charset="-78"/>
                <a:cs typeface="Simplified Arabic" pitchFamily="18" charset="-78"/>
              </a:rPr>
              <a:t>إذن التمايز وإزالة التمايز الخلوي هو الذي يربط موضوع الأجنة بالخلايا السرطانية. فهناك بعض التشابه بين الخلايا الجنينية والخلايا السرطانية، </a:t>
            </a:r>
            <a:endParaRPr lang="en-US" sz="2400" dirty="0">
              <a:solidFill>
                <a:srgbClr val="0000FF"/>
              </a:solidFill>
              <a:latin typeface="Simplified Arabic" pitchFamily="18" charset="-78"/>
              <a:cs typeface="Simplified Arabic" pitchFamily="18" charset="-78"/>
            </a:endParaRPr>
          </a:p>
        </p:txBody>
      </p:sp>
      <p:sp>
        <p:nvSpPr>
          <p:cNvPr id="2" name="عنصر نائب للتذييل 1"/>
          <p:cNvSpPr>
            <a:spLocks noGrp="1"/>
          </p:cNvSpPr>
          <p:nvPr>
            <p:ph type="ftr" sz="quarter" idx="11"/>
          </p:nvPr>
        </p:nvSpPr>
        <p:spPr/>
        <p:txBody>
          <a:bodyPr/>
          <a:lstStyle/>
          <a:p>
            <a:r>
              <a:rPr lang="en-US" smtClean="0"/>
              <a:t>Zoo 424 Lecture 4, Embryonic and cancer cells</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304800"/>
            <a:ext cx="7848600" cy="646331"/>
          </a:xfrm>
          <a:prstGeom prst="rect">
            <a:avLst/>
          </a:prstGeom>
          <a:noFill/>
        </p:spPr>
        <p:txBody>
          <a:bodyPr wrap="square" rtlCol="0">
            <a:spAutoFit/>
          </a:bodyPr>
          <a:lstStyle/>
          <a:p>
            <a:pPr algn="ctr" rtl="1"/>
            <a:r>
              <a:rPr lang="ar-SA" sz="2800" b="1"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2</a:t>
            </a:r>
            <a:r>
              <a:rPr lang="ar-SA" sz="28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 أنواع الخلايا السرطانية</a:t>
            </a:r>
            <a:r>
              <a:rPr lang="en-US" sz="36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Type of Cancer cells</a:t>
            </a:r>
            <a:endParaRPr lang="ar-SA" sz="20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endParaRPr>
          </a:p>
        </p:txBody>
      </p:sp>
      <p:sp>
        <p:nvSpPr>
          <p:cNvPr id="5" name="TextBox 4"/>
          <p:cNvSpPr txBox="1"/>
          <p:nvPr/>
        </p:nvSpPr>
        <p:spPr>
          <a:xfrm>
            <a:off x="1219200" y="838200"/>
            <a:ext cx="7391400" cy="1846659"/>
          </a:xfrm>
          <a:prstGeom prst="rect">
            <a:avLst/>
          </a:prstGeom>
          <a:noFill/>
        </p:spPr>
        <p:txBody>
          <a:bodyPr wrap="square" rtlCol="0">
            <a:spAutoFit/>
          </a:bodyPr>
          <a:lstStyle/>
          <a:p>
            <a:pPr algn="just">
              <a:lnSpc>
                <a:spcPct val="150000"/>
              </a:lnSpc>
            </a:pPr>
            <a:r>
              <a:rPr lang="en-US" sz="2800" u="sng" dirty="0" smtClean="0">
                <a:effectLst>
                  <a:outerShdw blurRad="38100" dist="38100" dir="2700000" algn="tl">
                    <a:srgbClr val="000000">
                      <a:alpha val="43137"/>
                    </a:srgbClr>
                  </a:outerShdw>
                </a:effectLst>
                <a:latin typeface="Times New Roman" pitchFamily="18" charset="0"/>
                <a:cs typeface="Times New Roman" pitchFamily="18" charset="0"/>
              </a:rPr>
              <a:t>There </a:t>
            </a:r>
            <a:r>
              <a:rPr lang="en-US" sz="2800" u="sng" dirty="0" smtClean="0">
                <a:effectLst>
                  <a:outerShdw blurRad="38100" dist="38100" dir="2700000" algn="tl">
                    <a:srgbClr val="000000">
                      <a:alpha val="43137"/>
                    </a:srgbClr>
                  </a:outerShdw>
                </a:effectLst>
                <a:latin typeface="Times New Roman" pitchFamily="18" charset="0"/>
                <a:cs typeface="Times New Roman" pitchFamily="18" charset="0"/>
              </a:rPr>
              <a:t>are two types of cancer cells: </a:t>
            </a:r>
            <a:endParaRPr lang="en-US" sz="2800" u="sng"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lnSpc>
                <a:spcPct val="150000"/>
              </a:lnSpc>
            </a:pP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1-N</a:t>
            </a: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ormal </a:t>
            </a: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tumors </a:t>
            </a:r>
            <a:r>
              <a:rPr lang="ar-SA" sz="2400" dirty="0" smtClean="0">
                <a:effectLst>
                  <a:outerShdw blurRad="38100" dist="38100" dir="2700000" algn="tl">
                    <a:srgbClr val="000000">
                      <a:alpha val="43137"/>
                    </a:srgbClr>
                  </a:outerShdw>
                </a:effectLst>
                <a:latin typeface="Times New Roman" pitchFamily="18" charset="0"/>
                <a:cs typeface="Times New Roman" pitchFamily="18" charset="0"/>
              </a:rPr>
              <a:t>الاورام الحميدية</a:t>
            </a:r>
            <a:r>
              <a:rPr lang="en-US" sz="2400" dirty="0" smtClean="0">
                <a:latin typeface="Times New Roman" pitchFamily="18" charset="0"/>
                <a:cs typeface="Times New Roman" pitchFamily="18" charset="0"/>
              </a:rPr>
              <a:t> and </a:t>
            </a:r>
            <a:r>
              <a:rPr lang="en-US" sz="2400" dirty="0" smtClean="0">
                <a:latin typeface="Times New Roman" pitchFamily="18" charset="0"/>
                <a:cs typeface="Times New Roman" pitchFamily="18" charset="0"/>
              </a:rPr>
              <a:t>2-</a:t>
            </a: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Malignant </a:t>
            </a: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tumors or cancer </a:t>
            </a:r>
            <a:r>
              <a:rPr lang="ar-SA" sz="2400" dirty="0" smtClean="0">
                <a:effectLst>
                  <a:outerShdw blurRad="38100" dist="38100" dir="2700000" algn="tl">
                    <a:srgbClr val="000000">
                      <a:alpha val="43137"/>
                    </a:srgbClr>
                  </a:outerShdw>
                </a:effectLst>
                <a:latin typeface="Times New Roman" pitchFamily="18" charset="0"/>
                <a:cs typeface="Times New Roman" pitchFamily="18" charset="0"/>
              </a:rPr>
              <a:t>الاورام الخبيثة </a:t>
            </a:r>
            <a:r>
              <a:rPr lang="en-US" sz="2400" dirty="0" smtClean="0">
                <a:latin typeface="Times New Roman" pitchFamily="18" charset="0"/>
                <a:cs typeface="Times New Roman" pitchFamily="18" charset="0"/>
              </a:rPr>
              <a:t>.</a:t>
            </a:r>
          </a:p>
        </p:txBody>
      </p:sp>
      <p:sp>
        <p:nvSpPr>
          <p:cNvPr id="6" name="TextBox 5"/>
          <p:cNvSpPr txBox="1"/>
          <p:nvPr/>
        </p:nvSpPr>
        <p:spPr>
          <a:xfrm>
            <a:off x="914400" y="2317552"/>
            <a:ext cx="8077200" cy="4616648"/>
          </a:xfrm>
          <a:prstGeom prst="rect">
            <a:avLst/>
          </a:prstGeom>
          <a:noFill/>
        </p:spPr>
        <p:txBody>
          <a:bodyPr wrap="square" rtlCol="0">
            <a:spAutoFit/>
          </a:bodyPr>
          <a:lstStyle/>
          <a:p>
            <a:pPr algn="just">
              <a:lnSpc>
                <a:spcPct val="150000"/>
              </a:lnSpc>
            </a:pPr>
            <a:r>
              <a:rPr lang="en-US" sz="2200" b="1" u="sng" dirty="0" smtClean="0">
                <a:effectLst>
                  <a:outerShdw blurRad="38100" dist="38100" dir="2700000" algn="tl">
                    <a:srgbClr val="000000">
                      <a:alpha val="43137"/>
                    </a:srgbClr>
                  </a:outerShdw>
                </a:effectLst>
                <a:latin typeface="Times New Roman" pitchFamily="18" charset="0"/>
                <a:cs typeface="Times New Roman" pitchFamily="18" charset="0"/>
              </a:rPr>
              <a:t>1-Normal </a:t>
            </a:r>
            <a:r>
              <a:rPr lang="en-US" sz="2200" b="1" u="sng" dirty="0">
                <a:effectLst>
                  <a:outerShdw blurRad="38100" dist="38100" dir="2700000" algn="tl">
                    <a:srgbClr val="000000">
                      <a:alpha val="43137"/>
                    </a:srgbClr>
                  </a:outerShdw>
                </a:effectLst>
                <a:latin typeface="Times New Roman" pitchFamily="18" charset="0"/>
                <a:cs typeface="Times New Roman" pitchFamily="18" charset="0"/>
              </a:rPr>
              <a:t>tumors </a:t>
            </a:r>
            <a:r>
              <a:rPr lang="en-US" sz="2800" dirty="0">
                <a:effectLst>
                  <a:outerShdw blurRad="38100" dist="38100" dir="2700000" algn="tl">
                    <a:srgbClr val="000000">
                      <a:alpha val="43137"/>
                    </a:srgbClr>
                  </a:outerShdw>
                </a:effectLst>
                <a:latin typeface="Times New Roman" pitchFamily="18" charset="0"/>
                <a:cs typeface="Times New Roman" pitchFamily="18" charset="0"/>
              </a:rPr>
              <a:t>b</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enign</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tumors are not the proper growth of the cells, but does not affect the place where it grows and also does not spread and its not difficult to control, for examples of the moles in the body.</a:t>
            </a:r>
            <a:r>
              <a:rPr lang="ar-SA" sz="2800" dirty="0">
                <a:latin typeface="Times New Roman" pitchFamily="18" charset="0"/>
                <a:cs typeface="Times New Roman" pitchFamily="18" charset="0"/>
              </a:rPr>
              <a:t> </a:t>
            </a:r>
            <a:r>
              <a:rPr lang="ar-SA" sz="2800" dirty="0" err="1" smtClean="0">
                <a:latin typeface="Times New Roman" pitchFamily="18" charset="0"/>
                <a:cs typeface="Times New Roman" pitchFamily="18" charset="0"/>
              </a:rPr>
              <a:t>الثالول</a:t>
            </a:r>
            <a:r>
              <a:rPr lang="ar-SA" sz="2800" dirty="0" smtClean="0">
                <a:latin typeface="Times New Roman" pitchFamily="18" charset="0"/>
                <a:cs typeface="Times New Roman" pitchFamily="18" charset="0"/>
              </a:rPr>
              <a:t> </a:t>
            </a:r>
            <a:endParaRPr lang="ar-SA" sz="2800" dirty="0" smtClean="0">
              <a:latin typeface="Times New Roman" pitchFamily="18" charset="0"/>
              <a:cs typeface="Times New Roman" pitchFamily="18" charset="0"/>
            </a:endParaRPr>
          </a:p>
          <a:p>
            <a:pPr algn="just">
              <a:lnSpc>
                <a:spcPct val="150000"/>
              </a:lnSpc>
            </a:pP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2-</a:t>
            </a:r>
            <a:r>
              <a:rPr lang="en-US" sz="2800" dirty="0">
                <a:effectLst>
                  <a:outerShdw blurRad="38100" dist="38100" dir="2700000" algn="tl">
                    <a:srgbClr val="000000">
                      <a:alpha val="43137"/>
                    </a:srgbClr>
                  </a:outerShdw>
                </a:effectLst>
                <a:latin typeface="Times New Roman" pitchFamily="18" charset="0"/>
                <a:cs typeface="Times New Roman" pitchFamily="18" charset="0"/>
              </a:rPr>
              <a:t>M</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alignant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tumor </a:t>
            </a:r>
            <a:r>
              <a:rPr lang="en-US" sz="2800" dirty="0" smtClean="0">
                <a:latin typeface="Times New Roman" pitchFamily="18" charset="0"/>
                <a:cs typeface="Times New Roman" pitchFamily="18" charset="0"/>
              </a:rPr>
              <a:t>cells are not in the proper growth of cells,  its affects different organs or tissue in the body and spread ,also difficult to control.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5400" y="-52864"/>
            <a:ext cx="7086600" cy="738664"/>
          </a:xfrm>
          <a:prstGeom prst="rect">
            <a:avLst/>
          </a:prstGeom>
          <a:noFill/>
        </p:spPr>
        <p:txBody>
          <a:bodyPr wrap="square" rtlCol="0">
            <a:spAutoFit/>
          </a:bodyPr>
          <a:lstStyle/>
          <a:p>
            <a:pPr algn="ctr">
              <a:lnSpc>
                <a:spcPct val="150000"/>
              </a:lnSpc>
            </a:pPr>
            <a:r>
              <a:rPr lang="en-US" sz="32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3- Cancer Cells Label</a:t>
            </a:r>
            <a:r>
              <a:rPr lang="ar-SA" sz="32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مسميات السرطان </a:t>
            </a:r>
            <a:endParaRPr lang="ar-SA"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TextBox 5"/>
          <p:cNvSpPr txBox="1"/>
          <p:nvPr/>
        </p:nvSpPr>
        <p:spPr>
          <a:xfrm>
            <a:off x="152400" y="346293"/>
            <a:ext cx="8839200" cy="6740307"/>
          </a:xfrm>
          <a:prstGeom prst="rect">
            <a:avLst/>
          </a:prstGeom>
          <a:noFill/>
        </p:spPr>
        <p:txBody>
          <a:bodyPr wrap="square" rtlCol="0">
            <a:spAutoFit/>
          </a:bodyPr>
          <a:lstStyle/>
          <a:p>
            <a:pPr algn="just">
              <a:lnSpc>
                <a:spcPct val="200000"/>
              </a:lnSpc>
            </a:pPr>
            <a:r>
              <a:rPr lang="en-US" sz="2400" dirty="0" smtClean="0">
                <a:latin typeface="Times New Roman" pitchFamily="18" charset="0"/>
                <a:cs typeface="Times New Roman" pitchFamily="18" charset="0"/>
              </a:rPr>
              <a:t>Depends on the </a:t>
            </a:r>
            <a:r>
              <a:rPr lang="en-US" sz="2400" dirty="0" smtClean="0">
                <a:latin typeface="Times New Roman" pitchFamily="18" charset="0"/>
                <a:cs typeface="Times New Roman" pitchFamily="18" charset="0"/>
              </a:rPr>
              <a:t>embryonic layer </a:t>
            </a:r>
            <a:r>
              <a:rPr lang="en-US" sz="2400" dirty="0" smtClean="0">
                <a:latin typeface="Times New Roman" pitchFamily="18" charset="0"/>
                <a:cs typeface="Times New Roman" pitchFamily="18" charset="0"/>
              </a:rPr>
              <a:t>that are derived from cancer </a:t>
            </a:r>
            <a:r>
              <a:rPr lang="en-US" sz="2400" dirty="0" smtClean="0">
                <a:latin typeface="Times New Roman" pitchFamily="18" charset="0"/>
                <a:cs typeface="Times New Roman" pitchFamily="18" charset="0"/>
              </a:rPr>
              <a:t>cells:</a:t>
            </a:r>
            <a:endParaRPr lang="en-US" sz="2400" dirty="0" smtClean="0">
              <a:latin typeface="Times New Roman" pitchFamily="18" charset="0"/>
              <a:cs typeface="Times New Roman" pitchFamily="18" charset="0"/>
            </a:endParaRPr>
          </a:p>
          <a:p>
            <a:pPr algn="r" rtl="1">
              <a:lnSpc>
                <a:spcPct val="200000"/>
              </a:lnSpc>
            </a:pPr>
            <a:r>
              <a:rPr lang="ar-SA" sz="2400" b="1" u="sng" dirty="0" err="1"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الساركوما</a:t>
            </a:r>
            <a:r>
              <a:rPr lang="ar-SA"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 </a:t>
            </a:r>
            <a:r>
              <a:rPr lang="en-US"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Sarcoma </a:t>
            </a:r>
            <a:r>
              <a:rPr lang="en-US" sz="2400" b="1" dirty="0" smtClean="0">
                <a:solidFill>
                  <a:srgbClr val="0000FF"/>
                </a:solidFill>
                <a:latin typeface="Times New Roman" pitchFamily="18" charset="0"/>
                <a:cs typeface="Times New Roman" pitchFamily="18" charset="0"/>
              </a:rPr>
              <a:t>:</a:t>
            </a:r>
            <a:r>
              <a:rPr lang="ar-SA" sz="2400" b="1" dirty="0" smtClean="0">
                <a:solidFill>
                  <a:srgbClr val="0000FF"/>
                </a:solidFill>
                <a:latin typeface="Times New Roman" pitchFamily="18" charset="0"/>
                <a:cs typeface="Times New Roman" pitchFamily="18" charset="0"/>
              </a:rPr>
              <a:t>:</a:t>
            </a:r>
            <a:r>
              <a:rPr lang="ar-SA" sz="2400" b="1"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خلايا مستمده من الطبقة الوسطى الميزوديرم (الأنسجة الضامة</a:t>
            </a:r>
            <a:r>
              <a:rPr lang="ar-SA" sz="2000" b="1" dirty="0" smtClean="0">
                <a:latin typeface="Times New Roman" pitchFamily="18" charset="0"/>
                <a:cs typeface="Times New Roman" pitchFamily="18" charset="0"/>
              </a:rPr>
              <a:t>).</a:t>
            </a:r>
          </a:p>
          <a:p>
            <a:pPr rtl="1">
              <a:lnSpc>
                <a:spcPct val="200000"/>
              </a:lnSpc>
            </a:pPr>
            <a:r>
              <a:rPr lang="en-US" sz="2000" b="1" dirty="0" smtClean="0">
                <a:solidFill>
                  <a:srgbClr val="FF0000"/>
                </a:solidFill>
                <a:latin typeface="Times New Roman" pitchFamily="18" charset="0"/>
                <a:cs typeface="Times New Roman" pitchFamily="18" charset="0"/>
              </a:rPr>
              <a:t>Sarcoma</a:t>
            </a:r>
            <a:r>
              <a:rPr lang="en-US" sz="20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a:t>
            </a:r>
            <a:r>
              <a:rPr lang="en-US" sz="2400" b="1" dirty="0">
                <a:latin typeface="Times New Roman" pitchFamily="18" charset="0"/>
                <a:cs typeface="Times New Roman" pitchFamily="18" charset="0"/>
              </a:rPr>
              <a:t>f</a:t>
            </a:r>
            <a:r>
              <a:rPr lang="en-US" sz="2400" b="1" dirty="0" smtClean="0">
                <a:latin typeface="Times New Roman" pitchFamily="18" charset="0"/>
                <a:cs typeface="Times New Roman" pitchFamily="18" charset="0"/>
              </a:rPr>
              <a:t>rom mesodermal </a:t>
            </a:r>
            <a:r>
              <a:rPr lang="en-US" sz="2400" b="1" dirty="0" smtClean="0">
                <a:latin typeface="Times New Roman" pitchFamily="18" charset="0"/>
                <a:cs typeface="Times New Roman" pitchFamily="18" charset="0"/>
              </a:rPr>
              <a:t>cells or connective </a:t>
            </a:r>
            <a:r>
              <a:rPr lang="en-US" sz="2400" b="1" dirty="0" smtClean="0">
                <a:latin typeface="Times New Roman" pitchFamily="18" charset="0"/>
                <a:cs typeface="Times New Roman" pitchFamily="18" charset="0"/>
              </a:rPr>
              <a:t>tissue</a:t>
            </a:r>
            <a:endParaRPr lang="en-US" sz="2400" dirty="0" smtClean="0">
              <a:latin typeface="Times New Roman" pitchFamily="18" charset="0"/>
              <a:cs typeface="Times New Roman" pitchFamily="18" charset="0"/>
            </a:endParaRPr>
          </a:p>
          <a:p>
            <a:pPr algn="just" rtl="1">
              <a:lnSpc>
                <a:spcPct val="200000"/>
              </a:lnSpc>
            </a:pPr>
            <a:r>
              <a:rPr lang="ar-SA"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الكارسينوما </a:t>
            </a:r>
            <a:r>
              <a:rPr lang="en-US"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Carcinoma</a:t>
            </a:r>
            <a:r>
              <a:rPr lang="ar-SA" sz="2400" b="1" dirty="0" smtClean="0">
                <a:solidFill>
                  <a:srgbClr val="0000FF"/>
                </a:solidFill>
                <a:latin typeface="Times New Roman" pitchFamily="18" charset="0"/>
                <a:cs typeface="Times New Roman" pitchFamily="18" charset="0"/>
              </a:rPr>
              <a:t>: </a:t>
            </a:r>
            <a:r>
              <a:rPr lang="ar-SA" sz="2000" b="1" dirty="0" smtClean="0">
                <a:latin typeface="Times New Roman" pitchFamily="18" charset="0"/>
                <a:cs typeface="Times New Roman" pitchFamily="18" charset="0"/>
              </a:rPr>
              <a:t>خلايا مستمده من الطبقة الطلائية (الأكتوديرم </a:t>
            </a:r>
            <a:r>
              <a:rPr lang="ar-SA" sz="2000" b="1" dirty="0" err="1" smtClean="0">
                <a:latin typeface="Times New Roman" pitchFamily="18" charset="0"/>
                <a:cs typeface="Times New Roman" pitchFamily="18" charset="0"/>
              </a:rPr>
              <a:t>والأندوديرم</a:t>
            </a:r>
            <a:r>
              <a:rPr lang="ar-SA" sz="2000" b="1" dirty="0" smtClean="0">
                <a:latin typeface="Times New Roman" pitchFamily="18" charset="0"/>
                <a:cs typeface="Times New Roman" pitchFamily="18" charset="0"/>
              </a:rPr>
              <a:t>).</a:t>
            </a:r>
          </a:p>
          <a:p>
            <a:pPr rtl="1">
              <a:lnSpc>
                <a:spcPct val="200000"/>
              </a:lnSpc>
            </a:pPr>
            <a:r>
              <a:rPr lang="en-US" sz="2000" b="1" dirty="0" smtClean="0">
                <a:solidFill>
                  <a:srgbClr val="FF0000"/>
                </a:solidFill>
                <a:latin typeface="Times New Roman" pitchFamily="18" charset="0"/>
                <a:cs typeface="Times New Roman" pitchFamily="18" charset="0"/>
              </a:rPr>
              <a:t>Carcinoma</a:t>
            </a:r>
            <a:r>
              <a:rPr lang="en-US" sz="2000" b="1" dirty="0" smtClean="0">
                <a:latin typeface="Times New Roman" pitchFamily="18" charset="0"/>
                <a:cs typeface="Times New Roman" pitchFamily="18" charset="0"/>
              </a:rPr>
              <a:t>: from</a:t>
            </a:r>
            <a:r>
              <a:rPr lang="en-US"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the ectodermal cells (Epithelial cells)</a:t>
            </a:r>
            <a:endParaRPr lang="en-US" sz="2400" dirty="0" smtClean="0">
              <a:latin typeface="Times New Roman" pitchFamily="18" charset="0"/>
              <a:cs typeface="Times New Roman" pitchFamily="18" charset="0"/>
            </a:endParaRPr>
          </a:p>
          <a:p>
            <a:pPr rtl="1">
              <a:lnSpc>
                <a:spcPct val="200000"/>
              </a:lnSpc>
            </a:pPr>
            <a:r>
              <a:rPr lang="ar-SA"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الميلانوما </a:t>
            </a:r>
            <a:r>
              <a:rPr lang="en-US"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:Melanoma</a:t>
            </a:r>
            <a:r>
              <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rPr>
              <a:t> </a:t>
            </a:r>
            <a:r>
              <a:rPr lang="ar-SA" sz="2000" b="1" dirty="0" smtClean="0">
                <a:latin typeface="Times New Roman" pitchFamily="18" charset="0"/>
                <a:cs typeface="Times New Roman" pitchFamily="18" charset="0"/>
              </a:rPr>
              <a:t>الخلايا الصبغية </a:t>
            </a:r>
            <a:r>
              <a:rPr lang="ar-SA" sz="2000" b="1" dirty="0" smtClean="0">
                <a:latin typeface="Times New Roman" pitchFamily="18" charset="0"/>
                <a:cs typeface="Times New Roman" pitchFamily="18" charset="0"/>
              </a:rPr>
              <a:t>للجلد</a:t>
            </a:r>
            <a:r>
              <a:rPr lang="en-US" sz="2400" b="1" dirty="0" err="1" smtClean="0">
                <a:solidFill>
                  <a:srgbClr val="FF0000"/>
                </a:solidFill>
                <a:latin typeface="Times New Roman" pitchFamily="18" charset="0"/>
                <a:cs typeface="Times New Roman" pitchFamily="18" charset="0"/>
              </a:rPr>
              <a:t>Melanoma</a:t>
            </a:r>
            <a:r>
              <a:rPr lang="en-US" sz="2400" b="1" dirty="0" err="1" smtClean="0">
                <a:latin typeface="Times New Roman" pitchFamily="18" charset="0"/>
                <a:cs typeface="Times New Roman" pitchFamily="18" charset="0"/>
              </a:rPr>
              <a:t>:f</a:t>
            </a:r>
            <a:r>
              <a:rPr lang="en-US" sz="2400" b="1" dirty="0" err="1" smtClean="0">
                <a:latin typeface="Times New Roman" pitchFamily="18" charset="0"/>
                <a:cs typeface="Times New Roman" pitchFamily="18" charset="0"/>
              </a:rPr>
              <a:t>rom</a:t>
            </a:r>
            <a:r>
              <a:rPr lang="en-US"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the </a:t>
            </a:r>
            <a:r>
              <a:rPr lang="en-US" sz="2400" b="1" dirty="0" err="1" smtClean="0">
                <a:latin typeface="Times New Roman" pitchFamily="18" charset="0"/>
                <a:cs typeface="Times New Roman" pitchFamily="18" charset="0"/>
              </a:rPr>
              <a:t>menalocytes</a:t>
            </a:r>
            <a:r>
              <a:rPr lang="en-US" sz="2400" b="1" dirty="0" smtClean="0">
                <a:latin typeface="Times New Roman" pitchFamily="18" charset="0"/>
                <a:cs typeface="Times New Roman" pitchFamily="18" charset="0"/>
              </a:rPr>
              <a:t> </a:t>
            </a:r>
            <a:r>
              <a:rPr lang="ar-SA"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اللوكيميا </a:t>
            </a:r>
            <a:r>
              <a:rPr lang="en-US"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Leukemia</a:t>
            </a:r>
            <a:r>
              <a:rPr lang="ar-SA" sz="2400" b="1" dirty="0" smtClean="0">
                <a:solidFill>
                  <a:srgbClr val="0000FF"/>
                </a:solidFill>
                <a:latin typeface="Times New Roman" pitchFamily="18" charset="0"/>
                <a:cs typeface="Times New Roman" pitchFamily="18" charset="0"/>
              </a:rPr>
              <a:t>:</a:t>
            </a:r>
            <a:r>
              <a:rPr lang="ar-SA" sz="2400" b="1" dirty="0" smtClean="0">
                <a:latin typeface="Times New Roman" pitchFamily="18" charset="0"/>
                <a:cs typeface="Times New Roman" pitchFamily="18" charset="0"/>
              </a:rPr>
              <a:t> </a:t>
            </a:r>
            <a:r>
              <a:rPr lang="ar-SA" sz="1600" b="1" dirty="0" smtClean="0">
                <a:latin typeface="Times New Roman" pitchFamily="18" charset="0"/>
                <a:cs typeface="Times New Roman" pitchFamily="18" charset="0"/>
              </a:rPr>
              <a:t>سرطان الدم من الخلايا نخاع </a:t>
            </a:r>
            <a:r>
              <a:rPr lang="ar-SA" sz="1600" b="1" dirty="0" smtClean="0">
                <a:latin typeface="Times New Roman" pitchFamily="18" charset="0"/>
                <a:cs typeface="Times New Roman" pitchFamily="18" charset="0"/>
              </a:rPr>
              <a:t>العظام  </a:t>
            </a:r>
            <a:r>
              <a:rPr lang="en-US" sz="2400" b="1" dirty="0" smtClean="0">
                <a:solidFill>
                  <a:srgbClr val="FF0000"/>
                </a:solidFill>
                <a:latin typeface="Times New Roman" pitchFamily="18" charset="0"/>
                <a:cs typeface="Times New Roman" pitchFamily="18" charset="0"/>
              </a:rPr>
              <a:t>Leukemia:</a:t>
            </a:r>
            <a:r>
              <a:rPr lang="en-US" sz="2400" b="1" dirty="0" smtClean="0">
                <a:latin typeface="Times New Roman" pitchFamily="18" charset="0"/>
                <a:cs typeface="Times New Roman" pitchFamily="18" charset="0"/>
              </a:rPr>
              <a:t> </a:t>
            </a:r>
            <a:r>
              <a:rPr lang="en-US" sz="2000" b="1" dirty="0">
                <a:latin typeface="Times New Roman" pitchFamily="18" charset="0"/>
                <a:cs typeface="Times New Roman" pitchFamily="18" charset="0"/>
              </a:rPr>
              <a:t>from bone marrow </a:t>
            </a:r>
            <a:endParaRPr lang="en-US" sz="2000" b="1" dirty="0" smtClean="0">
              <a:latin typeface="Times New Roman" pitchFamily="18" charset="0"/>
              <a:cs typeface="Times New Roman" pitchFamily="18" charset="0"/>
            </a:endParaRPr>
          </a:p>
          <a:p>
            <a:pPr rtl="1">
              <a:lnSpc>
                <a:spcPct val="200000"/>
              </a:lnSpc>
            </a:pPr>
            <a:r>
              <a:rPr lang="ar-SA" sz="2400" b="1" u="sng" dirty="0" err="1"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التيراتوما</a:t>
            </a:r>
            <a:r>
              <a:rPr lang="ar-SA"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 </a:t>
            </a:r>
            <a:r>
              <a:rPr lang="en-US" sz="2400" b="1" u="sng" dirty="0" err="1"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Teratoma</a:t>
            </a:r>
            <a:r>
              <a:rPr lang="ar-SA" sz="2400" b="1" dirty="0" smtClean="0">
                <a:solidFill>
                  <a:srgbClr val="0000FF"/>
                </a:solidFill>
                <a:latin typeface="Times New Roman" pitchFamily="18" charset="0"/>
                <a:cs typeface="Times New Roman" pitchFamily="18" charset="0"/>
              </a:rPr>
              <a:t>:</a:t>
            </a:r>
            <a:r>
              <a:rPr lang="ar-SA" sz="2400" b="1"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سرطان الخلايا الجرثومية </a:t>
            </a:r>
            <a:r>
              <a:rPr lang="ar-SA" sz="2000" b="1" dirty="0" smtClean="0">
                <a:latin typeface="Times New Roman" pitchFamily="18" charset="0"/>
                <a:cs typeface="Times New Roman" pitchFamily="18" charset="0"/>
              </a:rPr>
              <a:t>أو </a:t>
            </a:r>
            <a:r>
              <a:rPr lang="ar-SA" sz="2000" b="1" dirty="0" smtClean="0">
                <a:latin typeface="Times New Roman" pitchFamily="18" charset="0"/>
                <a:cs typeface="Times New Roman" pitchFamily="18" charset="0"/>
              </a:rPr>
              <a:t>الخلايا التناسلية </a:t>
            </a:r>
            <a:r>
              <a:rPr lang="ar-SA" sz="2000" b="1" dirty="0" smtClean="0">
                <a:latin typeface="Times New Roman" pitchFamily="18" charset="0"/>
                <a:cs typeface="Times New Roman" pitchFamily="18" charset="0"/>
              </a:rPr>
              <a:t>الأولية</a:t>
            </a:r>
            <a:endParaRPr lang="en-US" sz="2400" b="1" dirty="0" smtClean="0">
              <a:latin typeface="Times New Roman" pitchFamily="18" charset="0"/>
              <a:cs typeface="Times New Roman" pitchFamily="18" charset="0"/>
            </a:endParaRPr>
          </a:p>
          <a:p>
            <a:pPr rtl="1">
              <a:lnSpc>
                <a:spcPct val="200000"/>
              </a:lnSpc>
            </a:pPr>
            <a:r>
              <a:rPr lang="en-US" sz="2400" b="1" dirty="0" err="1" smtClean="0">
                <a:solidFill>
                  <a:srgbClr val="FF0000"/>
                </a:solidFill>
                <a:latin typeface="Times New Roman" pitchFamily="18" charset="0"/>
                <a:cs typeface="Times New Roman" pitchFamily="18" charset="0"/>
              </a:rPr>
              <a:t>Teratoma</a:t>
            </a:r>
            <a:r>
              <a:rPr lang="en-US" sz="2400" b="1" dirty="0" smtClean="0">
                <a:latin typeface="Times New Roman" pitchFamily="18" charset="0"/>
                <a:cs typeface="Times New Roman" pitchFamily="18" charset="0"/>
              </a:rPr>
              <a:t> : from Primordial Germ-Cells-PGCs</a:t>
            </a:r>
            <a:endParaRPr lang="en-US" sz="2400" dirty="0" smtClean="0">
              <a:latin typeface="Simplified Arabic" pitchFamily="18" charset="-78"/>
              <a:cs typeface="Simplified Arabic" pitchFamily="18"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38400" y="0"/>
            <a:ext cx="4953000" cy="823752"/>
          </a:xfrm>
          <a:prstGeom prst="rect">
            <a:avLst/>
          </a:prstGeom>
          <a:noFill/>
        </p:spPr>
        <p:txBody>
          <a:bodyPr wrap="square" rtlCol="0">
            <a:spAutoFit/>
          </a:bodyPr>
          <a:lstStyle/>
          <a:p>
            <a:pPr algn="ctr" rtl="1">
              <a:lnSpc>
                <a:spcPct val="150000"/>
              </a:lnSpc>
            </a:pPr>
            <a:r>
              <a:rPr lang="en-US" sz="36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4- Causes of cancer</a:t>
            </a:r>
          </a:p>
        </p:txBody>
      </p:sp>
      <p:sp>
        <p:nvSpPr>
          <p:cNvPr id="3" name="TextBox 2"/>
          <p:cNvSpPr txBox="1"/>
          <p:nvPr/>
        </p:nvSpPr>
        <p:spPr>
          <a:xfrm>
            <a:off x="1066800" y="751344"/>
            <a:ext cx="7772400" cy="2677656"/>
          </a:xfrm>
          <a:prstGeom prst="rect">
            <a:avLst/>
          </a:prstGeom>
          <a:solidFill>
            <a:schemeClr val="accent4">
              <a:lumMod val="40000"/>
              <a:lumOff val="60000"/>
            </a:schemeClr>
          </a:solid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There are many things believed to cause cancer, but can be summarized in three things as main reasons of the cancer, namely: </a:t>
            </a:r>
            <a:r>
              <a:rPr lang="en-US" sz="2800" u="sng" dirty="0" smtClean="0">
                <a:effectLst>
                  <a:outerShdw blurRad="38100" dist="38100" dir="2700000" algn="tl">
                    <a:srgbClr val="000000">
                      <a:alpha val="43137"/>
                    </a:srgbClr>
                  </a:outerShdw>
                </a:effectLst>
                <a:latin typeface="Times New Roman" pitchFamily="18" charset="0"/>
                <a:cs typeface="Times New Roman" pitchFamily="18" charset="0"/>
              </a:rPr>
              <a:t>chemicals, radiation, and viruses</a:t>
            </a:r>
            <a:r>
              <a:rPr lang="en-US" sz="2200" dirty="0" smtClean="0">
                <a:latin typeface="Times New Roman" pitchFamily="18" charset="0"/>
                <a:cs typeface="Times New Roman" pitchFamily="18" charset="0"/>
              </a:rPr>
              <a:t>.</a:t>
            </a:r>
            <a:endParaRPr lang="ar-SA" sz="2200" b="1" dirty="0" smtClean="0">
              <a:latin typeface="Times New Roman" pitchFamily="18" charset="0"/>
              <a:cs typeface="Times New Roman" pitchFamily="18" charset="0"/>
            </a:endParaRPr>
          </a:p>
        </p:txBody>
      </p:sp>
      <p:sp>
        <p:nvSpPr>
          <p:cNvPr id="4" name="TextBox 3"/>
          <p:cNvSpPr txBox="1"/>
          <p:nvPr/>
        </p:nvSpPr>
        <p:spPr>
          <a:xfrm>
            <a:off x="990600" y="3457813"/>
            <a:ext cx="7772400" cy="3323987"/>
          </a:xfrm>
          <a:prstGeom prst="rect">
            <a:avLst/>
          </a:prstGeom>
          <a:solidFill>
            <a:schemeClr val="bg1"/>
          </a:solid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All these causes are involved in the way of their effect on the cells, these substances affect the chromosomes in the cells and affecting therefore the genes responsible for the control of cell division, then division uncontrolled and turn into cancer cells.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838200"/>
            <a:ext cx="7924800" cy="2677656"/>
          </a:xfrm>
          <a:prstGeom prst="rect">
            <a:avLst/>
          </a:prstGeom>
          <a:noFill/>
        </p:spPr>
        <p:txBody>
          <a:bodyPr wrap="square" rtlCol="0">
            <a:spAutoFit/>
          </a:bodyPr>
          <a:lstStyle/>
          <a:p>
            <a:pPr marL="231775" indent="-231775"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The material that lead to cancer called Carcinogen, mean has carcinogenic effect</a:t>
            </a:r>
          </a:p>
          <a:p>
            <a:pPr marL="231775" indent="-231775" algn="just">
              <a:lnSpc>
                <a:spcPct val="150000"/>
              </a:lnSpc>
            </a:pPr>
            <a:r>
              <a:rPr lang="en-US" sz="2800" dirty="0" smtClean="0">
                <a:latin typeface="Times New Roman" pitchFamily="18" charset="0"/>
                <a:cs typeface="Times New Roman" pitchFamily="18" charset="0"/>
              </a:rPr>
              <a:t>* Chemicals reach to the body either through touch or during breathing or by mouth with food.</a:t>
            </a:r>
            <a:endParaRPr lang="en-US" sz="2800" dirty="0">
              <a:latin typeface="Times New Roman" pitchFamily="18" charset="0"/>
              <a:cs typeface="Times New Roman" pitchFamily="18" charset="0"/>
            </a:endParaRPr>
          </a:p>
        </p:txBody>
      </p:sp>
      <p:sp>
        <p:nvSpPr>
          <p:cNvPr id="5" name="TextBox 4"/>
          <p:cNvSpPr txBox="1"/>
          <p:nvPr/>
        </p:nvSpPr>
        <p:spPr>
          <a:xfrm>
            <a:off x="1143000" y="152400"/>
            <a:ext cx="6019800" cy="661207"/>
          </a:xfrm>
          <a:prstGeom prst="rect">
            <a:avLst/>
          </a:prstGeom>
          <a:noFill/>
        </p:spPr>
        <p:txBody>
          <a:bodyPr wrap="square" rtlCol="0">
            <a:spAutoFit/>
          </a:bodyPr>
          <a:lstStyle/>
          <a:p>
            <a:pPr algn="just">
              <a:lnSpc>
                <a:spcPct val="150000"/>
              </a:lnSpc>
            </a:pPr>
            <a:r>
              <a:rPr lang="en-US" sz="2800" b="1" dirty="0" smtClean="0">
                <a:solidFill>
                  <a:srgbClr val="FF0000"/>
                </a:solidFill>
                <a:latin typeface="Times New Roman" pitchFamily="18" charset="0"/>
                <a:cs typeface="Times New Roman" pitchFamily="18" charset="0"/>
              </a:rPr>
              <a:t>1- Chemicals</a:t>
            </a:r>
            <a:endParaRPr lang="en-US" sz="2800" dirty="0">
              <a:solidFill>
                <a:srgbClr val="FF0000"/>
              </a:solidFill>
              <a:latin typeface="Times New Roman" pitchFamily="18" charset="0"/>
              <a:cs typeface="Times New Roman" pitchFamily="18" charset="0"/>
            </a:endParaRPr>
          </a:p>
        </p:txBody>
      </p:sp>
      <p:sp>
        <p:nvSpPr>
          <p:cNvPr id="6" name="Rectangle 1"/>
          <p:cNvSpPr>
            <a:spLocks noChangeArrowheads="1"/>
          </p:cNvSpPr>
          <p:nvPr/>
        </p:nvSpPr>
        <p:spPr bwMode="auto">
          <a:xfrm>
            <a:off x="990600" y="3429000"/>
            <a:ext cx="8077200" cy="2862322"/>
          </a:xfrm>
          <a:prstGeom prst="rect">
            <a:avLst/>
          </a:prstGeom>
          <a:solidFill>
            <a:schemeClr val="accent1">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fontAlgn="base" hangingPunct="0">
              <a:lnSpc>
                <a:spcPct val="150000"/>
              </a:lnSpc>
              <a:spcBef>
                <a:spcPct val="0"/>
              </a:spcBef>
              <a:spcAft>
                <a:spcPct val="0"/>
              </a:spcAft>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Chemicals listed in the following table, not for inventory but are examples and you can refer to the references and all bulletins from the Food organization, Cancer Society, fighting against smoking, Academy of Science in the New York and others.</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 name="عنصر نائب للتذييل 1"/>
          <p:cNvSpPr>
            <a:spLocks noGrp="1"/>
          </p:cNvSpPr>
          <p:nvPr>
            <p:ph type="ftr" sz="quarter" idx="11"/>
          </p:nvPr>
        </p:nvSpPr>
        <p:spPr/>
        <p:txBody>
          <a:bodyPr/>
          <a:lstStyle/>
          <a:p>
            <a:r>
              <a:rPr lang="en-US" smtClean="0"/>
              <a:t>Zoo 424 Lecture 4, Embryonic and cancer cells</a:t>
            </a: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3255</TotalTime>
  <Words>1041</Words>
  <Application>Microsoft Office PowerPoint</Application>
  <PresentationFormat>عرض على الشاشة (3:4)‏</PresentationFormat>
  <Paragraphs>147</Paragraphs>
  <Slides>24</Slides>
  <Notes>20</Notes>
  <HiddenSlides>0</HiddenSlides>
  <MMClips>0</MMClips>
  <ScaleCrop>false</ScaleCrop>
  <HeadingPairs>
    <vt:vector size="6" baseType="variant">
      <vt:variant>
        <vt:lpstr>الخطوط المستخدمة</vt:lpstr>
      </vt:variant>
      <vt:variant>
        <vt:i4>10</vt:i4>
      </vt:variant>
      <vt:variant>
        <vt:lpstr>نسق</vt:lpstr>
      </vt:variant>
      <vt:variant>
        <vt:i4>1</vt:i4>
      </vt:variant>
      <vt:variant>
        <vt:lpstr>عناوين الشرائح</vt:lpstr>
      </vt:variant>
      <vt:variant>
        <vt:i4>24</vt:i4>
      </vt:variant>
    </vt:vector>
  </HeadingPairs>
  <TitlesOfParts>
    <vt:vector size="35" baseType="lpstr">
      <vt:lpstr>Andalus</vt:lpstr>
      <vt:lpstr>Arial</vt:lpstr>
      <vt:lpstr>Calibri</vt:lpstr>
      <vt:lpstr>Castellar</vt:lpstr>
      <vt:lpstr>Gill Sans MT</vt:lpstr>
      <vt:lpstr>Majalla UI</vt:lpstr>
      <vt:lpstr>Simplified Arabic</vt:lpstr>
      <vt:lpstr>Times New Roman</vt:lpstr>
      <vt:lpstr>Verdana</vt:lpstr>
      <vt:lpstr>Wingdings 2</vt:lpstr>
      <vt:lpstr>Solstice</vt:lpstr>
      <vt:lpstr>Experimental Embryology</vt:lpstr>
      <vt:lpstr>Principals of Experimental Embryology</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Ibrahim Barakat</dc:creator>
  <cp:lastModifiedBy>NM</cp:lastModifiedBy>
  <cp:revision>331</cp:revision>
  <dcterms:created xsi:type="dcterms:W3CDTF">2006-08-16T00:00:00Z</dcterms:created>
  <dcterms:modified xsi:type="dcterms:W3CDTF">2017-11-03T03:57:21Z</dcterms:modified>
</cp:coreProperties>
</file>