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99" r:id="rId3"/>
    <p:sldId id="307" r:id="rId4"/>
    <p:sldId id="304" r:id="rId5"/>
    <p:sldId id="305" r:id="rId6"/>
    <p:sldId id="306" r:id="rId7"/>
    <p:sldId id="308" r:id="rId8"/>
    <p:sldId id="309" r:id="rId9"/>
    <p:sldId id="310" r:id="rId10"/>
    <p:sldId id="303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6" autoAdjust="0"/>
    <p:restoredTop sz="90409" autoAdjust="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9B7AF20-4B11-481D-A472-DF8A4E6C6085}" type="datetimeFigureOut">
              <a:rPr lang="ar-SA" smtClean="0"/>
              <a:pPr/>
              <a:t>29/12/1436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8182E63-CD6B-4CF2-9639-253841FD301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142445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5C58FC6-B0EA-4E44-9208-05FA5FE32EAB}" type="datetimeFigureOut">
              <a:rPr lang="ar-SA" smtClean="0"/>
              <a:pPr/>
              <a:t>29/12/1436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B6E6889-4F1F-444D-B384-655343D5E8E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4082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57B894D9-5C3F-4857-981A-5FBB4BACAD84}" type="slidenum">
              <a:rPr lang="en-AU" altLang="en-US" sz="1200" smtClean="0"/>
              <a:pPr/>
              <a:t>2</a:t>
            </a:fld>
            <a:endParaRPr lang="en-AU" altLang="en-US" sz="1200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57B894D9-5C3F-4857-981A-5FBB4BACAD84}" type="slidenum">
              <a:rPr lang="en-AU" altLang="en-US" sz="1200" smtClean="0"/>
              <a:pPr/>
              <a:t>3</a:t>
            </a:fld>
            <a:endParaRPr lang="en-AU" altLang="en-US" sz="1200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57B894D9-5C3F-4857-981A-5FBB4BACAD84}" type="slidenum">
              <a:rPr lang="en-AU" altLang="en-US" sz="1200" smtClean="0"/>
              <a:pPr/>
              <a:t>4</a:t>
            </a:fld>
            <a:endParaRPr lang="en-AU" altLang="en-US" sz="1200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57B894D9-5C3F-4857-981A-5FBB4BACAD84}" type="slidenum">
              <a:rPr lang="en-AU" altLang="en-US" sz="1200" smtClean="0"/>
              <a:pPr/>
              <a:t>5</a:t>
            </a:fld>
            <a:endParaRPr lang="en-AU" altLang="en-US" sz="1200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57B894D9-5C3F-4857-981A-5FBB4BACAD84}" type="slidenum">
              <a:rPr lang="en-AU" altLang="en-US" sz="1200" smtClean="0"/>
              <a:pPr/>
              <a:t>6</a:t>
            </a:fld>
            <a:endParaRPr lang="en-AU" altLang="en-US" sz="1200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57B894D9-5C3F-4857-981A-5FBB4BACAD84}" type="slidenum">
              <a:rPr lang="en-AU" altLang="en-US" sz="1200" smtClean="0"/>
              <a:pPr/>
              <a:t>7</a:t>
            </a:fld>
            <a:endParaRPr lang="en-AU" altLang="en-US" sz="1200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57B894D9-5C3F-4857-981A-5FBB4BACAD84}" type="slidenum">
              <a:rPr lang="en-AU" altLang="en-US" sz="1200" smtClean="0"/>
              <a:pPr/>
              <a:t>8</a:t>
            </a:fld>
            <a:endParaRPr lang="en-AU" altLang="en-US" sz="1200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57B894D9-5C3F-4857-981A-5FBB4BACAD84}" type="slidenum">
              <a:rPr lang="en-AU" altLang="en-US" sz="1200" smtClean="0"/>
              <a:pPr/>
              <a:t>9</a:t>
            </a:fld>
            <a:endParaRPr lang="en-AU" altLang="en-US" sz="1200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49421948-3A82-4CF0-85A9-E502E09E9EFA}" type="slidenum">
              <a:rPr lang="en-AU" altLang="en-US" sz="1200" smtClean="0"/>
              <a:pPr/>
              <a:t>10</a:t>
            </a:fld>
            <a:endParaRPr lang="en-AU" altLang="en-US" sz="1200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01C17A5-F73D-4FC8-8801-224AAB5F1C03}" type="datetimeFigureOut">
              <a:rPr lang="ar-SA" smtClean="0"/>
              <a:pPr/>
              <a:t>29/12/1436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C17A5-F73D-4FC8-8801-224AAB5F1C03}" type="datetimeFigureOut">
              <a:rPr lang="ar-SA" smtClean="0"/>
              <a:pPr/>
              <a:t>29/12/1436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401C17A5-F73D-4FC8-8801-224AAB5F1C03}" type="datetimeFigureOut">
              <a:rPr lang="ar-SA" smtClean="0"/>
              <a:pPr/>
              <a:t>29/12/1436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مستطيل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C17A5-F73D-4FC8-8801-224AAB5F1C03}" type="datetimeFigureOut">
              <a:rPr lang="ar-SA" smtClean="0"/>
              <a:pPr/>
              <a:t>29/12/1436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مستطيل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C17A5-F73D-4FC8-8801-224AAB5F1C03}" type="datetimeFigureOut">
              <a:rPr lang="ar-SA" smtClean="0"/>
              <a:pPr/>
              <a:t>29/12/1436</a:t>
            </a:fld>
            <a:endParaRPr lang="ar-SA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01C17A5-F73D-4FC8-8801-224AAB5F1C03}" type="datetimeFigureOut">
              <a:rPr lang="ar-SA" smtClean="0"/>
              <a:pPr/>
              <a:t>29/12/1436</a:t>
            </a:fld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عنصر نائب للتذييل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01C17A5-F73D-4FC8-8801-224AAB5F1C03}" type="datetimeFigureOut">
              <a:rPr lang="ar-SA" smtClean="0"/>
              <a:pPr/>
              <a:t>29/12/1436</a:t>
            </a:fld>
            <a:endParaRPr lang="ar-SA"/>
          </a:p>
        </p:txBody>
      </p:sp>
      <p:sp>
        <p:nvSpPr>
          <p:cNvPr id="12" name="عنصر نائب لرقم الشريحة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  <p:sp>
        <p:nvSpPr>
          <p:cNvPr id="16" name="عنصر نائب للنص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5" name="عنصر نائب للنص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C17A5-F73D-4FC8-8801-224AAB5F1C03}" type="datetimeFigureOut">
              <a:rPr lang="ar-SA" smtClean="0"/>
              <a:pPr/>
              <a:t>29/12/1436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C17A5-F73D-4FC8-8801-224AAB5F1C03}" type="datetimeFigureOut">
              <a:rPr lang="ar-SA" smtClean="0"/>
              <a:pPr/>
              <a:t>29/12/1436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C17A5-F73D-4FC8-8801-224AAB5F1C03}" type="datetimeFigureOut">
              <a:rPr lang="ar-SA" smtClean="0"/>
              <a:pPr/>
              <a:t>29/12/1436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مستطيل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401C17A5-F73D-4FC8-8801-224AAB5F1C03}" type="datetimeFigureOut">
              <a:rPr lang="ar-SA" smtClean="0"/>
              <a:pPr/>
              <a:t>29/12/1436</a:t>
            </a:fld>
            <a:endParaRPr lang="ar-SA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01C17A5-F73D-4FC8-8801-224AAB5F1C03}" type="datetimeFigureOut">
              <a:rPr lang="ar-SA" smtClean="0"/>
              <a:pPr/>
              <a:t>29/12/1436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مستطيل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187106A-ED4A-44CB-82DF-EE3AAE4D4AA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642910" y="2786058"/>
            <a:ext cx="8153400" cy="9906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algn="ctr" rtl="0"/>
            <a:r>
              <a:rPr lang="en-US" sz="4000" dirty="0" smtClean="0"/>
              <a:t>Data Collection and Process Mapping</a:t>
            </a:r>
            <a:endParaRPr lang="en-US" sz="4000" dirty="0"/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2411760" y="6021288"/>
            <a:ext cx="6320926" cy="648072"/>
          </a:xfrm>
          <a:prstGeom prst="rect">
            <a:avLst/>
          </a:prstGeom>
        </p:spPr>
        <p:txBody>
          <a:bodyPr vert="horz" anchor="b">
            <a:normAutofit lnSpcReduction="10000"/>
          </a:bodyPr>
          <a:lstStyle/>
          <a:p>
            <a:pPr algn="ctr" rtl="0"/>
            <a:r>
              <a:rPr lang="en-US" sz="4000" dirty="0" smtClean="0"/>
              <a:t>Chapter4</a:t>
            </a:r>
            <a:endParaRPr lang="en-US" sz="4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0372"/>
            <a:ext cx="8670925" cy="1014412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b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Exercise</a:t>
            </a:r>
          </a:p>
        </p:txBody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1788" y="1866900"/>
            <a:ext cx="8466137" cy="2210172"/>
          </a:xfrm>
        </p:spPr>
        <p:txBody>
          <a:bodyPr>
            <a:noAutofit/>
          </a:bodyPr>
          <a:lstStyle/>
          <a:p>
            <a:pPr marL="0" indent="0" algn="l" rtl="0" eaLnBrk="1" hangingPunct="1">
              <a:buNone/>
            </a:pP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Students, as a group or individuals, should propose a real process and draw an activity cycle diagram and a process map….</a:t>
            </a:r>
            <a:endParaRPr lang="en-US" altLang="en-US" sz="24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5219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549275"/>
            <a:ext cx="7772400" cy="7493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AU" sz="3600" b="1" i="1" kern="0" dirty="0" smtClean="0"/>
              <a:t>Data Collection</a:t>
            </a:r>
            <a:endParaRPr lang="en-AU" sz="3600" b="1" i="1" kern="0" dirty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51520" y="2060848"/>
            <a:ext cx="8568952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marL="342900" indent="-342900" algn="just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AU" altLang="en-US" dirty="0" smtClean="0"/>
              <a:t>Data collection is a big challenge </a:t>
            </a:r>
          </a:p>
          <a:p>
            <a:pPr marL="342900" indent="-342900" algn="just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AU" altLang="en-US" dirty="0" smtClean="0"/>
              <a:t>A model will not provide accurate output data unless the input data has been collected and analysed in an appropriate manner.</a:t>
            </a:r>
          </a:p>
          <a:p>
            <a:pPr marL="342900" indent="-342900" algn="just" rtl="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AU" altLang="en-US" dirty="0"/>
          </a:p>
        </p:txBody>
      </p:sp>
    </p:spTree>
    <p:extLst>
      <p:ext uri="{BB962C8B-B14F-4D97-AF65-F5344CB8AC3E}">
        <p14:creationId xmlns:p14="http://schemas.microsoft.com/office/powerpoint/2010/main" val="453141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549275"/>
            <a:ext cx="7772400" cy="7493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AU" sz="3600" b="1" i="1" kern="0" dirty="0" smtClean="0"/>
              <a:t>Data Required for a Simulation </a:t>
            </a:r>
            <a:r>
              <a:rPr lang="en-AU" sz="3600" b="1" i="1" kern="0" dirty="0"/>
              <a:t>M</a:t>
            </a:r>
            <a:r>
              <a:rPr lang="en-AU" sz="3600" b="1" i="1" kern="0" dirty="0" smtClean="0"/>
              <a:t>odel</a:t>
            </a:r>
            <a:endParaRPr lang="en-AU" sz="3600" b="1" i="1" kern="0" dirty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51520" y="2060848"/>
            <a:ext cx="8784976" cy="3748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rtl="0">
              <a:lnSpc>
                <a:spcPct val="90000"/>
              </a:lnSpc>
            </a:pPr>
            <a:r>
              <a:rPr lang="en-AU" altLang="en-US" b="1" dirty="0" smtClean="0">
                <a:solidFill>
                  <a:schemeClr val="accent2">
                    <a:lumMod val="75000"/>
                  </a:schemeClr>
                </a:solidFill>
              </a:rPr>
              <a:t>Logic Data Required for the Process Map &amp; the Activity Cycle Diagram</a:t>
            </a:r>
          </a:p>
          <a:p>
            <a:pPr marL="342900" indent="-342900" algn="just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AU" altLang="en-US" dirty="0" smtClean="0"/>
              <a:t>Process Routing</a:t>
            </a:r>
          </a:p>
          <a:p>
            <a:pPr marL="342900" indent="-342900" algn="just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AU" altLang="en-US" dirty="0" smtClean="0"/>
              <a:t>Decision Points</a:t>
            </a:r>
          </a:p>
          <a:p>
            <a:pPr marL="342900" indent="-342900" algn="just" rtl="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AU" altLang="en-US" dirty="0" smtClean="0"/>
          </a:p>
          <a:p>
            <a:pPr algn="ctr" rtl="0">
              <a:lnSpc>
                <a:spcPct val="90000"/>
              </a:lnSpc>
            </a:pPr>
            <a:r>
              <a:rPr lang="en-AU" altLang="en-US" b="1" dirty="0" smtClean="0">
                <a:solidFill>
                  <a:schemeClr val="accent2">
                    <a:lumMod val="75000"/>
                  </a:schemeClr>
                </a:solidFill>
              </a:rPr>
              <a:t>Additional data for the model</a:t>
            </a:r>
          </a:p>
          <a:p>
            <a:pPr marL="342900" indent="-342900" algn="just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AU" altLang="en-US" dirty="0" smtClean="0"/>
              <a:t>Process Time</a:t>
            </a:r>
          </a:p>
          <a:p>
            <a:pPr marL="342900" indent="-342900" algn="just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AU" altLang="en-US" dirty="0" smtClean="0"/>
              <a:t>Resource Availability</a:t>
            </a:r>
          </a:p>
          <a:p>
            <a:pPr marL="342900" indent="-342900" algn="just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AU" altLang="en-US" dirty="0" smtClean="0"/>
              <a:t>Demand Pattern</a:t>
            </a:r>
          </a:p>
          <a:p>
            <a:pPr marL="342900" indent="-342900" algn="just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AU" altLang="en-US" dirty="0" smtClean="0"/>
              <a:t>Process Layout</a:t>
            </a:r>
            <a:endParaRPr lang="en-AU" altLang="en-US" dirty="0"/>
          </a:p>
          <a:p>
            <a:pPr marL="342900" indent="-342900" algn="just" rtl="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AU" altLang="en-US" dirty="0"/>
          </a:p>
        </p:txBody>
      </p:sp>
    </p:spTree>
    <p:extLst>
      <p:ext uri="{BB962C8B-B14F-4D97-AF65-F5344CB8AC3E}">
        <p14:creationId xmlns:p14="http://schemas.microsoft.com/office/powerpoint/2010/main" val="746864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549275"/>
            <a:ext cx="7772400" cy="7493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AU" sz="3600" b="1" i="1" kern="0" dirty="0" smtClean="0"/>
              <a:t>Data Collection</a:t>
            </a:r>
            <a:endParaRPr lang="en-AU" sz="3600" b="1" i="1" kern="0" dirty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467544" y="2060848"/>
            <a:ext cx="8089900" cy="4081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just" rtl="0">
              <a:lnSpc>
                <a:spcPct val="90000"/>
              </a:lnSpc>
            </a:pPr>
            <a:r>
              <a:rPr lang="en-AU" altLang="en-US" dirty="0" smtClean="0">
                <a:solidFill>
                  <a:srgbClr val="FF0000"/>
                </a:solidFill>
              </a:rPr>
              <a:t>Which one comes first, the data or the model?</a:t>
            </a:r>
          </a:p>
          <a:p>
            <a:pPr algn="just" rtl="0">
              <a:lnSpc>
                <a:spcPct val="90000"/>
              </a:lnSpc>
            </a:pPr>
            <a:endParaRPr lang="en-AU" altLang="en-US" dirty="0"/>
          </a:p>
          <a:p>
            <a:pPr algn="just" rtl="0">
              <a:lnSpc>
                <a:spcPct val="90000"/>
              </a:lnSpc>
            </a:pPr>
            <a:endParaRPr lang="en-AU" altLang="en-US" dirty="0" smtClean="0"/>
          </a:p>
          <a:p>
            <a:pPr algn="ctr" rtl="0">
              <a:lnSpc>
                <a:spcPct val="90000"/>
              </a:lnSpc>
            </a:pPr>
            <a:r>
              <a:rPr lang="en-AU" altLang="en-US" dirty="0" smtClean="0">
                <a:solidFill>
                  <a:schemeClr val="accent2">
                    <a:lumMod val="75000"/>
                  </a:schemeClr>
                </a:solidFill>
              </a:rPr>
              <a:t>Sources of Data</a:t>
            </a:r>
          </a:p>
          <a:p>
            <a:pPr marL="342900" indent="-342900" algn="just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AU" altLang="en-US" dirty="0" smtClean="0"/>
              <a:t>Historical Records</a:t>
            </a:r>
          </a:p>
          <a:p>
            <a:pPr marL="342900" indent="-342900" algn="just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AU" altLang="en-US" dirty="0" smtClean="0"/>
              <a:t>Observations</a:t>
            </a:r>
          </a:p>
          <a:p>
            <a:pPr marL="342900" indent="-342900" algn="just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AU" altLang="en-US" dirty="0" smtClean="0"/>
              <a:t>Interviews</a:t>
            </a:r>
          </a:p>
          <a:p>
            <a:pPr marL="342900" indent="-342900" algn="just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AU" altLang="en-US" dirty="0" smtClean="0"/>
              <a:t>Process owner/vendor estimate</a:t>
            </a:r>
          </a:p>
          <a:p>
            <a:pPr marL="342900" indent="-342900" algn="just" rtl="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AU" altLang="en-US" dirty="0"/>
          </a:p>
          <a:p>
            <a:pPr marL="342900" indent="-342900" algn="just" rtl="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AU" altLang="en-US" dirty="0" smtClean="0"/>
          </a:p>
          <a:p>
            <a:pPr algn="just" rtl="0">
              <a:lnSpc>
                <a:spcPct val="90000"/>
              </a:lnSpc>
            </a:pPr>
            <a:r>
              <a:rPr lang="en-AU" altLang="en-US" dirty="0" smtClean="0"/>
              <a:t>……….. Data collection activities are ongoing process throughout the simulation project</a:t>
            </a:r>
            <a:endParaRPr lang="en-AU" altLang="en-US" dirty="0"/>
          </a:p>
        </p:txBody>
      </p:sp>
    </p:spTree>
    <p:extLst>
      <p:ext uri="{BB962C8B-B14F-4D97-AF65-F5344CB8AC3E}">
        <p14:creationId xmlns:p14="http://schemas.microsoft.com/office/powerpoint/2010/main" val="3711004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549275"/>
            <a:ext cx="7772400" cy="7493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AU" sz="3600" b="1" i="1" kern="0" dirty="0" smtClean="0"/>
              <a:t>Process Mapping</a:t>
            </a:r>
            <a:endParaRPr lang="en-AU" sz="3600" b="1" i="1" kern="0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79512" y="1650876"/>
            <a:ext cx="8784976" cy="4514428"/>
          </a:xfrm>
          <a:prstGeom prst="rect">
            <a:avLst/>
          </a:prstGeom>
        </p:spPr>
        <p:txBody>
          <a:bodyPr vert="horz">
            <a:noAutofit/>
          </a:bodyPr>
          <a:lstStyle>
            <a:lvl1pPr marL="320040" indent="-320040" algn="r" rtl="1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r" rtl="1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r" rtl="1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r" rtl="1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r" rtl="1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r" rtl="1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r" rtl="1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r" rtl="1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r" rtl="1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buFont typeface="Wingdings" panose="05000000000000000000" pitchFamily="2" charset="2"/>
              <a:buChar char="§"/>
            </a:pP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 process map is also called a conceptual model.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idea is to construct a diagrammatic representation of the process understudied.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It provides an understanding between the simulation developer and the process owner.</a:t>
            </a:r>
          </a:p>
          <a:p>
            <a:pPr marL="0" indent="0" algn="l" rtl="0">
              <a:buNone/>
            </a:pPr>
            <a:endParaRPr lang="en-US" alt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rtl="0">
              <a:buNone/>
            </a:pPr>
            <a:r>
              <a:rPr lang="en-US" altLang="en-US" sz="24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 Mapping can be done using one of the following methods: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Activity 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ycle Diagrams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Process Maps  </a:t>
            </a:r>
          </a:p>
        </p:txBody>
      </p:sp>
    </p:spTree>
    <p:extLst>
      <p:ext uri="{BB962C8B-B14F-4D97-AF65-F5344CB8AC3E}">
        <p14:creationId xmlns:p14="http://schemas.microsoft.com/office/powerpoint/2010/main" val="3711004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549275"/>
            <a:ext cx="7772400" cy="7493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AU" sz="3600" b="1" i="1" kern="0" dirty="0" smtClean="0"/>
              <a:t>Activity Cycle Diagrams</a:t>
            </a:r>
            <a:endParaRPr lang="en-AU" sz="3600" b="1" i="1" kern="0" dirty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51520" y="1618199"/>
            <a:ext cx="8424936" cy="2419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marL="342900" indent="-342900" algn="just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AU" altLang="en-US" dirty="0" smtClean="0"/>
              <a:t>The diagram aims to show the lifecycle of the components of the system.</a:t>
            </a:r>
            <a:endParaRPr lang="en-AU" altLang="en-US" dirty="0"/>
          </a:p>
          <a:p>
            <a:pPr marL="342900" indent="-342900" algn="just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AU" altLang="en-US" dirty="0" smtClean="0"/>
              <a:t>Each component is shown in either of two states, dead and active.</a:t>
            </a:r>
          </a:p>
          <a:p>
            <a:pPr marL="342900" indent="-342900" algn="just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AU" altLang="en-US" dirty="0" smtClean="0"/>
              <a:t>Each component can be shown moving through a number of dean and active states in a sequence that must form a loop. </a:t>
            </a:r>
            <a:endParaRPr lang="en-AU" altLang="en-US" dirty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737" y="3969593"/>
            <a:ext cx="4200525" cy="27717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11004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549275"/>
            <a:ext cx="7772400" cy="7493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AU" sz="3600" b="1" i="1" kern="0" dirty="0"/>
              <a:t>Activity Cycle Diagrams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467544" y="1618199"/>
            <a:ext cx="8089900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just" rtl="0">
              <a:lnSpc>
                <a:spcPct val="90000"/>
              </a:lnSpc>
            </a:pPr>
            <a:r>
              <a:rPr lang="en-AU" altLang="en-US" dirty="0" smtClean="0"/>
              <a:t>An example of an activity cycle diagram for a simplified arrest process</a:t>
            </a:r>
            <a:endParaRPr lang="en-AU" altLang="en-US" dirty="0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636912"/>
            <a:ext cx="6912768" cy="38164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19406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549275"/>
            <a:ext cx="7772400" cy="7493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AU" sz="3600" b="1" i="1" kern="0" dirty="0" smtClean="0"/>
              <a:t>Process Maps</a:t>
            </a:r>
            <a:endParaRPr lang="en-AU" sz="3600" b="1" i="1" kern="0" dirty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467544" y="1618199"/>
            <a:ext cx="8089900" cy="208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marL="342900" indent="-342900" algn="just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AU" altLang="en-US" dirty="0" smtClean="0"/>
              <a:t>It is a process flow diagram</a:t>
            </a:r>
          </a:p>
          <a:p>
            <a:pPr marL="342900" indent="-342900" algn="just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AU" altLang="en-US" dirty="0" smtClean="0"/>
              <a:t>A useful way to understand and document a process and show the interrelationships between the process activities.</a:t>
            </a:r>
          </a:p>
          <a:p>
            <a:pPr marL="342900" indent="-342900" algn="just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AU" altLang="en-US" dirty="0" smtClean="0"/>
              <a:t>It is widely used in business process re-engineering (BPR) projects.</a:t>
            </a:r>
            <a:endParaRPr lang="en-AU" altLang="en-US" dirty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1016" y="3882727"/>
            <a:ext cx="3505200" cy="27146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67875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549275"/>
            <a:ext cx="7772400" cy="7493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AU" sz="3600" b="1" i="1" kern="0" dirty="0" smtClean="0"/>
              <a:t>A</a:t>
            </a:r>
            <a:endParaRPr lang="en-AU" sz="3600" b="1" i="1" kern="0" dirty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420094"/>
            <a:ext cx="5482927" cy="352918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527050" y="1618199"/>
            <a:ext cx="8293422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just" rtl="0">
              <a:lnSpc>
                <a:spcPct val="90000"/>
              </a:lnSpc>
            </a:pPr>
            <a:r>
              <a:rPr lang="en-AU" altLang="en-US" dirty="0" smtClean="0"/>
              <a:t>An example of a process map for a simplified arrest process</a:t>
            </a:r>
            <a:endParaRPr lang="en-AU" altLang="en-US" dirty="0"/>
          </a:p>
        </p:txBody>
      </p:sp>
    </p:spTree>
    <p:extLst>
      <p:ext uri="{BB962C8B-B14F-4D97-AF65-F5344CB8AC3E}">
        <p14:creationId xmlns:p14="http://schemas.microsoft.com/office/powerpoint/2010/main" val="1067875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لوان متوسطة">
  <a:themeElements>
    <a:clrScheme name="ألوان متوسطة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ألوان متوسطة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ألوان متوسطة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5934</TotalTime>
  <Words>314</Words>
  <Application>Microsoft Office PowerPoint</Application>
  <PresentationFormat>On-screen Show (4:3)</PresentationFormat>
  <Paragraphs>58</Paragraphs>
  <Slides>10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ألوان متوسطة</vt:lpstr>
      <vt:lpstr>PowerPoint Presentation</vt:lpstr>
      <vt:lpstr>Data Collection</vt:lpstr>
      <vt:lpstr>Data Required for a Simulation Model</vt:lpstr>
      <vt:lpstr>Data Collection</vt:lpstr>
      <vt:lpstr>Process Mapping</vt:lpstr>
      <vt:lpstr>Activity Cycle Diagrams</vt:lpstr>
      <vt:lpstr>Activity Cycle Diagrams</vt:lpstr>
      <vt:lpstr>Process Maps</vt:lpstr>
      <vt:lpstr>A</vt:lpstr>
      <vt:lpstr>Exercise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User</dc:creator>
  <cp:lastModifiedBy>User</cp:lastModifiedBy>
  <cp:revision>361</cp:revision>
  <dcterms:created xsi:type="dcterms:W3CDTF">2013-09-17T19:13:54Z</dcterms:created>
  <dcterms:modified xsi:type="dcterms:W3CDTF">2015-10-11T21:53:04Z</dcterms:modified>
</cp:coreProperties>
</file>