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57"/>
  </p:notesMasterIdLst>
  <p:sldIdLst>
    <p:sldId id="290" r:id="rId2"/>
    <p:sldId id="257" r:id="rId3"/>
    <p:sldId id="258" r:id="rId4"/>
    <p:sldId id="260" r:id="rId5"/>
    <p:sldId id="261" r:id="rId6"/>
    <p:sldId id="262" r:id="rId7"/>
    <p:sldId id="275" r:id="rId8"/>
    <p:sldId id="264" r:id="rId9"/>
    <p:sldId id="265" r:id="rId10"/>
    <p:sldId id="266" r:id="rId11"/>
    <p:sldId id="267" r:id="rId12"/>
    <p:sldId id="268" r:id="rId13"/>
    <p:sldId id="269" r:id="rId14"/>
    <p:sldId id="270" r:id="rId15"/>
    <p:sldId id="271" r:id="rId16"/>
    <p:sldId id="272" r:id="rId17"/>
    <p:sldId id="276" r:id="rId18"/>
    <p:sldId id="277" r:id="rId19"/>
    <p:sldId id="278" r:id="rId20"/>
    <p:sldId id="279" r:id="rId21"/>
    <p:sldId id="280" r:id="rId22"/>
    <p:sldId id="281" r:id="rId23"/>
    <p:sldId id="282" r:id="rId24"/>
    <p:sldId id="283" r:id="rId25"/>
    <p:sldId id="284" r:id="rId26"/>
    <p:sldId id="285" r:id="rId27"/>
    <p:sldId id="286" r:id="rId28"/>
    <p:sldId id="287" r:id="rId29"/>
    <p:sldId id="288" r:id="rId30"/>
    <p:sldId id="291" r:id="rId31"/>
    <p:sldId id="316" r:id="rId32"/>
    <p:sldId id="292" r:id="rId33"/>
    <p:sldId id="293" r:id="rId34"/>
    <p:sldId id="294" r:id="rId35"/>
    <p:sldId id="295" r:id="rId36"/>
    <p:sldId id="296" r:id="rId37"/>
    <p:sldId id="297" r:id="rId38"/>
    <p:sldId id="298" r:id="rId39"/>
    <p:sldId id="299" r:id="rId40"/>
    <p:sldId id="300" r:id="rId41"/>
    <p:sldId id="301" r:id="rId42"/>
    <p:sldId id="302" r:id="rId43"/>
    <p:sldId id="303" r:id="rId44"/>
    <p:sldId id="304" r:id="rId45"/>
    <p:sldId id="305" r:id="rId46"/>
    <p:sldId id="306" r:id="rId47"/>
    <p:sldId id="307" r:id="rId48"/>
    <p:sldId id="308" r:id="rId49"/>
    <p:sldId id="309" r:id="rId50"/>
    <p:sldId id="310" r:id="rId51"/>
    <p:sldId id="311" r:id="rId52"/>
    <p:sldId id="312" r:id="rId53"/>
    <p:sldId id="313" r:id="rId54"/>
    <p:sldId id="314" r:id="rId55"/>
    <p:sldId id="315" r:id="rId56"/>
  </p:sldIdLst>
  <p:sldSz cx="9144000" cy="6858000" type="screen4x3"/>
  <p:notesSz cx="6858000" cy="9144000"/>
  <p:custDataLst>
    <p:tags r:id="rId58"/>
  </p:custDataLst>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87" d="100"/>
          <a:sy n="87" d="100"/>
        </p:scale>
        <p:origin x="-570" y="-34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61"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smtClean="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3D2ABC82-2E25-4A5D-99FA-DAA4CB5106CB}" type="datetimeFigureOut">
              <a:rPr lang="en-US"/>
              <a:pPr>
                <a:defRPr/>
              </a:pPr>
              <a:t>3/11/2015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smtClean="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7A6CAEFF-174C-4FC0-898C-BD9592BAF26E}" type="slidenum">
              <a:rPr lang="en-US"/>
              <a:pPr>
                <a:defRPr/>
              </a:pPr>
              <a:t>‹#›</a:t>
            </a:fld>
            <a:endParaRPr lang="en-US"/>
          </a:p>
        </p:txBody>
      </p:sp>
    </p:spTree>
    <p:extLst>
      <p:ext uri="{BB962C8B-B14F-4D97-AF65-F5344CB8AC3E}">
        <p14:creationId xmlns:p14="http://schemas.microsoft.com/office/powerpoint/2010/main" val="2221433278"/>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bwMode="auto">
          <a:noFill/>
          <a:ln>
            <a:solidFill>
              <a:srgbClr val="000000"/>
            </a:solidFill>
            <a:miter lim="800000"/>
            <a:headEnd/>
            <a:tailEnd/>
          </a:ln>
        </p:spPr>
      </p:sp>
      <p:sp>
        <p:nvSpPr>
          <p:cNvPr id="2048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2048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7D29CC6-260A-4905-808A-ED6EFB05CCBB}" type="slidenum">
              <a:rPr lang="en-US"/>
              <a:pPr fontAlgn="base">
                <a:spcBef>
                  <a:spcPct val="0"/>
                </a:spcBef>
                <a:spcAft>
                  <a:spcPct val="0"/>
                </a:spcAft>
              </a:pPr>
              <a:t>4</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2BEF078-6954-44DD-B0D1-9EA2558DB97B}" type="slidenum">
              <a:rPr lang="en-US" altLang="en-US"/>
              <a:pPr/>
              <a:t>40</a:t>
            </a:fld>
            <a:endParaRPr lang="en-US" altLang="en-US"/>
          </a:p>
        </p:txBody>
      </p:sp>
      <p:sp>
        <p:nvSpPr>
          <p:cNvPr id="57346"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57347"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r>
              <a:rPr lang="en-US" altLang="en-US"/>
              <a:t>The direct force of a pyroclastic flow traveling at 10’s of metres per second and carrying boulders as large as houses is extremely damaging.</a:t>
            </a:r>
          </a:p>
          <a:p>
            <a:endParaRPr lang="en-US" altLang="en-US"/>
          </a:p>
          <a:p>
            <a:r>
              <a:rPr lang="en-US" altLang="en-US"/>
              <a:t>On the volcanic island of Montserrat in the West Indies (top photos), metre-scale blocks of volcanic rock when embedded 10’s of centimetres into concrete walls by the force of the passing pyroclastic flow. The top right hand photograph shows steel reinforcement bars that were once in the wall of a house bent in the direction of the passing flow (from right to left of screen).</a:t>
            </a:r>
          </a:p>
          <a:p>
            <a:r>
              <a:rPr lang="en-US" altLang="en-US"/>
              <a:t>As we previously saw, the entire city of St Pierre in Martinique was swept into the ocean. </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2D15526-41E1-4ACE-B5AA-6E1EFAB2998B}" type="slidenum">
              <a:rPr lang="en-US" altLang="en-US"/>
              <a:pPr/>
              <a:t>41</a:t>
            </a:fld>
            <a:endParaRPr lang="en-US" altLang="en-US"/>
          </a:p>
        </p:txBody>
      </p:sp>
      <p:sp>
        <p:nvSpPr>
          <p:cNvPr id="61442"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61443"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r>
              <a:rPr lang="en-US" altLang="en-US"/>
              <a:t>The debris left behind from a passing pyroclastic flow can bury structures.</a:t>
            </a:r>
          </a:p>
          <a:p>
            <a:endParaRPr lang="en-US" altLang="en-US"/>
          </a:p>
          <a:p>
            <a:r>
              <a:rPr lang="en-US" altLang="en-US"/>
              <a:t>These example are from a 1997 eruption of the Soufrière Hills volcano on Montserrat. The pyroclastic flows produced buried the capital city of Plymouth. The white clock tower in the top photo was on the top of the town hall, which used to stand several storeys above street level.</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E1F9CFE-8BCD-4958-B92F-56A82B6BFFF4}" type="slidenum">
              <a:rPr lang="en-US" altLang="en-US"/>
              <a:pPr/>
              <a:t>42</a:t>
            </a:fld>
            <a:endParaRPr lang="en-US" altLang="en-US"/>
          </a:p>
        </p:txBody>
      </p:sp>
      <p:sp>
        <p:nvSpPr>
          <p:cNvPr id="67586"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67587"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r>
              <a:rPr lang="en-US" altLang="en-US"/>
              <a:t>Pyroclastic flows have temperatures commonly in excess of 400 degrees Celsius. Hot enough to burn forests and wooden structures.</a:t>
            </a:r>
          </a:p>
          <a:p>
            <a:endParaRPr lang="en-US" altLang="en-US"/>
          </a:p>
          <a:p>
            <a:r>
              <a:rPr lang="en-US" altLang="en-US"/>
              <a:t>Here we see burnt trees after an eruption from Mt St Helens in the USA.</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EE27801-867B-481E-AD4F-036218A9F4E9}" type="slidenum">
              <a:rPr lang="en-US" altLang="en-US"/>
              <a:pPr/>
              <a:t>43</a:t>
            </a:fld>
            <a:endParaRPr lang="en-US" altLang="en-US"/>
          </a:p>
        </p:txBody>
      </p:sp>
      <p:sp>
        <p:nvSpPr>
          <p:cNvPr id="71682"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71683"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r>
              <a:rPr lang="en-US" altLang="en-US" b="1"/>
              <a:t>What is a Lahar?</a:t>
            </a:r>
          </a:p>
          <a:p>
            <a:pPr lvl="1">
              <a:buFontTx/>
              <a:buChar char="•"/>
            </a:pPr>
            <a:r>
              <a:rPr lang="en-US" altLang="en-US"/>
              <a:t>‘Lahar’ is an Indonesian term that describes a hot or cold mixture of water and rock fragments flowing down the slopes of a volcano and (or) river valleys.</a:t>
            </a:r>
          </a:p>
          <a:p>
            <a:pPr>
              <a:buFontTx/>
              <a:buChar char="•"/>
            </a:pPr>
            <a:endParaRPr lang="en-US" altLang="en-US"/>
          </a:p>
          <a:p>
            <a:pPr>
              <a:buFontTx/>
              <a:buChar char="•"/>
            </a:pPr>
            <a:r>
              <a:rPr lang="en-US" altLang="en-US"/>
              <a:t>Heavy rain after an eruption or hot volcanic activity melting snow and ice will provide a large volume of water that will flow down the sides of the volcano. This water picks up the newly erupted material forming fast flowing torrents of water, mud, ash, rock and debris.</a:t>
            </a:r>
          </a:p>
          <a:p>
            <a:pPr>
              <a:buFontTx/>
              <a:buChar char="•"/>
            </a:pPr>
            <a:r>
              <a:rPr lang="en-US" altLang="en-US"/>
              <a:t>Lahars can flow great distances and be very destructive. The bottom photo shows a lahar knocking down a concrete bridge.</a:t>
            </a:r>
          </a:p>
          <a:p>
            <a:endParaRPr lang="en-US"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E84649A-EE78-4D3A-8973-3F70B67D94E5}" type="slidenum">
              <a:rPr lang="en-US" altLang="en-US"/>
              <a:pPr/>
              <a:t>44</a:t>
            </a:fld>
            <a:endParaRPr lang="en-US" altLang="en-US"/>
          </a:p>
        </p:txBody>
      </p:sp>
      <p:sp>
        <p:nvSpPr>
          <p:cNvPr id="90114"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90115"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r>
              <a:rPr lang="en-US" altLang="en-US"/>
              <a:t>Moving on from pyroclastic flows, there are other hazards associated with volcanic eruptions. Such as Pyroclastic Fall:</a:t>
            </a:r>
          </a:p>
          <a:p>
            <a:r>
              <a:rPr lang="en-US" altLang="en-US"/>
              <a:t>An explosive eruption will produce an eruption column of hot gas, ash and debris ejected kilometres into the air. As this debris falls back down to the ground it can cause a lot of damage.</a:t>
            </a:r>
          </a:p>
          <a:p>
            <a:pPr>
              <a:buFontTx/>
              <a:buChar char="•"/>
            </a:pPr>
            <a:r>
              <a:rPr lang="en-US" altLang="en-US"/>
              <a:t>Like too much snow on a roof, too much ash raining down from an eruption column can cause the roof to collapse.</a:t>
            </a:r>
          </a:p>
          <a:p>
            <a:pPr>
              <a:buFontTx/>
              <a:buChar char="•"/>
            </a:pPr>
            <a:r>
              <a:rPr lang="en-US" altLang="en-US"/>
              <a:t>Ash loading on power lines will cause them to fall.</a:t>
            </a:r>
          </a:p>
          <a:p>
            <a:pPr>
              <a:buFontTx/>
              <a:buChar char="•"/>
            </a:pPr>
            <a:r>
              <a:rPr lang="en-US" altLang="en-US"/>
              <a:t>As little as 1 centimetre of ash accumulated on the leaves of a plant will stop it from being able to photosynthesize and therefore the plant will die.</a:t>
            </a:r>
          </a:p>
          <a:p>
            <a:pPr>
              <a:buFontTx/>
              <a:buChar char="•"/>
            </a:pPr>
            <a:r>
              <a:rPr lang="en-US" altLang="en-US"/>
              <a:t>Lots of fine ash falling in lakes, rivers and water reservoirs will cause contamination making it unfit to drink, or to live in if you are a fish etc.</a:t>
            </a:r>
          </a:p>
          <a:p>
            <a:pPr>
              <a:buFontTx/>
              <a:buChar char="•"/>
            </a:pPr>
            <a:r>
              <a:rPr lang="en-US" altLang="en-US"/>
              <a:t>Very fine ash particles, if inhaled by humans, can cause extensive damage to the lungs causing a respiratory disease called silicosis.</a:t>
            </a:r>
          </a:p>
          <a:p>
            <a:endParaRPr lang="en-US" altLang="en-US"/>
          </a:p>
          <a:p>
            <a:endParaRPr lang="en-US"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3DAC987-8781-426A-ABC0-B5D43C2D85B3}" type="slidenum">
              <a:rPr lang="en-US" altLang="en-US"/>
              <a:pPr/>
              <a:t>45</a:t>
            </a:fld>
            <a:endParaRPr lang="en-US" altLang="en-US"/>
          </a:p>
        </p:txBody>
      </p:sp>
      <p:sp>
        <p:nvSpPr>
          <p:cNvPr id="96258"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96259"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r>
              <a:rPr lang="en-US" altLang="en-US"/>
              <a:t>Lava flows although generally slower moving and less catastrophic than pyroclastic flows still remain dangerous.</a:t>
            </a:r>
          </a:p>
          <a:p>
            <a:pPr>
              <a:buFontTx/>
              <a:buChar char="•"/>
            </a:pPr>
            <a:r>
              <a:rPr lang="en-US" altLang="en-US"/>
              <a:t>Lava flows have temperatures in excess of 200 degrees Celsius. Therefore will burn any flamable material it contacts with.</a:t>
            </a:r>
          </a:p>
          <a:p>
            <a:pPr>
              <a:buFontTx/>
              <a:buChar char="•"/>
            </a:pPr>
            <a:r>
              <a:rPr lang="en-US" altLang="en-US"/>
              <a:t>Thick lava flows will bury all in it’s path including infrastructure (buildings, roads, waterways etc.) and agricultural land…</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8454C10-77DB-45B1-B749-3244CDE9E071}" type="slidenum">
              <a:rPr lang="en-US" altLang="en-US"/>
              <a:pPr/>
              <a:t>46</a:t>
            </a:fld>
            <a:endParaRPr lang="en-US" altLang="en-US"/>
          </a:p>
        </p:txBody>
      </p:sp>
      <p:sp>
        <p:nvSpPr>
          <p:cNvPr id="112642"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12643"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r>
              <a:rPr lang="en-US" altLang="en-US"/>
              <a:t>We have learned about the dangers and risks involved with eruptions. But, what can we do about it?How can we understand more about a volcano so that we might forecast a future eruption?</a:t>
            </a:r>
          </a:p>
          <a:p>
            <a:endParaRPr lang="en-US" altLang="en-US"/>
          </a:p>
          <a:p>
            <a:r>
              <a:rPr lang="en-US" altLang="en-US"/>
              <a:t>Answer: **CLICK TO SHOW** Volcano monitoring…..</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BD35488-6898-42DC-AFB8-24E761FB6771}" type="slidenum">
              <a:rPr lang="en-US" altLang="en-US"/>
              <a:pPr/>
              <a:t>47</a:t>
            </a:fld>
            <a:endParaRPr lang="en-US" altLang="en-US"/>
          </a:p>
        </p:txBody>
      </p:sp>
      <p:sp>
        <p:nvSpPr>
          <p:cNvPr id="116738"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16739"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r>
              <a:rPr lang="en-US" altLang="en-US"/>
              <a:t>What is volcano monitoring?</a:t>
            </a:r>
          </a:p>
          <a:p>
            <a:r>
              <a:rPr lang="en-US" altLang="en-US"/>
              <a:t>Scientists set up “laboratories” or “volcano observatories” on the sides of active volcanoes to look for signs that the volcano is active and may have an eruption soon.</a:t>
            </a:r>
          </a:p>
          <a:p>
            <a:endParaRPr lang="en-US" altLang="en-US"/>
          </a:p>
          <a:p>
            <a:r>
              <a:rPr lang="en-US" altLang="en-US"/>
              <a:t>What are they looking for?</a:t>
            </a:r>
          </a:p>
          <a:p>
            <a:r>
              <a:rPr lang="en-US" altLang="en-US"/>
              <a:t>As magma moves through the Earth’s crust it can alter it’s environment  producing sign’s that it is on its way to the surface…these signs are called “precursors” to an eruption.</a:t>
            </a:r>
          </a:p>
          <a:p>
            <a:r>
              <a:rPr lang="en-US" altLang="en-US"/>
              <a:t>Precursors include:</a:t>
            </a:r>
          </a:p>
          <a:p>
            <a:pPr>
              <a:buFontTx/>
              <a:buChar char="•"/>
            </a:pPr>
            <a:r>
              <a:rPr lang="en-US" altLang="en-US"/>
              <a:t>Increased earthquakes in the area (increased seismicity)</a:t>
            </a:r>
          </a:p>
          <a:p>
            <a:pPr>
              <a:buFontTx/>
              <a:buChar char="•"/>
            </a:pPr>
            <a:r>
              <a:rPr lang="en-US" altLang="en-US"/>
              <a:t>Swelling and cracking of the ground (deformation)</a:t>
            </a:r>
          </a:p>
          <a:p>
            <a:pPr>
              <a:buFontTx/>
              <a:buChar char="•"/>
            </a:pPr>
            <a:r>
              <a:rPr lang="en-US" altLang="en-US"/>
              <a:t>Change in the amount of or chemistry of the gas coming out of the volcano</a:t>
            </a:r>
          </a:p>
          <a:p>
            <a:pPr>
              <a:buFontTx/>
              <a:buChar char="•"/>
            </a:pPr>
            <a:r>
              <a:rPr lang="en-US" altLang="en-US"/>
              <a:t>Change in the groundwater levels or chemistry.</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2448835-AE3B-4E41-89C0-EF4CBF3EA68A}" type="slidenum">
              <a:rPr lang="en-US" altLang="en-US"/>
              <a:pPr/>
              <a:t>48</a:t>
            </a:fld>
            <a:endParaRPr lang="en-US" altLang="en-US"/>
          </a:p>
        </p:txBody>
      </p:sp>
      <p:sp>
        <p:nvSpPr>
          <p:cNvPr id="118786"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18787"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r>
              <a:rPr lang="en-US" altLang="en-US"/>
              <a:t>Seismicity (earthquake activity), ground deformation and gas output are the 3 most important precursors to an eruption….</a:t>
            </a:r>
          </a:p>
          <a:p>
            <a:endParaRPr lang="en-US" altLang="en-US"/>
          </a:p>
          <a:p>
            <a:r>
              <a:rPr lang="en-US" altLang="en-US"/>
              <a:t>For example, the Montserrat volcano observatory in the West Indies will increase its alert level and warn the population if two out of these three precursors occur. This warning and increase in alert level may involve relocation of people and livestock to safer areas and (or) a ban on boats sailing within 4 km of the volcano.</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74F46C1-CDE4-4A8C-AAAF-2915CF336E05}" type="slidenum">
              <a:rPr lang="en-US" altLang="en-US"/>
              <a:pPr/>
              <a:t>49</a:t>
            </a:fld>
            <a:endParaRPr lang="en-US" altLang="en-US"/>
          </a:p>
        </p:txBody>
      </p:sp>
      <p:sp>
        <p:nvSpPr>
          <p:cNvPr id="120834"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20835"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r>
              <a:rPr lang="en-US" altLang="en-US"/>
              <a:t>Volcanoes and seismic activity (earthquakes) - what’s the link?</a:t>
            </a:r>
          </a:p>
          <a:p>
            <a:endParaRPr lang="en-US" altLang="en-US"/>
          </a:p>
          <a:p>
            <a:r>
              <a:rPr lang="en-US" altLang="en-US"/>
              <a:t>Many erupts are preceded by increased levels of seismic activity. The earthquakes are caused by fracturing and brittle failure of the subsurface rocks as new magma pushes it’s way up towards the surface.</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BD9E821-D257-4049-859A-50EB7EE20DC7}" type="slidenum">
              <a:rPr lang="en-US" altLang="en-US"/>
              <a:pPr/>
              <a:t>32</a:t>
            </a:fld>
            <a:endParaRPr lang="en-US" altLang="en-US"/>
          </a:p>
        </p:txBody>
      </p:sp>
      <p:sp>
        <p:nvSpPr>
          <p:cNvPr id="30722"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0723"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r>
              <a:rPr lang="en-US" altLang="en-US"/>
              <a:t>Volcanoes can be extremely hazardous natural phenomena. That is why it is important to understand as much as possible about them, in an attempt to understand the processes involved in eruptions and try to minimize the risk to life and property.</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85275E1-7D79-4881-9475-CE1AC9CB962B}" type="slidenum">
              <a:rPr lang="en-US" altLang="en-US"/>
              <a:pPr/>
              <a:t>50</a:t>
            </a:fld>
            <a:endParaRPr lang="en-US" altLang="en-US"/>
          </a:p>
        </p:txBody>
      </p:sp>
      <p:sp>
        <p:nvSpPr>
          <p:cNvPr id="122882"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22883"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r>
              <a:rPr lang="en-US" altLang="en-US" sz="800"/>
              <a:t>Earthquake activity is measured by Seismographs</a:t>
            </a:r>
          </a:p>
          <a:p>
            <a:pPr lvl="1">
              <a:buFontTx/>
              <a:buChar char="•"/>
            </a:pPr>
            <a:r>
              <a:rPr lang="en-US" altLang="en-US" sz="800"/>
              <a:t>Seismographs are stationed on the flanks of the volcano</a:t>
            </a:r>
          </a:p>
          <a:p>
            <a:pPr lvl="1">
              <a:buFontTx/>
              <a:buChar char="•"/>
            </a:pPr>
            <a:r>
              <a:rPr lang="en-US" altLang="en-US" sz="800"/>
              <a:t>These record the frequency, duration and intensity of the earthquakes and report it back to the volcano observatory.</a:t>
            </a:r>
          </a:p>
          <a:p>
            <a:pPr>
              <a:buFontTx/>
              <a:buChar char="•"/>
            </a:pPr>
            <a:r>
              <a:rPr lang="en-US" altLang="en-US" sz="900"/>
              <a:t>Changes in the seismic activity (especially an increase) may forecast an eruption.</a:t>
            </a:r>
          </a:p>
          <a:p>
            <a:endParaRPr lang="en-US"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49350B6-E0DA-47A7-B452-BF0281F7AD12}" type="slidenum">
              <a:rPr lang="en-US" altLang="en-US"/>
              <a:pPr/>
              <a:t>51</a:t>
            </a:fld>
            <a:endParaRPr lang="en-US" altLang="en-US"/>
          </a:p>
        </p:txBody>
      </p:sp>
      <p:sp>
        <p:nvSpPr>
          <p:cNvPr id="126978"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26979"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r>
              <a:rPr lang="en-US" altLang="en-US"/>
              <a:t>Any deformation on a volcano can be measured by GPS surveys or “tiltmeters”.</a:t>
            </a:r>
          </a:p>
          <a:p>
            <a:endParaRPr lang="en-US" altLang="en-US"/>
          </a:p>
          <a:p>
            <a:r>
              <a:rPr lang="en-US" altLang="en-US"/>
              <a:t>Tiltmeters can measure tiny changes in slope angle…. </a:t>
            </a:r>
            <a:r>
              <a:rPr lang="en-US" altLang="en-US" sz="600"/>
              <a:t>as small as one part per million. A slope change of one part per million is equivalent to raising the end of a board one kilometer long only one millimeter!</a:t>
            </a:r>
          </a:p>
          <a:p>
            <a:endParaRPr lang="en-US" altLang="en-US" sz="60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56603E7-6659-4C9A-A3C1-24D632DC1160}" type="slidenum">
              <a:rPr lang="en-US" altLang="en-US"/>
              <a:pPr/>
              <a:t>52</a:t>
            </a:fld>
            <a:endParaRPr lang="en-US" altLang="en-US"/>
          </a:p>
        </p:txBody>
      </p:sp>
      <p:sp>
        <p:nvSpPr>
          <p:cNvPr id="129026"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29027"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r>
              <a:rPr lang="en-US" altLang="en-US"/>
              <a:t>Why is measuring ground deformation on a volcano important?</a:t>
            </a:r>
          </a:p>
          <a:p>
            <a:r>
              <a:rPr lang="en-US" altLang="en-US"/>
              <a:t>Tiltmeters can tell the scientists when new magma has entered a magma chamber in the volcano. </a:t>
            </a:r>
          </a:p>
          <a:p>
            <a:pPr>
              <a:buFontTx/>
              <a:buChar char="•"/>
            </a:pPr>
            <a:r>
              <a:rPr lang="en-US" altLang="en-US"/>
              <a:t>Figure A shows a volcano in a dormant (resting) stage. Titlmeters on the sides of the volcano meassure a shallow slope angle.</a:t>
            </a:r>
          </a:p>
          <a:p>
            <a:pPr>
              <a:buFontTx/>
              <a:buChar char="•"/>
            </a:pPr>
            <a:r>
              <a:rPr lang="en-US" altLang="en-US"/>
              <a:t>When new magma enters the magma chamber (Figure B) the chamber swells to accommodate the larger volume. This causes the sides of the volcano to bulge out. It’s like blowing up a balloon: the more air you put into the middle the bigger the out skin of the balloon gets. The tiltmeters will now record a new steeper slope angle on the outside of the volcano.</a:t>
            </a:r>
          </a:p>
          <a:p>
            <a:endParaRPr lang="en-US" altLang="en-US"/>
          </a:p>
          <a:p>
            <a:r>
              <a:rPr lang="en-US" altLang="en-US"/>
              <a:t>If fresh magma enters the magma chamber, this again may be a precursor to an eruption. New magma will increase the pressure in the magma chamber causing more fracturing of the surrounding rock (this will produce earthquakes) and potentially the formation of a conduit to the surface. It is common for ground deformation and seismic activity to occur at the same time before an eruption occurs.</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314DD91-8A37-4CDA-849D-83ED4917EED9}" type="slidenum">
              <a:rPr lang="en-US" altLang="en-US"/>
              <a:pPr/>
              <a:t>53</a:t>
            </a:fld>
            <a:endParaRPr lang="en-US" altLang="en-US"/>
          </a:p>
        </p:txBody>
      </p:sp>
      <p:sp>
        <p:nvSpPr>
          <p:cNvPr id="131074"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31075"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r>
              <a:rPr lang="en-US" altLang="en-US"/>
              <a:t>When magma rises towards the surface the decrease in pressure causes it to lose some of its gas content. As gas is released from the magma it often vents at the surface, leaking out of small cracks in the ground or from the large volcanic vent.</a:t>
            </a:r>
          </a:p>
          <a:p>
            <a:endParaRPr lang="en-US" altLang="en-US"/>
          </a:p>
          <a:p>
            <a:r>
              <a:rPr lang="en-US" altLang="en-US"/>
              <a:t>A dormant volcano will commonly vent gas even when there is no eruption going on. This is because the magma is deep down in the crust, still releasing gas but not in the position to erupt at the surface.</a:t>
            </a:r>
          </a:p>
          <a:p>
            <a:endParaRPr lang="en-US" altLang="en-US"/>
          </a:p>
          <a:p>
            <a:r>
              <a:rPr lang="en-US" altLang="en-US"/>
              <a:t>A change in the amount of gas or the chemistry of the gas being released is another precursor to an eruption. An increase in the amount of magma in the chamber will produce an increase in the amount of gas. Also, the new magma may have a slightly different chemical composition to the old magma and therefore release different abundances of gas types (CO</a:t>
            </a:r>
            <a:r>
              <a:rPr lang="en-US" altLang="en-US" baseline="-25000"/>
              <a:t>2</a:t>
            </a:r>
            <a:r>
              <a:rPr lang="en-US" altLang="en-US"/>
              <a:t>, SO</a:t>
            </a:r>
            <a:r>
              <a:rPr lang="en-US" altLang="en-US" baseline="-25000"/>
              <a:t>2</a:t>
            </a:r>
            <a:r>
              <a:rPr lang="en-US" altLang="en-US"/>
              <a:t>, H</a:t>
            </a:r>
            <a:r>
              <a:rPr lang="en-US" altLang="en-US" baseline="-25000"/>
              <a:t>2</a:t>
            </a:r>
            <a:r>
              <a:rPr lang="en-US" altLang="en-US"/>
              <a:t>O). </a:t>
            </a:r>
            <a:r>
              <a:rPr lang="en-US" altLang="en-US" sz="900"/>
              <a:t>For example, an increase in the ratio of carbon to sulfur can be used to indicate the arrival of a new batch of magma at the summit reservoir.</a:t>
            </a:r>
          </a:p>
          <a:p>
            <a:endParaRPr lang="en-US"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3F399AE-5D6B-47F8-8EE0-B46D36E6F01B}" type="slidenum">
              <a:rPr lang="en-US" altLang="en-US"/>
              <a:pPr/>
              <a:t>54</a:t>
            </a:fld>
            <a:endParaRPr lang="en-US" altLang="en-US"/>
          </a:p>
        </p:txBody>
      </p:sp>
      <p:sp>
        <p:nvSpPr>
          <p:cNvPr id="133122"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33123"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r>
              <a:rPr lang="en-US" altLang="en-US"/>
              <a:t>Gas (volatile) composition and abundance can be measured directly from the volcano by gathering samples from the vents and fumeroles.</a:t>
            </a:r>
          </a:p>
          <a:p>
            <a:r>
              <a:rPr lang="en-US" altLang="en-US"/>
              <a:t>Or, using remote sensing techniques. For example, </a:t>
            </a:r>
            <a:r>
              <a:rPr lang="en-US" altLang="en-US" sz="1600"/>
              <a:t>the amount of sulfur dioxide (SO</a:t>
            </a:r>
            <a:r>
              <a:rPr lang="en-US" altLang="en-US" sz="1600" baseline="-25000"/>
              <a:t>2</a:t>
            </a:r>
            <a:r>
              <a:rPr lang="en-US" altLang="en-US" sz="1600"/>
              <a:t>) released by a volcano can be measured indirectly by a correlation spectrometer or COSPEC. The spectrometer compares the light coming through the volcanic plume to a known spectra of sulfur dioxide, thereby measuring the SO</a:t>
            </a:r>
            <a:r>
              <a:rPr lang="en-US" altLang="en-US" sz="1600" baseline="-25000"/>
              <a:t>2</a:t>
            </a:r>
            <a:r>
              <a:rPr lang="en-US" altLang="en-US" sz="1600"/>
              <a:t> levels in the plume.</a:t>
            </a:r>
            <a:r>
              <a:rPr lang="en-US" altLang="en-US" sz="2400"/>
              <a:t> </a:t>
            </a:r>
          </a:p>
          <a:p>
            <a:endParaRPr lang="en-US"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AB9F9C7-0B07-4738-905C-895236B775DA}" type="slidenum">
              <a:rPr lang="en-US" altLang="en-US"/>
              <a:pPr/>
              <a:t>55</a:t>
            </a:fld>
            <a:endParaRPr lang="en-US" altLang="en-US"/>
          </a:p>
        </p:txBody>
      </p:sp>
      <p:sp>
        <p:nvSpPr>
          <p:cNvPr id="175106"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75107"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B430D63-D06F-4954-B0AD-5622D4904BA8}" type="slidenum">
              <a:rPr lang="en-US" altLang="en-US"/>
              <a:pPr/>
              <a:t>33</a:t>
            </a:fld>
            <a:endParaRPr lang="en-US" altLang="en-US"/>
          </a:p>
        </p:txBody>
      </p:sp>
      <p:sp>
        <p:nvSpPr>
          <p:cNvPr id="32770"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2771"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r>
              <a:rPr lang="en-US" altLang="en-US"/>
              <a:t>Many volcanoes are found in heavily populated areas. Volcanic soil is very fertile and rich in minerals so people move on to the sides of volcanoes to plant crops and graze livestock.</a:t>
            </a:r>
          </a:p>
          <a:p>
            <a:r>
              <a:rPr lang="en-US" altLang="en-US"/>
              <a:t>This puts them in great danger if there is an eruption.</a:t>
            </a:r>
          </a:p>
          <a:p>
            <a:endParaRPr lang="en-US" altLang="en-US"/>
          </a:p>
          <a:p>
            <a:r>
              <a:rPr lang="en-US" altLang="en-US"/>
              <a:t>Large individual volcanic eruptions can causes numerous fatalities. **CLICK FOR POP-UP** However, such large, catastrophic eruptions occur relatively infrequently so volcanoes causes less fatalities than earthquakes, hurricanes and famine.</a:t>
            </a:r>
          </a:p>
          <a:p>
            <a:r>
              <a:rPr lang="en-US" altLang="en-US"/>
              <a:t>Note: there are many small-scale eruptions occurring all over the world every day. But most are either in remote locations, are too small to cause too much damage or are well-managed and only a minimal risk to humans.</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0FB7ED5-00D5-42A6-8E61-45996C5F7874}" type="slidenum">
              <a:rPr lang="en-US" altLang="en-US"/>
              <a:pPr/>
              <a:t>34</a:t>
            </a:fld>
            <a:endParaRPr lang="en-US" altLang="en-US"/>
          </a:p>
        </p:txBody>
      </p:sp>
      <p:sp>
        <p:nvSpPr>
          <p:cNvPr id="34818"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4819"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r>
              <a:rPr lang="en-US" altLang="en-US"/>
              <a:t>There are many hazards associated with volcanic eruptions: see list. (these are presented in turn in following slides)</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71DC3AD-41F2-4253-9749-59B649807435}" type="slidenum">
              <a:rPr lang="en-US" altLang="en-US"/>
              <a:pPr/>
              <a:t>35</a:t>
            </a:fld>
            <a:endParaRPr lang="en-US" altLang="en-US"/>
          </a:p>
        </p:txBody>
      </p:sp>
      <p:sp>
        <p:nvSpPr>
          <p:cNvPr id="36866"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6867"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r>
              <a:rPr lang="en-US" altLang="en-US"/>
              <a:t>Perhaps the biggest hazard are pyroclastic flows. As mentioned earlier these are hot, fast moving, high particles concentration flows of gas, rock and ash (something you don’t want to get in the way of!).</a:t>
            </a:r>
          </a:p>
          <a:p>
            <a:endParaRPr lang="en-US" altLang="en-US"/>
          </a:p>
          <a:p>
            <a:r>
              <a:rPr lang="en-US" altLang="en-US"/>
              <a:t>A famous historic example of an explosive eruption that produced devastating pyroclastic flows was the 79AD eruption of Mt Vesuvius in Italy that buried the ancient Roman city of Pompeii…</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CA4BAF9-448C-4F5D-AB6A-A7C32A42898D}" type="slidenum">
              <a:rPr lang="en-US" altLang="en-US"/>
              <a:pPr/>
              <a:t>36</a:t>
            </a:fld>
            <a:endParaRPr lang="en-US" altLang="en-US"/>
          </a:p>
        </p:txBody>
      </p:sp>
      <p:sp>
        <p:nvSpPr>
          <p:cNvPr id="38914"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8915"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r>
              <a:rPr lang="en-US" altLang="en-US" sz="500">
                <a:latin typeface="Verdana" pitchFamily="80" charset="0"/>
              </a:rPr>
              <a:t>On August 24, 79AD Mount Vesuvius literally blew its top, erupting tonnes of molten ash, pumice (volcanic rock that contains many vesicles/bubbles) and sulfuric gas miles into the atmosphere. </a:t>
            </a:r>
          </a:p>
          <a:p>
            <a:r>
              <a:rPr lang="en-US" altLang="en-US" sz="500">
                <a:latin typeface="Verdana" pitchFamily="80" charset="0"/>
              </a:rPr>
              <a:t>The photo on the left shows a more recent eruption of Vesuvius, but this is the kind of thing people living in Pompeii would have seen at the time. The photo on the right shows the remains of an inhabitant of Pompeii with the Vesuvius volcano in the background.</a:t>
            </a:r>
          </a:p>
          <a:p>
            <a:endParaRPr lang="en-US" altLang="en-US" sz="500">
              <a:latin typeface="Verdana" pitchFamily="80" charset="0"/>
            </a:endParaRPr>
          </a:p>
          <a:p>
            <a:r>
              <a:rPr lang="en-US" altLang="en-US" sz="500">
                <a:latin typeface="Verdana" pitchFamily="80" charset="0"/>
              </a:rPr>
              <a:t>Pyroclastic flows reached the city of Pompeii and surrounding areas, devastating everything in it</a:t>
            </a:r>
            <a:r>
              <a:rPr lang="en-US" altLang="en-US" sz="500">
                <a:latin typeface="Arial"/>
              </a:rPr>
              <a:t>’</a:t>
            </a:r>
            <a:r>
              <a:rPr lang="en-US" altLang="en-US" sz="500">
                <a:latin typeface="Verdana" pitchFamily="80" charset="0"/>
              </a:rPr>
              <a:t>s path</a:t>
            </a:r>
            <a:r>
              <a:rPr lang="en-US" altLang="en-US" sz="500">
                <a:latin typeface="Arial"/>
              </a:rPr>
              <a:t>…</a:t>
            </a:r>
            <a:endParaRPr lang="en-US" altLang="en-US" sz="500">
              <a:latin typeface="Verdana" pitchFamily="80" charset="0"/>
            </a:endParaRPr>
          </a:p>
          <a:p>
            <a:endParaRPr lang="en-US"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1503A58-37ED-4872-8BB7-AD0606A5DFD2}" type="slidenum">
              <a:rPr lang="en-US" altLang="en-US"/>
              <a:pPr/>
              <a:t>37</a:t>
            </a:fld>
            <a:endParaRPr lang="en-US" altLang="en-US"/>
          </a:p>
        </p:txBody>
      </p:sp>
      <p:sp>
        <p:nvSpPr>
          <p:cNvPr id="40962"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40963"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r>
              <a:rPr lang="en-US" altLang="en-US" sz="600">
                <a:latin typeface="Verdana" pitchFamily="80" charset="0"/>
              </a:rPr>
              <a:t>Pyroclastic flows of poisonous gas and hot volcanic debris engulfed the cities of Pompeii, Herculaneum and Stabiae suffocating the inhabitants and burying the buildings.</a:t>
            </a:r>
          </a:p>
          <a:p>
            <a:endParaRPr lang="en-US" altLang="en-US"/>
          </a:p>
          <a:p>
            <a:r>
              <a:rPr lang="en-US" altLang="en-US"/>
              <a:t>The people and animals of Pompeii died in their sleep or trying to evacuate the town. If you visit Pompeii today you can see their remains…</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A6ECD7A-8C65-4028-BBCB-2D2CE2A6D378}" type="slidenum">
              <a:rPr lang="en-US" altLang="en-US"/>
              <a:pPr/>
              <a:t>38</a:t>
            </a:fld>
            <a:endParaRPr lang="en-US" altLang="en-US"/>
          </a:p>
        </p:txBody>
      </p:sp>
      <p:sp>
        <p:nvSpPr>
          <p:cNvPr id="43010"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43011"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r>
              <a:rPr lang="en-US" altLang="en-US" sz="600">
                <a:latin typeface="Verdana" pitchFamily="80" charset="0"/>
              </a:rPr>
              <a:t>These ancient cities remained buried and undiscovered for almost 1700 years until excavation began in 1748. These excavations continue today and as entire cities are preserved as they were on the day in 79AD when they were hit by the pyroclastic flows from Vesuvius, they provide a uniquely preserved snapshot of Roman life and culture.</a:t>
            </a:r>
            <a:endParaRPr lang="en-US" altLang="en-US">
              <a:latin typeface="Verdana" pitchFamily="80" charset="0"/>
            </a:endParaRPr>
          </a:p>
          <a:p>
            <a:endParaRPr lang="en-US"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5BA4D22-FDE3-4561-AB89-7044177EAC69}" type="slidenum">
              <a:rPr lang="en-US" altLang="en-US"/>
              <a:pPr/>
              <a:t>39</a:t>
            </a:fld>
            <a:endParaRPr lang="en-US" altLang="en-US"/>
          </a:p>
        </p:txBody>
      </p:sp>
      <p:sp>
        <p:nvSpPr>
          <p:cNvPr id="53250"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53251"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r>
              <a:rPr lang="en-US" altLang="en-US"/>
              <a:t>We have seen the effect of pyroclastic flows entering a town. But what are the exact processes that cause the damage?</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Title 28"/>
          <p:cNvSpPr>
            <a:spLocks noGrp="1"/>
          </p:cNvSpPr>
          <p:nvPr>
            <p:ph type="ctrTitle"/>
          </p:nvPr>
        </p:nvSpPr>
        <p:spPr>
          <a:xfrm>
            <a:off x="381000" y="4853411"/>
            <a:ext cx="8458200" cy="1222375"/>
          </a:xfrm>
        </p:spPr>
        <p:txBody>
          <a:bodyPr anchor="t"/>
          <a:lstStyle/>
          <a:p>
            <a:r>
              <a:rPr kumimoji="0" lang="en-US" smtClean="0"/>
              <a:t>Click to edit Master title style</a:t>
            </a:r>
            <a:endParaRPr kumimoji="0" lang="en-US"/>
          </a:p>
        </p:txBody>
      </p:sp>
      <p:sp>
        <p:nvSpPr>
          <p:cNvPr id="9" name="Subtitl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16" name="Date Placeholder 15"/>
          <p:cNvSpPr>
            <a:spLocks noGrp="1"/>
          </p:cNvSpPr>
          <p:nvPr>
            <p:ph type="dt" sz="half" idx="10"/>
          </p:nvPr>
        </p:nvSpPr>
        <p:spPr/>
        <p:txBody>
          <a:bodyPr/>
          <a:lstStyle/>
          <a:p>
            <a:pPr>
              <a:defRPr/>
            </a:pPr>
            <a:fld id="{DEC6BAFF-CCF0-4F24-92B8-AB5CC22694F8}" type="datetimeFigureOut">
              <a:rPr lang="en-US" smtClean="0"/>
              <a:pPr>
                <a:defRPr/>
              </a:pPr>
              <a:t>3/11/2015</a:t>
            </a:fld>
            <a:endParaRPr lang="en-US"/>
          </a:p>
        </p:txBody>
      </p:sp>
      <p:sp>
        <p:nvSpPr>
          <p:cNvPr id="2" name="Footer Placeholder 1"/>
          <p:cNvSpPr>
            <a:spLocks noGrp="1"/>
          </p:cNvSpPr>
          <p:nvPr>
            <p:ph type="ftr" sz="quarter" idx="11"/>
          </p:nvPr>
        </p:nvSpPr>
        <p:spPr/>
        <p:txBody>
          <a:bodyPr/>
          <a:lstStyle/>
          <a:p>
            <a:pPr>
              <a:defRPr/>
            </a:pPr>
            <a:endParaRPr lang="en-US"/>
          </a:p>
        </p:txBody>
      </p:sp>
      <p:sp>
        <p:nvSpPr>
          <p:cNvPr id="15" name="Slide Number Placeholder 14"/>
          <p:cNvSpPr>
            <a:spLocks noGrp="1"/>
          </p:cNvSpPr>
          <p:nvPr>
            <p:ph type="sldNum" sz="quarter" idx="12"/>
          </p:nvPr>
        </p:nvSpPr>
        <p:spPr>
          <a:xfrm>
            <a:off x="8229600" y="6473952"/>
            <a:ext cx="758952" cy="246888"/>
          </a:xfrm>
        </p:spPr>
        <p:txBody>
          <a:bodyPr/>
          <a:lstStyle/>
          <a:p>
            <a:pPr>
              <a:defRPr/>
            </a:pPr>
            <a:fld id="{4941ECBC-2E1B-49D6-9032-EE06D3B9FA5E}" type="slidenum">
              <a:rPr lang="en-US" smtClean="0"/>
              <a:pPr>
                <a:defRPr/>
              </a:pPr>
              <a:t>‹#›</a:t>
            </a:fld>
            <a:endParaRPr 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fld id="{28B7A23D-0A27-4B46-A9BF-C219E9BEDFD4}" type="datetimeFigureOut">
              <a:rPr lang="en-US" smtClean="0"/>
              <a:pPr>
                <a:defRPr/>
              </a:pPr>
              <a:t>3/11/2015</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AECF7E58-D79F-4AF0-AF81-F6CC9C78BA53}" type="slidenum">
              <a:rPr lang="en-US" smtClean="0"/>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49276"/>
            <a:ext cx="18288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549276"/>
            <a:ext cx="6248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fld id="{2B2E6901-8FDB-4478-A505-6029C811802D}" type="datetimeFigureOut">
              <a:rPr lang="en-US" smtClean="0"/>
              <a:pPr>
                <a:defRPr/>
              </a:pPr>
              <a:t>3/11/2015</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51599545-95E6-4AE5-B9B2-3343D56C4F2B}" type="slidenum">
              <a:rPr lang="en-US" smtClean="0"/>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kumimoji="0" lang="en-US" smtClean="0"/>
              <a:t>Click to edit Master title style</a:t>
            </a:r>
            <a:endParaRPr kumimoji="0" lang="en-US"/>
          </a:p>
        </p:txBody>
      </p:sp>
      <p:sp>
        <p:nvSpPr>
          <p:cNvPr id="27" name="Content Placeholder 26"/>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pPr>
              <a:defRPr/>
            </a:pPr>
            <a:fld id="{5F4D3561-B5FD-4DFE-8DE6-BB4DAB492E64}" type="datetimeFigureOut">
              <a:rPr lang="en-US" smtClean="0"/>
              <a:pPr>
                <a:defRPr/>
              </a:pPr>
              <a:t>3/11/2015</a:t>
            </a:fld>
            <a:endParaRPr lang="en-US"/>
          </a:p>
        </p:txBody>
      </p:sp>
      <p:sp>
        <p:nvSpPr>
          <p:cNvPr id="19" name="Footer Placeholder 18"/>
          <p:cNvSpPr>
            <a:spLocks noGrp="1"/>
          </p:cNvSpPr>
          <p:nvPr>
            <p:ph type="ftr" sz="quarter" idx="11"/>
          </p:nvPr>
        </p:nvSpPr>
        <p:spPr>
          <a:xfrm>
            <a:off x="3581400" y="76200"/>
            <a:ext cx="2895600" cy="288925"/>
          </a:xfrm>
        </p:spPr>
        <p:txBody>
          <a:bodyPr/>
          <a:lstStyle/>
          <a:p>
            <a:pPr>
              <a:defRPr/>
            </a:pPr>
            <a:endParaRPr lang="en-US"/>
          </a:p>
        </p:txBody>
      </p:sp>
      <p:sp>
        <p:nvSpPr>
          <p:cNvPr id="16" name="Slide Number Placeholder 15"/>
          <p:cNvSpPr>
            <a:spLocks noGrp="1"/>
          </p:cNvSpPr>
          <p:nvPr>
            <p:ph type="sldNum" sz="quarter" idx="12"/>
          </p:nvPr>
        </p:nvSpPr>
        <p:spPr>
          <a:xfrm>
            <a:off x="8229600" y="6473952"/>
            <a:ext cx="758952" cy="246888"/>
          </a:xfrm>
        </p:spPr>
        <p:txBody>
          <a:bodyPr/>
          <a:lstStyle/>
          <a:p>
            <a:pPr>
              <a:defRPr/>
            </a:pPr>
            <a:fld id="{9D98590D-1AC5-4018-9611-BC68B947C904}" type="slidenum">
              <a:rPr lang="en-US" smtClean="0"/>
              <a:pPr>
                <a:defRPr/>
              </a:pPr>
              <a:t>‹#›</a:t>
            </a:fld>
            <a:endParaRPr 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Text Placeholder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9" name="Date Placeholder 18"/>
          <p:cNvSpPr>
            <a:spLocks noGrp="1"/>
          </p:cNvSpPr>
          <p:nvPr>
            <p:ph type="dt" sz="half" idx="10"/>
          </p:nvPr>
        </p:nvSpPr>
        <p:spPr/>
        <p:txBody>
          <a:bodyPr/>
          <a:lstStyle/>
          <a:p>
            <a:pPr>
              <a:defRPr/>
            </a:pPr>
            <a:fld id="{521A6D22-2146-4C4D-A307-DAF0B8FD12F7}" type="datetimeFigureOut">
              <a:rPr lang="en-US" smtClean="0"/>
              <a:pPr>
                <a:defRPr/>
              </a:pPr>
              <a:t>3/11/2015</a:t>
            </a:fld>
            <a:endParaRPr lang="en-US"/>
          </a:p>
        </p:txBody>
      </p:sp>
      <p:sp>
        <p:nvSpPr>
          <p:cNvPr id="11" name="Footer Placeholder 10"/>
          <p:cNvSpPr>
            <a:spLocks noGrp="1"/>
          </p:cNvSpPr>
          <p:nvPr>
            <p:ph type="ftr" sz="quarter" idx="11"/>
          </p:nvPr>
        </p:nvSpPr>
        <p:spPr/>
        <p:txBody>
          <a:bodyPr/>
          <a:lstStyle/>
          <a:p>
            <a:pPr>
              <a:defRPr/>
            </a:pPr>
            <a:endParaRPr lang="en-US"/>
          </a:p>
        </p:txBody>
      </p:sp>
      <p:sp>
        <p:nvSpPr>
          <p:cNvPr id="16" name="Slide Number Placeholder 15"/>
          <p:cNvSpPr>
            <a:spLocks noGrp="1"/>
          </p:cNvSpPr>
          <p:nvPr>
            <p:ph type="sldNum" sz="quarter" idx="12"/>
          </p:nvPr>
        </p:nvSpPr>
        <p:spPr/>
        <p:txBody>
          <a:bodyPr/>
          <a:lstStyle/>
          <a:p>
            <a:pPr>
              <a:defRPr/>
            </a:pPr>
            <a:fld id="{B47250D7-9A36-4A06-9F2A-6F35EB33793F}" type="slidenum">
              <a:rPr lang="en-US" smtClean="0"/>
              <a:pPr>
                <a:defRPr/>
              </a:pPr>
              <a:t>‹#›</a:t>
            </a:fld>
            <a:endParaRPr lang="en-US"/>
          </a:p>
        </p:txBody>
      </p:sp>
      <p:sp>
        <p:nvSpPr>
          <p:cNvPr id="8" name="Title 7"/>
          <p:cNvSpPr>
            <a:spLocks noGrp="1"/>
          </p:cNvSpPr>
          <p:nvPr>
            <p:ph type="title"/>
          </p:nvPr>
        </p:nvSpPr>
        <p:spPr>
          <a:xfrm>
            <a:off x="180475" y="2947085"/>
            <a:ext cx="8686800" cy="1184825"/>
          </a:xfrm>
        </p:spPr>
        <p:txBody>
          <a:bodyPr rtlCol="0" anchor="t"/>
          <a:lstStyle>
            <a:lvl1pPr algn="r">
              <a:defRPr/>
            </a:lvl1pPr>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4" name="Content Placeholder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0"/>
          </p:nvPr>
        </p:nvSpPr>
        <p:spPr/>
        <p:txBody>
          <a:bodyPr/>
          <a:lstStyle/>
          <a:p>
            <a:pPr>
              <a:defRPr/>
            </a:pPr>
            <a:fld id="{6B55E518-E19D-4A86-B644-7B98528A8B95}" type="datetimeFigureOut">
              <a:rPr lang="en-US" smtClean="0"/>
              <a:pPr>
                <a:defRPr/>
              </a:pPr>
              <a:t>3/11/2015</a:t>
            </a:fld>
            <a:endParaRPr lang="en-US"/>
          </a:p>
        </p:txBody>
      </p:sp>
      <p:sp>
        <p:nvSpPr>
          <p:cNvPr id="10" name="Footer Placeholder 9"/>
          <p:cNvSpPr>
            <a:spLocks noGrp="1"/>
          </p:cNvSpPr>
          <p:nvPr>
            <p:ph type="ftr" sz="quarter" idx="11"/>
          </p:nvPr>
        </p:nvSpPr>
        <p:spPr/>
        <p:txBody>
          <a:bodyPr/>
          <a:lstStyle/>
          <a:p>
            <a:pPr>
              <a:defRPr/>
            </a:pPr>
            <a:endParaRPr lang="en-US"/>
          </a:p>
        </p:txBody>
      </p:sp>
      <p:sp>
        <p:nvSpPr>
          <p:cNvPr id="31" name="Slide Number Placeholder 30"/>
          <p:cNvSpPr>
            <a:spLocks noGrp="1"/>
          </p:cNvSpPr>
          <p:nvPr>
            <p:ph type="sldNum" sz="quarter" idx="12"/>
          </p:nvPr>
        </p:nvSpPr>
        <p:spPr/>
        <p:txBody>
          <a:bodyPr/>
          <a:lstStyle/>
          <a:p>
            <a:pPr>
              <a:defRPr/>
            </a:pPr>
            <a:fld id="{3189F0C0-146B-4026-8D27-B4D0C7C6BEE2}" type="slidenum">
              <a:rPr lang="en-US" smtClean="0"/>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304800" y="5410200"/>
            <a:ext cx="8610600" cy="882650"/>
          </a:xfrm>
        </p:spPr>
        <p:txBody>
          <a:bodyPr anchor="ctr"/>
          <a:lstStyle>
            <a:lvl1pPr>
              <a:defRPr/>
            </a:lvl1pPr>
          </a:lstStyle>
          <a:p>
            <a:r>
              <a:rPr kumimoji="0" lang="en-US" smtClean="0"/>
              <a:t>Click to edit Master title style</a:t>
            </a:r>
            <a:endParaRPr kumimoji="0" lang="en-US"/>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0"/>
          </p:nvPr>
        </p:nvSpPr>
        <p:spPr/>
        <p:txBody>
          <a:bodyPr/>
          <a:lstStyle/>
          <a:p>
            <a:pPr>
              <a:defRPr/>
            </a:pPr>
            <a:fld id="{FC4C9044-C687-4E50-BC17-F1AA4D2DBC9F}" type="datetimeFigureOut">
              <a:rPr lang="en-US" smtClean="0"/>
              <a:pPr>
                <a:defRPr/>
              </a:pPr>
              <a:t>3/11/2015</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a:xfrm>
            <a:off x="8229600" y="6477000"/>
            <a:ext cx="762000" cy="246888"/>
          </a:xfrm>
        </p:spPr>
        <p:txBody>
          <a:bodyPr/>
          <a:lstStyle/>
          <a:p>
            <a:pPr>
              <a:defRPr/>
            </a:pPr>
            <a:fld id="{C7F32245-4DA1-4216-99B1-B6312273AEB7}" type="slidenum">
              <a:rPr lang="en-US" smtClean="0"/>
              <a:pPr>
                <a:defRPr/>
              </a:pPr>
              <a:t>‹#›</a:t>
            </a:fld>
            <a:endParaRPr lang="en-US"/>
          </a:p>
        </p:txBody>
      </p:sp>
      <p:sp>
        <p:nvSpPr>
          <p:cNvPr id="11" name="Straight Connector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pPr>
              <a:defRPr/>
            </a:pPr>
            <a:fld id="{4B3580A1-0563-4538-95B8-8F164D053256}" type="datetimeFigureOut">
              <a:rPr lang="en-US" smtClean="0"/>
              <a:pPr>
                <a:defRPr/>
              </a:pPr>
              <a:t>3/11/2015</a:t>
            </a:fld>
            <a:endParaRPr lang="en-US"/>
          </a:p>
        </p:txBody>
      </p:sp>
      <p:sp>
        <p:nvSpPr>
          <p:cNvPr id="21" name="Footer Placeholder 20"/>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C1837550-7ECE-4173-A9BA-B749D44BEF91}" type="slidenum">
              <a:rPr lang="en-US" smtClean="0"/>
              <a:pPr>
                <a:defRPr/>
              </a:pPr>
              <a:t>‹#›</a:t>
            </a:fld>
            <a:endParaRPr 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pPr>
              <a:defRPr/>
            </a:pPr>
            <a:fld id="{ADEF866F-6866-47BE-9EBD-13CFCEBEAB47}" type="datetimeFigureOut">
              <a:rPr lang="en-US" smtClean="0"/>
              <a:pPr>
                <a:defRPr/>
              </a:pPr>
              <a:t>3/11/2015</a:t>
            </a:fld>
            <a:endParaRPr lang="en-US"/>
          </a:p>
        </p:txBody>
      </p:sp>
      <p:sp>
        <p:nvSpPr>
          <p:cNvPr id="24" name="Footer Placeholder 23"/>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C0E09036-426D-4210-9D7D-AAC970E1F476}" type="slidenum">
              <a:rPr lang="en-US" smtClean="0"/>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le 11"/>
          <p:cNvSpPr>
            <a:spLocks noGrp="1"/>
          </p:cNvSpPr>
          <p:nvPr>
            <p:ph type="title"/>
          </p:nvPr>
        </p:nvSpPr>
        <p:spPr>
          <a:xfrm>
            <a:off x="457200" y="5486400"/>
            <a:ext cx="8458200" cy="520700"/>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14" name="Content Placeholder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pPr>
              <a:defRPr/>
            </a:pPr>
            <a:fld id="{3CCA4C40-4CE8-4627-8628-5FF04E3D5BF3}" type="datetimeFigureOut">
              <a:rPr lang="en-US" smtClean="0"/>
              <a:pPr>
                <a:defRPr/>
              </a:pPr>
              <a:t>3/11/2015</a:t>
            </a:fld>
            <a:endParaRPr lang="en-US"/>
          </a:p>
        </p:txBody>
      </p:sp>
      <p:sp>
        <p:nvSpPr>
          <p:cNvPr id="29" name="Footer Placeholder 28"/>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AA55AFA9-154C-4090-B218-44381F56C884}" type="slidenum">
              <a:rPr lang="en-US" smtClean="0"/>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n-US" smtClean="0"/>
              <a:t>Click icon to add picture</a:t>
            </a:r>
            <a:endParaRPr kumimoji="0" lang="en-US" dirty="0"/>
          </a:p>
        </p:txBody>
      </p:sp>
      <p:sp>
        <p:nvSpPr>
          <p:cNvPr id="7" name="Date Placeholder 6"/>
          <p:cNvSpPr>
            <a:spLocks noGrp="1"/>
          </p:cNvSpPr>
          <p:nvPr>
            <p:ph type="dt" sz="half" idx="10"/>
          </p:nvPr>
        </p:nvSpPr>
        <p:spPr/>
        <p:txBody>
          <a:bodyPr/>
          <a:lstStyle/>
          <a:p>
            <a:pPr>
              <a:defRPr/>
            </a:pPr>
            <a:fld id="{D9CF0989-5CE6-4260-8200-E87A22D261D4}" type="datetimeFigureOut">
              <a:rPr lang="en-US" smtClean="0"/>
              <a:pPr>
                <a:defRPr/>
              </a:pPr>
              <a:t>3/11/2015</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31" name="Slide Number Placeholder 30"/>
          <p:cNvSpPr>
            <a:spLocks noGrp="1"/>
          </p:cNvSpPr>
          <p:nvPr>
            <p:ph type="sldNum" sz="quarter" idx="12"/>
          </p:nvPr>
        </p:nvSpPr>
        <p:spPr/>
        <p:txBody>
          <a:bodyPr/>
          <a:lstStyle/>
          <a:p>
            <a:pPr>
              <a:defRPr/>
            </a:pPr>
            <a:fld id="{FCDA975B-B9FA-431A-9FD3-8AF7C50A0BB5}" type="slidenum">
              <a:rPr lang="en-US" smtClean="0"/>
              <a:pPr>
                <a:defRPr/>
              </a:pPr>
              <a:t>‹#›</a:t>
            </a:fld>
            <a:endParaRPr lang="en-US"/>
          </a:p>
        </p:txBody>
      </p:sp>
      <p:sp>
        <p:nvSpPr>
          <p:cNvPr id="17" name="Title 16"/>
          <p:cNvSpPr>
            <a:spLocks noGrp="1"/>
          </p:cNvSpPr>
          <p:nvPr>
            <p:ph type="title"/>
          </p:nvPr>
        </p:nvSpPr>
        <p:spPr>
          <a:xfrm>
            <a:off x="381000" y="4993760"/>
            <a:ext cx="5867400" cy="522288"/>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Text Placeholder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1" name="Date Placeholder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pPr>
              <a:defRPr/>
            </a:pPr>
            <a:fld id="{61A0A010-2C8D-4560-AED1-DAC0609029B9}" type="datetimeFigureOut">
              <a:rPr lang="en-US" smtClean="0"/>
              <a:pPr>
                <a:defRPr/>
              </a:pPr>
              <a:t>3/11/2015</a:t>
            </a:fld>
            <a:endParaRPr lang="en-US"/>
          </a:p>
        </p:txBody>
      </p:sp>
      <p:sp>
        <p:nvSpPr>
          <p:cNvPr id="28" name="Footer Placeholder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pPr>
              <a:defRPr/>
            </a:pPr>
            <a:endParaRPr lang="en-US"/>
          </a:p>
        </p:txBody>
      </p:sp>
      <p:sp>
        <p:nvSpPr>
          <p:cNvPr id="5" name="Slide Number Placeholder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pPr>
              <a:defRPr/>
            </a:pPr>
            <a:fld id="{C8E9322B-903A-44C5-BB05-C80AE36AEAB7}" type="slidenum">
              <a:rPr lang="en-US" smtClean="0"/>
              <a:pPr>
                <a:defRPr/>
              </a:pPr>
              <a:t>‹#›</a:t>
            </a:fld>
            <a:endParaRPr lang="en-US"/>
          </a:p>
        </p:txBody>
      </p:sp>
      <p:sp>
        <p:nvSpPr>
          <p:cNvPr id="10" name="Title Placeholder 9"/>
          <p:cNvSpPr>
            <a:spLocks noGrp="1"/>
          </p:cNvSpPr>
          <p:nvPr>
            <p:ph type="title"/>
          </p:nvPr>
        </p:nvSpPr>
        <p:spPr>
          <a:xfrm>
            <a:off x="304800" y="457200"/>
            <a:ext cx="8686800" cy="838200"/>
          </a:xfrm>
          <a:prstGeom prst="rect">
            <a:avLst/>
          </a:prstGeom>
        </p:spPr>
        <p:txBody>
          <a:bodyPr vert="horz" anchor="ctr">
            <a:normAutofit/>
          </a:bodyPr>
          <a:lstStyle/>
          <a:p>
            <a:r>
              <a:rPr kumimoji="0" lang="en-US" smtClean="0"/>
              <a:t>Click to edit Master title style</a:t>
            </a:r>
            <a:endParaRPr kumimoji="0" lang="en-US"/>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iming>
    <p:tnLst>
      <p:par>
        <p:cTn id="1" dur="indefinite" restart="never" nodeType="tmRoot"/>
      </p:par>
    </p:tnLst>
  </p:timing>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jpeg"/><Relationship Id="rId1" Type="http://schemas.openxmlformats.org/officeDocument/2006/relationships/slideLayout" Target="../slideLayouts/slideLayout2.xml"/><Relationship Id="rId4" Type="http://schemas.openxmlformats.org/officeDocument/2006/relationships/image" Target="../media/image41.jpeg"/></Relationships>
</file>

<file path=ppt/slides/_rels/slide29.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46.png"/><Relationship Id="rId4" Type="http://schemas.openxmlformats.org/officeDocument/2006/relationships/image" Target="../media/image45.png"/></Relationships>
</file>

<file path=ppt/slides/_rels/slide33.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49.jpeg"/></Relationships>
</file>

<file path=ppt/slides/_rels/slide35.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52.jpeg"/></Relationships>
</file>

<file path=ppt/slides/_rels/slide37.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54.jpeg"/></Relationships>
</file>

<file path=ppt/slides/_rels/slide38.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56.jpe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60.jpeg"/><Relationship Id="rId5" Type="http://schemas.openxmlformats.org/officeDocument/2006/relationships/image" Target="../media/image59.jpeg"/><Relationship Id="rId4" Type="http://schemas.openxmlformats.org/officeDocument/2006/relationships/image" Target="../media/image58.jpeg"/></Relationships>
</file>

<file path=ppt/slides/_rels/slide41.xml.rels><?xml version="1.0" encoding="UTF-8" standalone="yes"?>
<Relationships xmlns="http://schemas.openxmlformats.org/package/2006/relationships"><Relationship Id="rId3" Type="http://schemas.openxmlformats.org/officeDocument/2006/relationships/image" Target="../media/image61.jpeg"/><Relationship Id="rId7" Type="http://schemas.openxmlformats.org/officeDocument/2006/relationships/image" Target="../media/image65.jpe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64.jpeg"/><Relationship Id="rId5" Type="http://schemas.openxmlformats.org/officeDocument/2006/relationships/image" Target="../media/image63.jpeg"/><Relationship Id="rId4" Type="http://schemas.openxmlformats.org/officeDocument/2006/relationships/image" Target="../media/image62.jpeg"/></Relationships>
</file>

<file path=ppt/slides/_rels/slide42.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68.jpeg"/></Relationships>
</file>

<file path=ppt/slides/_rels/slide44.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71.jpeg"/><Relationship Id="rId4" Type="http://schemas.openxmlformats.org/officeDocument/2006/relationships/image" Target="../media/image70.jpeg"/></Relationships>
</file>

<file path=ppt/slides/_rels/slide45.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73.jpeg"/><Relationship Id="rId4" Type="http://schemas.openxmlformats.org/officeDocument/2006/relationships/image" Target="../media/image14.jpeg"/></Relationships>
</file>

<file path=ppt/slides/_rels/slide46.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78.png"/></Relationships>
</file>

<file path=ppt/slides/_rels/slide51.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80.png"/></Relationships>
</file>

<file path=ppt/slides/_rels/slide52.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83.jpeg"/></Relationships>
</file>

<file path=ppt/slides/_rels/slide54.xml.rels><?xml version="1.0" encoding="UTF-8" standalone="yes"?>
<Relationships xmlns="http://schemas.openxmlformats.org/package/2006/relationships"><Relationship Id="rId8" Type="http://schemas.openxmlformats.org/officeDocument/2006/relationships/image" Target="../media/image88.jpeg"/><Relationship Id="rId3" Type="http://schemas.openxmlformats.org/officeDocument/2006/relationships/image" Target="../media/image84.jpeg"/><Relationship Id="rId7" Type="http://schemas.openxmlformats.org/officeDocument/2006/relationships/image" Target="../media/image87.jpe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86.jpeg"/><Relationship Id="rId5" Type="http://schemas.openxmlformats.org/officeDocument/2006/relationships/image" Target="../media/image85.jpeg"/><Relationship Id="rId4" Type="http://schemas.openxmlformats.org/officeDocument/2006/relationships/image" Target="../media/image83.jpeg"/></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emf"/><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Volcanoes</a:t>
            </a:r>
            <a:endParaRPr lang="en-US" dirty="0"/>
          </a:p>
        </p:txBody>
      </p:sp>
      <p:sp>
        <p:nvSpPr>
          <p:cNvPr id="3" name="Subtitle 2"/>
          <p:cNvSpPr>
            <a:spLocks noGrp="1"/>
          </p:cNvSpPr>
          <p:nvPr>
            <p:ph type="subTitle" idx="1"/>
          </p:nvPr>
        </p:nvSpPr>
        <p:spPr/>
        <p:txBody>
          <a:bodyPr/>
          <a:lstStyle/>
          <a:p>
            <a:r>
              <a:rPr lang="en-US" dirty="0" smtClean="0"/>
              <a:t>UNIT  - </a:t>
            </a:r>
            <a:r>
              <a:rPr lang="en-US" dirty="0" smtClean="0"/>
              <a:t>4</a:t>
            </a:r>
            <a:endParaRPr lang="en-US" dirty="0"/>
          </a:p>
        </p:txBody>
      </p:sp>
      <p:pic>
        <p:nvPicPr>
          <p:cNvPr id="5" name="Picture 2" descr="http://www.marlimillerphoto.com/images/Ig-94.jpg"/>
          <p:cNvPicPr>
            <a:picLocks noChangeAspect="1" noChangeArrowheads="1"/>
          </p:cNvPicPr>
          <p:nvPr/>
        </p:nvPicPr>
        <p:blipFill>
          <a:blip r:embed="rId2" cstate="print"/>
          <a:srcRect/>
          <a:stretch>
            <a:fillRect/>
          </a:stretch>
        </p:blipFill>
        <p:spPr bwMode="auto">
          <a:xfrm>
            <a:off x="1578426" y="902628"/>
            <a:ext cx="5981341" cy="398506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fontAlgn="auto">
              <a:spcAft>
                <a:spcPts val="0"/>
              </a:spcAft>
              <a:defRPr/>
            </a:pPr>
            <a:r>
              <a:rPr lang="en-US" dirty="0" smtClean="0"/>
              <a:t>VOLCANIC ROCKS AND VOLCANOES</a:t>
            </a:r>
            <a:endParaRPr lang="en-US" dirty="0"/>
          </a:p>
        </p:txBody>
      </p:sp>
      <p:pic>
        <p:nvPicPr>
          <p:cNvPr id="12291" name="Picture 3" descr="http://photography.nationalgeographic.com/staticfiles/NGS/Shared/StaticFiles/Photography/Images/Content/glowing-lava-755744-sw.jpg"/>
          <p:cNvPicPr>
            <a:picLocks noChangeAspect="1" noChangeArrowheads="1"/>
          </p:cNvPicPr>
          <p:nvPr/>
        </p:nvPicPr>
        <p:blipFill>
          <a:blip r:embed="rId2" cstate="print"/>
          <a:srcRect b="13333"/>
          <a:stretch>
            <a:fillRect/>
          </a:stretch>
        </p:blipFill>
        <p:spPr bwMode="auto">
          <a:xfrm>
            <a:off x="1066800" y="1752600"/>
            <a:ext cx="7086600" cy="4606925"/>
          </a:xfrm>
          <a:prstGeom prst="rect">
            <a:avLst/>
          </a:prstGeom>
          <a:noFill/>
          <a:ln w="9525">
            <a:noFill/>
            <a:miter lim="800000"/>
            <a:headEnd/>
            <a:tailEnd/>
          </a:ln>
        </p:spPr>
      </p:pic>
      <p:sp>
        <p:nvSpPr>
          <p:cNvPr id="12292" name="TextBox 6"/>
          <p:cNvSpPr txBox="1">
            <a:spLocks noChangeArrowheads="1"/>
          </p:cNvSpPr>
          <p:nvPr/>
        </p:nvSpPr>
        <p:spPr bwMode="auto">
          <a:xfrm>
            <a:off x="4191000" y="6488113"/>
            <a:ext cx="863600" cy="369887"/>
          </a:xfrm>
          <a:prstGeom prst="rect">
            <a:avLst/>
          </a:prstGeom>
          <a:noFill/>
          <a:ln w="9525">
            <a:noFill/>
            <a:miter lim="800000"/>
            <a:headEnd/>
            <a:tailEnd/>
          </a:ln>
        </p:spPr>
        <p:txBody>
          <a:bodyPr wrap="none">
            <a:spAutoFit/>
          </a:bodyPr>
          <a:lstStyle/>
          <a:p>
            <a:r>
              <a:rPr lang="en-US" b="1">
                <a:latin typeface="Book Antiqua" pitchFamily="18" charset="0"/>
              </a:rPr>
              <a:t>LAVA</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fontAlgn="auto">
              <a:spcAft>
                <a:spcPts val="0"/>
              </a:spcAft>
              <a:defRPr/>
            </a:pPr>
            <a:r>
              <a:rPr lang="en-US" dirty="0" smtClean="0"/>
              <a:t>VOLCANIC ROCKS AND VOLCANOES</a:t>
            </a:r>
            <a:endParaRPr lang="en-US" dirty="0"/>
          </a:p>
        </p:txBody>
      </p:sp>
      <p:pic>
        <p:nvPicPr>
          <p:cNvPr id="13315" name="Picture 2" descr="http://www.bugbog.com/images/galleries/costa-rica-pictures/costa-rica-arenal-volcano.jpg"/>
          <p:cNvPicPr>
            <a:picLocks noChangeAspect="1" noChangeArrowheads="1"/>
          </p:cNvPicPr>
          <p:nvPr/>
        </p:nvPicPr>
        <p:blipFill>
          <a:blip r:embed="rId2" cstate="print"/>
          <a:srcRect/>
          <a:stretch>
            <a:fillRect/>
          </a:stretch>
        </p:blipFill>
        <p:spPr bwMode="auto">
          <a:xfrm>
            <a:off x="1295400" y="1828800"/>
            <a:ext cx="6400800" cy="4267200"/>
          </a:xfrm>
          <a:prstGeom prst="rect">
            <a:avLst/>
          </a:prstGeom>
          <a:noFill/>
          <a:ln w="9525">
            <a:noFill/>
            <a:miter lim="800000"/>
            <a:headEnd/>
            <a:tailEnd/>
          </a:ln>
        </p:spPr>
      </p:pic>
      <p:sp>
        <p:nvSpPr>
          <p:cNvPr id="13316" name="TextBox 4"/>
          <p:cNvSpPr txBox="1">
            <a:spLocks noChangeArrowheads="1"/>
          </p:cNvSpPr>
          <p:nvPr/>
        </p:nvSpPr>
        <p:spPr bwMode="auto">
          <a:xfrm>
            <a:off x="4038600" y="6248400"/>
            <a:ext cx="1428750" cy="369888"/>
          </a:xfrm>
          <a:prstGeom prst="rect">
            <a:avLst/>
          </a:prstGeom>
          <a:noFill/>
          <a:ln w="9525">
            <a:noFill/>
            <a:miter lim="800000"/>
            <a:headEnd/>
            <a:tailEnd/>
          </a:ln>
        </p:spPr>
        <p:txBody>
          <a:bodyPr wrap="none">
            <a:spAutoFit/>
          </a:bodyPr>
          <a:lstStyle/>
          <a:p>
            <a:r>
              <a:rPr lang="en-US" b="1">
                <a:latin typeface="Book Antiqua" pitchFamily="18" charset="0"/>
              </a:rPr>
              <a:t>VOLCANO</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t>TYPES OF LAVA</a:t>
            </a:r>
            <a:endParaRPr lang="en-US" dirty="0"/>
          </a:p>
        </p:txBody>
      </p:sp>
      <p:sp>
        <p:nvSpPr>
          <p:cNvPr id="14339" name="Content Placeholder 2"/>
          <p:cNvSpPr>
            <a:spLocks noGrp="1"/>
          </p:cNvSpPr>
          <p:nvPr>
            <p:ph idx="1"/>
          </p:nvPr>
        </p:nvSpPr>
        <p:spPr/>
        <p:txBody>
          <a:bodyPr/>
          <a:lstStyle/>
          <a:p>
            <a:pPr>
              <a:buFont typeface="Wingdings" pitchFamily="2" charset="2"/>
              <a:buChar char="Ø"/>
            </a:pPr>
            <a:r>
              <a:rPr lang="en-US" dirty="0" err="1" smtClean="0">
                <a:solidFill>
                  <a:srgbClr val="FF0000"/>
                </a:solidFill>
              </a:rPr>
              <a:t>A’a</a:t>
            </a:r>
            <a:r>
              <a:rPr lang="en-US" dirty="0" smtClean="0"/>
              <a:t>: Pronounced “ah-ah”, this is a basaltic lava that doesn’t flow very quickly. These types of lava erupt at temperatures above 1000 to 1100 degrees C</a:t>
            </a:r>
          </a:p>
          <a:p>
            <a:endParaRPr lang="en-US" dirty="0" smtClean="0"/>
          </a:p>
        </p:txBody>
      </p:sp>
      <p:pic>
        <p:nvPicPr>
          <p:cNvPr id="14340" name="Picture 2" descr="http://volcanoes.usgs.gov/Imgs/Jpg/Photoglossary/aa_large.jpg"/>
          <p:cNvPicPr>
            <a:picLocks noChangeAspect="1" noChangeArrowheads="1"/>
          </p:cNvPicPr>
          <p:nvPr/>
        </p:nvPicPr>
        <p:blipFill>
          <a:blip r:embed="rId2" cstate="print"/>
          <a:srcRect/>
          <a:stretch>
            <a:fillRect/>
          </a:stretch>
        </p:blipFill>
        <p:spPr bwMode="auto">
          <a:xfrm>
            <a:off x="2111834" y="3592286"/>
            <a:ext cx="4865687" cy="304105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t>TYPES OF LAVA</a:t>
            </a:r>
            <a:endParaRPr lang="en-US" dirty="0"/>
          </a:p>
        </p:txBody>
      </p:sp>
      <p:sp>
        <p:nvSpPr>
          <p:cNvPr id="15363" name="Content Placeholder 2"/>
          <p:cNvSpPr>
            <a:spLocks noGrp="1"/>
          </p:cNvSpPr>
          <p:nvPr>
            <p:ph idx="1"/>
          </p:nvPr>
        </p:nvSpPr>
        <p:spPr>
          <a:xfrm>
            <a:off x="304800" y="1554163"/>
            <a:ext cx="8686800" cy="2027238"/>
          </a:xfrm>
        </p:spPr>
        <p:txBody>
          <a:bodyPr>
            <a:normAutofit fontScale="92500" lnSpcReduction="20000"/>
          </a:bodyPr>
          <a:lstStyle/>
          <a:p>
            <a:pPr>
              <a:buFont typeface="Wingdings" pitchFamily="2" charset="2"/>
              <a:buChar char="Ø"/>
            </a:pPr>
            <a:r>
              <a:rPr lang="en-US" dirty="0" err="1" smtClean="0">
                <a:solidFill>
                  <a:srgbClr val="FF0000"/>
                </a:solidFill>
              </a:rPr>
              <a:t>Pahoehoe</a:t>
            </a:r>
            <a:r>
              <a:rPr lang="en-US" dirty="0" smtClean="0"/>
              <a:t>: Pronounced “pa-ho-ho”, this type of lava is much thinner and less viscous than </a:t>
            </a:r>
            <a:r>
              <a:rPr lang="en-US" dirty="0" err="1" smtClean="0"/>
              <a:t>a’a</a:t>
            </a:r>
            <a:r>
              <a:rPr lang="en-US" dirty="0" smtClean="0"/>
              <a:t>. It can flow down the slopes of a volcano in vast rivers. </a:t>
            </a:r>
            <a:r>
              <a:rPr lang="en-US" dirty="0" err="1" smtClean="0"/>
              <a:t>Pahoehoe</a:t>
            </a:r>
            <a:r>
              <a:rPr lang="en-US" dirty="0" smtClean="0"/>
              <a:t> erupts at temperatures of 1100 to 1200 degree C</a:t>
            </a:r>
          </a:p>
        </p:txBody>
      </p:sp>
      <p:pic>
        <p:nvPicPr>
          <p:cNvPr id="15364" name="Picture 4" descr="http://www.swisseduc.ch/stromboli/glossary/icons/paehoe_lava.jpg"/>
          <p:cNvPicPr>
            <a:picLocks noChangeAspect="1" noChangeArrowheads="1"/>
          </p:cNvPicPr>
          <p:nvPr/>
        </p:nvPicPr>
        <p:blipFill>
          <a:blip r:embed="rId2" cstate="print"/>
          <a:srcRect/>
          <a:stretch>
            <a:fillRect/>
          </a:stretch>
        </p:blipFill>
        <p:spPr bwMode="auto">
          <a:xfrm>
            <a:off x="2285998" y="3733800"/>
            <a:ext cx="4572000" cy="29670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t>TYPES OF LAVA</a:t>
            </a:r>
            <a:endParaRPr lang="en-US" dirty="0"/>
          </a:p>
        </p:txBody>
      </p:sp>
      <p:sp>
        <p:nvSpPr>
          <p:cNvPr id="16387" name="Content Placeholder 2"/>
          <p:cNvSpPr>
            <a:spLocks noGrp="1"/>
          </p:cNvSpPr>
          <p:nvPr>
            <p:ph idx="1"/>
          </p:nvPr>
        </p:nvSpPr>
        <p:spPr>
          <a:xfrm>
            <a:off x="304800" y="1554163"/>
            <a:ext cx="8686800" cy="1112838"/>
          </a:xfrm>
        </p:spPr>
        <p:txBody>
          <a:bodyPr/>
          <a:lstStyle/>
          <a:p>
            <a:pPr algn="just">
              <a:buFont typeface="Wingdings" pitchFamily="2" charset="2"/>
              <a:buChar char="Ø"/>
            </a:pPr>
            <a:r>
              <a:rPr lang="en-US" dirty="0" smtClean="0">
                <a:solidFill>
                  <a:srgbClr val="FF0000"/>
                </a:solidFill>
              </a:rPr>
              <a:t>Pillow Lava</a:t>
            </a:r>
            <a:r>
              <a:rPr lang="en-US" dirty="0" smtClean="0"/>
              <a:t>: Pillow lava is typically found erupting from underwater volcano vents.</a:t>
            </a:r>
          </a:p>
          <a:p>
            <a:pPr algn="just"/>
            <a:endParaRPr lang="en-US" dirty="0" smtClean="0"/>
          </a:p>
        </p:txBody>
      </p:sp>
      <p:pic>
        <p:nvPicPr>
          <p:cNvPr id="16388" name="Picture 2" descr="http://oceanservice.noaa.gov/education/yos/multimedia/oceanexplorer.noaa.gov/oceanexplorer.noaa.gov/explorations/06fire/background/volcanism/media/pillow_lava_600.jpg"/>
          <p:cNvPicPr>
            <a:picLocks noChangeAspect="1" noChangeArrowheads="1"/>
          </p:cNvPicPr>
          <p:nvPr/>
        </p:nvPicPr>
        <p:blipFill>
          <a:blip r:embed="rId2" cstate="print"/>
          <a:srcRect/>
          <a:stretch>
            <a:fillRect/>
          </a:stretch>
        </p:blipFill>
        <p:spPr bwMode="auto">
          <a:xfrm>
            <a:off x="1905000" y="2743200"/>
            <a:ext cx="5029200" cy="37719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fontAlgn="auto">
              <a:spcAft>
                <a:spcPts val="0"/>
              </a:spcAft>
              <a:defRPr/>
            </a:pPr>
            <a:r>
              <a:rPr lang="en-US" dirty="0" smtClean="0"/>
              <a:t>STRUCTURES IN VOLCANIC ROCKS</a:t>
            </a:r>
            <a:endParaRPr lang="en-US" dirty="0"/>
          </a:p>
        </p:txBody>
      </p:sp>
      <p:sp>
        <p:nvSpPr>
          <p:cNvPr id="17411" name="Content Placeholder 2"/>
          <p:cNvSpPr>
            <a:spLocks noGrp="1"/>
          </p:cNvSpPr>
          <p:nvPr>
            <p:ph idx="1"/>
          </p:nvPr>
        </p:nvSpPr>
        <p:spPr>
          <a:xfrm>
            <a:off x="304800" y="1554163"/>
            <a:ext cx="8686800" cy="2027238"/>
          </a:xfrm>
        </p:spPr>
        <p:txBody>
          <a:bodyPr>
            <a:normAutofit fontScale="85000" lnSpcReduction="20000"/>
          </a:bodyPr>
          <a:lstStyle/>
          <a:p>
            <a:pPr algn="just">
              <a:buFont typeface="Wingdings" pitchFamily="2" charset="2"/>
              <a:buChar char="Ø"/>
            </a:pPr>
            <a:r>
              <a:rPr lang="en-US" dirty="0" smtClean="0"/>
              <a:t>When lava cools, escaping gases such as water and carbon dioxide form bubbles in the lava. </a:t>
            </a:r>
          </a:p>
          <a:p>
            <a:pPr algn="just">
              <a:buFont typeface="Wingdings" pitchFamily="2" charset="2"/>
              <a:buChar char="Ø"/>
            </a:pPr>
            <a:endParaRPr lang="en-US" dirty="0" smtClean="0"/>
          </a:p>
          <a:p>
            <a:pPr algn="just">
              <a:buFont typeface="Wingdings" pitchFamily="2" charset="2"/>
              <a:buChar char="Ø"/>
            </a:pPr>
            <a:r>
              <a:rPr lang="en-US" dirty="0" smtClean="0"/>
              <a:t>If the lava solidifies before the gas escapes, the bubbles are preserved as holes called </a:t>
            </a:r>
            <a:r>
              <a:rPr lang="en-US" dirty="0" smtClean="0">
                <a:solidFill>
                  <a:srgbClr val="FF0000"/>
                </a:solidFill>
              </a:rPr>
              <a:t>vesicles</a:t>
            </a:r>
            <a:endParaRPr lang="en-US" dirty="0" smtClean="0"/>
          </a:p>
          <a:p>
            <a:pPr algn="just"/>
            <a:endParaRPr lang="en-US" dirty="0" smtClean="0"/>
          </a:p>
        </p:txBody>
      </p:sp>
      <p:pic>
        <p:nvPicPr>
          <p:cNvPr id="17412" name="Picture 2" descr="http://web.eps.utk.edu/courses/rock/images/VesicularBasalt.JPG"/>
          <p:cNvPicPr>
            <a:picLocks noChangeAspect="1" noChangeArrowheads="1"/>
          </p:cNvPicPr>
          <p:nvPr/>
        </p:nvPicPr>
        <p:blipFill>
          <a:blip r:embed="rId2" cstate="print"/>
          <a:srcRect/>
          <a:stretch>
            <a:fillRect/>
          </a:stretch>
        </p:blipFill>
        <p:spPr bwMode="auto">
          <a:xfrm>
            <a:off x="533400" y="3657601"/>
            <a:ext cx="3759200" cy="2819400"/>
          </a:xfrm>
          <a:prstGeom prst="rect">
            <a:avLst/>
          </a:prstGeom>
          <a:noFill/>
          <a:ln w="9525">
            <a:noFill/>
            <a:miter lim="800000"/>
            <a:headEnd/>
            <a:tailEnd/>
          </a:ln>
        </p:spPr>
      </p:pic>
      <p:pic>
        <p:nvPicPr>
          <p:cNvPr id="17413" name="Picture 6" descr="http://www.pitt.edu/~cejones/GeoImages/2IgneousRocks/IgneousTextures/7VesicularAmygdaloidalz/BasaltVesicular.jpg"/>
          <p:cNvPicPr>
            <a:picLocks noChangeAspect="1" noChangeArrowheads="1"/>
          </p:cNvPicPr>
          <p:nvPr/>
        </p:nvPicPr>
        <p:blipFill>
          <a:blip r:embed="rId3" cstate="print"/>
          <a:srcRect/>
          <a:stretch>
            <a:fillRect/>
          </a:stretch>
        </p:blipFill>
        <p:spPr bwMode="auto">
          <a:xfrm>
            <a:off x="4876800" y="3657601"/>
            <a:ext cx="3755028" cy="2819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fontAlgn="auto">
              <a:spcAft>
                <a:spcPts val="0"/>
              </a:spcAft>
              <a:defRPr/>
            </a:pPr>
            <a:r>
              <a:rPr lang="en-US" dirty="0" smtClean="0"/>
              <a:t>STRUCTURES IN VOLCANIC ROCKS</a:t>
            </a:r>
            <a:endParaRPr lang="en-US" dirty="0"/>
          </a:p>
        </p:txBody>
      </p:sp>
      <p:sp>
        <p:nvSpPr>
          <p:cNvPr id="18435" name="Content Placeholder 2"/>
          <p:cNvSpPr>
            <a:spLocks noGrp="1"/>
          </p:cNvSpPr>
          <p:nvPr>
            <p:ph idx="1"/>
          </p:nvPr>
        </p:nvSpPr>
        <p:spPr>
          <a:xfrm>
            <a:off x="304800" y="1554163"/>
            <a:ext cx="8686800" cy="1951038"/>
          </a:xfrm>
        </p:spPr>
        <p:txBody>
          <a:bodyPr>
            <a:normAutofit lnSpcReduction="10000"/>
          </a:bodyPr>
          <a:lstStyle/>
          <a:p>
            <a:pPr>
              <a:buFont typeface="Wingdings" pitchFamily="2" charset="2"/>
              <a:buChar char="Ø"/>
            </a:pPr>
            <a:r>
              <a:rPr lang="en-US" dirty="0" smtClean="0"/>
              <a:t>Hot lava shrinks as it cools and solidifies. The shrinkage pulls the rock apart, forming cracks that grow as the rock continues to cool.  Such cracks, called </a:t>
            </a:r>
            <a:r>
              <a:rPr lang="en-US" dirty="0" smtClean="0">
                <a:solidFill>
                  <a:srgbClr val="FF0000"/>
                </a:solidFill>
              </a:rPr>
              <a:t>columnar joints</a:t>
            </a:r>
          </a:p>
          <a:p>
            <a:endParaRPr lang="en-US" dirty="0" smtClean="0"/>
          </a:p>
        </p:txBody>
      </p:sp>
      <p:pic>
        <p:nvPicPr>
          <p:cNvPr id="18436" name="Picture 2" descr="http://www.marlimillerphoto.com/images/Ig-84.jpg"/>
          <p:cNvPicPr>
            <a:picLocks noChangeAspect="1" noChangeArrowheads="1"/>
          </p:cNvPicPr>
          <p:nvPr/>
        </p:nvPicPr>
        <p:blipFill>
          <a:blip r:embed="rId2" cstate="print"/>
          <a:srcRect/>
          <a:stretch>
            <a:fillRect/>
          </a:stretch>
        </p:blipFill>
        <p:spPr bwMode="auto">
          <a:xfrm>
            <a:off x="304800" y="3581400"/>
            <a:ext cx="4267200" cy="2843213"/>
          </a:xfrm>
          <a:prstGeom prst="rect">
            <a:avLst/>
          </a:prstGeom>
          <a:noFill/>
          <a:ln w="9525">
            <a:noFill/>
            <a:miter lim="800000"/>
            <a:headEnd/>
            <a:tailEnd/>
          </a:ln>
        </p:spPr>
      </p:pic>
      <p:pic>
        <p:nvPicPr>
          <p:cNvPr id="18437" name="Picture 4" descr="http://www.gsi.ie/NR/rdonlyres/A6A24F3B-7145-42A9-B4ED-0DE4D69B874C/0/P225386_giants_causeway.jpg"/>
          <p:cNvPicPr>
            <a:picLocks noChangeAspect="1" noChangeArrowheads="1"/>
          </p:cNvPicPr>
          <p:nvPr/>
        </p:nvPicPr>
        <p:blipFill>
          <a:blip r:embed="rId3" cstate="print"/>
          <a:srcRect/>
          <a:stretch>
            <a:fillRect/>
          </a:stretch>
        </p:blipFill>
        <p:spPr bwMode="auto">
          <a:xfrm>
            <a:off x="5029200" y="3505200"/>
            <a:ext cx="3535363" cy="2819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t>PYROCLASTIC ROCKS</a:t>
            </a:r>
            <a:endParaRPr lang="en-US" dirty="0"/>
          </a:p>
        </p:txBody>
      </p:sp>
      <p:sp>
        <p:nvSpPr>
          <p:cNvPr id="3075" name="Content Placeholder 2"/>
          <p:cNvSpPr>
            <a:spLocks noGrp="1"/>
          </p:cNvSpPr>
          <p:nvPr>
            <p:ph idx="1"/>
          </p:nvPr>
        </p:nvSpPr>
        <p:spPr>
          <a:xfrm>
            <a:off x="304800" y="1554163"/>
            <a:ext cx="8686800" cy="2713038"/>
          </a:xfrm>
        </p:spPr>
        <p:txBody>
          <a:bodyPr>
            <a:normAutofit fontScale="85000" lnSpcReduction="10000"/>
          </a:bodyPr>
          <a:lstStyle/>
          <a:p>
            <a:pPr algn="just"/>
            <a:r>
              <a:rPr lang="en-US" dirty="0" smtClean="0"/>
              <a:t>If a volcano erupts explosively, it may eject both liquid magma and solid rock fragments. A rock formed from particles of magma that were hurled into the air from a volcano is called a </a:t>
            </a:r>
            <a:r>
              <a:rPr lang="en-US" dirty="0" err="1" smtClean="0">
                <a:solidFill>
                  <a:srgbClr val="FF0000"/>
                </a:solidFill>
              </a:rPr>
              <a:t>pyroclastic</a:t>
            </a:r>
            <a:r>
              <a:rPr lang="en-US" dirty="0" smtClean="0">
                <a:solidFill>
                  <a:srgbClr val="FF0000"/>
                </a:solidFill>
              </a:rPr>
              <a:t> rock</a:t>
            </a:r>
          </a:p>
          <a:p>
            <a:pPr algn="just"/>
            <a:endParaRPr lang="en-US" dirty="0" smtClean="0">
              <a:solidFill>
                <a:srgbClr val="FF0000"/>
              </a:solidFill>
            </a:endParaRPr>
          </a:p>
          <a:p>
            <a:r>
              <a:rPr lang="en-US" dirty="0" smtClean="0"/>
              <a:t>The smallest particles is called </a:t>
            </a:r>
            <a:r>
              <a:rPr lang="en-US" dirty="0" smtClean="0">
                <a:solidFill>
                  <a:srgbClr val="FF0000"/>
                </a:solidFill>
              </a:rPr>
              <a:t>volcanic ash</a:t>
            </a:r>
          </a:p>
        </p:txBody>
      </p:sp>
      <p:pic>
        <p:nvPicPr>
          <p:cNvPr id="3076" name="Picture 2" descr="http://www.bharatchronicle.com/wp-content/uploads/2010/04/volcanic-ash.jpg"/>
          <p:cNvPicPr>
            <a:picLocks noChangeAspect="1" noChangeArrowheads="1"/>
          </p:cNvPicPr>
          <p:nvPr/>
        </p:nvPicPr>
        <p:blipFill>
          <a:blip r:embed="rId2" cstate="print"/>
          <a:srcRect/>
          <a:stretch>
            <a:fillRect/>
          </a:stretch>
        </p:blipFill>
        <p:spPr bwMode="auto">
          <a:xfrm>
            <a:off x="914399" y="4267200"/>
            <a:ext cx="3339199" cy="2366963"/>
          </a:xfrm>
          <a:prstGeom prst="rect">
            <a:avLst/>
          </a:prstGeom>
          <a:noFill/>
          <a:ln w="9525">
            <a:noFill/>
            <a:miter lim="800000"/>
            <a:headEnd/>
            <a:tailEnd/>
          </a:ln>
        </p:spPr>
      </p:pic>
      <p:pic>
        <p:nvPicPr>
          <p:cNvPr id="3077" name="Picture 4" descr="http://volcanoes.usgs.gov/Imgs/Jpg/Tephra/30410914-076_large.jpg"/>
          <p:cNvPicPr>
            <a:picLocks noChangeAspect="1" noChangeArrowheads="1"/>
          </p:cNvPicPr>
          <p:nvPr/>
        </p:nvPicPr>
        <p:blipFill>
          <a:blip r:embed="rId3" cstate="print"/>
          <a:srcRect/>
          <a:stretch>
            <a:fillRect/>
          </a:stretch>
        </p:blipFill>
        <p:spPr bwMode="auto">
          <a:xfrm>
            <a:off x="4800600" y="4280808"/>
            <a:ext cx="3657600" cy="2286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t>PYROCLASTIC ROCKS</a:t>
            </a:r>
            <a:endParaRPr lang="en-US" dirty="0"/>
          </a:p>
        </p:txBody>
      </p:sp>
      <p:sp>
        <p:nvSpPr>
          <p:cNvPr id="4099" name="Content Placeholder 2"/>
          <p:cNvSpPr>
            <a:spLocks noGrp="1"/>
          </p:cNvSpPr>
          <p:nvPr>
            <p:ph idx="1"/>
          </p:nvPr>
        </p:nvSpPr>
        <p:spPr/>
        <p:txBody>
          <a:bodyPr/>
          <a:lstStyle/>
          <a:p>
            <a:pPr>
              <a:buFont typeface="Wingdings" pitchFamily="2" charset="2"/>
              <a:buChar char="Ø"/>
            </a:pPr>
            <a:r>
              <a:rPr lang="en-US" dirty="0" smtClean="0">
                <a:solidFill>
                  <a:srgbClr val="FF0000"/>
                </a:solidFill>
              </a:rPr>
              <a:t>Cinders</a:t>
            </a:r>
            <a:r>
              <a:rPr lang="en-US" dirty="0" smtClean="0"/>
              <a:t> vary in size from 2 to 64 millimeters</a:t>
            </a:r>
          </a:p>
        </p:txBody>
      </p:sp>
      <p:pic>
        <p:nvPicPr>
          <p:cNvPr id="4100" name="Picture 2" descr="http://www.earlham.edu/~baumasa/graphics/blue%20dragon%20cinders.jpg"/>
          <p:cNvPicPr>
            <a:picLocks noChangeAspect="1" noChangeArrowheads="1"/>
          </p:cNvPicPr>
          <p:nvPr/>
        </p:nvPicPr>
        <p:blipFill>
          <a:blip r:embed="rId2" cstate="print"/>
          <a:srcRect/>
          <a:stretch>
            <a:fillRect/>
          </a:stretch>
        </p:blipFill>
        <p:spPr bwMode="auto">
          <a:xfrm>
            <a:off x="584200" y="2500313"/>
            <a:ext cx="3835400" cy="2876550"/>
          </a:xfrm>
          <a:prstGeom prst="rect">
            <a:avLst/>
          </a:prstGeom>
          <a:noFill/>
          <a:ln w="9525">
            <a:noFill/>
            <a:miter lim="800000"/>
            <a:headEnd/>
            <a:tailEnd/>
          </a:ln>
        </p:spPr>
      </p:pic>
      <p:pic>
        <p:nvPicPr>
          <p:cNvPr id="4101" name="Picture 4" descr="http://www.geol.umd.edu/~jmerck/nature/landscapes/images/cinders23240s.jpg"/>
          <p:cNvPicPr>
            <a:picLocks noChangeAspect="1" noChangeArrowheads="1"/>
          </p:cNvPicPr>
          <p:nvPr/>
        </p:nvPicPr>
        <p:blipFill>
          <a:blip r:embed="rId3" cstate="print"/>
          <a:srcRect/>
          <a:stretch>
            <a:fillRect/>
          </a:stretch>
        </p:blipFill>
        <p:spPr bwMode="auto">
          <a:xfrm>
            <a:off x="4610100" y="2514600"/>
            <a:ext cx="4076700" cy="2819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t>PYROCLASTIC ROCKS</a:t>
            </a:r>
            <a:endParaRPr lang="en-US" dirty="0"/>
          </a:p>
        </p:txBody>
      </p:sp>
      <p:sp>
        <p:nvSpPr>
          <p:cNvPr id="5123" name="Content Placeholder 2"/>
          <p:cNvSpPr>
            <a:spLocks noGrp="1"/>
          </p:cNvSpPr>
          <p:nvPr>
            <p:ph idx="1"/>
          </p:nvPr>
        </p:nvSpPr>
        <p:spPr/>
        <p:txBody>
          <a:bodyPr/>
          <a:lstStyle/>
          <a:p>
            <a:pPr algn="just">
              <a:buFont typeface="Wingdings" pitchFamily="2" charset="2"/>
              <a:buChar char="Ø"/>
            </a:pPr>
            <a:r>
              <a:rPr lang="en-US" dirty="0" smtClean="0"/>
              <a:t>Particles greater than 64 mm in diameter are called </a:t>
            </a:r>
            <a:r>
              <a:rPr lang="en-US" dirty="0" smtClean="0">
                <a:solidFill>
                  <a:srgbClr val="FF0000"/>
                </a:solidFill>
              </a:rPr>
              <a:t>volcanic bombs</a:t>
            </a:r>
          </a:p>
        </p:txBody>
      </p:sp>
      <p:pic>
        <p:nvPicPr>
          <p:cNvPr id="5124" name="Picture 2" descr="http://www.explorevolcanoes.com/volcanoimages/volcanic%20bomb%20puooo%20usgs.jpg"/>
          <p:cNvPicPr>
            <a:picLocks noChangeAspect="1" noChangeArrowheads="1"/>
          </p:cNvPicPr>
          <p:nvPr/>
        </p:nvPicPr>
        <p:blipFill>
          <a:blip r:embed="rId2" cstate="print"/>
          <a:srcRect/>
          <a:stretch>
            <a:fillRect/>
          </a:stretch>
        </p:blipFill>
        <p:spPr bwMode="auto">
          <a:xfrm>
            <a:off x="609600" y="3429000"/>
            <a:ext cx="2800350" cy="1866900"/>
          </a:xfrm>
          <a:prstGeom prst="rect">
            <a:avLst/>
          </a:prstGeom>
          <a:noFill/>
          <a:ln w="9525">
            <a:noFill/>
            <a:miter lim="800000"/>
            <a:headEnd/>
            <a:tailEnd/>
          </a:ln>
        </p:spPr>
      </p:pic>
      <p:pic>
        <p:nvPicPr>
          <p:cNvPr id="5125" name="Picture 4" descr="http://volcanoes.usgs.gov/Imgs/Jpg/Photoglossary/30410914-028_large.JPG"/>
          <p:cNvPicPr>
            <a:picLocks noChangeAspect="1" noChangeArrowheads="1"/>
          </p:cNvPicPr>
          <p:nvPr/>
        </p:nvPicPr>
        <p:blipFill>
          <a:blip r:embed="rId3" cstate="print"/>
          <a:srcRect/>
          <a:stretch>
            <a:fillRect/>
          </a:stretch>
        </p:blipFill>
        <p:spPr bwMode="auto">
          <a:xfrm>
            <a:off x="3810000" y="2895600"/>
            <a:ext cx="5105400" cy="31892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t>WHAT IS A MAGMA</a:t>
            </a:r>
            <a:endParaRPr lang="en-US" dirty="0"/>
          </a:p>
        </p:txBody>
      </p:sp>
      <p:sp>
        <p:nvSpPr>
          <p:cNvPr id="4099" name="Content Placeholder 2"/>
          <p:cNvSpPr>
            <a:spLocks noGrp="1"/>
          </p:cNvSpPr>
          <p:nvPr>
            <p:ph idx="1"/>
          </p:nvPr>
        </p:nvSpPr>
        <p:spPr>
          <a:xfrm>
            <a:off x="457200" y="1371600"/>
            <a:ext cx="4800600" cy="5105400"/>
          </a:xfrm>
        </p:spPr>
        <p:txBody>
          <a:bodyPr>
            <a:normAutofit fontScale="92500" lnSpcReduction="20000"/>
          </a:bodyPr>
          <a:lstStyle/>
          <a:p>
            <a:pPr algn="just">
              <a:buFont typeface="Wingdings" pitchFamily="2" charset="2"/>
              <a:buChar char="Ø"/>
            </a:pPr>
            <a:r>
              <a:rPr lang="en-US" dirty="0" smtClean="0"/>
              <a:t>Magma is a mixture of molten rock, volatiles and solids that is found beneath the surface of the Earth.</a:t>
            </a:r>
          </a:p>
          <a:p>
            <a:pPr algn="just">
              <a:buFont typeface="Wingdings" pitchFamily="2" charset="2"/>
              <a:buChar char="Ø"/>
            </a:pPr>
            <a:endParaRPr lang="en-US" dirty="0" smtClean="0"/>
          </a:p>
          <a:p>
            <a:pPr algn="just">
              <a:buFont typeface="Wingdings" pitchFamily="2" charset="2"/>
              <a:buChar char="Ø"/>
            </a:pPr>
            <a:r>
              <a:rPr lang="en-US" dirty="0" smtClean="0"/>
              <a:t>In some instances, it solidifies within the crust to form </a:t>
            </a:r>
            <a:r>
              <a:rPr lang="en-US" dirty="0" smtClean="0">
                <a:solidFill>
                  <a:srgbClr val="FF0000"/>
                </a:solidFill>
              </a:rPr>
              <a:t>plutonic rocks</a:t>
            </a:r>
            <a:r>
              <a:rPr lang="en-US" dirty="0" smtClean="0"/>
              <a:t>. In others, it erupts onto the Earth’s surface to form </a:t>
            </a:r>
            <a:r>
              <a:rPr lang="en-US" dirty="0" smtClean="0">
                <a:solidFill>
                  <a:srgbClr val="FF0000"/>
                </a:solidFill>
              </a:rPr>
              <a:t>volcanic rocks</a:t>
            </a:r>
            <a:endParaRPr lang="en-US" dirty="0" smtClean="0"/>
          </a:p>
        </p:txBody>
      </p:sp>
      <p:pic>
        <p:nvPicPr>
          <p:cNvPr id="4100" name="Picture 2" descr="http://www.nuuanu.k12.hi.us/g-1/public_html/websites/lance/images/magma.jpg"/>
          <p:cNvPicPr>
            <a:picLocks noChangeAspect="1" noChangeArrowheads="1"/>
          </p:cNvPicPr>
          <p:nvPr/>
        </p:nvPicPr>
        <p:blipFill>
          <a:blip r:embed="rId2" cstate="print"/>
          <a:srcRect t="5495" b="8791"/>
          <a:stretch>
            <a:fillRect/>
          </a:stretch>
        </p:blipFill>
        <p:spPr bwMode="auto">
          <a:xfrm>
            <a:off x="6019800" y="3962400"/>
            <a:ext cx="2057400" cy="2619375"/>
          </a:xfrm>
          <a:prstGeom prst="rect">
            <a:avLst/>
          </a:prstGeom>
          <a:noFill/>
          <a:ln w="9525">
            <a:noFill/>
            <a:miter lim="800000"/>
            <a:headEnd/>
            <a:tailEnd/>
          </a:ln>
        </p:spPr>
      </p:pic>
      <p:pic>
        <p:nvPicPr>
          <p:cNvPr id="4101" name="Picture 4" descr="http://magmacomputer.yolasite.com/resources/liquidhotmagma.jpg"/>
          <p:cNvPicPr>
            <a:picLocks noChangeAspect="1" noChangeArrowheads="1"/>
          </p:cNvPicPr>
          <p:nvPr/>
        </p:nvPicPr>
        <p:blipFill>
          <a:blip r:embed="rId3" cstate="print"/>
          <a:srcRect/>
          <a:stretch>
            <a:fillRect/>
          </a:stretch>
        </p:blipFill>
        <p:spPr bwMode="auto">
          <a:xfrm>
            <a:off x="5334000" y="1219200"/>
            <a:ext cx="3365500" cy="25241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fontAlgn="auto">
              <a:spcAft>
                <a:spcPts val="0"/>
              </a:spcAft>
              <a:defRPr/>
            </a:pPr>
            <a:r>
              <a:rPr lang="en-US" dirty="0" smtClean="0"/>
              <a:t>FISSURE ERUPTIONS AND LAVA PLATEAUS</a:t>
            </a:r>
            <a:endParaRPr lang="en-US" dirty="0"/>
          </a:p>
        </p:txBody>
      </p:sp>
      <p:sp>
        <p:nvSpPr>
          <p:cNvPr id="6147" name="Content Placeholder 2"/>
          <p:cNvSpPr>
            <a:spLocks noGrp="1"/>
          </p:cNvSpPr>
          <p:nvPr>
            <p:ph idx="1"/>
          </p:nvPr>
        </p:nvSpPr>
        <p:spPr>
          <a:xfrm>
            <a:off x="304800" y="1554163"/>
            <a:ext cx="8686800" cy="2484438"/>
          </a:xfrm>
        </p:spPr>
        <p:txBody>
          <a:bodyPr>
            <a:normAutofit fontScale="85000" lnSpcReduction="10000"/>
          </a:bodyPr>
          <a:lstStyle/>
          <a:p>
            <a:pPr algn="just">
              <a:buFont typeface="Wingdings" pitchFamily="2" charset="2"/>
              <a:buChar char="Ø"/>
            </a:pPr>
            <a:r>
              <a:rPr lang="en-US" dirty="0" smtClean="0"/>
              <a:t>The gentlest type of volcanic eruption occurs when magma comes out from the cracks in the land surface called </a:t>
            </a:r>
            <a:r>
              <a:rPr lang="en-US" dirty="0" smtClean="0">
                <a:solidFill>
                  <a:srgbClr val="FF0000"/>
                </a:solidFill>
              </a:rPr>
              <a:t>fissures</a:t>
            </a:r>
            <a:r>
              <a:rPr lang="en-US" dirty="0" smtClean="0"/>
              <a:t> and flows over the land like water.</a:t>
            </a:r>
          </a:p>
          <a:p>
            <a:pPr algn="just">
              <a:buFont typeface="Wingdings" pitchFamily="2" charset="2"/>
              <a:buChar char="Ø"/>
            </a:pPr>
            <a:endParaRPr lang="en-US" dirty="0" smtClean="0"/>
          </a:p>
          <a:p>
            <a:pPr algn="just">
              <a:buFont typeface="Wingdings" pitchFamily="2" charset="2"/>
              <a:buChar char="Ø"/>
            </a:pPr>
            <a:r>
              <a:rPr lang="en-US" dirty="0" smtClean="0"/>
              <a:t>Basaltic magma commonly erupts in this manner because of its low viscosity</a:t>
            </a:r>
          </a:p>
        </p:txBody>
      </p:sp>
      <p:pic>
        <p:nvPicPr>
          <p:cNvPr id="6148" name="Picture 2" descr="http://news.bbc.co.uk/media/images/42768000/jpg/_42768575_volacno3.jpg"/>
          <p:cNvPicPr>
            <a:picLocks noChangeAspect="1" noChangeArrowheads="1"/>
          </p:cNvPicPr>
          <p:nvPr/>
        </p:nvPicPr>
        <p:blipFill>
          <a:blip r:embed="rId2" cstate="print"/>
          <a:srcRect/>
          <a:stretch>
            <a:fillRect/>
          </a:stretch>
        </p:blipFill>
        <p:spPr bwMode="auto">
          <a:xfrm>
            <a:off x="688975" y="4295775"/>
            <a:ext cx="3429000" cy="2473325"/>
          </a:xfrm>
          <a:prstGeom prst="rect">
            <a:avLst/>
          </a:prstGeom>
          <a:noFill/>
          <a:ln w="9525">
            <a:noFill/>
            <a:miter lim="800000"/>
            <a:headEnd/>
            <a:tailEnd/>
          </a:ln>
        </p:spPr>
      </p:pic>
      <p:pic>
        <p:nvPicPr>
          <p:cNvPr id="6149" name="Picture 4" descr="http://gohawaii.about.com/library/gallery/volcano1.jpg"/>
          <p:cNvPicPr>
            <a:picLocks noChangeAspect="1" noChangeArrowheads="1"/>
          </p:cNvPicPr>
          <p:nvPr/>
        </p:nvPicPr>
        <p:blipFill>
          <a:blip r:embed="rId3" cstate="print"/>
          <a:srcRect/>
          <a:stretch>
            <a:fillRect/>
          </a:stretch>
        </p:blipFill>
        <p:spPr bwMode="auto">
          <a:xfrm>
            <a:off x="4546600" y="4314825"/>
            <a:ext cx="3897313" cy="2438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fontAlgn="auto">
              <a:spcAft>
                <a:spcPts val="0"/>
              </a:spcAft>
              <a:defRPr/>
            </a:pPr>
            <a:r>
              <a:rPr lang="en-US" dirty="0" smtClean="0"/>
              <a:t>FISSURE ERUPTIONS AND LAVA PLATEAUS</a:t>
            </a:r>
            <a:endParaRPr lang="en-US" dirty="0"/>
          </a:p>
        </p:txBody>
      </p:sp>
      <p:sp>
        <p:nvSpPr>
          <p:cNvPr id="7171" name="Content Placeholder 2"/>
          <p:cNvSpPr>
            <a:spLocks noGrp="1"/>
          </p:cNvSpPr>
          <p:nvPr>
            <p:ph idx="1"/>
          </p:nvPr>
        </p:nvSpPr>
        <p:spPr>
          <a:xfrm>
            <a:off x="304800" y="1554163"/>
            <a:ext cx="8686800" cy="2255837"/>
          </a:xfrm>
        </p:spPr>
        <p:txBody>
          <a:bodyPr>
            <a:normAutofit fontScale="85000" lnSpcReduction="20000"/>
          </a:bodyPr>
          <a:lstStyle/>
          <a:p>
            <a:pPr algn="just">
              <a:buFont typeface="Wingdings" pitchFamily="2" charset="2"/>
              <a:buChar char="Ø"/>
            </a:pPr>
            <a:r>
              <a:rPr lang="en-US" dirty="0" smtClean="0"/>
              <a:t>Some times fissures extend for tens or hundreds of kilometers and pour thousands of cubic kilometers  of lava onto the Earth’s surface.</a:t>
            </a:r>
          </a:p>
          <a:p>
            <a:pPr algn="just">
              <a:buFont typeface="Wingdings" pitchFamily="2" charset="2"/>
              <a:buChar char="Ø"/>
            </a:pPr>
            <a:endParaRPr lang="en-US" dirty="0" smtClean="0"/>
          </a:p>
          <a:p>
            <a:pPr algn="just">
              <a:buFont typeface="Wingdings" pitchFamily="2" charset="2"/>
              <a:buChar char="Ø"/>
            </a:pPr>
            <a:r>
              <a:rPr lang="en-US" dirty="0" smtClean="0"/>
              <a:t>A fissure eruption of this type creates a </a:t>
            </a:r>
            <a:r>
              <a:rPr lang="en-US" dirty="0" smtClean="0">
                <a:solidFill>
                  <a:srgbClr val="FF0000"/>
                </a:solidFill>
              </a:rPr>
              <a:t>flood basalt</a:t>
            </a:r>
            <a:r>
              <a:rPr lang="en-US" dirty="0" smtClean="0"/>
              <a:t>, which covers the landscape like a flood</a:t>
            </a:r>
          </a:p>
        </p:txBody>
      </p:sp>
      <p:pic>
        <p:nvPicPr>
          <p:cNvPr id="7172" name="Picture 2" descr="http://www.geology.sdsu.edu/how_volcanoes_work/Images/Vics_images/crb_flows_l.jpg"/>
          <p:cNvPicPr>
            <a:picLocks noChangeAspect="1" noChangeArrowheads="1"/>
          </p:cNvPicPr>
          <p:nvPr/>
        </p:nvPicPr>
        <p:blipFill>
          <a:blip r:embed="rId2" cstate="print"/>
          <a:srcRect/>
          <a:stretch>
            <a:fillRect/>
          </a:stretch>
        </p:blipFill>
        <p:spPr bwMode="auto">
          <a:xfrm>
            <a:off x="457200" y="4114800"/>
            <a:ext cx="3881146" cy="2590800"/>
          </a:xfrm>
          <a:prstGeom prst="rect">
            <a:avLst/>
          </a:prstGeom>
          <a:noFill/>
          <a:ln w="9525">
            <a:noFill/>
            <a:miter lim="800000"/>
            <a:headEnd/>
            <a:tailEnd/>
          </a:ln>
        </p:spPr>
      </p:pic>
      <p:pic>
        <p:nvPicPr>
          <p:cNvPr id="7173" name="Picture 4" descr="http://www.geokem.com/images/scans/Steens_Mountain.jpg"/>
          <p:cNvPicPr>
            <a:picLocks noChangeAspect="1" noChangeArrowheads="1"/>
          </p:cNvPicPr>
          <p:nvPr/>
        </p:nvPicPr>
        <p:blipFill>
          <a:blip r:embed="rId3" cstate="print"/>
          <a:srcRect/>
          <a:stretch>
            <a:fillRect/>
          </a:stretch>
        </p:blipFill>
        <p:spPr bwMode="auto">
          <a:xfrm>
            <a:off x="4714874" y="4191000"/>
            <a:ext cx="4200526" cy="25558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fontAlgn="auto">
              <a:spcAft>
                <a:spcPts val="0"/>
              </a:spcAft>
              <a:defRPr/>
            </a:pPr>
            <a:r>
              <a:rPr lang="en-US" dirty="0" smtClean="0"/>
              <a:t>FISSURE ERUPTIONS AND LAVA PLATEAUS</a:t>
            </a:r>
            <a:endParaRPr lang="en-US" dirty="0"/>
          </a:p>
        </p:txBody>
      </p:sp>
      <p:sp>
        <p:nvSpPr>
          <p:cNvPr id="8195" name="Content Placeholder 2"/>
          <p:cNvSpPr>
            <a:spLocks noGrp="1"/>
          </p:cNvSpPr>
          <p:nvPr>
            <p:ph idx="1"/>
          </p:nvPr>
        </p:nvSpPr>
        <p:spPr/>
        <p:txBody>
          <a:bodyPr/>
          <a:lstStyle/>
          <a:p>
            <a:pPr algn="just">
              <a:buFont typeface="Wingdings" pitchFamily="2" charset="2"/>
              <a:buChar char="Ø"/>
            </a:pPr>
            <a:r>
              <a:rPr lang="en-US" dirty="0" smtClean="0"/>
              <a:t>Many such eruptions may occur in rapid succession and to create a </a:t>
            </a:r>
            <a:r>
              <a:rPr lang="en-US" dirty="0" smtClean="0">
                <a:solidFill>
                  <a:srgbClr val="FF0000"/>
                </a:solidFill>
              </a:rPr>
              <a:t>lava plateau </a:t>
            </a:r>
            <a:r>
              <a:rPr lang="en-US" dirty="0" smtClean="0"/>
              <a:t>covering thousands of square kilometers</a:t>
            </a:r>
          </a:p>
          <a:p>
            <a:endParaRPr lang="en-US" dirty="0" smtClean="0"/>
          </a:p>
        </p:txBody>
      </p:sp>
      <p:pic>
        <p:nvPicPr>
          <p:cNvPr id="8196" name="Picture 2" descr="http://golearngeo.files.wordpress.com/2010/03/cpbar.gif"/>
          <p:cNvPicPr>
            <a:picLocks noChangeAspect="1" noChangeArrowheads="1"/>
          </p:cNvPicPr>
          <p:nvPr/>
        </p:nvPicPr>
        <p:blipFill>
          <a:blip r:embed="rId2" cstate="print"/>
          <a:srcRect/>
          <a:stretch>
            <a:fillRect/>
          </a:stretch>
        </p:blipFill>
        <p:spPr bwMode="auto">
          <a:xfrm>
            <a:off x="381000" y="3886200"/>
            <a:ext cx="3870325" cy="2400300"/>
          </a:xfrm>
          <a:prstGeom prst="rect">
            <a:avLst/>
          </a:prstGeom>
          <a:noFill/>
          <a:ln w="9525">
            <a:noFill/>
            <a:miter lim="800000"/>
            <a:headEnd/>
            <a:tailEnd/>
          </a:ln>
        </p:spPr>
      </p:pic>
      <p:pic>
        <p:nvPicPr>
          <p:cNvPr id="8197" name="Picture 4" descr="http://www.cuca.k12.ca.us/rcms/smith/volcano/media/lavaplat.jpg"/>
          <p:cNvPicPr>
            <a:picLocks noChangeAspect="1" noChangeArrowheads="1"/>
          </p:cNvPicPr>
          <p:nvPr/>
        </p:nvPicPr>
        <p:blipFill>
          <a:blip r:embed="rId3" cstate="print"/>
          <a:srcRect/>
          <a:stretch>
            <a:fillRect/>
          </a:stretch>
        </p:blipFill>
        <p:spPr bwMode="auto">
          <a:xfrm>
            <a:off x="4648200" y="3886200"/>
            <a:ext cx="4342379" cy="2286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t>VOLCANOES</a:t>
            </a:r>
            <a:endParaRPr lang="en-US" dirty="0"/>
          </a:p>
        </p:txBody>
      </p:sp>
      <p:sp>
        <p:nvSpPr>
          <p:cNvPr id="9219" name="Content Placeholder 2"/>
          <p:cNvSpPr>
            <a:spLocks noGrp="1"/>
          </p:cNvSpPr>
          <p:nvPr>
            <p:ph idx="1"/>
          </p:nvPr>
        </p:nvSpPr>
        <p:spPr/>
        <p:txBody>
          <a:bodyPr/>
          <a:lstStyle/>
          <a:p>
            <a:pPr algn="just">
              <a:buFont typeface="Wingdings" pitchFamily="2" charset="2"/>
              <a:buChar char="Ø"/>
            </a:pPr>
            <a:r>
              <a:rPr lang="en-US" dirty="0" smtClean="0"/>
              <a:t>If lava is too viscous to spread out as a flood, it builds a hill or mountain called </a:t>
            </a:r>
            <a:r>
              <a:rPr lang="en-US" smtClean="0"/>
              <a:t>a </a:t>
            </a:r>
            <a:r>
              <a:rPr lang="en-US" smtClean="0">
                <a:solidFill>
                  <a:srgbClr val="FF0000"/>
                </a:solidFill>
              </a:rPr>
              <a:t>volcano.</a:t>
            </a:r>
            <a:endParaRPr lang="en-US" dirty="0" smtClean="0"/>
          </a:p>
        </p:txBody>
      </p:sp>
      <p:pic>
        <p:nvPicPr>
          <p:cNvPr id="9220" name="Picture 2" descr="http://www.bugbog.com/images/galleries/costa-rica-pictures/costa-rica-arenal-volcano.jpg"/>
          <p:cNvPicPr>
            <a:picLocks noChangeAspect="1" noChangeArrowheads="1"/>
          </p:cNvPicPr>
          <p:nvPr/>
        </p:nvPicPr>
        <p:blipFill>
          <a:blip r:embed="rId2" cstate="print"/>
          <a:srcRect/>
          <a:stretch>
            <a:fillRect/>
          </a:stretch>
        </p:blipFill>
        <p:spPr bwMode="auto">
          <a:xfrm>
            <a:off x="1714500" y="2743200"/>
            <a:ext cx="5715000" cy="3810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t>VOLCANOES</a:t>
            </a:r>
            <a:endParaRPr lang="en-US" dirty="0"/>
          </a:p>
        </p:txBody>
      </p:sp>
      <p:sp>
        <p:nvSpPr>
          <p:cNvPr id="10243" name="Content Placeholder 2"/>
          <p:cNvSpPr>
            <a:spLocks noGrp="1"/>
          </p:cNvSpPr>
          <p:nvPr>
            <p:ph idx="1"/>
          </p:nvPr>
        </p:nvSpPr>
        <p:spPr>
          <a:xfrm>
            <a:off x="304801" y="1295400"/>
            <a:ext cx="4267200" cy="2438399"/>
          </a:xfrm>
        </p:spPr>
        <p:txBody>
          <a:bodyPr>
            <a:normAutofit fontScale="55000" lnSpcReduction="20000"/>
          </a:bodyPr>
          <a:lstStyle/>
          <a:p>
            <a:pPr algn="just">
              <a:buFont typeface="Wingdings" pitchFamily="2" charset="2"/>
              <a:buChar char="Ø"/>
            </a:pPr>
            <a:r>
              <a:rPr lang="en-US" dirty="0" smtClean="0"/>
              <a:t>Volcanoes differ widely in shape, structure, and size.</a:t>
            </a:r>
          </a:p>
          <a:p>
            <a:pPr algn="just">
              <a:buFont typeface="Wingdings" pitchFamily="2" charset="2"/>
              <a:buChar char="Ø"/>
            </a:pPr>
            <a:endParaRPr lang="en-US" dirty="0" smtClean="0"/>
          </a:p>
          <a:p>
            <a:pPr algn="just">
              <a:buFont typeface="Wingdings" pitchFamily="2" charset="2"/>
              <a:buChar char="Ø"/>
            </a:pPr>
            <a:r>
              <a:rPr lang="en-US" dirty="0" smtClean="0"/>
              <a:t>Lava and rock fragments commonly  erupt from an opening called a </a:t>
            </a:r>
            <a:r>
              <a:rPr lang="en-US" b="1" dirty="0" smtClean="0">
                <a:solidFill>
                  <a:srgbClr val="FF0000"/>
                </a:solidFill>
              </a:rPr>
              <a:t>vent</a:t>
            </a:r>
            <a:r>
              <a:rPr lang="en-US" b="1" dirty="0" smtClean="0"/>
              <a:t>.</a:t>
            </a:r>
          </a:p>
          <a:p>
            <a:pPr algn="just">
              <a:buFont typeface="Wingdings" pitchFamily="2" charset="2"/>
              <a:buChar char="Ø"/>
            </a:pPr>
            <a:endParaRPr lang="en-US" dirty="0" smtClean="0"/>
          </a:p>
          <a:p>
            <a:pPr algn="just">
              <a:buFont typeface="Wingdings" pitchFamily="2" charset="2"/>
              <a:buChar char="Ø"/>
            </a:pPr>
            <a:r>
              <a:rPr lang="en-US" dirty="0" smtClean="0"/>
              <a:t>The vent joins the </a:t>
            </a:r>
            <a:r>
              <a:rPr lang="en-US" b="1" dirty="0" smtClean="0">
                <a:solidFill>
                  <a:srgbClr val="FF0000"/>
                </a:solidFill>
              </a:rPr>
              <a:t>crater</a:t>
            </a:r>
            <a:r>
              <a:rPr lang="en-US" dirty="0" smtClean="0"/>
              <a:t> which is a bowl shaped depression present at the top of the volcano.</a:t>
            </a:r>
          </a:p>
          <a:p>
            <a:pPr algn="just"/>
            <a:endParaRPr lang="en-US" dirty="0" smtClean="0"/>
          </a:p>
        </p:txBody>
      </p:sp>
      <p:sp>
        <p:nvSpPr>
          <p:cNvPr id="10244" name="AutoShape 2" descr="data:image/jpg;base64,/9j/4AAQSkZJRgABAQAAAQABAAD/2wBDAAkGBwgHBgkIBwgKCgkLDRYPDQwMDRsUFRAWIB0iIiAdHx8kKDQsJCYxJx8fLT0tMTU3Ojo6Iys/RD84QzQ5Ojf/2wBDAQoKCg0MDRoPDxo3JR8lNzc3Nzc3Nzc3Nzc3Nzc3Nzc3Nzc3Nzc3Nzc3Nzc3Nzc3Nzc3Nzc3Nzc3Nzc3Nzc3Nzf/wAARCACnAKcDASIAAhEBAxEB/8QAGwAAAQUBAQAAAAAAAAAAAAAAAAEDBAUGAgf/xAA6EAABAwMCBAMFBgUFAQEAAAABAgMRAAQhEjEFQVFhEyJxFDKBkaEGQlKxwdEVI2Lh8AckM0PxNJL/xAAbAQABBQEBAAAAAAAAAAAAAAAAAQIDBAUGB//EADARAAIBAwIDBQcFAQAAAAAAAAABAgMEERIhEzFRBSJBYXEUMlKBkaHRI7HB4fCC/9oADAMBAAIRAxEAPwCluELcUfEcAydRyJ6mCc4nB6/GoTlukq8NT6i8T5hue+IzmeXetBcW6kvE6YVPvTMTI37gRmMYimRYlKw2UJIHlAMEYwQBnMjf4CCKvzi8mfCSwZ/2ZtCRoBUIhQ96CRIJ+Xx+tWyOA3Zv7exQpoIfY8ZD49xLRSSSrrEGcb/CprdukshJDZgpUCsbE7jffsAMVNVxO3HAFWqUr9sCVW6VwDpYWQpUgHeCoR3IxVC8ncU1F0VnO3pnk/ReJPTUZe8YZy0vrlp15lh55toFS3Gm1GAYMk/X88Cuv4a6eFK4mpaS2LgMaSfMSU6jp5RuOs/TW8K4hbMW/C1uXd0wvh1wp1aGUSLjUQc+aAqAQSrEGo6FNJ4S5bLbSl1ziPtRZSBCEgEaDJHQjrp+VV3cXDk0obJr+f6Y9QjjmZy6tLltlu4umH2krBKVuNFAUMZnngz8O9MP297aNMuP2tyw0seVamy2FCRkY/frWy4y/a3dzcOt3l26H7oPFlY0tMiMSDOo4gEYjmIrn7R8Rsbvhi7OzcWsrvg8gqbUVFOgp8ylKJUrIzgSMbUivK70dznz2ewvDj1Ml/D71lBXcMXDLZUUFxTZSk8yMiJ/WpjXD7ppgu3FvcBhYGhwpUUK7TBEnAxymtLxDi7N+eNaXHFovbhhTGsFQARvIzGOnepl3eW11/ESwt1wX6Gki3UCE28FJ3k7bJ0p5maSF3ctLNPm/Py/L+grhDqZvhnD377iCbS3W2lawrK5KUgCZO/VWI5xsKXjHB3WLJN7bOW9ywXVNqdt9WpK/wAKkqA77zgkeul4epuy4mytUIbAWFJSNSgCkpTAneVfADlUe8LCOFpsbcv3CVOpededRp0hIKUpCQSZkk/+g0+vVuFcKMM6dvDzed/JYGxUNOTN+xXjd25aWiF3K0ET4TSgVY3CT5oE8xy5yKkWVq+q4LSWHFOn/qSkzgxBSBMZJ+A9a0TtzZr4pxS7dLyQ/HhakK0q0wFakhQ1e7idoqwSocRueLKbbuNFyB7qf5gAKVRpkSDkYPTFR+2XEI96HJJ5fV4z9Mv6Bpg9smWNrclxSRbK1FWoo0ZIMduhJJiOYp+3srwpdQm1dW6wQVBpJ1EJOJEbEhW8jNaW4cKeJ3TrSnQ6LXwRoMrSstIGSDgg753o4e2zalC1h1xz2hDgEFQIG8SoZkk6lTEnmanjdXMqPFjTzsmvNv8ABC+Hq0tlPb29w8VNoaU4QYhKSoK5qBz0jvsYqV7M+0ApxC0+KMFaSmY2/LlNWjXlbabhwTei4cnYhMxOepGO1C4eaQCl0LVcOvKUSPvbdas0ri7dRRdPu7b/AE/3yK8lT05UtyJb6iAFQNQggpAP5YxvjmIqQ0qAPL2xgHfbt3704hnwwAMDpOxmaVLYGBsdx1rajFoouWTtIiilop4whP25mcKG8RJ9N9sCRVPdMqbbJTAUjACgekDrnM1o3AFIKTEHrUa5Z1gyBBO8wen6zUU4JksJtGSdUvSAVeSIgHGkcv8A9QPnUeQlQ1JTAVlJ2B3zO2ZmOgxV3eWag4FQEhRmSPy5fPpUE2riHWyU6AEiN43x6YPfbvVKpTZfp1E0IbQqClluACCPEBOoQOWYBwMHl8a5jSw2lROBpKVJOkgwT19Klot0hKg6ogALQY307nfnJVy5Y61ypspDrawlRJClctRI5wcbqGagawTpornnXXFqSpeEn3znlBgc9h++abdtCXFJEqJOckgkfE55n1qyLJXIJBTGohKZBxHpk4xXJZW4pJQgFUAGIM89uuCNp60JA30K1DSkqGpWokffVEbyZ2HM8qmsvLQVJKVZkJlJx8exIG+8nlShsOK3WUhUbnAkmJ+Az67VJS3/ADXAdOkgEFJMmOYO/u7GaeojHJIeBStAmPBOojTyTp6ZkjOw3jtTnhKSlENpV4i5AgDSrbGYGd+kV1ZtaytCxkhRClHynbKT0x1O/OpzFolTJbIBAVAnpgAHGRGM9asU6eStUq4IzFmdUhB0jEaRmPd/QGpzVomUhxCSI/Dv67+s96kobjnn0zTgTn9KsKmksFZ1Gxtq3Q2mEISlI5AQKcAgUtEVKopLCIm2wo3oopRAooooAKKKKAA0hG1LRQKRVsJ1qkQCqZH6/LfvURVvOhXg8vMkYzneB+VWtIRCSIkRt1pkoZQ+M2jPvMlpJgKKZE7xHM/TaOlR22tSgVaUxnOcxpHyIBgd8dbu9aKUEtAaCAnSEkwAQev/AJVURrUQnSWczGnI+MdTz6daqTpYLdOrkcKW0thIQXNQAAWkSQDgTn5Cc1GUvQsha0rHmUAD70HfEmCB05+lSblK22/DOgSYE4k6iJOO/pketQXlp1gqA0jUACZHUbSI2HKodJOpbDtoNVwWVkAIJTpIzBzMz/erlm1EheCQoyqBmeX0FQeFoh5tJUChJOgg4kCCY9IyYzV6B5fdAOMgVapU9ipWqbjDVuhuToSSeZGakJS3k6VCd4M0lFT8Nc1sVtTfM60iMKT6HBpt0XAWuEFQJ8mtQAyT0HIRuTPbeuqUSJIMQKgr0JVFnU9vkPhNR8DjU7rADaEpDh1SrZMYHrP59cUiFrIJ8IlUHSkqEEyYBI7aZ9cTSeHqbKCrck6glON9hEczy50vhkmfEWQZxjmD+/0FVlQrx6vb4iVzg/L5Cy7MIb1bidWTCh9dM/MfDkqfAUNCZ0pCSDuYyfSaQsBXvLcKSjQpOBIkEyI57ekinAk6lqUokrMwYx8qWlbVcrVlf9NiSqRw8fsAJOSCOxpaKK0lyKwUUUUAFFFFABRSwcd9qII5ZpMoUj3LSXE+aCnoTEd6gvtBCQUgkmVgqiZjAHU4HzPSKtCPiCc45VX39whhOoglwEHuflttUVZxUcsnt4TqTUYLLK64/mKSnWrIkFCyBJ5zBO2kx1Pyi+CytwFpIUmYS4BB5wOYTGcTj41C4hxAeNpE6kyCPwydun/lWPDluPlKioeIsGdSkpOexMkYHyrIhf0nNxex0lx2Hc0rdVepZ8MZgiU7bYOCNwCdwMesdqtUjEU3bttqRrLiTJmNRVHpvTi4AOklXSAM5kjOMiR8a1lUShmKycxOL1YkFFNtl1Km9bYKdSAR2EajOJJ83L4VyDcFATpSDoSNfMKJGo78hPz5xTfaJascN/75g6S+JD35UUp3pKskQUUUUAFFFFABRRRQAUUUUAFFFFAHK0FWQop8pTgCcz+9cKZKkqHiKlSAgEbgc47/ANqdqPxK9Y4bYvXl0YZZTqVHPoB3JgfEVXnbUW3KUUSxqVPdTJQUncoHeK8/459oUcSubljhb1o2zbq8NVzc3CUoUqfumMj0/wDarjf2z4pxSzctktNWLDsBZCXS5p5gq0xkbwKY4Xxm/dea4Tw3it23bBPgtss3KkgIPvq/4kyIHODkb1nXVWnUWmPI1rDiW8+J4i2yFl11xSm3Ww5oaW05rSsxKjOxOQOgq6LNulafYweG3aRjywlfrG/501xH2dpduxaeGGWRASjZOdvpVytDF2yNQS42rbFZdJRc5JLZHTX9WqrW3qOXeeX9/wADvAOPJUs2fEki3ukwCDsobAzsQetaesFc2WpzwCHHWUeYOA+a2J/qOI7HetJwPiSChmyvHS5c6f5bifcfHZR+9G4/MZrXs7tJ8OTz0/BzfadqnFVsaW+a6rqi4im3XFIWUJbJOneD0O59dI+ZqQlSz5UAAdv1NJpQMqWD2TVyqpTSWWsdDHjiPhkZLh1pAQohbikpMRAgEEz6n5Cu/Sm3my6VFK1NktlCdO6ZMkzjJgfKqz7Rcat+BWq7i6dccWfM2w2CVL0/kNpJx8TUVOVeksT3WebfgSOEJvEeZb0VFVcP2SbdrjluOH3D6ErSFLltZIHlSvmoEgFJgyOYg1K69sVdhOM1mJDOEoPEkFFFFOGBRRRQAUUUUAFFFRuJcQtuF2Tt5euBtlpMqJ3J5AdSeQobSWWKk28I54vxFjhPDn766MNMo1RzUeQHcnFeScY+0fEvtAy2zxB22bt0q8QNsuNjUeWqV8h6Vxxn7SP8ef8AEub5TLKFlTLAQQlveMj3jHM1xwbhNzxtxwsXKgw3hTyir3ugTP8Aasa5unUeI8jToUFBbrcjMMPXTjjVjaJuXUp1E6UrAHUnWRWm4VYjhlh/trdIJw7cgjWscwCeXpU6w4Za2Fu5asqUGEHVcvK951XT4frVgwz4sPvp0hOWmzsgciR1/KqTWVszUt5xovvQUk+ufyUd08lx4FlPhoSAlKekVPYafuFLcZuG2VEeZCZwe4qDcKZN66oFRaKjBTEmr1p5m6bQuzhl5AAChlYJ5Sdx6Vn0MyqSTOw7ZqK3taDpQWMeKzjbluFmj2ZoN3LZtyo++6ufEV25muLhDFmlweAX7RwytKzAb7gDMd5+VONL9qbcZuUgOJ8rifXmKS2UpJXbPedScpJ++jlP5Gr6hjY46U5VJOUt2yUzxXiNmAQf4janZBUEuoH9KsBQ7GD3NWKftDwv2V59d0loMI1vNvJ0OIHdBz8pnlWfbX/DnPCcP+2UZbX+AnkegpziPDrPiVv4V60l1AylUQU90nl8KvUrudNYKVS0pzeeRR3f+p77hW3Z2LTEkhDrxUsxyOkAZ+JFUnBrq54j9oGeIcQUu783jKK0QFaDKQARhOqJAO01H4xw9HA+KpZQtm/Chhp4alNjv/nwrp/7SK8FNrZW6WHD5dQUClI/pAqCpXqT5kU4Sp92jHn4ntCv9Q0XC0ovuFs3NsNCiNlIcAyRMjB22NZhHGP4beLTZeNc8MJ1JYdADrI6JMwQOm2MRtWcHC2W1JUy46y6BlxC/ePVQODSKuLizUj20JcZUoJDyBpKSdtSf1FRwrTg8xZlyuKlTZS1eTR6RYX1rxBgPWbyXUncAwUnmCDkH1qRXnDSWfH9stV6LlMQ+0dKx0k/od60PD/tMWkFHFkmEiRcMoJBj8SRkeokelatC/hPaezGqcZbLZ9Gaaio3D7+04jbi4sn0PNHmk5SehHI9jUmryaayhzTTwwooopRCBx3irHBuGPXlyRCfKlMwVqOw/zlJryq5vL3jVyLq8uXXnROhLNy2UInklB2q248eOcevS5cWSE2jWrwGg/pKR1MSCoj4Y+dWeBcQIkWjao+6+ltY+aYP0rBurxVZYjLY1qdnVpx93cFt35Whsm4T4i0oC3rdkpSSQATGedadvh7PDuHLYaHiPPKAKyNJWvrAwAByqh4Z9n327tu5uWwgNrSpDDKyluQZBMyTnlFau2b1vFx9XivaD4aUpISkxMCeZ2z1qq6lNLdlu2oVKWJJb+mCELBldwGEFehtEuHUcqO37105ZpXcezMPvJTpl0lZIE7D1NTLVKWLBTiwVPLXKo5mDj8hXNoQ0yVOf8AIo63Mc+lM/Re5pq8vM41N+u/7mdeGl5aTBIURgYxUqxedGlDCNTySdOMFPMH6VEWdSlE7kzT9hcC2uUuKBKdlAb1mU56amc4PQr2241npcVJpZS80Tw2taWbly4UQ4Qhfh+XSDsPgadvLFppAeQHJQZX5zJTz/emy4Si4bXb3CW3PMiEZSd9vWpDd8S0PFtn9WnzQiQetaSlQ8WcLJdo57qx5LCX2ENk4W4avHFIUNnAFA0jHjcPUhp5ethZhKojQroe1JZPltwsJaeLO6CpMEf05xUh1SHkLYeZeQSIIUginQqUk+6yC5hdzWKsfss/Yxf2y4ZdfxJu4uHi8w7KGtSQkNmfdJwOpmpX2fsPZrMl1hDa1r1BJElIgYJ35Vo0oU6wu0vQHGtPlcGCY2PUEdaitW1wElLidRSY1iPOORjl6U6VSPU57tGlcShiEWyLxBtx20dTbqKXSmUHuMj8qg2N61xW3Ntcfy7ge8kGDIPvD0I2q69nd/DVVxfgTtwoXNqlTdwkydCgkr+J50xVIdTOoWlZrRODXR4ew4+lxuHXPPp/7ECFgdxsodvpT6XXdOsNoWmAQUL39AR+tHDmuIm1Ht7IQ8DEhQOodTGJqQ3Zrb1aEEAmY5D06Ua49Rs7S5W0qbbXkxm0fSHzdWTymrhPlUpIg+iknf0PwrUcL+0bT60W3ESm3uThC/8ArdPQE7H+k/CazDnD1quUXARpUlJSSkwrqP8ADXa7FTrKmnmwsHBnH+GrFC8dJ7PYdG3uI4zCTXpuj0HmRRWb4dx27aUhi+tS6kCBcNrSDgfeSojPcH4CitiN9byWdaJ/Yrj4GHsQCEqW8kBWAVDvtvvAnbauF2gQjUp9AhsLPxJgfT6intIMEjMQDSFKTMAHlHU9a4PiVep2OgaNoR4o8ZJDSiCUjBhUE+kzXabNSHJS+iUqAnkFRq+cA47GuvugKxziot1fW1vpLjgKgZCUGTSupVfiPp0J1JaYLLJCmA42rS+2EpC3oBxBVpjMfhPwqBxH/bWy1KXlQ0pjmTXC+NW4bOhtalbBBECqa5uHLl5TrqpUfkPSnRlNc2bXZ/Y1WVRTrLCQ1Rnl86KKDsmti4srZV2x4ybpese8npT6rfiLeA404OWrBqpsbtdo8Foyk+8mdxWltn27hsLZWCk7zuk96NclyOS7TpVbebbipQfLKWxBjiCR/wDM2e4diu0jiCwEvBAbjGnKkeh/Tb9LDuPnSpIP3qHVkzJ48V7tOOfR/wAsg+xXAQFl5x1HUQnT6gV14bmmQkwB2xUxB8NWoGCNiDtTiy24ASEpUMyPd/t+VCrzRWnme7IHhuQPKYPpQGlzgGe0VYFnyIXrwvqIiMfHbl1600qArSDMicDrSq6k+RHpiRPBX+E79qTwXB90/SpeSCKDMAUvHmLw0RPCcP3TSeE5zQqpmNt6BnEH5UvHkHDRDDbv4T/nwoqb94SJ9KKTjyF0ITmAKjXV8xZ/8qpUfupyaa4lxEWiShJl4jHbvWbWorWVqJKiZJNRpG72b2S7hcSrtH9/6J97xV25BQj+W0TkA5NV9FFLjB1dC3p0I6aawgnM0UUUpMFFFFAoU4xcO26tTLhQe3P1puigbKEZrEllF7acaSsaboaVfjSJB/arVtSVp1oKVJOxBrG06xcO26tTLikHscfKmtGDd9hwm9VJ4fTwNeN+vxrkyIIJyetUltxpzUlNwkKH4k7/ACq7YUH/ADICoO2pOn86a9uZz1zY17Z4mvmLAJzv16V00jUvShOY2A3gZ+grrwgBKnGxz3k/SaVBQ2TpdVscpQBvg5PY9KY5ZWxTx0OS06FlKkK1A6YCZzEgY5xyoS04oai2sJOPdIzMfnXSVhDTjjjpOnOgpCvEKkkRyJ2jpmetKlClOhJuEKK3FoBAwqDqUdtpn/DTdclnIzUxvQoA+UyDBkbbk/QH5HagNLkygyAJkRpnAn1OK68Mlkp8dEOpK1EkT72kmY/qORGJoK1iXC+SouJMRkqMLxj9tjvS62+QupnJQUjzIUBMeYRn9+1Fc6JIJJVuQcGJ0zHT3QPQUU/1HGPecU86pxZJUoya4ooqU9LjFRWFyCiiigcFFFFABRRRQAUUUUAFFFFADjb7rQIacWid9KomkDiwsLCjrBkKnM1xRQMcE+aLqw4ySQ3eEFJ2cjPxq3Q4hxOpspWnqDINY6pnDr1Vm8FElTZPmTP19aa0YF/2LCac6Oz6eDNPgEGRiaUhIGJOIzmmmH2nm9bKgoEz3HqOVOq94AKz0puDlpxlB4ksM5hJElIMxI6ilHM5JncgTRgSR050oO/OMUCCAA4kzzgUUAT94fGikAxlFFFSnpgUUUUAFFFFABRRRQAUUUUAFFFFABRRRQAUUUUCHbbi2lBbailQ5gxVnbcacTCbhAX/AFJwf70UUhVuLSjXj+pHJa2t2zco1tKJjkRtUidQ6/tRRTWjh7yjGjXlCPJC+vzoooppWP/Z"/>
          <p:cNvSpPr>
            <a:spLocks noChangeAspect="1" noChangeArrowheads="1"/>
          </p:cNvSpPr>
          <p:nvPr/>
        </p:nvSpPr>
        <p:spPr bwMode="auto">
          <a:xfrm>
            <a:off x="155575" y="-533400"/>
            <a:ext cx="1114425" cy="1114425"/>
          </a:xfrm>
          <a:prstGeom prst="rect">
            <a:avLst/>
          </a:prstGeom>
          <a:noFill/>
          <a:ln w="9525">
            <a:noFill/>
            <a:miter lim="800000"/>
            <a:headEnd/>
            <a:tailEnd/>
          </a:ln>
        </p:spPr>
        <p:txBody>
          <a:bodyPr/>
          <a:lstStyle/>
          <a:p>
            <a:endParaRPr lang="en-US">
              <a:latin typeface="Book Antiqua" pitchFamily="18" charset="0"/>
            </a:endParaRPr>
          </a:p>
        </p:txBody>
      </p:sp>
      <p:sp>
        <p:nvSpPr>
          <p:cNvPr id="10245" name="AutoShape 4" descr="data:image/jpg;base64,/9j/4AAQSkZJRgABAQAAAQABAAD/2wBDAAkGBwgHBgkIBwgKCgkLDRYPDQwMDRsUFRAWIB0iIiAdHx8kKDQsJCYxJx8fLT0tMTU3Ojo6Iys/RD84QzQ5Ojf/2wBDAQoKCg0MDRoPDxo3JR8lNzc3Nzc3Nzc3Nzc3Nzc3Nzc3Nzc3Nzc3Nzc3Nzc3Nzc3Nzc3Nzc3Nzc3Nzc3Nzc3Nzf/wAARCACnAKcDASIAAhEBAxEB/8QAGwAAAQUBAQAAAAAAAAAAAAAAAAEDBAUGAgf/xAA6EAABAwMCBAMFBgUFAQEAAAABAgMRAAQhEjEFQVFhEyJxFDKBkaEGQlKxwdEVI2Lh8AckM0PxNJL/xAAbAQABBQEBAAAAAAAAAAAAAAAAAQIDBAUGB//EADARAAIBAwIDBQcFAQAAAAAAAAABAgMEERIhEzFRBSJBYXEUMlKBkaHRI7HB4fCC/9oADAMBAAIRAxEAPwCluELcUfEcAydRyJ6mCc4nB6/GoTlukq8NT6i8T5hue+IzmeXetBcW6kvE6YVPvTMTI37gRmMYimRYlKw2UJIHlAMEYwQBnMjf4CCKvzi8mfCSwZ/2ZtCRoBUIhQ96CRIJ+Xx+tWyOA3Zv7exQpoIfY8ZD49xLRSSSrrEGcb/CprdukshJDZgpUCsbE7jffsAMVNVxO3HAFWqUr9sCVW6VwDpYWQpUgHeCoR3IxVC8ncU1F0VnO3pnk/ReJPTUZe8YZy0vrlp15lh55toFS3Gm1GAYMk/X88Cuv4a6eFK4mpaS2LgMaSfMSU6jp5RuOs/TW8K4hbMW/C1uXd0wvh1wp1aGUSLjUQc+aAqAQSrEGo6FNJ4S5bLbSl1ziPtRZSBCEgEaDJHQjrp+VV3cXDk0obJr+f6Y9QjjmZy6tLltlu4umH2krBKVuNFAUMZnngz8O9MP297aNMuP2tyw0seVamy2FCRkY/frWy4y/a3dzcOt3l26H7oPFlY0tMiMSDOo4gEYjmIrn7R8Rsbvhi7OzcWsrvg8gqbUVFOgp8ylKJUrIzgSMbUivK70dznz2ewvDj1Ml/D71lBXcMXDLZUUFxTZSk8yMiJ/WpjXD7ppgu3FvcBhYGhwpUUK7TBEnAxymtLxDi7N+eNaXHFovbhhTGsFQARvIzGOnepl3eW11/ESwt1wX6Gki3UCE28FJ3k7bJ0p5maSF3ctLNPm/Py/L+grhDqZvhnD377iCbS3W2lawrK5KUgCZO/VWI5xsKXjHB3WLJN7bOW9ywXVNqdt9WpK/wAKkqA77zgkeul4epuy4mytUIbAWFJSNSgCkpTAneVfADlUe8LCOFpsbcv3CVOpededRp0hIKUpCQSZkk/+g0+vVuFcKMM6dvDzed/JYGxUNOTN+xXjd25aWiF3K0ET4TSgVY3CT5oE8xy5yKkWVq+q4LSWHFOn/qSkzgxBSBMZJ+A9a0TtzZr4pxS7dLyQ/HhakK0q0wFakhQ1e7idoqwSocRueLKbbuNFyB7qf5gAKVRpkSDkYPTFR+2XEI96HJJ5fV4z9Mv6Bpg9smWNrclxSRbK1FWoo0ZIMduhJJiOYp+3srwpdQm1dW6wQVBpJ1EJOJEbEhW8jNaW4cKeJ3TrSnQ6LXwRoMrSstIGSDgg753o4e2zalC1h1xz2hDgEFQIG8SoZkk6lTEnmanjdXMqPFjTzsmvNv8ABC+Hq0tlPb29w8VNoaU4QYhKSoK5qBz0jvsYqV7M+0ApxC0+KMFaSmY2/LlNWjXlbabhwTei4cnYhMxOepGO1C4eaQCl0LVcOvKUSPvbdas0ri7dRRdPu7b/AE/3yK8lT05UtyJb6iAFQNQggpAP5YxvjmIqQ0qAPL2xgHfbt3704hnwwAMDpOxmaVLYGBsdx1rajFoouWTtIiilop4whP25mcKG8RJ9N9sCRVPdMqbbJTAUjACgekDrnM1o3AFIKTEHrUa5Z1gyBBO8wen6zUU4JksJtGSdUvSAVeSIgHGkcv8A9QPnUeQlQ1JTAVlJ2B3zO2ZmOgxV3eWag4FQEhRmSPy5fPpUE2riHWyU6AEiN43x6YPfbvVKpTZfp1E0IbQqClluACCPEBOoQOWYBwMHl8a5jSw2lROBpKVJOkgwT19Klot0hKg6ogALQY307nfnJVy5Y61ypspDrawlRJClctRI5wcbqGagawTpornnXXFqSpeEn3znlBgc9h++abdtCXFJEqJOckgkfE55n1qyLJXIJBTGohKZBxHpk4xXJZW4pJQgFUAGIM89uuCNp60JA30K1DSkqGpWokffVEbyZ2HM8qmsvLQVJKVZkJlJx8exIG+8nlShsOK3WUhUbnAkmJ+Az67VJS3/ADXAdOkgEFJMmOYO/u7GaeojHJIeBStAmPBOojTyTp6ZkjOw3jtTnhKSlENpV4i5AgDSrbGYGd+kV1ZtaytCxkhRClHynbKT0x1O/OpzFolTJbIBAVAnpgAHGRGM9asU6eStUq4IzFmdUhB0jEaRmPd/QGpzVomUhxCSI/Dv67+s96kobjnn0zTgTn9KsKmksFZ1Gxtq3Q2mEISlI5AQKcAgUtEVKopLCIm2wo3oopRAooooAKKKKAA0hG1LRQKRVsJ1qkQCqZH6/LfvURVvOhXg8vMkYzneB+VWtIRCSIkRt1pkoZQ+M2jPvMlpJgKKZE7xHM/TaOlR22tSgVaUxnOcxpHyIBgd8dbu9aKUEtAaCAnSEkwAQev/AJVURrUQnSWczGnI+MdTz6daqTpYLdOrkcKW0thIQXNQAAWkSQDgTn5Cc1GUvQsha0rHmUAD70HfEmCB05+lSblK22/DOgSYE4k6iJOO/pketQXlp1gqA0jUACZHUbSI2HKodJOpbDtoNVwWVkAIJTpIzBzMz/erlm1EheCQoyqBmeX0FQeFoh5tJUChJOgg4kCCY9IyYzV6B5fdAOMgVapU9ipWqbjDVuhuToSSeZGakJS3k6VCd4M0lFT8Nc1sVtTfM60iMKT6HBpt0XAWuEFQJ8mtQAyT0HIRuTPbeuqUSJIMQKgr0JVFnU9vkPhNR8DjU7rADaEpDh1SrZMYHrP59cUiFrIJ8IlUHSkqEEyYBI7aZ9cTSeHqbKCrck6glON9hEczy50vhkmfEWQZxjmD+/0FVlQrx6vb4iVzg/L5Cy7MIb1bidWTCh9dM/MfDkqfAUNCZ0pCSDuYyfSaQsBXvLcKSjQpOBIkEyI57ekinAk6lqUokrMwYx8qWlbVcrVlf9NiSqRw8fsAJOSCOxpaKK0lyKwUUUUAFFFFABRSwcd9qII5ZpMoUj3LSXE+aCnoTEd6gvtBCQUgkmVgqiZjAHU4HzPSKtCPiCc45VX39whhOoglwEHuflttUVZxUcsnt4TqTUYLLK64/mKSnWrIkFCyBJ5zBO2kx1Pyi+CytwFpIUmYS4BB5wOYTGcTj41C4hxAeNpE6kyCPwydun/lWPDluPlKioeIsGdSkpOexMkYHyrIhf0nNxex0lx2Hc0rdVepZ8MZgiU7bYOCNwCdwMesdqtUjEU3bttqRrLiTJmNRVHpvTi4AOklXSAM5kjOMiR8a1lUShmKycxOL1YkFFNtl1Km9bYKdSAR2EajOJJ83L4VyDcFATpSDoSNfMKJGo78hPz5xTfaJascN/75g6S+JD35UUp3pKskQUUUUAFFFFABRRRQAUUUUAFFFFAHK0FWQop8pTgCcz+9cKZKkqHiKlSAgEbgc47/ANqdqPxK9Y4bYvXl0YZZTqVHPoB3JgfEVXnbUW3KUUSxqVPdTJQUncoHeK8/459oUcSubljhb1o2zbq8NVzc3CUoUqfumMj0/wDarjf2z4pxSzctktNWLDsBZCXS5p5gq0xkbwKY4Xxm/dea4Tw3it23bBPgtss3KkgIPvq/4kyIHODkb1nXVWnUWmPI1rDiW8+J4i2yFl11xSm3Ww5oaW05rSsxKjOxOQOgq6LNulafYweG3aRjywlfrG/501xH2dpduxaeGGWRASjZOdvpVytDF2yNQS42rbFZdJRc5JLZHTX9WqrW3qOXeeX9/wADvAOPJUs2fEki3ukwCDsobAzsQetaesFc2WpzwCHHWUeYOA+a2J/qOI7HetJwPiSChmyvHS5c6f5bifcfHZR+9G4/MZrXs7tJ8OTz0/BzfadqnFVsaW+a6rqi4im3XFIWUJbJOneD0O59dI+ZqQlSz5UAAdv1NJpQMqWD2TVyqpTSWWsdDHjiPhkZLh1pAQohbikpMRAgEEz6n5Cu/Sm3my6VFK1NktlCdO6ZMkzjJgfKqz7Rcat+BWq7i6dccWfM2w2CVL0/kNpJx8TUVOVeksT3WebfgSOEJvEeZb0VFVcP2SbdrjluOH3D6ErSFLltZIHlSvmoEgFJgyOYg1K69sVdhOM1mJDOEoPEkFFFFOGBRRRQAUUUUAFFFRuJcQtuF2Tt5euBtlpMqJ3J5AdSeQobSWWKk28I54vxFjhPDn766MNMo1RzUeQHcnFeScY+0fEvtAy2zxB22bt0q8QNsuNjUeWqV8h6Vxxn7SP8ef8AEub5TLKFlTLAQQlveMj3jHM1xwbhNzxtxwsXKgw3hTyir3ugTP8Aasa5unUeI8jToUFBbrcjMMPXTjjVjaJuXUp1E6UrAHUnWRWm4VYjhlh/trdIJw7cgjWscwCeXpU6w4Za2Fu5asqUGEHVcvK951XT4frVgwz4sPvp0hOWmzsgciR1/KqTWVszUt5xovvQUk+ufyUd08lx4FlPhoSAlKekVPYafuFLcZuG2VEeZCZwe4qDcKZN66oFRaKjBTEmr1p5m6bQuzhl5AAChlYJ5Sdx6Vn0MyqSTOw7ZqK3taDpQWMeKzjbluFmj2ZoN3LZtyo++6ufEV25muLhDFmlweAX7RwytKzAb7gDMd5+VONL9qbcZuUgOJ8rifXmKS2UpJXbPedScpJ++jlP5Gr6hjY46U5VJOUt2yUzxXiNmAQf4janZBUEuoH9KsBQ7GD3NWKftDwv2V59d0loMI1vNvJ0OIHdBz8pnlWfbX/DnPCcP+2UZbX+AnkegpziPDrPiVv4V60l1AylUQU90nl8KvUrudNYKVS0pzeeRR3f+p77hW3Z2LTEkhDrxUsxyOkAZ+JFUnBrq54j9oGeIcQUu783jKK0QFaDKQARhOqJAO01H4xw9HA+KpZQtm/Chhp4alNjv/nwrp/7SK8FNrZW6WHD5dQUClI/pAqCpXqT5kU4Sp92jHn4ntCv9Q0XC0ovuFs3NsNCiNlIcAyRMjB22NZhHGP4beLTZeNc8MJ1JYdADrI6JMwQOm2MRtWcHC2W1JUy46y6BlxC/ePVQODSKuLizUj20JcZUoJDyBpKSdtSf1FRwrTg8xZlyuKlTZS1eTR6RYX1rxBgPWbyXUncAwUnmCDkH1qRXnDSWfH9stV6LlMQ+0dKx0k/od60PD/tMWkFHFkmEiRcMoJBj8SRkeokelatC/hPaezGqcZbLZ9Gaaio3D7+04jbi4sn0PNHmk5SehHI9jUmryaayhzTTwwooopRCBx3irHBuGPXlyRCfKlMwVqOw/zlJryq5vL3jVyLq8uXXnROhLNy2UInklB2q248eOcevS5cWSE2jWrwGg/pKR1MSCoj4Y+dWeBcQIkWjao+6+ltY+aYP0rBurxVZYjLY1qdnVpx93cFt35Whsm4T4i0oC3rdkpSSQATGedadvh7PDuHLYaHiPPKAKyNJWvrAwAByqh4Z9n327tu5uWwgNrSpDDKyluQZBMyTnlFau2b1vFx9XivaD4aUpISkxMCeZ2z1qq6lNLdlu2oVKWJJb+mCELBldwGEFehtEuHUcqO37105ZpXcezMPvJTpl0lZIE7D1NTLVKWLBTiwVPLXKo5mDj8hXNoQ0yVOf8AIo63Mc+lM/Re5pq8vM41N+u/7mdeGl5aTBIURgYxUqxedGlDCNTySdOMFPMH6VEWdSlE7kzT9hcC2uUuKBKdlAb1mU56amc4PQr2241npcVJpZS80Tw2taWbly4UQ4Qhfh+XSDsPgadvLFppAeQHJQZX5zJTz/emy4Si4bXb3CW3PMiEZSd9vWpDd8S0PFtn9WnzQiQetaSlQ8WcLJdo57qx5LCX2ENk4W4avHFIUNnAFA0jHjcPUhp5ethZhKojQroe1JZPltwsJaeLO6CpMEf05xUh1SHkLYeZeQSIIUginQqUk+6yC5hdzWKsfss/Yxf2y4ZdfxJu4uHi8w7KGtSQkNmfdJwOpmpX2fsPZrMl1hDa1r1BJElIgYJ35Vo0oU6wu0vQHGtPlcGCY2PUEdaitW1wElLidRSY1iPOORjl6U6VSPU57tGlcShiEWyLxBtx20dTbqKXSmUHuMj8qg2N61xW3Ntcfy7ge8kGDIPvD0I2q69nd/DVVxfgTtwoXNqlTdwkydCgkr+J50xVIdTOoWlZrRODXR4ew4+lxuHXPPp/7ECFgdxsodvpT6XXdOsNoWmAQUL39AR+tHDmuIm1Ht7IQ8DEhQOodTGJqQ3Zrb1aEEAmY5D06Ua49Rs7S5W0qbbXkxm0fSHzdWTymrhPlUpIg+iknf0PwrUcL+0bT60W3ESm3uThC/8ArdPQE7H+k/CazDnD1quUXARpUlJSSkwrqP8ADXa7FTrKmnmwsHBnH+GrFC8dJ7PYdG3uI4zCTXpuj0HmRRWb4dx27aUhi+tS6kCBcNrSDgfeSojPcH4CitiN9byWdaJ/Yrj4GHsQCEqW8kBWAVDvtvvAnbauF2gQjUp9AhsLPxJgfT6intIMEjMQDSFKTMAHlHU9a4PiVep2OgaNoR4o8ZJDSiCUjBhUE+kzXabNSHJS+iUqAnkFRq+cA47GuvugKxziot1fW1vpLjgKgZCUGTSupVfiPp0J1JaYLLJCmA42rS+2EpC3oBxBVpjMfhPwqBxH/bWy1KXlQ0pjmTXC+NW4bOhtalbBBECqa5uHLl5TrqpUfkPSnRlNc2bXZ/Y1WVRTrLCQ1Rnl86KKDsmti4srZV2x4ybpese8npT6rfiLeA404OWrBqpsbtdo8Foyk+8mdxWltn27hsLZWCk7zuk96NclyOS7TpVbebbipQfLKWxBjiCR/wDM2e4diu0jiCwEvBAbjGnKkeh/Tb9LDuPnSpIP3qHVkzJ48V7tOOfR/wAsg+xXAQFl5x1HUQnT6gV14bmmQkwB2xUxB8NWoGCNiDtTiy24ASEpUMyPd/t+VCrzRWnme7IHhuQPKYPpQGlzgGe0VYFnyIXrwvqIiMfHbl1600qArSDMicDrSq6k+RHpiRPBX+E79qTwXB90/SpeSCKDMAUvHmLw0RPCcP3TSeE5zQqpmNt6BnEH5UvHkHDRDDbv4T/nwoqb94SJ9KKTjyF0ITmAKjXV8xZ/8qpUfupyaa4lxEWiShJl4jHbvWbWorWVqJKiZJNRpG72b2S7hcSrtH9/6J97xV25BQj+W0TkA5NV9FFLjB1dC3p0I6aawgnM0UUUpMFFFFAoU4xcO26tTLhQe3P1puigbKEZrEllF7acaSsaboaVfjSJB/arVtSVp1oKVJOxBrG06xcO26tTLikHscfKmtGDd9hwm9VJ4fTwNeN+vxrkyIIJyetUltxpzUlNwkKH4k7/ACq7YUH/ADICoO2pOn86a9uZz1zY17Z4mvmLAJzv16V00jUvShOY2A3gZ+grrwgBKnGxz3k/SaVBQ2TpdVscpQBvg5PY9KY5ZWxTx0OS06FlKkK1A6YCZzEgY5xyoS04oai2sJOPdIzMfnXSVhDTjjjpOnOgpCvEKkkRyJ2jpmetKlClOhJuEKK3FoBAwqDqUdtpn/DTdclnIzUxvQoA+UyDBkbbk/QH5HagNLkygyAJkRpnAn1OK68Mlkp8dEOpK1EkT72kmY/qORGJoK1iXC+SouJMRkqMLxj9tjvS62+QupnJQUjzIUBMeYRn9+1Fc6JIJJVuQcGJ0zHT3QPQUU/1HGPecU86pxZJUoya4ooqU9LjFRWFyCiiigcFFFFABRRRQAUUUUAFFFFADjb7rQIacWid9KomkDiwsLCjrBkKnM1xRQMcE+aLqw4ySQ3eEFJ2cjPxq3Q4hxOpspWnqDINY6pnDr1Vm8FElTZPmTP19aa0YF/2LCac6Oz6eDNPgEGRiaUhIGJOIzmmmH2nm9bKgoEz3HqOVOq94AKz0puDlpxlB4ksM5hJElIMxI6ilHM5JncgTRgSR050oO/OMUCCAA4kzzgUUAT94fGikAxlFFFSnpgUUUUAFFFFABRRRQAUUUUAFFFFABRRRQAUUUUCHbbi2lBbailQ5gxVnbcacTCbhAX/AFJwf70UUhVuLSjXj+pHJa2t2zco1tKJjkRtUidQ6/tRRTWjh7yjGjXlCPJC+vzoooppWP/Z"/>
          <p:cNvSpPr>
            <a:spLocks noChangeAspect="1" noChangeArrowheads="1"/>
          </p:cNvSpPr>
          <p:nvPr/>
        </p:nvSpPr>
        <p:spPr bwMode="auto">
          <a:xfrm>
            <a:off x="155575" y="-533400"/>
            <a:ext cx="1114425" cy="1114425"/>
          </a:xfrm>
          <a:prstGeom prst="rect">
            <a:avLst/>
          </a:prstGeom>
          <a:noFill/>
          <a:ln w="9525">
            <a:noFill/>
            <a:miter lim="800000"/>
            <a:headEnd/>
            <a:tailEnd/>
          </a:ln>
        </p:spPr>
        <p:txBody>
          <a:bodyPr/>
          <a:lstStyle/>
          <a:p>
            <a:endParaRPr lang="en-US">
              <a:latin typeface="Book Antiqua" pitchFamily="18" charset="0"/>
            </a:endParaRPr>
          </a:p>
        </p:txBody>
      </p:sp>
      <p:pic>
        <p:nvPicPr>
          <p:cNvPr id="2050" name="Picture 2"/>
          <p:cNvPicPr>
            <a:picLocks noChangeAspect="1" noChangeArrowheads="1"/>
          </p:cNvPicPr>
          <p:nvPr/>
        </p:nvPicPr>
        <p:blipFill>
          <a:blip r:embed="rId2" cstate="print"/>
          <a:srcRect/>
          <a:stretch>
            <a:fillRect/>
          </a:stretch>
        </p:blipFill>
        <p:spPr bwMode="auto">
          <a:xfrm>
            <a:off x="166461" y="3733800"/>
            <a:ext cx="4561589" cy="2666999"/>
          </a:xfrm>
          <a:prstGeom prst="rect">
            <a:avLst/>
          </a:prstGeom>
          <a:noFill/>
          <a:ln w="9525">
            <a:noFill/>
            <a:miter lim="800000"/>
            <a:headEnd/>
            <a:tailEnd/>
          </a:ln>
        </p:spPr>
      </p:pic>
      <p:grpSp>
        <p:nvGrpSpPr>
          <p:cNvPr id="8" name="Group 7"/>
          <p:cNvGrpSpPr/>
          <p:nvPr/>
        </p:nvGrpSpPr>
        <p:grpSpPr>
          <a:xfrm>
            <a:off x="4038600" y="1219200"/>
            <a:ext cx="5334000" cy="4793397"/>
            <a:chOff x="152400" y="1905000"/>
            <a:chExt cx="5334000" cy="4793397"/>
          </a:xfrm>
        </p:grpSpPr>
        <p:pic>
          <p:nvPicPr>
            <p:cNvPr id="9" name="Picture 4" descr="volcan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71600" y="1905000"/>
              <a:ext cx="3289300" cy="4697413"/>
            </a:xfrm>
            <a:prstGeom prst="rect">
              <a:avLst/>
            </a:prstGeom>
            <a:noFill/>
            <a:extLst>
              <a:ext uri="{909E8E84-426E-40DD-AFC4-6F175D3DCCD1}">
                <a14:hiddenFill xmlns:a14="http://schemas.microsoft.com/office/drawing/2010/main">
                  <a:solidFill>
                    <a:srgbClr val="FFFFFF"/>
                  </a:solidFill>
                </a14:hiddenFill>
              </a:ext>
            </a:extLst>
          </p:spPr>
        </p:pic>
        <p:sp>
          <p:nvSpPr>
            <p:cNvPr id="10" name="Text Box 5"/>
            <p:cNvSpPr txBox="1">
              <a:spLocks noChangeArrowheads="1"/>
            </p:cNvSpPr>
            <p:nvPr/>
          </p:nvSpPr>
          <p:spPr bwMode="auto">
            <a:xfrm>
              <a:off x="1524000" y="1905000"/>
              <a:ext cx="7620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spcBef>
                  <a:spcPct val="50000"/>
                </a:spcBef>
              </a:pPr>
              <a:r>
                <a:rPr lang="en-US" altLang="en-US"/>
                <a:t>vent</a:t>
              </a:r>
            </a:p>
          </p:txBody>
        </p:sp>
        <p:sp>
          <p:nvSpPr>
            <p:cNvPr id="11" name="Text Box 6"/>
            <p:cNvSpPr txBox="1">
              <a:spLocks noChangeArrowheads="1"/>
            </p:cNvSpPr>
            <p:nvPr/>
          </p:nvSpPr>
          <p:spPr bwMode="auto">
            <a:xfrm>
              <a:off x="152400" y="3124200"/>
              <a:ext cx="9144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spcBef>
                  <a:spcPct val="50000"/>
                </a:spcBef>
              </a:pPr>
              <a:r>
                <a:rPr lang="en-US" altLang="en-US"/>
                <a:t>cone</a:t>
              </a:r>
            </a:p>
          </p:txBody>
        </p:sp>
        <p:sp>
          <p:nvSpPr>
            <p:cNvPr id="12" name="Text Box 7"/>
            <p:cNvSpPr txBox="1">
              <a:spLocks noChangeArrowheads="1"/>
            </p:cNvSpPr>
            <p:nvPr/>
          </p:nvSpPr>
          <p:spPr bwMode="auto">
            <a:xfrm>
              <a:off x="4114800" y="5867400"/>
              <a:ext cx="1371600" cy="8309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spcBef>
                  <a:spcPct val="50000"/>
                </a:spcBef>
              </a:pPr>
              <a:r>
                <a:rPr lang="en-US" altLang="en-US" dirty="0"/>
                <a:t>magma chamber</a:t>
              </a:r>
            </a:p>
          </p:txBody>
        </p:sp>
        <p:sp>
          <p:nvSpPr>
            <p:cNvPr id="13" name="Text Box 8"/>
            <p:cNvSpPr txBox="1">
              <a:spLocks noChangeArrowheads="1"/>
            </p:cNvSpPr>
            <p:nvPr/>
          </p:nvSpPr>
          <p:spPr bwMode="auto">
            <a:xfrm>
              <a:off x="609600" y="4454099"/>
              <a:ext cx="12192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spcBef>
                  <a:spcPct val="50000"/>
                </a:spcBef>
              </a:pPr>
              <a:r>
                <a:rPr lang="en-US" altLang="en-US" dirty="0"/>
                <a:t>conduit</a:t>
              </a:r>
            </a:p>
          </p:txBody>
        </p:sp>
        <p:sp>
          <p:nvSpPr>
            <p:cNvPr id="14" name="Line 9"/>
            <p:cNvSpPr>
              <a:spLocks noChangeShapeType="1"/>
            </p:cNvSpPr>
            <p:nvPr/>
          </p:nvSpPr>
          <p:spPr bwMode="auto">
            <a:xfrm>
              <a:off x="2362200" y="2133600"/>
              <a:ext cx="9906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15" name="Line 10"/>
            <p:cNvSpPr>
              <a:spLocks noChangeShapeType="1"/>
            </p:cNvSpPr>
            <p:nvPr/>
          </p:nvSpPr>
          <p:spPr bwMode="auto">
            <a:xfrm>
              <a:off x="1905000" y="2286000"/>
              <a:ext cx="0" cy="4572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16" name="Line 11"/>
            <p:cNvSpPr>
              <a:spLocks noChangeShapeType="1"/>
            </p:cNvSpPr>
            <p:nvPr/>
          </p:nvSpPr>
          <p:spPr bwMode="auto">
            <a:xfrm>
              <a:off x="1447800" y="4648200"/>
              <a:ext cx="18288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17" name="Line 12"/>
            <p:cNvSpPr>
              <a:spLocks noChangeShapeType="1"/>
            </p:cNvSpPr>
            <p:nvPr/>
          </p:nvSpPr>
          <p:spPr bwMode="auto">
            <a:xfrm flipH="1">
              <a:off x="3276600" y="6324600"/>
              <a:ext cx="9144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18" name="Line 13"/>
            <p:cNvSpPr>
              <a:spLocks noChangeShapeType="1"/>
            </p:cNvSpPr>
            <p:nvPr/>
          </p:nvSpPr>
          <p:spPr bwMode="auto">
            <a:xfrm flipH="1">
              <a:off x="1143000" y="2286000"/>
              <a:ext cx="1524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cxnSp>
          <p:nvCxnSpPr>
            <p:cNvPr id="19" name="AutoShape 14"/>
            <p:cNvCxnSpPr>
              <a:cxnSpLocks noChangeShapeType="1"/>
              <a:endCxn id="18" idx="1"/>
            </p:cNvCxnSpPr>
            <p:nvPr/>
          </p:nvCxnSpPr>
          <p:spPr bwMode="auto">
            <a:xfrm flipV="1">
              <a:off x="1143000" y="2286000"/>
              <a:ext cx="0" cy="1524000"/>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sp>
          <p:nvSpPr>
            <p:cNvPr id="20" name="Line 15"/>
            <p:cNvSpPr>
              <a:spLocks noChangeShapeType="1"/>
            </p:cNvSpPr>
            <p:nvPr/>
          </p:nvSpPr>
          <p:spPr bwMode="auto">
            <a:xfrm>
              <a:off x="1143000" y="3810000"/>
              <a:ext cx="1524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1" name="Line 16"/>
            <p:cNvSpPr>
              <a:spLocks noChangeShapeType="1"/>
            </p:cNvSpPr>
            <p:nvPr/>
          </p:nvSpPr>
          <p:spPr bwMode="auto">
            <a:xfrm flipH="1">
              <a:off x="914400" y="3352800"/>
              <a:ext cx="2286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fontAlgn="auto">
              <a:spcAft>
                <a:spcPts val="0"/>
              </a:spcAft>
              <a:defRPr/>
            </a:pPr>
            <a:r>
              <a:rPr lang="en-US" dirty="0" smtClean="0"/>
              <a:t>VOLCANO TYPES BASED ON ACTIVITY</a:t>
            </a:r>
            <a:endParaRPr lang="en-US" dirty="0"/>
          </a:p>
        </p:txBody>
      </p:sp>
      <p:sp>
        <p:nvSpPr>
          <p:cNvPr id="11267" name="Content Placeholder 2"/>
          <p:cNvSpPr>
            <a:spLocks noGrp="1"/>
          </p:cNvSpPr>
          <p:nvPr>
            <p:ph idx="1"/>
          </p:nvPr>
        </p:nvSpPr>
        <p:spPr/>
        <p:txBody>
          <a:bodyPr>
            <a:normAutofit lnSpcReduction="10000"/>
          </a:bodyPr>
          <a:lstStyle/>
          <a:p>
            <a:pPr algn="just">
              <a:buFont typeface="Wingdings" pitchFamily="2" charset="2"/>
              <a:buChar char="Ø"/>
            </a:pPr>
            <a:r>
              <a:rPr lang="en-US" dirty="0" smtClean="0"/>
              <a:t>An </a:t>
            </a:r>
            <a:r>
              <a:rPr lang="en-US" dirty="0" smtClean="0">
                <a:solidFill>
                  <a:srgbClr val="FF0000"/>
                </a:solidFill>
              </a:rPr>
              <a:t>active volcano </a:t>
            </a:r>
            <a:r>
              <a:rPr lang="en-US" dirty="0" smtClean="0"/>
              <a:t>is one that is erupting or is expected to erupt</a:t>
            </a:r>
          </a:p>
          <a:p>
            <a:pPr algn="just">
              <a:buFont typeface="Wingdings" pitchFamily="2" charset="2"/>
              <a:buChar char="Ø"/>
            </a:pPr>
            <a:endParaRPr lang="en-US" dirty="0" smtClean="0"/>
          </a:p>
          <a:p>
            <a:pPr algn="just">
              <a:buFont typeface="Wingdings" pitchFamily="2" charset="2"/>
              <a:buChar char="Ø"/>
            </a:pPr>
            <a:r>
              <a:rPr lang="en-US" dirty="0" smtClean="0"/>
              <a:t>A </a:t>
            </a:r>
            <a:r>
              <a:rPr lang="en-US" dirty="0" smtClean="0">
                <a:solidFill>
                  <a:srgbClr val="FF0000"/>
                </a:solidFill>
              </a:rPr>
              <a:t>dormant volcano </a:t>
            </a:r>
            <a:r>
              <a:rPr lang="en-US" dirty="0" smtClean="0"/>
              <a:t>is one that is not now erupting but has erupted in the past and will probably do so again</a:t>
            </a:r>
          </a:p>
          <a:p>
            <a:pPr algn="just">
              <a:buFont typeface="Wingdings" pitchFamily="2" charset="2"/>
              <a:buChar char="Ø"/>
            </a:pPr>
            <a:endParaRPr lang="en-US" dirty="0" smtClean="0"/>
          </a:p>
          <a:p>
            <a:pPr algn="just">
              <a:buFont typeface="Wingdings" pitchFamily="2" charset="2"/>
              <a:buChar char="Ø"/>
            </a:pPr>
            <a:r>
              <a:rPr lang="en-US" dirty="0" smtClean="0"/>
              <a:t>An </a:t>
            </a:r>
            <a:r>
              <a:rPr lang="en-US" dirty="0" smtClean="0">
                <a:solidFill>
                  <a:srgbClr val="FF0000"/>
                </a:solidFill>
              </a:rPr>
              <a:t>extinct volcano </a:t>
            </a:r>
            <a:r>
              <a:rPr lang="en-US" dirty="0" smtClean="0"/>
              <a:t>is one that is expected never to erupt again</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t>TYPES OF VOLCANOES</a:t>
            </a:r>
            <a:endParaRPr lang="en-US" dirty="0"/>
          </a:p>
        </p:txBody>
      </p:sp>
      <p:pic>
        <p:nvPicPr>
          <p:cNvPr id="12291" name="Picture 2" descr="http://vulcan.wr.usgs.gov/Imgs/Gif/VolcanoTypes/volcano_types.gif"/>
          <p:cNvPicPr>
            <a:picLocks noChangeAspect="1" noChangeArrowheads="1"/>
          </p:cNvPicPr>
          <p:nvPr/>
        </p:nvPicPr>
        <p:blipFill>
          <a:blip r:embed="rId2" cstate="print"/>
          <a:srcRect l="3375" t="8450" r="91756" b="10912"/>
          <a:stretch>
            <a:fillRect/>
          </a:stretch>
        </p:blipFill>
        <p:spPr bwMode="auto">
          <a:xfrm>
            <a:off x="61913" y="1631950"/>
            <a:ext cx="339725" cy="4572000"/>
          </a:xfrm>
          <a:prstGeom prst="rect">
            <a:avLst/>
          </a:prstGeom>
          <a:noFill/>
          <a:ln w="9525">
            <a:noFill/>
            <a:miter lim="800000"/>
            <a:headEnd/>
            <a:tailEnd/>
          </a:ln>
        </p:spPr>
      </p:pic>
      <p:pic>
        <p:nvPicPr>
          <p:cNvPr id="12292" name="Picture 3"/>
          <p:cNvPicPr>
            <a:picLocks noChangeAspect="1" noChangeArrowheads="1"/>
          </p:cNvPicPr>
          <p:nvPr/>
        </p:nvPicPr>
        <p:blipFill>
          <a:blip r:embed="rId3" cstate="print"/>
          <a:srcRect/>
          <a:stretch>
            <a:fillRect/>
          </a:stretch>
        </p:blipFill>
        <p:spPr bwMode="auto">
          <a:xfrm>
            <a:off x="522288" y="1676400"/>
            <a:ext cx="8501062" cy="4495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t>TYPES OF VOLCANOES</a:t>
            </a:r>
            <a:endParaRPr lang="en-US" dirty="0"/>
          </a:p>
        </p:txBody>
      </p:sp>
      <p:pic>
        <p:nvPicPr>
          <p:cNvPr id="13315" name="Picture 2" descr="http://www.keadyviewfarm.com/Binevenagh.jpg"/>
          <p:cNvPicPr>
            <a:picLocks noChangeAspect="1" noChangeArrowheads="1"/>
          </p:cNvPicPr>
          <p:nvPr/>
        </p:nvPicPr>
        <p:blipFill>
          <a:blip r:embed="rId2" cstate="print"/>
          <a:srcRect/>
          <a:stretch>
            <a:fillRect/>
          </a:stretch>
        </p:blipFill>
        <p:spPr bwMode="auto">
          <a:xfrm>
            <a:off x="762000" y="1419225"/>
            <a:ext cx="4162425" cy="2771775"/>
          </a:xfrm>
          <a:prstGeom prst="rect">
            <a:avLst/>
          </a:prstGeom>
          <a:noFill/>
          <a:ln w="9525">
            <a:noFill/>
            <a:miter lim="800000"/>
            <a:headEnd/>
            <a:tailEnd/>
          </a:ln>
        </p:spPr>
      </p:pic>
      <p:pic>
        <p:nvPicPr>
          <p:cNvPr id="13316" name="Picture 4" descr="http://www.marinebio.net/marinescience/02ocean/hwimg/hwscanI30.jpg"/>
          <p:cNvPicPr>
            <a:picLocks noChangeAspect="1" noChangeArrowheads="1"/>
          </p:cNvPicPr>
          <p:nvPr/>
        </p:nvPicPr>
        <p:blipFill>
          <a:blip r:embed="rId3" cstate="print"/>
          <a:srcRect/>
          <a:stretch>
            <a:fillRect/>
          </a:stretch>
        </p:blipFill>
        <p:spPr bwMode="auto">
          <a:xfrm>
            <a:off x="152400" y="4343400"/>
            <a:ext cx="6667500" cy="2247900"/>
          </a:xfrm>
          <a:prstGeom prst="rect">
            <a:avLst/>
          </a:prstGeom>
          <a:noFill/>
          <a:ln w="9525">
            <a:noFill/>
            <a:miter lim="800000"/>
            <a:headEnd/>
            <a:tailEnd/>
          </a:ln>
        </p:spPr>
      </p:pic>
      <p:sp>
        <p:nvSpPr>
          <p:cNvPr id="13317" name="TextBox 5"/>
          <p:cNvSpPr txBox="1">
            <a:spLocks noChangeArrowheads="1"/>
          </p:cNvSpPr>
          <p:nvPr/>
        </p:nvSpPr>
        <p:spPr bwMode="auto">
          <a:xfrm>
            <a:off x="5867400" y="2819400"/>
            <a:ext cx="2247900" cy="369888"/>
          </a:xfrm>
          <a:prstGeom prst="rect">
            <a:avLst/>
          </a:prstGeom>
          <a:noFill/>
          <a:ln w="9525">
            <a:noFill/>
            <a:miter lim="800000"/>
            <a:headEnd/>
            <a:tailEnd/>
          </a:ln>
        </p:spPr>
        <p:txBody>
          <a:bodyPr wrap="none">
            <a:spAutoFit/>
          </a:bodyPr>
          <a:lstStyle/>
          <a:p>
            <a:r>
              <a:rPr lang="en-US">
                <a:latin typeface="Book Antiqua" pitchFamily="18" charset="0"/>
              </a:rPr>
              <a:t>BASLAT PLATEAU</a:t>
            </a:r>
          </a:p>
        </p:txBody>
      </p:sp>
      <p:sp>
        <p:nvSpPr>
          <p:cNvPr id="13318" name="TextBox 6"/>
          <p:cNvSpPr txBox="1">
            <a:spLocks noChangeArrowheads="1"/>
          </p:cNvSpPr>
          <p:nvPr/>
        </p:nvSpPr>
        <p:spPr bwMode="auto">
          <a:xfrm>
            <a:off x="6900863" y="5410200"/>
            <a:ext cx="2300287" cy="369888"/>
          </a:xfrm>
          <a:prstGeom prst="rect">
            <a:avLst/>
          </a:prstGeom>
          <a:noFill/>
          <a:ln w="9525">
            <a:noFill/>
            <a:miter lim="800000"/>
            <a:headEnd/>
            <a:tailEnd/>
          </a:ln>
        </p:spPr>
        <p:txBody>
          <a:bodyPr wrap="none">
            <a:spAutoFit/>
          </a:bodyPr>
          <a:lstStyle/>
          <a:p>
            <a:r>
              <a:rPr lang="en-US">
                <a:latin typeface="Book Antiqua" pitchFamily="18" charset="0"/>
              </a:rPr>
              <a:t>SHIELD VOLCANO</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http://geology.com/volcano/sp-crater.jpg"/>
          <p:cNvPicPr>
            <a:picLocks noChangeAspect="1" noChangeArrowheads="1"/>
          </p:cNvPicPr>
          <p:nvPr/>
        </p:nvPicPr>
        <p:blipFill>
          <a:blip r:embed="rId2" cstate="print"/>
          <a:srcRect/>
          <a:stretch>
            <a:fillRect/>
          </a:stretch>
        </p:blipFill>
        <p:spPr bwMode="auto">
          <a:xfrm>
            <a:off x="228600" y="2057400"/>
            <a:ext cx="2857500" cy="3362325"/>
          </a:xfrm>
          <a:prstGeom prst="rect">
            <a:avLst/>
          </a:prstGeom>
          <a:noFill/>
          <a:ln w="9525">
            <a:noFill/>
            <a:miter lim="800000"/>
            <a:headEnd/>
            <a:tailEnd/>
          </a:ln>
        </p:spPr>
      </p:pic>
      <p:pic>
        <p:nvPicPr>
          <p:cNvPr id="14339" name="Picture 6" descr="http://library.thinkquest.org/27026/composite.gif"/>
          <p:cNvPicPr>
            <a:picLocks noChangeAspect="1" noChangeArrowheads="1"/>
          </p:cNvPicPr>
          <p:nvPr/>
        </p:nvPicPr>
        <p:blipFill>
          <a:blip r:embed="rId3" cstate="print"/>
          <a:srcRect/>
          <a:stretch>
            <a:fillRect/>
          </a:stretch>
        </p:blipFill>
        <p:spPr bwMode="auto">
          <a:xfrm>
            <a:off x="4572000" y="1295400"/>
            <a:ext cx="4198938" cy="2362200"/>
          </a:xfrm>
          <a:prstGeom prst="rect">
            <a:avLst/>
          </a:prstGeom>
          <a:noFill/>
          <a:ln w="9525">
            <a:noFill/>
            <a:miter lim="800000"/>
            <a:headEnd/>
            <a:tailEnd/>
          </a:ln>
        </p:spPr>
      </p:pic>
      <p:pic>
        <p:nvPicPr>
          <p:cNvPr id="14340" name="Picture 8" descr="http://www.explorevolcanoes.com/volcanoimages/crater_lake_aerial%20caldera.jpg"/>
          <p:cNvPicPr>
            <a:picLocks noChangeAspect="1" noChangeArrowheads="1"/>
          </p:cNvPicPr>
          <p:nvPr/>
        </p:nvPicPr>
        <p:blipFill>
          <a:blip r:embed="rId4" cstate="print"/>
          <a:srcRect b="21951"/>
          <a:stretch>
            <a:fillRect/>
          </a:stretch>
        </p:blipFill>
        <p:spPr bwMode="auto">
          <a:xfrm>
            <a:off x="3200400" y="4267200"/>
            <a:ext cx="4124325" cy="2438400"/>
          </a:xfrm>
          <a:prstGeom prst="rect">
            <a:avLst/>
          </a:prstGeom>
          <a:noFill/>
          <a:ln w="9525">
            <a:noFill/>
            <a:miter lim="800000"/>
            <a:headEnd/>
            <a:tailEnd/>
          </a:ln>
        </p:spPr>
      </p:pic>
      <p:sp>
        <p:nvSpPr>
          <p:cNvPr id="8" name="Title 1"/>
          <p:cNvSpPr>
            <a:spLocks noGrp="1"/>
          </p:cNvSpPr>
          <p:nvPr>
            <p:ph type="title"/>
          </p:nvPr>
        </p:nvSpPr>
        <p:spPr/>
        <p:txBody>
          <a:bodyPr/>
          <a:lstStyle/>
          <a:p>
            <a:pPr fontAlgn="auto">
              <a:spcAft>
                <a:spcPts val="0"/>
              </a:spcAft>
              <a:defRPr/>
            </a:pPr>
            <a:r>
              <a:rPr lang="en-US" dirty="0" smtClean="0"/>
              <a:t>TYPES OF VOLCANOES</a:t>
            </a:r>
            <a:endParaRPr lang="en-US" dirty="0"/>
          </a:p>
        </p:txBody>
      </p:sp>
      <p:sp>
        <p:nvSpPr>
          <p:cNvPr id="14342" name="TextBox 8"/>
          <p:cNvSpPr txBox="1">
            <a:spLocks noChangeArrowheads="1"/>
          </p:cNvSpPr>
          <p:nvPr/>
        </p:nvSpPr>
        <p:spPr bwMode="auto">
          <a:xfrm>
            <a:off x="762000" y="5486400"/>
            <a:ext cx="1827213" cy="369888"/>
          </a:xfrm>
          <a:prstGeom prst="rect">
            <a:avLst/>
          </a:prstGeom>
          <a:noFill/>
          <a:ln w="9525">
            <a:noFill/>
            <a:miter lim="800000"/>
            <a:headEnd/>
            <a:tailEnd/>
          </a:ln>
        </p:spPr>
        <p:txBody>
          <a:bodyPr wrap="none">
            <a:spAutoFit/>
          </a:bodyPr>
          <a:lstStyle/>
          <a:p>
            <a:r>
              <a:rPr lang="en-US">
                <a:latin typeface="Book Antiqua" pitchFamily="18" charset="0"/>
              </a:rPr>
              <a:t>CINDER CONE</a:t>
            </a:r>
          </a:p>
        </p:txBody>
      </p:sp>
      <p:sp>
        <p:nvSpPr>
          <p:cNvPr id="14343" name="TextBox 9"/>
          <p:cNvSpPr txBox="1">
            <a:spLocks noChangeArrowheads="1"/>
          </p:cNvSpPr>
          <p:nvPr/>
        </p:nvSpPr>
        <p:spPr bwMode="auto">
          <a:xfrm>
            <a:off x="7467600" y="5410200"/>
            <a:ext cx="1320800" cy="369888"/>
          </a:xfrm>
          <a:prstGeom prst="rect">
            <a:avLst/>
          </a:prstGeom>
          <a:noFill/>
          <a:ln w="9525">
            <a:noFill/>
            <a:miter lim="800000"/>
            <a:headEnd/>
            <a:tailEnd/>
          </a:ln>
        </p:spPr>
        <p:txBody>
          <a:bodyPr wrap="none">
            <a:spAutoFit/>
          </a:bodyPr>
          <a:lstStyle/>
          <a:p>
            <a:r>
              <a:rPr lang="en-US">
                <a:latin typeface="Book Antiqua" pitchFamily="18" charset="0"/>
              </a:rPr>
              <a:t>CALDERA</a:t>
            </a:r>
          </a:p>
        </p:txBody>
      </p:sp>
      <p:sp>
        <p:nvSpPr>
          <p:cNvPr id="14344" name="TextBox 10"/>
          <p:cNvSpPr txBox="1">
            <a:spLocks noChangeArrowheads="1"/>
          </p:cNvSpPr>
          <p:nvPr/>
        </p:nvSpPr>
        <p:spPr bwMode="auto">
          <a:xfrm>
            <a:off x="5340350" y="3733800"/>
            <a:ext cx="2813050" cy="369888"/>
          </a:xfrm>
          <a:prstGeom prst="rect">
            <a:avLst/>
          </a:prstGeom>
          <a:noFill/>
          <a:ln w="9525">
            <a:noFill/>
            <a:miter lim="800000"/>
            <a:headEnd/>
            <a:tailEnd/>
          </a:ln>
        </p:spPr>
        <p:txBody>
          <a:bodyPr wrap="none">
            <a:spAutoFit/>
          </a:bodyPr>
          <a:lstStyle/>
          <a:p>
            <a:r>
              <a:rPr lang="en-US">
                <a:latin typeface="Book Antiqua" pitchFamily="18" charset="0"/>
              </a:rPr>
              <a:t>COMPOSITE VOLCANO</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fontAlgn="auto">
              <a:spcAft>
                <a:spcPts val="0"/>
              </a:spcAft>
              <a:defRPr/>
            </a:pPr>
            <a:r>
              <a:rPr lang="en-US" dirty="0" smtClean="0"/>
              <a:t>DISTRIBUTION OF WORLD VOLCANOES</a:t>
            </a:r>
            <a:endParaRPr lang="en-US" dirty="0"/>
          </a:p>
        </p:txBody>
      </p:sp>
      <p:pic>
        <p:nvPicPr>
          <p:cNvPr id="15364" name="Picture 2" descr="World Map of Volcanic Regions"/>
          <p:cNvPicPr>
            <a:picLocks noChangeAspect="1" noChangeArrowheads="1"/>
          </p:cNvPicPr>
          <p:nvPr/>
        </p:nvPicPr>
        <p:blipFill>
          <a:blip r:embed="rId2" cstate="print"/>
          <a:srcRect/>
          <a:stretch>
            <a:fillRect/>
          </a:stretch>
        </p:blipFill>
        <p:spPr bwMode="auto">
          <a:xfrm>
            <a:off x="555625" y="1676400"/>
            <a:ext cx="8032750" cy="4800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t>MAGMA BEHAVIOUR</a:t>
            </a:r>
            <a:endParaRPr lang="en-US" dirty="0"/>
          </a:p>
        </p:txBody>
      </p:sp>
      <p:sp>
        <p:nvSpPr>
          <p:cNvPr id="5123" name="Content Placeholder 2"/>
          <p:cNvSpPr>
            <a:spLocks noGrp="1"/>
          </p:cNvSpPr>
          <p:nvPr>
            <p:ph idx="1"/>
          </p:nvPr>
        </p:nvSpPr>
        <p:spPr>
          <a:xfrm>
            <a:off x="457200" y="1534890"/>
            <a:ext cx="4191000" cy="4800600"/>
          </a:xfrm>
        </p:spPr>
        <p:txBody>
          <a:bodyPr>
            <a:normAutofit fontScale="85000" lnSpcReduction="20000"/>
          </a:bodyPr>
          <a:lstStyle/>
          <a:p>
            <a:pPr algn="just">
              <a:buFont typeface="Wingdings" pitchFamily="2" charset="2"/>
              <a:buChar char="Ø"/>
            </a:pPr>
            <a:r>
              <a:rPr lang="en-US" dirty="0" smtClean="0"/>
              <a:t>The magma cools as it enters shallower and cooler levels of the Earth.</a:t>
            </a:r>
          </a:p>
          <a:p>
            <a:pPr algn="just">
              <a:buFont typeface="Wingdings" pitchFamily="2" charset="2"/>
              <a:buChar char="Ø"/>
            </a:pPr>
            <a:endParaRPr lang="en-US" dirty="0" smtClean="0"/>
          </a:p>
          <a:p>
            <a:pPr algn="just">
              <a:buFont typeface="Wingdings" pitchFamily="2" charset="2"/>
              <a:buChar char="Ø"/>
            </a:pPr>
            <a:r>
              <a:rPr lang="en-US" dirty="0" smtClean="0"/>
              <a:t>Second, pressure drops because the weight of overlying rock decreases. </a:t>
            </a:r>
          </a:p>
          <a:p>
            <a:pPr algn="just">
              <a:buFont typeface="Wingdings" pitchFamily="2" charset="2"/>
              <a:buChar char="Ø"/>
            </a:pPr>
            <a:endParaRPr lang="en-US" dirty="0" smtClean="0"/>
          </a:p>
          <a:p>
            <a:pPr algn="just">
              <a:buFont typeface="Wingdings" pitchFamily="2" charset="2"/>
              <a:buChar char="Ø"/>
            </a:pPr>
            <a:r>
              <a:rPr lang="en-US" dirty="0" smtClean="0"/>
              <a:t>Cooling tends to solidify the magma, but decreasing pressure tends to keep it liquid.</a:t>
            </a:r>
          </a:p>
          <a:p>
            <a:pPr>
              <a:buFont typeface="Wingdings 2" pitchFamily="18" charset="2"/>
              <a:buNone/>
            </a:pPr>
            <a:endParaRPr lang="en-US" dirty="0" smtClean="0"/>
          </a:p>
        </p:txBody>
      </p:sp>
      <p:pic>
        <p:nvPicPr>
          <p:cNvPr id="1026" name="Picture 2"/>
          <p:cNvPicPr>
            <a:picLocks noChangeAspect="1" noChangeArrowheads="1"/>
          </p:cNvPicPr>
          <p:nvPr/>
        </p:nvPicPr>
        <p:blipFill>
          <a:blip r:embed="rId2" cstate="print"/>
          <a:srcRect/>
          <a:stretch>
            <a:fillRect/>
          </a:stretch>
        </p:blipFill>
        <p:spPr bwMode="auto">
          <a:xfrm>
            <a:off x="5105400" y="1072240"/>
            <a:ext cx="3743325" cy="56769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Plate Tectonics and Volcanic Activity</a:t>
            </a:r>
            <a:endParaRPr lang="en-US" dirty="0"/>
          </a:p>
        </p:txBody>
      </p:sp>
      <p:sp>
        <p:nvSpPr>
          <p:cNvPr id="3" name="Content Placeholder 2"/>
          <p:cNvSpPr>
            <a:spLocks noGrp="1"/>
          </p:cNvSpPr>
          <p:nvPr>
            <p:ph idx="1"/>
          </p:nvPr>
        </p:nvSpPr>
        <p:spPr/>
        <p:txBody>
          <a:bodyPr>
            <a:normAutofit fontScale="77500" lnSpcReduction="20000"/>
          </a:bodyPr>
          <a:lstStyle/>
          <a:p>
            <a:pPr algn="just">
              <a:buFont typeface="Wingdings" pitchFamily="2" charset="2"/>
              <a:buChar char="Ø"/>
            </a:pPr>
            <a:r>
              <a:rPr lang="en-US" dirty="0" smtClean="0"/>
              <a:t>Most active volcanoes are associated with plate boundaries. </a:t>
            </a:r>
          </a:p>
          <a:p>
            <a:pPr algn="just">
              <a:buFont typeface="Wingdings" pitchFamily="2" charset="2"/>
              <a:buChar char="Ø"/>
            </a:pPr>
            <a:endParaRPr lang="en-US" dirty="0" smtClean="0"/>
          </a:p>
          <a:p>
            <a:pPr algn="just">
              <a:buFont typeface="Wingdings" pitchFamily="2" charset="2"/>
              <a:buChar char="Ø"/>
            </a:pPr>
            <a:r>
              <a:rPr lang="en-US" dirty="0" smtClean="0"/>
              <a:t>Active areas of volcanism are found along mid-ocean ridges where seafloor spreading is occurring (divergent plate boundaries), </a:t>
            </a:r>
          </a:p>
          <a:p>
            <a:pPr algn="just">
              <a:buFont typeface="Wingdings" pitchFamily="2" charset="2"/>
              <a:buChar char="Ø"/>
            </a:pPr>
            <a:endParaRPr lang="en-US" dirty="0" smtClean="0"/>
          </a:p>
          <a:p>
            <a:pPr algn="just">
              <a:buFont typeface="Wingdings" pitchFamily="2" charset="2"/>
              <a:buChar char="Ø"/>
            </a:pPr>
            <a:r>
              <a:rPr lang="en-US" dirty="0" smtClean="0"/>
              <a:t>in the vicinity of ocean trenches where one plate is being </a:t>
            </a:r>
            <a:r>
              <a:rPr lang="en-US" dirty="0" err="1" smtClean="0"/>
              <a:t>subducted</a:t>
            </a:r>
            <a:r>
              <a:rPr lang="en-US" dirty="0" smtClean="0"/>
              <a:t> beneath another (convergent plate boundaries), and </a:t>
            </a:r>
          </a:p>
          <a:p>
            <a:pPr algn="just">
              <a:buFont typeface="Wingdings" pitchFamily="2" charset="2"/>
              <a:buChar char="Ø"/>
            </a:pPr>
            <a:endParaRPr lang="en-US" dirty="0" smtClean="0"/>
          </a:p>
          <a:p>
            <a:pPr algn="just">
              <a:buFont typeface="Wingdings" pitchFamily="2" charset="2"/>
              <a:buChar char="Ø"/>
            </a:pPr>
            <a:r>
              <a:rPr lang="en-US" dirty="0" smtClean="0"/>
              <a:t>In the interiors of plates themselves (</a:t>
            </a:r>
            <a:r>
              <a:rPr lang="en-US" dirty="0" err="1" smtClean="0"/>
              <a:t>intraplate</a:t>
            </a:r>
            <a:r>
              <a:rPr lang="en-US" dirty="0" smtClean="0"/>
              <a:t> volcanism). Rising plumes of hot mantle rock are the source of most </a:t>
            </a:r>
            <a:r>
              <a:rPr lang="en-US" dirty="0" err="1" smtClean="0"/>
              <a:t>intraplate</a:t>
            </a:r>
            <a:r>
              <a:rPr lang="en-US" dirty="0" smtClean="0"/>
              <a:t> volcanism.</a:t>
            </a:r>
            <a:endParaRPr 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Active volcanoes and plate tectonics</a:t>
            </a:r>
            <a:endParaRPr lang="en-US" dirty="0"/>
          </a:p>
        </p:txBody>
      </p:sp>
      <p:pic>
        <p:nvPicPr>
          <p:cNvPr id="2050" name="Picture 2" descr="http://2.bp.blogspot.com/-BxljyV06U2Y/TcFRtTvJjoI/AAAAAAAAALE/0soH2qBqzk8/s1600/tectonic%2Bplate%2Bboundaries.jpg"/>
          <p:cNvPicPr>
            <a:picLocks noChangeAspect="1" noChangeArrowheads="1"/>
          </p:cNvPicPr>
          <p:nvPr/>
        </p:nvPicPr>
        <p:blipFill rotWithShape="1">
          <a:blip r:embed="rId2">
            <a:extLst>
              <a:ext uri="{28A0092B-C50C-407E-A947-70E740481C1C}">
                <a14:useLocalDpi xmlns:a14="http://schemas.microsoft.com/office/drawing/2010/main" val="0"/>
              </a:ext>
            </a:extLst>
          </a:blip>
          <a:srcRect l="1878" t="10170" r="1999" b="5649"/>
          <a:stretch/>
        </p:blipFill>
        <p:spPr bwMode="auto">
          <a:xfrm>
            <a:off x="293915" y="1502229"/>
            <a:ext cx="8545286" cy="48659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6274297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ctrTitle"/>
          </p:nvPr>
        </p:nvSpPr>
        <p:spPr>
          <a:xfrm>
            <a:off x="381000" y="76200"/>
            <a:ext cx="8610600" cy="1143000"/>
          </a:xfrm>
        </p:spPr>
        <p:txBody>
          <a:bodyPr>
            <a:normAutofit fontScale="90000"/>
          </a:bodyPr>
          <a:lstStyle/>
          <a:p>
            <a:r>
              <a:rPr lang="en-US" altLang="en-US" dirty="0"/>
              <a:t>Volcano Monitoring and Hazard Mitigation</a:t>
            </a:r>
          </a:p>
        </p:txBody>
      </p:sp>
      <p:pic>
        <p:nvPicPr>
          <p:cNvPr id="51202" name="Picture 2" descr="http://intheplaygroundofgiants.com/wp-content/uploads/2013/07/Figure-2.2.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43400" y="914400"/>
            <a:ext cx="4667250" cy="5791201"/>
          </a:xfrm>
          <a:prstGeom prst="rect">
            <a:avLst/>
          </a:prstGeom>
          <a:noFill/>
          <a:extLst>
            <a:ext uri="{909E8E84-426E-40DD-AFC4-6F175D3DCCD1}">
              <a14:hiddenFill xmlns:a14="http://schemas.microsoft.com/office/drawing/2010/main">
                <a:solidFill>
                  <a:srgbClr val="FFFFFF"/>
                </a:solidFill>
              </a14:hiddenFill>
            </a:ext>
          </a:extLst>
        </p:spPr>
      </p:pic>
      <p:pic>
        <p:nvPicPr>
          <p:cNvPr id="51203"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0867" y="1476375"/>
            <a:ext cx="3877733" cy="2181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04"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0371" y="3733800"/>
            <a:ext cx="3558723" cy="26690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1993839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ltLang="en-US" dirty="0"/>
              <a:t>Volcanic Fatalities</a:t>
            </a:r>
            <a:br>
              <a:rPr lang="en-US" altLang="en-US" dirty="0"/>
            </a:br>
            <a:endParaRPr lang="en-US" dirty="0"/>
          </a:p>
        </p:txBody>
      </p:sp>
      <p:sp>
        <p:nvSpPr>
          <p:cNvPr id="31747" name="Rectangle 3"/>
          <p:cNvSpPr>
            <a:spLocks noGrp="1" noChangeArrowheads="1"/>
          </p:cNvSpPr>
          <p:nvPr>
            <p:ph type="body" idx="4294967295"/>
          </p:nvPr>
        </p:nvSpPr>
        <p:spPr>
          <a:xfrm>
            <a:off x="0" y="2133600"/>
            <a:ext cx="3733800" cy="3962400"/>
          </a:xfrm>
        </p:spPr>
        <p:txBody>
          <a:bodyPr>
            <a:normAutofit fontScale="92500" lnSpcReduction="10000"/>
          </a:bodyPr>
          <a:lstStyle/>
          <a:p>
            <a:pPr>
              <a:buFont typeface="Wingdings" panose="05000000000000000000" pitchFamily="2" charset="2"/>
              <a:buChar char="Ø"/>
            </a:pPr>
            <a:r>
              <a:rPr lang="en-US" altLang="en-US" sz="2400" dirty="0"/>
              <a:t>92,000 </a:t>
            </a:r>
            <a:r>
              <a:rPr lang="en-US" altLang="en-US" sz="2400" dirty="0" err="1"/>
              <a:t>Tambora</a:t>
            </a:r>
            <a:r>
              <a:rPr lang="en-US" altLang="en-US" sz="2400" dirty="0"/>
              <a:t>, Indonesia </a:t>
            </a:r>
            <a:r>
              <a:rPr lang="en-US" altLang="en-US" sz="2400" dirty="0" smtClean="0"/>
              <a:t>1815</a:t>
            </a:r>
          </a:p>
          <a:p>
            <a:pPr>
              <a:buFont typeface="Wingdings" panose="05000000000000000000" pitchFamily="2" charset="2"/>
              <a:buChar char="Ø"/>
            </a:pPr>
            <a:endParaRPr lang="en-US" altLang="en-US" sz="2400" dirty="0"/>
          </a:p>
          <a:p>
            <a:pPr>
              <a:buFont typeface="Wingdings" panose="05000000000000000000" pitchFamily="2" charset="2"/>
              <a:buChar char="Ø"/>
            </a:pPr>
            <a:r>
              <a:rPr lang="en-US" altLang="en-US" sz="2400" dirty="0"/>
              <a:t>36,000 Krakatau, Indonesia </a:t>
            </a:r>
            <a:r>
              <a:rPr lang="en-US" altLang="en-US" sz="2400" dirty="0" smtClean="0"/>
              <a:t>1883</a:t>
            </a:r>
          </a:p>
          <a:p>
            <a:pPr>
              <a:buFont typeface="Wingdings" panose="05000000000000000000" pitchFamily="2" charset="2"/>
              <a:buChar char="Ø"/>
            </a:pPr>
            <a:endParaRPr lang="en-US" altLang="en-US" sz="2400" dirty="0"/>
          </a:p>
          <a:p>
            <a:pPr>
              <a:buFont typeface="Wingdings" panose="05000000000000000000" pitchFamily="2" charset="2"/>
              <a:buChar char="Ø"/>
            </a:pPr>
            <a:r>
              <a:rPr lang="en-US" altLang="en-US" sz="2400" dirty="0"/>
              <a:t>29,000 Mt </a:t>
            </a:r>
            <a:r>
              <a:rPr lang="en-US" altLang="en-US" sz="2400" dirty="0" err="1"/>
              <a:t>Pelee</a:t>
            </a:r>
            <a:r>
              <a:rPr lang="en-US" altLang="en-US" sz="2400" dirty="0"/>
              <a:t>, Martinique </a:t>
            </a:r>
            <a:r>
              <a:rPr lang="en-US" altLang="en-US" sz="2400" dirty="0" smtClean="0"/>
              <a:t>1902</a:t>
            </a:r>
          </a:p>
          <a:p>
            <a:pPr>
              <a:buFont typeface="Wingdings" panose="05000000000000000000" pitchFamily="2" charset="2"/>
              <a:buChar char="Ø"/>
            </a:pPr>
            <a:endParaRPr lang="en-US" altLang="en-US" sz="2400" dirty="0"/>
          </a:p>
          <a:p>
            <a:pPr>
              <a:buFont typeface="Wingdings" panose="05000000000000000000" pitchFamily="2" charset="2"/>
              <a:buChar char="Ø"/>
            </a:pPr>
            <a:r>
              <a:rPr lang="en-US" altLang="en-US" sz="2400" dirty="0"/>
              <a:t>15,000 Mt </a:t>
            </a:r>
            <a:r>
              <a:rPr lang="en-US" altLang="en-US" sz="2400" dirty="0" err="1"/>
              <a:t>Unzen</a:t>
            </a:r>
            <a:r>
              <a:rPr lang="en-US" altLang="en-US" sz="2400" dirty="0"/>
              <a:t>, Japan 1792</a:t>
            </a:r>
          </a:p>
          <a:p>
            <a:endParaRPr lang="en-US" altLang="en-US" sz="2400" dirty="0"/>
          </a:p>
        </p:txBody>
      </p:sp>
      <p:sp>
        <p:nvSpPr>
          <p:cNvPr id="31748" name="Rectangle 4"/>
          <p:cNvSpPr>
            <a:spLocks noChangeArrowheads="1"/>
          </p:cNvSpPr>
          <p:nvPr/>
        </p:nvSpPr>
        <p:spPr bwMode="auto">
          <a:xfrm>
            <a:off x="685800" y="838200"/>
            <a:ext cx="7772400" cy="1143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nchor="ctr"/>
          <a:lstStyle>
            <a:lvl1pPr algn="ctr">
              <a:defRPr sz="4400">
                <a:solidFill>
                  <a:schemeClr val="tx2"/>
                </a:solidFill>
                <a:latin typeface="Arial" charset="0"/>
                <a:ea typeface="ＭＳ Ｐゴシック" pitchFamily="80" charset="-128"/>
              </a:defRPr>
            </a:lvl1pPr>
            <a:lvl2pPr algn="ctr">
              <a:defRPr sz="4400">
                <a:solidFill>
                  <a:schemeClr val="tx2"/>
                </a:solidFill>
                <a:latin typeface="Arial" charset="0"/>
                <a:ea typeface="ＭＳ Ｐゴシック" pitchFamily="80" charset="-128"/>
              </a:defRPr>
            </a:lvl2pPr>
            <a:lvl3pPr algn="ctr">
              <a:defRPr sz="4400">
                <a:solidFill>
                  <a:schemeClr val="tx2"/>
                </a:solidFill>
                <a:latin typeface="Arial" charset="0"/>
                <a:ea typeface="ＭＳ Ｐゴシック" pitchFamily="80" charset="-128"/>
              </a:defRPr>
            </a:lvl3pPr>
            <a:lvl4pPr algn="ctr">
              <a:defRPr sz="4400">
                <a:solidFill>
                  <a:schemeClr val="tx2"/>
                </a:solidFill>
                <a:latin typeface="Arial" charset="0"/>
                <a:ea typeface="ＭＳ Ｐゴシック" pitchFamily="80" charset="-128"/>
              </a:defRPr>
            </a:lvl4pPr>
            <a:lvl5pPr algn="ctr">
              <a:defRPr sz="4400">
                <a:solidFill>
                  <a:schemeClr val="tx2"/>
                </a:solidFill>
                <a:latin typeface="Arial" charset="0"/>
                <a:ea typeface="ＭＳ Ｐゴシック" pitchFamily="80" charset="-128"/>
              </a:defRPr>
            </a:lvl5pPr>
            <a:lvl6pPr marL="457200" algn="ctr" fontAlgn="base">
              <a:spcBef>
                <a:spcPct val="0"/>
              </a:spcBef>
              <a:spcAft>
                <a:spcPct val="0"/>
              </a:spcAft>
              <a:defRPr sz="4400">
                <a:solidFill>
                  <a:schemeClr val="tx2"/>
                </a:solidFill>
                <a:latin typeface="Arial" charset="0"/>
                <a:ea typeface="ＭＳ Ｐゴシック" pitchFamily="80" charset="-128"/>
              </a:defRPr>
            </a:lvl6pPr>
            <a:lvl7pPr marL="914400" algn="ctr" fontAlgn="base">
              <a:spcBef>
                <a:spcPct val="0"/>
              </a:spcBef>
              <a:spcAft>
                <a:spcPct val="0"/>
              </a:spcAft>
              <a:defRPr sz="4400">
                <a:solidFill>
                  <a:schemeClr val="tx2"/>
                </a:solidFill>
                <a:latin typeface="Arial" charset="0"/>
                <a:ea typeface="ＭＳ Ｐゴシック" pitchFamily="80" charset="-128"/>
              </a:defRPr>
            </a:lvl7pPr>
            <a:lvl8pPr marL="1371600" algn="ctr" fontAlgn="base">
              <a:spcBef>
                <a:spcPct val="0"/>
              </a:spcBef>
              <a:spcAft>
                <a:spcPct val="0"/>
              </a:spcAft>
              <a:defRPr sz="4400">
                <a:solidFill>
                  <a:schemeClr val="tx2"/>
                </a:solidFill>
                <a:latin typeface="Arial" charset="0"/>
                <a:ea typeface="ＭＳ Ｐゴシック" pitchFamily="80" charset="-128"/>
              </a:defRPr>
            </a:lvl8pPr>
            <a:lvl9pPr marL="1828800" algn="ctr" fontAlgn="base">
              <a:spcBef>
                <a:spcPct val="0"/>
              </a:spcBef>
              <a:spcAft>
                <a:spcPct val="0"/>
              </a:spcAft>
              <a:defRPr sz="4400">
                <a:solidFill>
                  <a:schemeClr val="tx2"/>
                </a:solidFill>
                <a:latin typeface="Arial" charset="0"/>
                <a:ea typeface="ＭＳ Ｐゴシック" pitchFamily="80" charset="-128"/>
              </a:defRPr>
            </a:lvl9pPr>
          </a:lstStyle>
          <a:p>
            <a:pPr eaLnBrk="1" hangingPunct="1"/>
            <a:endParaRPr lang="en-US" altLang="en-US" dirty="0"/>
          </a:p>
        </p:txBody>
      </p:sp>
      <p:pic>
        <p:nvPicPr>
          <p:cNvPr id="31751" name="Picture 7" descr="e7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33800" y="1905000"/>
            <a:ext cx="5105400" cy="3551238"/>
          </a:xfrm>
          <a:prstGeom prst="rect">
            <a:avLst/>
          </a:prstGeom>
          <a:noFill/>
          <a:extLst>
            <a:ext uri="{909E8E84-426E-40DD-AFC4-6F175D3DCCD1}">
              <a14:hiddenFill xmlns:a14="http://schemas.microsoft.com/office/drawing/2010/main">
                <a:solidFill>
                  <a:srgbClr val="FFFFFF"/>
                </a:solidFill>
              </a14:hiddenFill>
            </a:ext>
          </a:extLst>
        </p:spPr>
      </p:pic>
      <p:sp>
        <p:nvSpPr>
          <p:cNvPr id="31752" name="Text Box 8"/>
          <p:cNvSpPr txBox="1">
            <a:spLocks noChangeArrowheads="1"/>
          </p:cNvSpPr>
          <p:nvPr/>
        </p:nvSpPr>
        <p:spPr bwMode="auto">
          <a:xfrm>
            <a:off x="1676400" y="5807075"/>
            <a:ext cx="6172200" cy="822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lgn="ctr" eaLnBrk="1" hangingPunct="1">
              <a:spcBef>
                <a:spcPct val="20000"/>
              </a:spcBef>
            </a:pPr>
            <a:r>
              <a:rPr lang="en-US" altLang="en-US" dirty="0"/>
              <a:t>But, volcanoes cause fewer fatalities than earthquakes, hurricanes and famine.</a:t>
            </a:r>
          </a:p>
        </p:txBody>
      </p:sp>
      <p:sp>
        <p:nvSpPr>
          <p:cNvPr id="31753" name="Text Box 9"/>
          <p:cNvSpPr txBox="1">
            <a:spLocks noChangeArrowheads="1"/>
          </p:cNvSpPr>
          <p:nvPr/>
        </p:nvSpPr>
        <p:spPr bwMode="auto">
          <a:xfrm>
            <a:off x="6629400" y="5410200"/>
            <a:ext cx="2362200" cy="2746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spcBef>
                <a:spcPct val="50000"/>
              </a:spcBef>
            </a:pPr>
            <a:r>
              <a:rPr lang="en-US" altLang="en-US" sz="1200"/>
              <a:t>Courtesy of www.swisseduc.ch</a:t>
            </a:r>
            <a:endParaRPr lang="en-US" altLang="en-US"/>
          </a:p>
        </p:txBody>
      </p:sp>
    </p:spTree>
    <p:extLst>
      <p:ext uri="{BB962C8B-B14F-4D97-AF65-F5344CB8AC3E}">
        <p14:creationId xmlns:p14="http://schemas.microsoft.com/office/powerpoint/2010/main" val="215277314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175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52" grpId="0" build="p"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Rectangle 3"/>
          <p:cNvSpPr>
            <a:spLocks noGrp="1" noChangeArrowheads="1"/>
          </p:cNvSpPr>
          <p:nvPr>
            <p:ph type="body" idx="1"/>
          </p:nvPr>
        </p:nvSpPr>
        <p:spPr>
          <a:xfrm>
            <a:off x="4572000" y="1828800"/>
            <a:ext cx="4191000" cy="2667000"/>
          </a:xfrm>
        </p:spPr>
        <p:txBody>
          <a:bodyPr/>
          <a:lstStyle/>
          <a:p>
            <a:pPr>
              <a:buFont typeface="Wingdings" panose="05000000000000000000" pitchFamily="2" charset="2"/>
              <a:buChar char="Ø"/>
            </a:pPr>
            <a:r>
              <a:rPr lang="en-US" altLang="en-US" sz="2400" dirty="0"/>
              <a:t>Pyroclastic flow</a:t>
            </a:r>
          </a:p>
          <a:p>
            <a:pPr>
              <a:buFont typeface="Wingdings" panose="05000000000000000000" pitchFamily="2" charset="2"/>
              <a:buChar char="Ø"/>
            </a:pPr>
            <a:r>
              <a:rPr lang="en-US" altLang="en-US" sz="2400" dirty="0"/>
              <a:t>Lahars/Mud flows</a:t>
            </a:r>
          </a:p>
          <a:p>
            <a:pPr>
              <a:buFont typeface="Wingdings" panose="05000000000000000000" pitchFamily="2" charset="2"/>
              <a:buChar char="Ø"/>
            </a:pPr>
            <a:r>
              <a:rPr lang="en-US" altLang="en-US" sz="2400" dirty="0"/>
              <a:t>Pyroclastic fall</a:t>
            </a:r>
          </a:p>
          <a:p>
            <a:pPr>
              <a:buFont typeface="Wingdings" panose="05000000000000000000" pitchFamily="2" charset="2"/>
              <a:buChar char="Ø"/>
            </a:pPr>
            <a:r>
              <a:rPr lang="en-US" altLang="en-US" sz="2400" dirty="0"/>
              <a:t>Lava flow</a:t>
            </a:r>
          </a:p>
          <a:p>
            <a:pPr>
              <a:buFont typeface="Wingdings" panose="05000000000000000000" pitchFamily="2" charset="2"/>
              <a:buChar char="Ø"/>
            </a:pPr>
            <a:r>
              <a:rPr lang="en-US" altLang="en-US" sz="2400" dirty="0"/>
              <a:t>Noxious Gas</a:t>
            </a:r>
          </a:p>
          <a:p>
            <a:pPr>
              <a:buFont typeface="Wingdings" panose="05000000000000000000" pitchFamily="2" charset="2"/>
              <a:buChar char="Ø"/>
            </a:pPr>
            <a:r>
              <a:rPr lang="en-US" altLang="en-US" sz="2400" dirty="0"/>
              <a:t>Earthquakes</a:t>
            </a:r>
          </a:p>
        </p:txBody>
      </p:sp>
      <p:sp>
        <p:nvSpPr>
          <p:cNvPr id="33797" name="Rectangle 5"/>
          <p:cNvSpPr>
            <a:spLocks noGrp="1" noChangeArrowheads="1"/>
          </p:cNvSpPr>
          <p:nvPr>
            <p:ph type="title"/>
          </p:nvPr>
        </p:nvSpPr>
        <p:spPr>
          <a:noFill/>
          <a:ln/>
        </p:spPr>
        <p:txBody>
          <a:bodyPr/>
          <a:lstStyle/>
          <a:p>
            <a:r>
              <a:rPr lang="en-US" altLang="en-US" dirty="0"/>
              <a:t>Volcanic Hazards</a:t>
            </a:r>
          </a:p>
        </p:txBody>
      </p:sp>
      <p:pic>
        <p:nvPicPr>
          <p:cNvPr id="33798" name="Picture 6" descr="d6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1752600"/>
            <a:ext cx="3152775" cy="4572000"/>
          </a:xfrm>
          <a:prstGeom prst="rect">
            <a:avLst/>
          </a:prstGeom>
          <a:noFill/>
          <a:extLst>
            <a:ext uri="{909E8E84-426E-40DD-AFC4-6F175D3DCCD1}">
              <a14:hiddenFill xmlns:a14="http://schemas.microsoft.com/office/drawing/2010/main">
                <a:solidFill>
                  <a:srgbClr val="FFFFFF"/>
                </a:solidFill>
              </a14:hiddenFill>
            </a:ext>
          </a:extLst>
        </p:spPr>
      </p:pic>
      <p:sp>
        <p:nvSpPr>
          <p:cNvPr id="33799" name="Text Box 7"/>
          <p:cNvSpPr txBox="1">
            <a:spLocks noChangeArrowheads="1"/>
          </p:cNvSpPr>
          <p:nvPr/>
        </p:nvSpPr>
        <p:spPr bwMode="auto">
          <a:xfrm>
            <a:off x="1600200" y="6278563"/>
            <a:ext cx="2286000" cy="2746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spcBef>
                <a:spcPct val="50000"/>
              </a:spcBef>
            </a:pPr>
            <a:r>
              <a:rPr lang="en-US" altLang="en-US" sz="1200"/>
              <a:t>Courtesy of www.swisseduc.ch</a:t>
            </a:r>
            <a:endParaRPr lang="en-US" altLang="en-US"/>
          </a:p>
        </p:txBody>
      </p:sp>
      <p:pic>
        <p:nvPicPr>
          <p:cNvPr id="33800" name="Picture 8" descr="etna-mf74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95800" y="4572000"/>
            <a:ext cx="3200400" cy="21383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3626444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3"/>
          <p:cNvSpPr>
            <a:spLocks noGrp="1" noChangeArrowheads="1"/>
          </p:cNvSpPr>
          <p:nvPr>
            <p:ph type="body" idx="1"/>
          </p:nvPr>
        </p:nvSpPr>
        <p:spPr>
          <a:xfrm>
            <a:off x="228600" y="2286000"/>
            <a:ext cx="4495800" cy="3810000"/>
          </a:xfrm>
        </p:spPr>
        <p:txBody>
          <a:bodyPr/>
          <a:lstStyle/>
          <a:p>
            <a:pPr algn="just">
              <a:buFont typeface="Wingdings" panose="05000000000000000000" pitchFamily="2" charset="2"/>
              <a:buChar char="Ø"/>
            </a:pPr>
            <a:r>
              <a:rPr lang="en-US" altLang="en-US" dirty="0"/>
              <a:t>For example, eruption of Vesuvius in 79 AD destroyed the city of Pompeii</a:t>
            </a:r>
          </a:p>
        </p:txBody>
      </p:sp>
      <p:pic>
        <p:nvPicPr>
          <p:cNvPr id="35845" name="Picture 5" descr="lavafountai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59375" y="914400"/>
            <a:ext cx="3357563" cy="571500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5"/>
          <p:cNvSpPr txBox="1">
            <a:spLocks noChangeArrowheads="1"/>
          </p:cNvSpPr>
          <p:nvPr/>
        </p:nvSpPr>
        <p:spPr>
          <a:xfrm>
            <a:off x="304800" y="457200"/>
            <a:ext cx="8686800" cy="838200"/>
          </a:xfrm>
          <a:prstGeom prst="rect">
            <a:avLst/>
          </a:prstGeom>
          <a:noFill/>
          <a:ln/>
        </p:spPr>
        <p:txBody>
          <a:bodyPr vert="horz" anchor="ctr">
            <a:normAutofit/>
          </a:bodyPr>
          <a:lst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a:lstStyle>
          <a:p>
            <a:pPr fontAlgn="auto">
              <a:spcAft>
                <a:spcPts val="0"/>
              </a:spcAft>
            </a:pPr>
            <a:r>
              <a:rPr lang="en-US" altLang="en-US" dirty="0"/>
              <a:t>Pyroclastic Flow</a:t>
            </a:r>
          </a:p>
        </p:txBody>
      </p:sp>
    </p:spTree>
    <p:extLst>
      <p:ext uri="{BB962C8B-B14F-4D97-AF65-F5344CB8AC3E}">
        <p14:creationId xmlns:p14="http://schemas.microsoft.com/office/powerpoint/2010/main" val="375664177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r>
              <a:rPr lang="en-US" altLang="en-US" dirty="0"/>
              <a:t>Pompeii (79AD)</a:t>
            </a:r>
          </a:p>
        </p:txBody>
      </p:sp>
      <p:sp>
        <p:nvSpPr>
          <p:cNvPr id="37891" name="Rectangle 3"/>
          <p:cNvSpPr>
            <a:spLocks noGrp="1" noChangeArrowheads="1"/>
          </p:cNvSpPr>
          <p:nvPr>
            <p:ph type="body" idx="1"/>
          </p:nvPr>
        </p:nvSpPr>
        <p:spPr>
          <a:xfrm>
            <a:off x="3657600" y="5029200"/>
            <a:ext cx="5334000" cy="1524000"/>
          </a:xfrm>
        </p:spPr>
        <p:txBody>
          <a:bodyPr/>
          <a:lstStyle/>
          <a:p>
            <a:pPr>
              <a:buFontTx/>
              <a:buNone/>
            </a:pPr>
            <a:r>
              <a:rPr lang="en-US" altLang="en-US" sz="1200">
                <a:latin typeface="Verdana" pitchFamily="80" charset="0"/>
              </a:rPr>
              <a:t>	</a:t>
            </a:r>
            <a:r>
              <a:rPr lang="en-US" altLang="en-US" sz="1600">
                <a:latin typeface="Verdana" pitchFamily="80" charset="0"/>
              </a:rPr>
              <a:t>On August 24, 79AD Mount Vesuvius literally blew its top, erupting tonnes of molten ash, pumice and sulfuric gas miles into the atmosphere. Pyroclastic flows flowed over the city of Pompeii and surrounding areas.</a:t>
            </a:r>
            <a:endParaRPr lang="en-US" altLang="en-US" sz="1200">
              <a:latin typeface="Verdana" pitchFamily="80" charset="0"/>
            </a:endParaRPr>
          </a:p>
        </p:txBody>
      </p:sp>
      <p:pic>
        <p:nvPicPr>
          <p:cNvPr id="37892" name="Picture 4" descr="vesuvius_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14800" y="1905000"/>
            <a:ext cx="4876800" cy="2984500"/>
          </a:xfrm>
          <a:prstGeom prst="rect">
            <a:avLst/>
          </a:prstGeom>
          <a:noFill/>
          <a:extLst>
            <a:ext uri="{909E8E84-426E-40DD-AFC4-6F175D3DCCD1}">
              <a14:hiddenFill xmlns:a14="http://schemas.microsoft.com/office/drawing/2010/main">
                <a:solidFill>
                  <a:srgbClr val="FFFFFF"/>
                </a:solidFill>
              </a14:hiddenFill>
            </a:ext>
          </a:extLst>
        </p:spPr>
      </p:pic>
      <p:pic>
        <p:nvPicPr>
          <p:cNvPr id="37893" name="Picture 5" descr="v eruption0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 y="1905000"/>
            <a:ext cx="3649663" cy="4495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0768405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r>
              <a:rPr lang="en-US" altLang="en-US"/>
              <a:t>Pompeii (79AD)</a:t>
            </a:r>
          </a:p>
        </p:txBody>
      </p:sp>
      <p:sp>
        <p:nvSpPr>
          <p:cNvPr id="39939" name="Rectangle 3"/>
          <p:cNvSpPr>
            <a:spLocks noGrp="1" noChangeArrowheads="1"/>
          </p:cNvSpPr>
          <p:nvPr>
            <p:ph type="body" idx="1"/>
          </p:nvPr>
        </p:nvSpPr>
        <p:spPr>
          <a:xfrm>
            <a:off x="-152400" y="1447800"/>
            <a:ext cx="5486400" cy="1828800"/>
          </a:xfrm>
        </p:spPr>
        <p:txBody>
          <a:bodyPr/>
          <a:lstStyle/>
          <a:p>
            <a:pPr algn="just">
              <a:buFontTx/>
              <a:buNone/>
            </a:pPr>
            <a:r>
              <a:rPr lang="en-US" altLang="en-US" dirty="0">
                <a:latin typeface="Verdana" pitchFamily="80" charset="0"/>
              </a:rPr>
              <a:t>	</a:t>
            </a:r>
            <a:r>
              <a:rPr lang="en-US" altLang="en-US" sz="1600" dirty="0">
                <a:latin typeface="Verdana" pitchFamily="80" charset="0"/>
              </a:rPr>
              <a:t>Pyroclastic flows of poisonous gas and hot volcanic debris engulfed the cities of Pompeii, Herculaneum and </a:t>
            </a:r>
            <a:r>
              <a:rPr lang="en-US" altLang="en-US" sz="1600" dirty="0" err="1">
                <a:latin typeface="Verdana" pitchFamily="80" charset="0"/>
              </a:rPr>
              <a:t>Stabiae</a:t>
            </a:r>
            <a:r>
              <a:rPr lang="en-US" altLang="en-US" sz="1600" dirty="0">
                <a:latin typeface="Verdana" pitchFamily="80" charset="0"/>
              </a:rPr>
              <a:t> suffocating the inhabitants and burying the buildings.</a:t>
            </a:r>
          </a:p>
        </p:txBody>
      </p:sp>
      <p:pic>
        <p:nvPicPr>
          <p:cNvPr id="39940" name="Picture 4" descr="pompeii do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3200400"/>
            <a:ext cx="4267200" cy="3128963"/>
          </a:xfrm>
          <a:prstGeom prst="rect">
            <a:avLst/>
          </a:prstGeom>
          <a:noFill/>
          <a:extLst>
            <a:ext uri="{909E8E84-426E-40DD-AFC4-6F175D3DCCD1}">
              <a14:hiddenFill xmlns:a14="http://schemas.microsoft.com/office/drawing/2010/main">
                <a:solidFill>
                  <a:srgbClr val="FFFFFF"/>
                </a:solidFill>
              </a14:hiddenFill>
            </a:ext>
          </a:extLst>
        </p:spPr>
      </p:pic>
      <p:pic>
        <p:nvPicPr>
          <p:cNvPr id="39943" name="Picture 7" descr="408px-Pompeii_Garden_of_the_Fugitives_0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10200" y="1828800"/>
            <a:ext cx="3316288" cy="4868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0066384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r>
              <a:rPr lang="en-US" altLang="en-US"/>
              <a:t>Pompeii (79AD)</a:t>
            </a:r>
          </a:p>
        </p:txBody>
      </p:sp>
      <p:sp>
        <p:nvSpPr>
          <p:cNvPr id="41987" name="Rectangle 3"/>
          <p:cNvSpPr>
            <a:spLocks noGrp="1" noChangeArrowheads="1"/>
          </p:cNvSpPr>
          <p:nvPr>
            <p:ph type="body" idx="1"/>
          </p:nvPr>
        </p:nvSpPr>
        <p:spPr>
          <a:xfrm>
            <a:off x="5257800" y="1524000"/>
            <a:ext cx="3657600" cy="2438400"/>
          </a:xfrm>
        </p:spPr>
        <p:txBody>
          <a:bodyPr/>
          <a:lstStyle/>
          <a:p>
            <a:pPr>
              <a:buFontTx/>
              <a:buNone/>
            </a:pPr>
            <a:r>
              <a:rPr lang="en-US" altLang="en-US">
                <a:latin typeface="Verdana" pitchFamily="80" charset="0"/>
              </a:rPr>
              <a:t>	</a:t>
            </a:r>
            <a:r>
              <a:rPr lang="en-US" altLang="en-US" sz="1600">
                <a:latin typeface="Verdana" pitchFamily="80" charset="0"/>
              </a:rPr>
              <a:t>The cities remained buried and undiscovered for almost 1700 years until excavation began in 1748. These excavations continue today and provide insight into life during the Roman Empire.</a:t>
            </a:r>
            <a:endParaRPr lang="en-US" altLang="en-US">
              <a:latin typeface="Verdana" pitchFamily="80" charset="0"/>
            </a:endParaRPr>
          </a:p>
        </p:txBody>
      </p:sp>
      <p:pic>
        <p:nvPicPr>
          <p:cNvPr id="41988" name="Picture 4" descr="pompeii aerialforum"/>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8600" y="1752600"/>
            <a:ext cx="5305425" cy="3959225"/>
          </a:xfrm>
          <a:prstGeom prst="rect">
            <a:avLst/>
          </a:prstGeom>
          <a:noFill/>
          <a:extLst>
            <a:ext uri="{909E8E84-426E-40DD-AFC4-6F175D3DCCD1}">
              <a14:hiddenFill xmlns:a14="http://schemas.microsoft.com/office/drawing/2010/main">
                <a:solidFill>
                  <a:srgbClr val="FFFFFF"/>
                </a:solidFill>
              </a14:hiddenFill>
            </a:ext>
          </a:extLst>
        </p:spPr>
      </p:pic>
      <p:pic>
        <p:nvPicPr>
          <p:cNvPr id="41989" name="Picture 5" descr="Pompeii_Ruins"/>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105400" y="3771900"/>
            <a:ext cx="3810000" cy="2857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9840516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a:xfrm>
            <a:off x="533400" y="2514600"/>
            <a:ext cx="8229600" cy="1600200"/>
          </a:xfrm>
        </p:spPr>
        <p:txBody>
          <a:bodyPr/>
          <a:lstStyle/>
          <a:p>
            <a:r>
              <a:rPr lang="en-US" altLang="en-US"/>
              <a:t>How do pyroclastic flows cause devastation?</a:t>
            </a:r>
          </a:p>
        </p:txBody>
      </p:sp>
    </p:spTree>
    <p:extLst>
      <p:ext uri="{BB962C8B-B14F-4D97-AF65-F5344CB8AC3E}">
        <p14:creationId xmlns:p14="http://schemas.microsoft.com/office/powerpoint/2010/main" val="40859805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t>TYPES OF MAGMA</a:t>
            </a:r>
            <a:endParaRPr lang="en-US" dirty="0"/>
          </a:p>
        </p:txBody>
      </p:sp>
      <p:graphicFrame>
        <p:nvGraphicFramePr>
          <p:cNvPr id="5" name="Table 4"/>
          <p:cNvGraphicFramePr>
            <a:graphicFrameLocks noGrp="1"/>
          </p:cNvGraphicFramePr>
          <p:nvPr/>
        </p:nvGraphicFramePr>
        <p:xfrm>
          <a:off x="457200" y="1397000"/>
          <a:ext cx="8458200" cy="4063998"/>
        </p:xfrm>
        <a:graphic>
          <a:graphicData uri="http://schemas.openxmlformats.org/drawingml/2006/table">
            <a:tbl>
              <a:tblPr/>
              <a:tblGrid>
                <a:gridCol w="1295400"/>
                <a:gridCol w="1219200"/>
                <a:gridCol w="1524000"/>
                <a:gridCol w="1676400"/>
                <a:gridCol w="1371600"/>
                <a:gridCol w="1371600"/>
              </a:tblGrid>
              <a:tr h="564444">
                <a:tc>
                  <a:txBody>
                    <a:bodyPr/>
                    <a:lstStyle/>
                    <a:p>
                      <a:pPr algn="ctr" fontAlgn="ctr"/>
                      <a:r>
                        <a:rPr lang="en-US" sz="1800" b="1" i="0" u="none" strike="noStrike" dirty="0">
                          <a:solidFill>
                            <a:srgbClr val="000000"/>
                          </a:solidFill>
                          <a:latin typeface="+mj-lt"/>
                        </a:rPr>
                        <a:t>Magma Type</a:t>
                      </a:r>
                    </a:p>
                  </a:txBody>
                  <a:tcPr marL="9407" marR="9407" marT="940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ctr" fontAlgn="ctr"/>
                      <a:r>
                        <a:rPr lang="en-US" sz="1800" b="1" i="0" u="none" strike="noStrike" dirty="0">
                          <a:solidFill>
                            <a:srgbClr val="000000"/>
                          </a:solidFill>
                          <a:latin typeface="+mj-lt"/>
                        </a:rPr>
                        <a:t>Solidified Rock</a:t>
                      </a:r>
                    </a:p>
                  </a:txBody>
                  <a:tcPr marL="9407" marR="9407" marT="940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ctr" fontAlgn="ctr"/>
                      <a:r>
                        <a:rPr lang="en-US" sz="1800" b="1" i="0" u="none" strike="noStrike" dirty="0">
                          <a:solidFill>
                            <a:srgbClr val="000000"/>
                          </a:solidFill>
                          <a:latin typeface="+mj-lt"/>
                        </a:rPr>
                        <a:t>Chemical Composition</a:t>
                      </a:r>
                    </a:p>
                  </a:txBody>
                  <a:tcPr marL="9407" marR="9407" marT="940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ctr" fontAlgn="ctr"/>
                      <a:r>
                        <a:rPr lang="en-US" sz="1800" b="1" i="0" u="none" strike="noStrike" dirty="0">
                          <a:solidFill>
                            <a:srgbClr val="000000"/>
                          </a:solidFill>
                          <a:latin typeface="+mj-lt"/>
                        </a:rPr>
                        <a:t>Temperature</a:t>
                      </a:r>
                    </a:p>
                  </a:txBody>
                  <a:tcPr marL="9407" marR="9407" marT="940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ctr" fontAlgn="ctr"/>
                      <a:r>
                        <a:rPr lang="en-US" sz="1800" b="1" i="0" u="none" strike="noStrike" dirty="0">
                          <a:solidFill>
                            <a:srgbClr val="000000"/>
                          </a:solidFill>
                          <a:latin typeface="+mj-lt"/>
                        </a:rPr>
                        <a:t>Viscosity</a:t>
                      </a:r>
                    </a:p>
                  </a:txBody>
                  <a:tcPr marL="9407" marR="9407" marT="940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ctr" fontAlgn="ctr"/>
                      <a:r>
                        <a:rPr lang="en-US" sz="1800" b="1" i="0" u="none" strike="noStrike" dirty="0">
                          <a:solidFill>
                            <a:srgbClr val="000000"/>
                          </a:solidFill>
                          <a:latin typeface="+mj-lt"/>
                        </a:rPr>
                        <a:t>Gas Content</a:t>
                      </a:r>
                    </a:p>
                  </a:txBody>
                  <a:tcPr marL="9407" marR="9407" marT="940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r>
              <a:tr h="1166518">
                <a:tc>
                  <a:txBody>
                    <a:bodyPr/>
                    <a:lstStyle/>
                    <a:p>
                      <a:pPr algn="ctr" fontAlgn="ctr"/>
                      <a:r>
                        <a:rPr lang="en-US" sz="1600" b="1" i="0" u="none" strike="noStrike" dirty="0">
                          <a:solidFill>
                            <a:srgbClr val="000000"/>
                          </a:solidFill>
                          <a:latin typeface="+mj-lt"/>
                        </a:rPr>
                        <a:t>Basaltic</a:t>
                      </a:r>
                    </a:p>
                  </a:txBody>
                  <a:tcPr marL="9407" marR="9407" marT="940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1" i="0" u="none" strike="noStrike" dirty="0">
                          <a:solidFill>
                            <a:srgbClr val="000000"/>
                          </a:solidFill>
                          <a:latin typeface="+mj-lt"/>
                        </a:rPr>
                        <a:t>Basalt</a:t>
                      </a:r>
                    </a:p>
                  </a:txBody>
                  <a:tcPr marL="9407" marR="9407" marT="940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600" b="1" i="0" u="none" strike="noStrike" dirty="0">
                          <a:solidFill>
                            <a:srgbClr val="FF0000"/>
                          </a:solidFill>
                          <a:latin typeface="+mj-lt"/>
                        </a:rPr>
                        <a:t>45-55 </a:t>
                      </a:r>
                      <a:r>
                        <a:rPr lang="en-US" sz="1600" b="1" i="0" u="none" strike="noStrike" dirty="0" smtClean="0">
                          <a:solidFill>
                            <a:srgbClr val="FF0000"/>
                          </a:solidFill>
                          <a:latin typeface="+mj-lt"/>
                        </a:rPr>
                        <a:t>SiO</a:t>
                      </a:r>
                      <a:r>
                        <a:rPr lang="en-US" sz="1600" b="1" i="0" u="none" strike="noStrike" baseline="-25000" dirty="0" smtClean="0">
                          <a:solidFill>
                            <a:srgbClr val="FF0000"/>
                          </a:solidFill>
                          <a:latin typeface="+mj-lt"/>
                        </a:rPr>
                        <a:t>2</a:t>
                      </a:r>
                      <a:r>
                        <a:rPr lang="en-US" sz="1600" b="1" i="0" u="none" strike="noStrike" dirty="0" smtClean="0">
                          <a:solidFill>
                            <a:srgbClr val="FF0000"/>
                          </a:solidFill>
                          <a:latin typeface="+mj-lt"/>
                        </a:rPr>
                        <a:t> </a:t>
                      </a:r>
                      <a:r>
                        <a:rPr lang="en-US" sz="1600" b="1" i="0" u="none" strike="noStrike" dirty="0">
                          <a:solidFill>
                            <a:srgbClr val="FF0000"/>
                          </a:solidFill>
                          <a:latin typeface="+mj-lt"/>
                        </a:rPr>
                        <a:t>%</a:t>
                      </a:r>
                      <a:r>
                        <a:rPr lang="en-US" sz="1600" b="1" i="0" u="none" strike="noStrike" dirty="0">
                          <a:solidFill>
                            <a:srgbClr val="000000"/>
                          </a:solidFill>
                          <a:latin typeface="+mj-lt"/>
                        </a:rPr>
                        <a:t>, high in Fe, Mg, Ca, </a:t>
                      </a:r>
                      <a:endParaRPr lang="en-US" sz="1600" b="1" i="0" u="none" strike="noStrike" dirty="0" smtClean="0">
                        <a:solidFill>
                          <a:srgbClr val="000000"/>
                        </a:solidFill>
                        <a:latin typeface="+mj-lt"/>
                      </a:endParaRPr>
                    </a:p>
                    <a:p>
                      <a:pPr algn="l" fontAlgn="ctr"/>
                      <a:r>
                        <a:rPr lang="en-US" sz="1600" b="1" i="0" u="none" strike="noStrike" dirty="0" smtClean="0">
                          <a:solidFill>
                            <a:srgbClr val="000000"/>
                          </a:solidFill>
                          <a:latin typeface="+mj-lt"/>
                        </a:rPr>
                        <a:t>low </a:t>
                      </a:r>
                      <a:r>
                        <a:rPr lang="en-US" sz="1600" b="1" i="0" u="none" strike="noStrike" dirty="0">
                          <a:solidFill>
                            <a:srgbClr val="000000"/>
                          </a:solidFill>
                          <a:latin typeface="+mj-lt"/>
                        </a:rPr>
                        <a:t>in K, Na</a:t>
                      </a:r>
                    </a:p>
                  </a:txBody>
                  <a:tcPr marL="9407" marR="9407" marT="940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1" i="0" u="none" strike="noStrike" dirty="0">
                          <a:solidFill>
                            <a:srgbClr val="000000"/>
                          </a:solidFill>
                          <a:latin typeface="+mj-lt"/>
                        </a:rPr>
                        <a:t>1000 - </a:t>
                      </a:r>
                      <a:r>
                        <a:rPr lang="en-US" sz="1600" b="1" i="0" u="none" strike="noStrike" dirty="0" smtClean="0">
                          <a:solidFill>
                            <a:srgbClr val="000000"/>
                          </a:solidFill>
                          <a:latin typeface="+mj-lt"/>
                        </a:rPr>
                        <a:t>1200</a:t>
                      </a:r>
                      <a:r>
                        <a:rPr lang="en-US" sz="1600" b="1" i="0" u="none" strike="noStrike" baseline="30000" dirty="0" smtClean="0">
                          <a:solidFill>
                            <a:srgbClr val="000000"/>
                          </a:solidFill>
                          <a:latin typeface="+mj-lt"/>
                        </a:rPr>
                        <a:t>o</a:t>
                      </a:r>
                      <a:r>
                        <a:rPr lang="en-US" sz="1600" b="1" i="0" u="none" strike="noStrike" dirty="0" smtClean="0">
                          <a:solidFill>
                            <a:srgbClr val="000000"/>
                          </a:solidFill>
                          <a:latin typeface="+mj-lt"/>
                        </a:rPr>
                        <a:t>C</a:t>
                      </a:r>
                      <a:endParaRPr lang="en-US" sz="1600" b="1" i="0" u="none" strike="noStrike" dirty="0">
                        <a:solidFill>
                          <a:srgbClr val="000000"/>
                        </a:solidFill>
                        <a:latin typeface="+mj-lt"/>
                      </a:endParaRPr>
                    </a:p>
                  </a:txBody>
                  <a:tcPr marL="9407" marR="9407" marT="940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1" i="0" u="none" strike="noStrike" dirty="0">
                          <a:solidFill>
                            <a:srgbClr val="000000"/>
                          </a:solidFill>
                          <a:latin typeface="+mj-lt"/>
                        </a:rPr>
                        <a:t>Low</a:t>
                      </a:r>
                    </a:p>
                  </a:txBody>
                  <a:tcPr marL="9407" marR="9407" marT="940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1" i="0" u="none" strike="noStrike" dirty="0">
                          <a:solidFill>
                            <a:srgbClr val="000000"/>
                          </a:solidFill>
                          <a:latin typeface="+mj-lt"/>
                        </a:rPr>
                        <a:t>Low</a:t>
                      </a:r>
                    </a:p>
                  </a:txBody>
                  <a:tcPr marL="9407" marR="9407" marT="940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166518">
                <a:tc>
                  <a:txBody>
                    <a:bodyPr/>
                    <a:lstStyle/>
                    <a:p>
                      <a:pPr algn="ctr" fontAlgn="ctr"/>
                      <a:r>
                        <a:rPr lang="en-US" sz="1600" b="1" i="0" u="none" strike="noStrike" dirty="0">
                          <a:solidFill>
                            <a:srgbClr val="000000"/>
                          </a:solidFill>
                          <a:latin typeface="+mj-lt"/>
                        </a:rPr>
                        <a:t>Andesitic</a:t>
                      </a:r>
                    </a:p>
                  </a:txBody>
                  <a:tcPr marL="9407" marR="9407" marT="940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1" i="0" u="none" strike="noStrike" dirty="0" err="1">
                          <a:solidFill>
                            <a:srgbClr val="000000"/>
                          </a:solidFill>
                          <a:latin typeface="+mj-lt"/>
                        </a:rPr>
                        <a:t>Andesite</a:t>
                      </a:r>
                      <a:endParaRPr lang="en-US" sz="1600" b="1" i="0" u="none" strike="noStrike" dirty="0">
                        <a:solidFill>
                          <a:srgbClr val="000000"/>
                        </a:solidFill>
                        <a:latin typeface="+mj-lt"/>
                      </a:endParaRPr>
                    </a:p>
                  </a:txBody>
                  <a:tcPr marL="9407" marR="9407" marT="940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it-IT" sz="1600" b="1" i="0" u="none" strike="noStrike" dirty="0">
                          <a:solidFill>
                            <a:srgbClr val="FF0000"/>
                          </a:solidFill>
                          <a:latin typeface="+mj-lt"/>
                        </a:rPr>
                        <a:t>55-65 </a:t>
                      </a:r>
                      <a:r>
                        <a:rPr lang="it-IT" sz="1600" b="1" i="0" u="none" strike="noStrike" dirty="0" smtClean="0">
                          <a:solidFill>
                            <a:srgbClr val="FF0000"/>
                          </a:solidFill>
                          <a:latin typeface="+mj-lt"/>
                        </a:rPr>
                        <a:t>SiO</a:t>
                      </a:r>
                      <a:r>
                        <a:rPr lang="it-IT" sz="1600" b="1" i="0" u="none" strike="noStrike" baseline="-25000" dirty="0" smtClean="0">
                          <a:solidFill>
                            <a:srgbClr val="FF0000"/>
                          </a:solidFill>
                          <a:latin typeface="+mj-lt"/>
                        </a:rPr>
                        <a:t>2</a:t>
                      </a:r>
                      <a:r>
                        <a:rPr lang="it-IT" sz="1600" b="1" i="0" u="none" strike="noStrike" dirty="0" smtClean="0">
                          <a:solidFill>
                            <a:srgbClr val="FF0000"/>
                          </a:solidFill>
                          <a:latin typeface="+mj-lt"/>
                        </a:rPr>
                        <a:t> </a:t>
                      </a:r>
                      <a:r>
                        <a:rPr lang="it-IT" sz="1600" b="1" i="0" u="none" strike="noStrike" dirty="0">
                          <a:solidFill>
                            <a:srgbClr val="FF0000"/>
                          </a:solidFill>
                          <a:latin typeface="+mj-lt"/>
                        </a:rPr>
                        <a:t>%, </a:t>
                      </a:r>
                      <a:r>
                        <a:rPr lang="it-IT" sz="1600" b="1" i="0" u="none" strike="noStrike" dirty="0">
                          <a:solidFill>
                            <a:srgbClr val="000000"/>
                          </a:solidFill>
                          <a:latin typeface="+mj-lt"/>
                        </a:rPr>
                        <a:t>intermediate in Fe, Mg, Ca, Na, K</a:t>
                      </a:r>
                    </a:p>
                  </a:txBody>
                  <a:tcPr marL="9407" marR="9407" marT="940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1" i="0" u="none" strike="noStrike" dirty="0">
                          <a:solidFill>
                            <a:srgbClr val="000000"/>
                          </a:solidFill>
                          <a:latin typeface="+mj-lt"/>
                        </a:rPr>
                        <a:t>800 - </a:t>
                      </a:r>
                      <a:r>
                        <a:rPr lang="en-US" sz="1600" b="1" i="0" u="none" strike="noStrike" dirty="0" smtClean="0">
                          <a:solidFill>
                            <a:srgbClr val="000000"/>
                          </a:solidFill>
                          <a:latin typeface="+mj-lt"/>
                        </a:rPr>
                        <a:t>1000</a:t>
                      </a:r>
                      <a:r>
                        <a:rPr lang="en-US" sz="1600" b="1" i="0" u="none" strike="noStrike" baseline="30000" dirty="0" smtClean="0">
                          <a:solidFill>
                            <a:srgbClr val="000000"/>
                          </a:solidFill>
                          <a:latin typeface="+mj-lt"/>
                        </a:rPr>
                        <a:t>o</a:t>
                      </a:r>
                      <a:r>
                        <a:rPr lang="en-US" sz="1600" b="1" i="0" u="none" strike="noStrike" dirty="0" smtClean="0">
                          <a:solidFill>
                            <a:srgbClr val="000000"/>
                          </a:solidFill>
                          <a:latin typeface="+mj-lt"/>
                        </a:rPr>
                        <a:t>C</a:t>
                      </a:r>
                      <a:endParaRPr lang="en-US" sz="1600" b="1" i="0" u="none" strike="noStrike" dirty="0">
                        <a:solidFill>
                          <a:srgbClr val="000000"/>
                        </a:solidFill>
                        <a:latin typeface="+mj-lt"/>
                      </a:endParaRPr>
                    </a:p>
                  </a:txBody>
                  <a:tcPr marL="9407" marR="9407" marT="940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1" i="0" u="none" strike="noStrike" dirty="0">
                          <a:solidFill>
                            <a:srgbClr val="000000"/>
                          </a:solidFill>
                          <a:latin typeface="+mj-lt"/>
                        </a:rPr>
                        <a:t>Intermediate</a:t>
                      </a:r>
                    </a:p>
                  </a:txBody>
                  <a:tcPr marL="9407" marR="9407" marT="940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1" i="0" u="none" strike="noStrike" dirty="0">
                          <a:solidFill>
                            <a:srgbClr val="000000"/>
                          </a:solidFill>
                          <a:latin typeface="+mj-lt"/>
                        </a:rPr>
                        <a:t>Intermediate</a:t>
                      </a:r>
                    </a:p>
                  </a:txBody>
                  <a:tcPr marL="9407" marR="9407" marT="940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166518">
                <a:tc>
                  <a:txBody>
                    <a:bodyPr/>
                    <a:lstStyle/>
                    <a:p>
                      <a:pPr algn="ctr" fontAlgn="ctr"/>
                      <a:r>
                        <a:rPr lang="en-US" sz="1600" b="1" i="0" u="none" strike="noStrike" dirty="0" err="1" smtClean="0">
                          <a:solidFill>
                            <a:srgbClr val="000000"/>
                          </a:solidFill>
                          <a:latin typeface="+mj-lt"/>
                        </a:rPr>
                        <a:t>Rhyolitic</a:t>
                      </a:r>
                      <a:r>
                        <a:rPr lang="en-US" sz="1600" b="1" i="0" u="none" strike="noStrike" dirty="0" smtClean="0">
                          <a:solidFill>
                            <a:srgbClr val="000000"/>
                          </a:solidFill>
                          <a:latin typeface="+mj-lt"/>
                        </a:rPr>
                        <a:t>/</a:t>
                      </a:r>
                    </a:p>
                    <a:p>
                      <a:pPr algn="ctr" fontAlgn="ctr"/>
                      <a:r>
                        <a:rPr lang="en-US" sz="1600" b="1" i="0" u="none" strike="noStrike" dirty="0" smtClean="0">
                          <a:solidFill>
                            <a:srgbClr val="000000"/>
                          </a:solidFill>
                          <a:latin typeface="+mj-lt"/>
                        </a:rPr>
                        <a:t>Granitic</a:t>
                      </a:r>
                      <a:endParaRPr lang="en-US" sz="1600" b="1" i="0" u="none" strike="noStrike" dirty="0">
                        <a:solidFill>
                          <a:srgbClr val="000000"/>
                        </a:solidFill>
                        <a:latin typeface="+mj-lt"/>
                      </a:endParaRPr>
                    </a:p>
                  </a:txBody>
                  <a:tcPr marL="9407" marR="9407" marT="940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1" i="0" u="none" strike="noStrike" dirty="0" err="1">
                          <a:solidFill>
                            <a:srgbClr val="000000"/>
                          </a:solidFill>
                          <a:latin typeface="+mj-lt"/>
                        </a:rPr>
                        <a:t>Rhyolite</a:t>
                      </a:r>
                      <a:endParaRPr lang="en-US" sz="1600" b="1" i="0" u="none" strike="noStrike" dirty="0">
                        <a:solidFill>
                          <a:srgbClr val="000000"/>
                        </a:solidFill>
                        <a:latin typeface="+mj-lt"/>
                      </a:endParaRPr>
                    </a:p>
                  </a:txBody>
                  <a:tcPr marL="9407" marR="9407" marT="940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600" b="1" i="0" u="none" strike="noStrike" dirty="0">
                          <a:solidFill>
                            <a:srgbClr val="FF0000"/>
                          </a:solidFill>
                          <a:latin typeface="+mj-lt"/>
                        </a:rPr>
                        <a:t>65-75 </a:t>
                      </a:r>
                      <a:r>
                        <a:rPr lang="en-US" sz="1600" b="1" i="0" u="none" strike="noStrike" dirty="0" err="1">
                          <a:solidFill>
                            <a:srgbClr val="FF0000"/>
                          </a:solidFill>
                          <a:latin typeface="+mj-lt"/>
                        </a:rPr>
                        <a:t>Sio</a:t>
                      </a:r>
                      <a:r>
                        <a:rPr lang="en-US" sz="1600" b="1" i="0" u="none" strike="noStrike" dirty="0">
                          <a:solidFill>
                            <a:srgbClr val="FF0000"/>
                          </a:solidFill>
                          <a:latin typeface="+mj-lt"/>
                        </a:rPr>
                        <a:t> </a:t>
                      </a:r>
                      <a:r>
                        <a:rPr lang="en-US" sz="1600" b="1" i="0" u="none" strike="noStrike" baseline="-25000" dirty="0">
                          <a:solidFill>
                            <a:srgbClr val="FF0000"/>
                          </a:solidFill>
                          <a:latin typeface="+mj-lt"/>
                        </a:rPr>
                        <a:t>2</a:t>
                      </a:r>
                      <a:r>
                        <a:rPr lang="en-US" sz="1600" b="1" i="0" u="none" strike="noStrike" dirty="0">
                          <a:solidFill>
                            <a:srgbClr val="FF0000"/>
                          </a:solidFill>
                          <a:latin typeface="+mj-lt"/>
                        </a:rPr>
                        <a:t> %, </a:t>
                      </a:r>
                      <a:r>
                        <a:rPr lang="en-US" sz="1600" b="1" i="0" u="none" strike="noStrike" dirty="0">
                          <a:solidFill>
                            <a:srgbClr val="000000"/>
                          </a:solidFill>
                          <a:latin typeface="+mj-lt"/>
                        </a:rPr>
                        <a:t>low in Fe, Mg, </a:t>
                      </a:r>
                      <a:r>
                        <a:rPr lang="en-US" sz="1600" b="1" i="0" u="none" strike="noStrike" dirty="0" smtClean="0">
                          <a:solidFill>
                            <a:srgbClr val="000000"/>
                          </a:solidFill>
                          <a:latin typeface="+mj-lt"/>
                        </a:rPr>
                        <a:t>Ca,</a:t>
                      </a:r>
                    </a:p>
                    <a:p>
                      <a:pPr algn="l" fontAlgn="ctr"/>
                      <a:r>
                        <a:rPr lang="en-US" sz="1600" b="1" i="0" u="none" strike="noStrike" dirty="0" smtClean="0">
                          <a:solidFill>
                            <a:srgbClr val="000000"/>
                          </a:solidFill>
                          <a:latin typeface="+mj-lt"/>
                        </a:rPr>
                        <a:t>high </a:t>
                      </a:r>
                      <a:r>
                        <a:rPr lang="en-US" sz="1600" b="1" i="0" u="none" strike="noStrike" dirty="0">
                          <a:solidFill>
                            <a:srgbClr val="000000"/>
                          </a:solidFill>
                          <a:latin typeface="+mj-lt"/>
                        </a:rPr>
                        <a:t>in K, Na.</a:t>
                      </a:r>
                    </a:p>
                  </a:txBody>
                  <a:tcPr marL="9407" marR="9407" marT="940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1" i="0" u="none" strike="noStrike" dirty="0">
                          <a:solidFill>
                            <a:srgbClr val="000000"/>
                          </a:solidFill>
                          <a:latin typeface="+mj-lt"/>
                        </a:rPr>
                        <a:t>650 - </a:t>
                      </a:r>
                      <a:r>
                        <a:rPr lang="en-US" sz="1600" b="1" i="0" u="none" strike="noStrike" dirty="0" smtClean="0">
                          <a:solidFill>
                            <a:srgbClr val="000000"/>
                          </a:solidFill>
                          <a:latin typeface="+mj-lt"/>
                        </a:rPr>
                        <a:t>800</a:t>
                      </a:r>
                      <a:r>
                        <a:rPr lang="en-US" sz="1600" b="1" i="0" u="none" strike="noStrike" baseline="30000" dirty="0" smtClean="0">
                          <a:solidFill>
                            <a:srgbClr val="000000"/>
                          </a:solidFill>
                          <a:latin typeface="+mj-lt"/>
                        </a:rPr>
                        <a:t>o</a:t>
                      </a:r>
                      <a:r>
                        <a:rPr lang="en-US" sz="1600" b="1" i="0" u="none" strike="noStrike" dirty="0" smtClean="0">
                          <a:solidFill>
                            <a:srgbClr val="000000"/>
                          </a:solidFill>
                          <a:latin typeface="+mj-lt"/>
                        </a:rPr>
                        <a:t>C</a:t>
                      </a:r>
                      <a:endParaRPr lang="en-US" sz="1600" b="1" i="0" u="none" strike="noStrike" dirty="0">
                        <a:solidFill>
                          <a:srgbClr val="000000"/>
                        </a:solidFill>
                        <a:latin typeface="+mj-lt"/>
                      </a:endParaRPr>
                    </a:p>
                  </a:txBody>
                  <a:tcPr marL="9407" marR="9407" marT="940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1" i="0" u="none" strike="noStrike" dirty="0">
                          <a:solidFill>
                            <a:srgbClr val="000000"/>
                          </a:solidFill>
                          <a:latin typeface="+mj-lt"/>
                        </a:rPr>
                        <a:t>High</a:t>
                      </a:r>
                    </a:p>
                  </a:txBody>
                  <a:tcPr marL="9407" marR="9407" marT="940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1" i="0" u="none" strike="noStrike" dirty="0">
                          <a:solidFill>
                            <a:srgbClr val="000000"/>
                          </a:solidFill>
                          <a:latin typeface="+mj-lt"/>
                        </a:rPr>
                        <a:t>High</a:t>
                      </a:r>
                    </a:p>
                  </a:txBody>
                  <a:tcPr marL="9407" marR="9407" marT="940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
        <p:nvSpPr>
          <p:cNvPr id="6184" name="Rectangle 5"/>
          <p:cNvSpPr>
            <a:spLocks noChangeArrowheads="1"/>
          </p:cNvSpPr>
          <p:nvPr/>
        </p:nvSpPr>
        <p:spPr bwMode="auto">
          <a:xfrm>
            <a:off x="228600" y="5581650"/>
            <a:ext cx="8686800" cy="1200329"/>
          </a:xfrm>
          <a:prstGeom prst="rect">
            <a:avLst/>
          </a:prstGeom>
          <a:noFill/>
          <a:ln w="9525">
            <a:noFill/>
            <a:miter lim="800000"/>
            <a:headEnd/>
            <a:tailEnd/>
          </a:ln>
        </p:spPr>
        <p:txBody>
          <a:bodyPr>
            <a:spAutoFit/>
          </a:bodyPr>
          <a:lstStyle/>
          <a:p>
            <a:pPr algn="just">
              <a:buFont typeface="Arial" charset="0"/>
              <a:buChar char="•"/>
            </a:pPr>
            <a:r>
              <a:rPr lang="en-US" dirty="0">
                <a:latin typeface="Book Antiqua" pitchFamily="18" charset="0"/>
              </a:rPr>
              <a:t>Higher SiO</a:t>
            </a:r>
            <a:r>
              <a:rPr lang="en-US" baseline="-25000" dirty="0">
                <a:latin typeface="Book Antiqua" pitchFamily="18" charset="0"/>
              </a:rPr>
              <a:t>2</a:t>
            </a:r>
            <a:r>
              <a:rPr lang="en-US" dirty="0">
                <a:latin typeface="Book Antiqua" pitchFamily="18" charset="0"/>
              </a:rPr>
              <a:t> (silica) content magmas have higher viscosity than lower SiO</a:t>
            </a:r>
            <a:r>
              <a:rPr lang="en-US" baseline="-25000" dirty="0">
                <a:latin typeface="Book Antiqua" pitchFamily="18" charset="0"/>
              </a:rPr>
              <a:t>2</a:t>
            </a:r>
            <a:r>
              <a:rPr lang="en-US" dirty="0">
                <a:latin typeface="Book Antiqua" pitchFamily="18" charset="0"/>
              </a:rPr>
              <a:t> content magmas (viscosity increases with increasing SiO</a:t>
            </a:r>
            <a:r>
              <a:rPr lang="en-US" baseline="-25000" dirty="0">
                <a:latin typeface="Book Antiqua" pitchFamily="18" charset="0"/>
              </a:rPr>
              <a:t>2</a:t>
            </a:r>
            <a:r>
              <a:rPr lang="en-US" dirty="0">
                <a:latin typeface="Book Antiqua" pitchFamily="18" charset="0"/>
              </a:rPr>
              <a:t> concentration in the magma). </a:t>
            </a:r>
          </a:p>
          <a:p>
            <a:pPr algn="just">
              <a:buFont typeface="Arial" charset="0"/>
              <a:buChar char="•"/>
            </a:pPr>
            <a:r>
              <a:rPr lang="en-US" dirty="0">
                <a:latin typeface="Book Antiqua" pitchFamily="18" charset="0"/>
              </a:rPr>
              <a:t>Lower temperature magmas have higher viscosity than higher temperature magmas (viscosity decreases with increasing temperature of the magma). </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381000" y="250374"/>
            <a:ext cx="8610600" cy="1143000"/>
          </a:xfrm>
          <a:noFill/>
          <a:ln/>
        </p:spPr>
        <p:txBody>
          <a:bodyPr/>
          <a:lstStyle/>
          <a:p>
            <a:r>
              <a:rPr lang="en-US" altLang="en-US" dirty="0"/>
              <a:t>Pyroclastic Flow - direct impact</a:t>
            </a:r>
          </a:p>
        </p:txBody>
      </p:sp>
      <p:pic>
        <p:nvPicPr>
          <p:cNvPr id="56323" name="Picture 3" descr="pyro flow"/>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 y="1498600"/>
            <a:ext cx="3581400" cy="2387600"/>
          </a:xfrm>
          <a:prstGeom prst="rect">
            <a:avLst/>
          </a:prstGeom>
          <a:noFill/>
          <a:extLst>
            <a:ext uri="{909E8E84-426E-40DD-AFC4-6F175D3DCCD1}">
              <a14:hiddenFill xmlns:a14="http://schemas.microsoft.com/office/drawing/2010/main">
                <a:solidFill>
                  <a:srgbClr val="FFFFFF"/>
                </a:solidFill>
              </a14:hiddenFill>
            </a:ext>
          </a:extLst>
        </p:spPr>
      </p:pic>
      <p:pic>
        <p:nvPicPr>
          <p:cNvPr id="56324" name="Picture 4" descr="bent steel"/>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24400" y="1498600"/>
            <a:ext cx="3810000" cy="2381250"/>
          </a:xfrm>
          <a:prstGeom prst="rect">
            <a:avLst/>
          </a:prstGeom>
          <a:noFill/>
          <a:extLst>
            <a:ext uri="{909E8E84-426E-40DD-AFC4-6F175D3DCCD1}">
              <a14:hiddenFill xmlns:a14="http://schemas.microsoft.com/office/drawing/2010/main">
                <a:solidFill>
                  <a:srgbClr val="FFFFFF"/>
                </a:solidFill>
              </a14:hiddenFill>
            </a:ext>
          </a:extLst>
        </p:spPr>
      </p:pic>
      <p:pic>
        <p:nvPicPr>
          <p:cNvPr id="56325" name="Picture 5" descr="p-232-city-befor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8200" y="3962400"/>
            <a:ext cx="3586163" cy="2411413"/>
          </a:xfrm>
          <a:prstGeom prst="rect">
            <a:avLst/>
          </a:prstGeom>
          <a:noFill/>
          <a:extLst>
            <a:ext uri="{909E8E84-426E-40DD-AFC4-6F175D3DCCD1}">
              <a14:hiddenFill xmlns:a14="http://schemas.microsoft.com/office/drawing/2010/main">
                <a:solidFill>
                  <a:srgbClr val="FFFFFF"/>
                </a:solidFill>
              </a14:hiddenFill>
            </a:ext>
          </a:extLst>
        </p:spPr>
      </p:pic>
      <p:pic>
        <p:nvPicPr>
          <p:cNvPr id="56326" name="Picture 6" descr="p-233-city-walls-afte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24400" y="3962400"/>
            <a:ext cx="3733800" cy="2398713"/>
          </a:xfrm>
          <a:prstGeom prst="rect">
            <a:avLst/>
          </a:prstGeom>
          <a:noFill/>
          <a:extLst>
            <a:ext uri="{909E8E84-426E-40DD-AFC4-6F175D3DCCD1}">
              <a14:hiddenFill xmlns:a14="http://schemas.microsoft.com/office/drawing/2010/main">
                <a:solidFill>
                  <a:srgbClr val="FFFFFF"/>
                </a:solidFill>
              </a14:hiddenFill>
            </a:ext>
          </a:extLst>
        </p:spPr>
      </p:pic>
      <p:sp>
        <p:nvSpPr>
          <p:cNvPr id="56327" name="Text Box 7"/>
          <p:cNvSpPr txBox="1">
            <a:spLocks noChangeArrowheads="1"/>
          </p:cNvSpPr>
          <p:nvPr/>
        </p:nvSpPr>
        <p:spPr bwMode="auto">
          <a:xfrm>
            <a:off x="6248400" y="6324600"/>
            <a:ext cx="2362200" cy="2746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spcBef>
                <a:spcPct val="50000"/>
              </a:spcBef>
            </a:pPr>
            <a:r>
              <a:rPr lang="en-US" altLang="en-US" sz="1200"/>
              <a:t>Courtesy of www.swisseduc.ch</a:t>
            </a:r>
            <a:endParaRPr lang="en-US" altLang="en-US"/>
          </a:p>
        </p:txBody>
      </p:sp>
    </p:spTree>
    <p:extLst>
      <p:ext uri="{BB962C8B-B14F-4D97-AF65-F5344CB8AC3E}">
        <p14:creationId xmlns:p14="http://schemas.microsoft.com/office/powerpoint/2010/main" val="84157572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381000" y="609600"/>
            <a:ext cx="8610600" cy="1143000"/>
          </a:xfrm>
          <a:noFill/>
          <a:ln/>
        </p:spPr>
        <p:txBody>
          <a:bodyPr/>
          <a:lstStyle/>
          <a:p>
            <a:r>
              <a:rPr lang="en-US" altLang="en-US"/>
              <a:t>Pyroclastic Flow - burial</a:t>
            </a:r>
          </a:p>
        </p:txBody>
      </p:sp>
      <p:pic>
        <p:nvPicPr>
          <p:cNvPr id="60419" name="Picture 3" descr="Plymouth_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1524000"/>
            <a:ext cx="5438775" cy="3584575"/>
          </a:xfrm>
          <a:prstGeom prst="rect">
            <a:avLst/>
          </a:prstGeom>
          <a:noFill/>
          <a:extLst>
            <a:ext uri="{909E8E84-426E-40DD-AFC4-6F175D3DCCD1}">
              <a14:hiddenFill xmlns:a14="http://schemas.microsoft.com/office/drawing/2010/main">
                <a:solidFill>
                  <a:srgbClr val="FFFFFF"/>
                </a:solidFill>
              </a14:hiddenFill>
            </a:ext>
          </a:extLst>
        </p:spPr>
      </p:pic>
      <p:pic>
        <p:nvPicPr>
          <p:cNvPr id="60420" name="Picture 4" descr="montserrat volcano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62600" y="4191000"/>
            <a:ext cx="3352800" cy="2514600"/>
          </a:xfrm>
          <a:prstGeom prst="rect">
            <a:avLst/>
          </a:prstGeom>
          <a:noFill/>
          <a:extLst>
            <a:ext uri="{909E8E84-426E-40DD-AFC4-6F175D3DCCD1}">
              <a14:hiddenFill xmlns:a14="http://schemas.microsoft.com/office/drawing/2010/main">
                <a:solidFill>
                  <a:srgbClr val="FFFFFF"/>
                </a:solidFill>
              </a14:hiddenFill>
            </a:ext>
          </a:extLst>
        </p:spPr>
      </p:pic>
      <p:pic>
        <p:nvPicPr>
          <p:cNvPr id="60421" name="Picture 5" descr="Plymouth_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172200" y="1981200"/>
            <a:ext cx="2706688" cy="1768475"/>
          </a:xfrm>
          <a:prstGeom prst="rect">
            <a:avLst/>
          </a:prstGeom>
          <a:noFill/>
          <a:extLst>
            <a:ext uri="{909E8E84-426E-40DD-AFC4-6F175D3DCCD1}">
              <a14:hiddenFill xmlns:a14="http://schemas.microsoft.com/office/drawing/2010/main">
                <a:solidFill>
                  <a:srgbClr val="FFFFFF"/>
                </a:solidFill>
              </a14:hiddenFill>
            </a:ext>
          </a:extLst>
        </p:spPr>
      </p:pic>
      <p:pic>
        <p:nvPicPr>
          <p:cNvPr id="60422" name="Picture 6" descr="UCGMOORE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19200" y="5181600"/>
            <a:ext cx="1828800" cy="1233488"/>
          </a:xfrm>
          <a:prstGeom prst="rect">
            <a:avLst/>
          </a:prstGeom>
          <a:noFill/>
          <a:extLst>
            <a:ext uri="{909E8E84-426E-40DD-AFC4-6F175D3DCCD1}">
              <a14:hiddenFill xmlns:a14="http://schemas.microsoft.com/office/drawing/2010/main">
                <a:solidFill>
                  <a:srgbClr val="FFFFFF"/>
                </a:solidFill>
              </a14:hiddenFill>
            </a:ext>
          </a:extLst>
        </p:spPr>
      </p:pic>
      <p:pic>
        <p:nvPicPr>
          <p:cNvPr id="60423" name="Picture 7" descr="t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276600" y="5181600"/>
            <a:ext cx="1981200" cy="14859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5632303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a:xfrm>
            <a:off x="381000" y="228590"/>
            <a:ext cx="8610600" cy="1143000"/>
          </a:xfrm>
          <a:noFill/>
          <a:ln/>
        </p:spPr>
        <p:txBody>
          <a:bodyPr/>
          <a:lstStyle/>
          <a:p>
            <a:r>
              <a:rPr lang="en-US" altLang="en-US" dirty="0"/>
              <a:t>Pyroclastic Flow - burns</a:t>
            </a:r>
          </a:p>
        </p:txBody>
      </p:sp>
      <p:pic>
        <p:nvPicPr>
          <p:cNvPr id="66563" name="Picture 3" descr="co2 gas kills tre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1600200"/>
            <a:ext cx="7621588" cy="4762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9043855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9" name="Rectangle 3"/>
          <p:cNvSpPr>
            <a:spLocks noGrp="1" noChangeArrowheads="1"/>
          </p:cNvSpPr>
          <p:nvPr>
            <p:ph type="title"/>
          </p:nvPr>
        </p:nvSpPr>
        <p:spPr>
          <a:xfrm>
            <a:off x="381000" y="228590"/>
            <a:ext cx="8610600" cy="1143000"/>
          </a:xfrm>
          <a:noFill/>
          <a:ln/>
        </p:spPr>
        <p:txBody>
          <a:bodyPr/>
          <a:lstStyle/>
          <a:p>
            <a:r>
              <a:rPr lang="en-US" altLang="en-US" dirty="0"/>
              <a:t>Pyroclastic Flow - lahars</a:t>
            </a:r>
          </a:p>
        </p:txBody>
      </p:sp>
      <p:sp>
        <p:nvSpPr>
          <p:cNvPr id="70660" name="Rectangle 4"/>
          <p:cNvSpPr>
            <a:spLocks noGrp="1" noChangeArrowheads="1"/>
          </p:cNvSpPr>
          <p:nvPr>
            <p:ph type="body" idx="1"/>
          </p:nvPr>
        </p:nvSpPr>
        <p:spPr>
          <a:xfrm>
            <a:off x="685800" y="1828800"/>
            <a:ext cx="4648200" cy="2667000"/>
          </a:xfrm>
          <a:noFill/>
          <a:ln/>
        </p:spPr>
        <p:txBody>
          <a:bodyPr/>
          <a:lstStyle/>
          <a:p>
            <a:pPr algn="just">
              <a:lnSpc>
                <a:spcPct val="90000"/>
              </a:lnSpc>
              <a:buFont typeface="Wingdings" panose="05000000000000000000" pitchFamily="2" charset="2"/>
              <a:buChar char="Ø"/>
            </a:pPr>
            <a:r>
              <a:rPr lang="en-US" altLang="en-US" sz="2400" dirty="0"/>
              <a:t>Hot volcanic activity can melt snow and ice</a:t>
            </a:r>
          </a:p>
          <a:p>
            <a:pPr algn="just">
              <a:lnSpc>
                <a:spcPct val="90000"/>
              </a:lnSpc>
              <a:buFont typeface="Wingdings" panose="05000000000000000000" pitchFamily="2" charset="2"/>
              <a:buChar char="Ø"/>
            </a:pPr>
            <a:r>
              <a:rPr lang="en-US" altLang="en-US" sz="2400" dirty="0"/>
              <a:t>Melt water picks up rock and debris</a:t>
            </a:r>
          </a:p>
          <a:p>
            <a:pPr algn="just">
              <a:lnSpc>
                <a:spcPct val="90000"/>
              </a:lnSpc>
              <a:buFont typeface="Wingdings" panose="05000000000000000000" pitchFamily="2" charset="2"/>
              <a:buChar char="Ø"/>
            </a:pPr>
            <a:r>
              <a:rPr lang="en-US" altLang="en-US" sz="2400" dirty="0"/>
              <a:t>Forms fast flowing, high energy torrents</a:t>
            </a:r>
          </a:p>
          <a:p>
            <a:pPr algn="just">
              <a:lnSpc>
                <a:spcPct val="90000"/>
              </a:lnSpc>
              <a:buFont typeface="Wingdings" panose="05000000000000000000" pitchFamily="2" charset="2"/>
              <a:buChar char="Ø"/>
            </a:pPr>
            <a:r>
              <a:rPr lang="en-US" altLang="en-US" sz="2400" dirty="0"/>
              <a:t>Destroys all in its path</a:t>
            </a:r>
          </a:p>
        </p:txBody>
      </p:sp>
      <p:pic>
        <p:nvPicPr>
          <p:cNvPr id="70661" name="Picture 5" descr="lahar_air_larg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86400" y="1828800"/>
            <a:ext cx="3049588" cy="4267200"/>
          </a:xfrm>
          <a:prstGeom prst="rect">
            <a:avLst/>
          </a:prstGeom>
          <a:noFill/>
          <a:extLst>
            <a:ext uri="{909E8E84-426E-40DD-AFC4-6F175D3DCCD1}">
              <a14:hiddenFill xmlns:a14="http://schemas.microsoft.com/office/drawing/2010/main">
                <a:solidFill>
                  <a:srgbClr val="FFFFFF"/>
                </a:solidFill>
              </a14:hiddenFill>
            </a:ext>
          </a:extLst>
        </p:spPr>
      </p:pic>
      <p:pic>
        <p:nvPicPr>
          <p:cNvPr id="70662" name="Picture 6" descr="ig_lahar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41714" y="4528458"/>
            <a:ext cx="3030538" cy="20701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1109995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a:xfrm>
            <a:off x="381000" y="239470"/>
            <a:ext cx="4343400" cy="1143000"/>
          </a:xfrm>
        </p:spPr>
        <p:txBody>
          <a:bodyPr/>
          <a:lstStyle/>
          <a:p>
            <a:r>
              <a:rPr lang="en-US" altLang="en-US" dirty="0"/>
              <a:t>Pyroclastic Fall</a:t>
            </a:r>
          </a:p>
        </p:txBody>
      </p:sp>
      <p:sp>
        <p:nvSpPr>
          <p:cNvPr id="89093" name="Rectangle 5"/>
          <p:cNvSpPr>
            <a:spLocks noChangeArrowheads="1"/>
          </p:cNvSpPr>
          <p:nvPr/>
        </p:nvSpPr>
        <p:spPr bwMode="auto">
          <a:xfrm>
            <a:off x="609600" y="1828800"/>
            <a:ext cx="4572000" cy="4572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marL="342900" indent="-342900">
              <a:spcBef>
                <a:spcPct val="20000"/>
              </a:spcBef>
              <a:buChar char="•"/>
              <a:defRPr sz="3200">
                <a:solidFill>
                  <a:schemeClr val="tx1"/>
                </a:solidFill>
                <a:latin typeface="Arial" charset="0"/>
                <a:ea typeface="ＭＳ Ｐゴシック" pitchFamily="80" charset="-128"/>
              </a:defRPr>
            </a:lvl1pPr>
            <a:lvl2pPr marL="742950" indent="-285750">
              <a:spcBef>
                <a:spcPct val="20000"/>
              </a:spcBef>
              <a:buChar char="–"/>
              <a:defRPr sz="2800">
                <a:solidFill>
                  <a:schemeClr val="tx1"/>
                </a:solidFill>
                <a:latin typeface="Arial" charset="0"/>
                <a:ea typeface="ＭＳ Ｐゴシック" pitchFamily="80" charset="-128"/>
              </a:defRPr>
            </a:lvl2pPr>
            <a:lvl3pPr marL="1143000" indent="-228600">
              <a:spcBef>
                <a:spcPct val="20000"/>
              </a:spcBef>
              <a:buChar char="•"/>
              <a:defRPr sz="2400">
                <a:solidFill>
                  <a:schemeClr val="tx1"/>
                </a:solidFill>
                <a:latin typeface="Arial" charset="0"/>
                <a:ea typeface="ＭＳ Ｐゴシック" pitchFamily="80" charset="-128"/>
              </a:defRPr>
            </a:lvl3pPr>
            <a:lvl4pPr marL="1600200" indent="-228600">
              <a:spcBef>
                <a:spcPct val="20000"/>
              </a:spcBef>
              <a:buChar char="–"/>
              <a:defRPr sz="2000">
                <a:solidFill>
                  <a:schemeClr val="tx1"/>
                </a:solidFill>
                <a:latin typeface="Arial" charset="0"/>
                <a:ea typeface="ＭＳ Ｐゴシック" pitchFamily="80" charset="-128"/>
              </a:defRPr>
            </a:lvl4pPr>
            <a:lvl5pPr marL="2057400" indent="-228600">
              <a:spcBef>
                <a:spcPct val="20000"/>
              </a:spcBef>
              <a:buChar char="»"/>
              <a:defRPr sz="2000">
                <a:solidFill>
                  <a:schemeClr val="tx1"/>
                </a:solidFill>
                <a:latin typeface="Arial" charset="0"/>
                <a:ea typeface="ＭＳ Ｐゴシック" pitchFamily="80" charset="-128"/>
              </a:defRPr>
            </a:lvl5pPr>
            <a:lvl6pPr marL="2514600" indent="-228600" fontAlgn="base">
              <a:spcBef>
                <a:spcPct val="20000"/>
              </a:spcBef>
              <a:spcAft>
                <a:spcPct val="0"/>
              </a:spcAft>
              <a:buChar char="»"/>
              <a:defRPr sz="2000">
                <a:solidFill>
                  <a:schemeClr val="tx1"/>
                </a:solidFill>
                <a:latin typeface="Arial" charset="0"/>
                <a:ea typeface="ＭＳ Ｐゴシック" pitchFamily="80" charset="-128"/>
              </a:defRPr>
            </a:lvl6pPr>
            <a:lvl7pPr marL="2971800" indent="-228600" fontAlgn="base">
              <a:spcBef>
                <a:spcPct val="20000"/>
              </a:spcBef>
              <a:spcAft>
                <a:spcPct val="0"/>
              </a:spcAft>
              <a:buChar char="»"/>
              <a:defRPr sz="2000">
                <a:solidFill>
                  <a:schemeClr val="tx1"/>
                </a:solidFill>
                <a:latin typeface="Arial" charset="0"/>
                <a:ea typeface="ＭＳ Ｐゴシック" pitchFamily="80" charset="-128"/>
              </a:defRPr>
            </a:lvl7pPr>
            <a:lvl8pPr marL="3429000" indent="-228600" fontAlgn="base">
              <a:spcBef>
                <a:spcPct val="20000"/>
              </a:spcBef>
              <a:spcAft>
                <a:spcPct val="0"/>
              </a:spcAft>
              <a:buChar char="»"/>
              <a:defRPr sz="2000">
                <a:solidFill>
                  <a:schemeClr val="tx1"/>
                </a:solidFill>
                <a:latin typeface="Arial" charset="0"/>
                <a:ea typeface="ＭＳ Ｐゴシック" pitchFamily="80" charset="-128"/>
              </a:defRPr>
            </a:lvl8pPr>
            <a:lvl9pPr marL="3886200" indent="-228600" fontAlgn="base">
              <a:spcBef>
                <a:spcPct val="20000"/>
              </a:spcBef>
              <a:spcAft>
                <a:spcPct val="0"/>
              </a:spcAft>
              <a:buChar char="»"/>
              <a:defRPr sz="2000">
                <a:solidFill>
                  <a:schemeClr val="tx1"/>
                </a:solidFill>
                <a:latin typeface="Arial" charset="0"/>
                <a:ea typeface="ＭＳ Ｐゴシック" pitchFamily="80" charset="-128"/>
              </a:defRPr>
            </a:lvl9pPr>
          </a:lstStyle>
          <a:p>
            <a:pPr eaLnBrk="1" hangingPunct="1">
              <a:buFont typeface="Wingdings" panose="05000000000000000000" pitchFamily="2" charset="2"/>
              <a:buChar char="Ø"/>
            </a:pPr>
            <a:r>
              <a:rPr lang="en-US" altLang="en-US" dirty="0">
                <a:solidFill>
                  <a:schemeClr val="tx2"/>
                </a:solidFill>
                <a:latin typeface="+mn-lt"/>
                <a:ea typeface="+mn-ea"/>
                <a:cs typeface="+mn-cs"/>
              </a:rPr>
              <a:t>Ash load</a:t>
            </a:r>
          </a:p>
          <a:p>
            <a:pPr lvl="1" eaLnBrk="1" hangingPunct="1">
              <a:buFont typeface="Arial" panose="020B0604020202020204" pitchFamily="34" charset="0"/>
              <a:buChar char="•"/>
            </a:pPr>
            <a:r>
              <a:rPr lang="en-US" altLang="en-US" dirty="0">
                <a:solidFill>
                  <a:schemeClr val="tx2"/>
                </a:solidFill>
                <a:latin typeface="+mn-lt"/>
                <a:ea typeface="+mn-ea"/>
                <a:cs typeface="+mn-cs"/>
              </a:rPr>
              <a:t>Collapses roofs</a:t>
            </a:r>
          </a:p>
          <a:p>
            <a:pPr lvl="1" eaLnBrk="1" hangingPunct="1">
              <a:buFont typeface="Arial" panose="020B0604020202020204" pitchFamily="34" charset="0"/>
              <a:buChar char="•"/>
            </a:pPr>
            <a:r>
              <a:rPr lang="en-US" altLang="en-US" dirty="0">
                <a:solidFill>
                  <a:schemeClr val="tx2"/>
                </a:solidFill>
                <a:latin typeface="+mn-lt"/>
                <a:ea typeface="+mn-ea"/>
                <a:cs typeface="+mn-cs"/>
              </a:rPr>
              <a:t>Brings down power lines</a:t>
            </a:r>
          </a:p>
          <a:p>
            <a:pPr lvl="1" eaLnBrk="1" hangingPunct="1">
              <a:buFont typeface="Arial" panose="020B0604020202020204" pitchFamily="34" charset="0"/>
              <a:buChar char="•"/>
            </a:pPr>
            <a:r>
              <a:rPr lang="en-US" altLang="en-US" dirty="0">
                <a:solidFill>
                  <a:schemeClr val="tx2"/>
                </a:solidFill>
                <a:latin typeface="+mn-lt"/>
                <a:ea typeface="+mn-ea"/>
                <a:cs typeface="+mn-cs"/>
              </a:rPr>
              <a:t>Kills plants</a:t>
            </a:r>
          </a:p>
          <a:p>
            <a:pPr lvl="1" eaLnBrk="1" hangingPunct="1">
              <a:buFont typeface="Arial" panose="020B0604020202020204" pitchFamily="34" charset="0"/>
              <a:buChar char="•"/>
            </a:pPr>
            <a:r>
              <a:rPr lang="en-US" altLang="en-US" dirty="0">
                <a:solidFill>
                  <a:schemeClr val="tx2"/>
                </a:solidFill>
                <a:latin typeface="+mn-lt"/>
                <a:ea typeface="+mn-ea"/>
                <a:cs typeface="+mn-cs"/>
              </a:rPr>
              <a:t>Contaminates water supplies</a:t>
            </a:r>
          </a:p>
          <a:p>
            <a:pPr lvl="1" eaLnBrk="1" hangingPunct="1">
              <a:buFont typeface="Arial" panose="020B0604020202020204" pitchFamily="34" charset="0"/>
              <a:buChar char="•"/>
            </a:pPr>
            <a:r>
              <a:rPr lang="en-US" altLang="en-US" dirty="0">
                <a:solidFill>
                  <a:schemeClr val="tx2"/>
                </a:solidFill>
                <a:latin typeface="+mn-lt"/>
                <a:ea typeface="+mn-ea"/>
                <a:cs typeface="+mn-cs"/>
              </a:rPr>
              <a:t>Respiratory hazard for humans and animals</a:t>
            </a:r>
          </a:p>
        </p:txBody>
      </p:sp>
      <p:pic>
        <p:nvPicPr>
          <p:cNvPr id="89099" name="Picture 11" descr="pinatubo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62600" y="914400"/>
            <a:ext cx="2667000" cy="1900238"/>
          </a:xfrm>
          <a:prstGeom prst="rect">
            <a:avLst/>
          </a:prstGeom>
          <a:noFill/>
          <a:extLst>
            <a:ext uri="{909E8E84-426E-40DD-AFC4-6F175D3DCCD1}">
              <a14:hiddenFill xmlns:a14="http://schemas.microsoft.com/office/drawing/2010/main">
                <a:solidFill>
                  <a:srgbClr val="FFFFFF"/>
                </a:solidFill>
              </a14:hiddenFill>
            </a:ext>
          </a:extLst>
        </p:spPr>
      </p:pic>
      <p:pic>
        <p:nvPicPr>
          <p:cNvPr id="89100" name="Picture 12" descr="pinatubo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62600" y="2822575"/>
            <a:ext cx="2667000" cy="1901825"/>
          </a:xfrm>
          <a:prstGeom prst="rect">
            <a:avLst/>
          </a:prstGeom>
          <a:noFill/>
          <a:extLst>
            <a:ext uri="{909E8E84-426E-40DD-AFC4-6F175D3DCCD1}">
              <a14:hiddenFill xmlns:a14="http://schemas.microsoft.com/office/drawing/2010/main">
                <a:solidFill>
                  <a:srgbClr val="FFFFFF"/>
                </a:solidFill>
              </a14:hiddenFill>
            </a:ext>
          </a:extLst>
        </p:spPr>
      </p:pic>
      <p:pic>
        <p:nvPicPr>
          <p:cNvPr id="89101" name="Picture 13" descr="ashfall 1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62600" y="4705350"/>
            <a:ext cx="2667000" cy="2000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5918114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a:xfrm>
            <a:off x="304800" y="424542"/>
            <a:ext cx="8686800" cy="838200"/>
          </a:xfrm>
        </p:spPr>
        <p:txBody>
          <a:bodyPr/>
          <a:lstStyle/>
          <a:p>
            <a:r>
              <a:rPr lang="en-US" altLang="en-US" dirty="0"/>
              <a:t>Lava Flow</a:t>
            </a:r>
          </a:p>
        </p:txBody>
      </p:sp>
      <p:sp>
        <p:nvSpPr>
          <p:cNvPr id="95235" name="Rectangle 3"/>
          <p:cNvSpPr>
            <a:spLocks noGrp="1" noChangeArrowheads="1"/>
          </p:cNvSpPr>
          <p:nvPr>
            <p:ph type="body" idx="1"/>
          </p:nvPr>
        </p:nvSpPr>
        <p:spPr>
          <a:xfrm>
            <a:off x="533400" y="1545756"/>
            <a:ext cx="8153400" cy="3962400"/>
          </a:xfrm>
        </p:spPr>
        <p:txBody>
          <a:bodyPr/>
          <a:lstStyle/>
          <a:p>
            <a:pPr>
              <a:buFont typeface="Wingdings" panose="05000000000000000000" pitchFamily="2" charset="2"/>
              <a:buChar char="Ø"/>
            </a:pPr>
            <a:r>
              <a:rPr lang="en-US" altLang="en-US" dirty="0"/>
              <a:t>It is not just explosive volcanic activity that can be hazardous. Effusive (lava) activity is also dangerous. </a:t>
            </a:r>
          </a:p>
        </p:txBody>
      </p:sp>
      <p:pic>
        <p:nvPicPr>
          <p:cNvPr id="95236" name="Picture 4" descr="lava rop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05200" y="4038600"/>
            <a:ext cx="2362200" cy="1770063"/>
          </a:xfrm>
          <a:prstGeom prst="rect">
            <a:avLst/>
          </a:prstGeom>
          <a:noFill/>
          <a:extLst>
            <a:ext uri="{909E8E84-426E-40DD-AFC4-6F175D3DCCD1}">
              <a14:hiddenFill xmlns:a14="http://schemas.microsoft.com/office/drawing/2010/main">
                <a:solidFill>
                  <a:srgbClr val="FFFFFF"/>
                </a:solidFill>
              </a14:hiddenFill>
            </a:ext>
          </a:extLst>
        </p:spPr>
      </p:pic>
      <p:pic>
        <p:nvPicPr>
          <p:cNvPr id="95237" name="Picture 5" descr="aa_lar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43600" y="4038600"/>
            <a:ext cx="2819400" cy="1762125"/>
          </a:xfrm>
          <a:prstGeom prst="rect">
            <a:avLst/>
          </a:prstGeom>
          <a:noFill/>
          <a:extLst>
            <a:ext uri="{909E8E84-426E-40DD-AFC4-6F175D3DCCD1}">
              <a14:hiddenFill xmlns:a14="http://schemas.microsoft.com/office/drawing/2010/main">
                <a:solidFill>
                  <a:srgbClr val="FFFFFF"/>
                </a:solidFill>
              </a14:hiddenFill>
            </a:ext>
          </a:extLst>
        </p:spPr>
      </p:pic>
      <p:pic>
        <p:nvPicPr>
          <p:cNvPr id="95238" name="Picture 6" descr="Hawaii_lava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 y="4038600"/>
            <a:ext cx="2971800" cy="17827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4192458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body" idx="1"/>
          </p:nvPr>
        </p:nvSpPr>
        <p:spPr>
          <a:xfrm>
            <a:off x="1066800" y="990600"/>
            <a:ext cx="6781800" cy="4575175"/>
          </a:xfrm>
        </p:spPr>
        <p:txBody>
          <a:bodyPr/>
          <a:lstStyle/>
          <a:p>
            <a:pPr algn="ctr">
              <a:buFontTx/>
              <a:buNone/>
            </a:pPr>
            <a:r>
              <a:rPr lang="en-US" altLang="en-US" dirty="0"/>
              <a:t>So….</a:t>
            </a:r>
          </a:p>
          <a:p>
            <a:pPr algn="ctr">
              <a:buFontTx/>
              <a:buNone/>
            </a:pPr>
            <a:r>
              <a:rPr lang="en-US" altLang="en-US" dirty="0"/>
              <a:t>How do we minimize the risk of active volcanoes?</a:t>
            </a:r>
          </a:p>
        </p:txBody>
      </p:sp>
      <p:pic>
        <p:nvPicPr>
          <p:cNvPr id="111621" name="Picture 5" descr="SILV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76400" y="2743200"/>
            <a:ext cx="5562600" cy="3708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849203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499"/>
                                          </p:stCondLst>
                                        </p:cTn>
                                        <p:tgtEl>
                                          <p:spTgt spid="1116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p:txBody>
          <a:bodyPr/>
          <a:lstStyle/>
          <a:p>
            <a:r>
              <a:rPr lang="en-US" altLang="en-US"/>
              <a:t>Volcano Monitoring</a:t>
            </a:r>
          </a:p>
        </p:txBody>
      </p:sp>
      <p:sp>
        <p:nvSpPr>
          <p:cNvPr id="115716" name="Text Box 4"/>
          <p:cNvSpPr txBox="1">
            <a:spLocks noChangeArrowheads="1"/>
          </p:cNvSpPr>
          <p:nvPr/>
        </p:nvSpPr>
        <p:spPr bwMode="auto">
          <a:xfrm>
            <a:off x="6096000" y="2270125"/>
            <a:ext cx="2819400" cy="3140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spcBef>
                <a:spcPct val="50000"/>
              </a:spcBef>
            </a:pPr>
            <a:r>
              <a:rPr lang="en-US" altLang="en-US" sz="2000"/>
              <a:t>Volcano Observatories are set up on all active volcanoes that threaten the human population. These are designed to monitor and potentially to predict the eruptive behaviour of the volcano in question.</a:t>
            </a:r>
            <a:endParaRPr lang="en-US" altLang="en-US"/>
          </a:p>
        </p:txBody>
      </p:sp>
      <p:pic>
        <p:nvPicPr>
          <p:cNvPr id="115718" name="Picture 6" descr="monitori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2209800"/>
            <a:ext cx="5867400" cy="3352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359313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7770" name="Picture 10" descr="monitori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2209800"/>
            <a:ext cx="5867400" cy="3352800"/>
          </a:xfrm>
          <a:prstGeom prst="rect">
            <a:avLst/>
          </a:prstGeom>
          <a:noFill/>
          <a:extLst>
            <a:ext uri="{909E8E84-426E-40DD-AFC4-6F175D3DCCD1}">
              <a14:hiddenFill xmlns:a14="http://schemas.microsoft.com/office/drawing/2010/main">
                <a:solidFill>
                  <a:srgbClr val="FFFFFF"/>
                </a:solidFill>
              </a14:hiddenFill>
            </a:ext>
          </a:extLst>
        </p:spPr>
      </p:pic>
      <p:sp>
        <p:nvSpPr>
          <p:cNvPr id="117762" name="Rectangle 2"/>
          <p:cNvSpPr>
            <a:spLocks noGrp="1" noChangeArrowheads="1"/>
          </p:cNvSpPr>
          <p:nvPr>
            <p:ph type="title"/>
          </p:nvPr>
        </p:nvSpPr>
        <p:spPr/>
        <p:txBody>
          <a:bodyPr/>
          <a:lstStyle/>
          <a:p>
            <a:r>
              <a:rPr lang="en-US" altLang="en-US"/>
              <a:t>Volcano Monitoring</a:t>
            </a:r>
          </a:p>
        </p:txBody>
      </p:sp>
      <p:sp>
        <p:nvSpPr>
          <p:cNvPr id="117763" name="Rectangle 3"/>
          <p:cNvSpPr>
            <a:spLocks noGrp="1" noChangeArrowheads="1"/>
          </p:cNvSpPr>
          <p:nvPr>
            <p:ph type="body" idx="1"/>
          </p:nvPr>
        </p:nvSpPr>
        <p:spPr>
          <a:xfrm>
            <a:off x="6096000" y="2133600"/>
            <a:ext cx="2895600" cy="4076700"/>
          </a:xfrm>
          <a:noFill/>
          <a:ln/>
        </p:spPr>
        <p:txBody>
          <a:bodyPr/>
          <a:lstStyle/>
          <a:p>
            <a:r>
              <a:rPr lang="en-US" altLang="en-US" sz="2800"/>
              <a:t>Seismicity</a:t>
            </a:r>
          </a:p>
          <a:p>
            <a:r>
              <a:rPr lang="en-US" altLang="en-US" sz="2800"/>
              <a:t>Deformation</a:t>
            </a:r>
          </a:p>
          <a:p>
            <a:r>
              <a:rPr lang="en-US" altLang="en-US" sz="2800"/>
              <a:t>Gas Output </a:t>
            </a:r>
          </a:p>
          <a:p>
            <a:pPr lvl="1"/>
            <a:r>
              <a:rPr lang="en-US" altLang="en-US" sz="2000"/>
              <a:t>(on volcano and remote sensing techniques)</a:t>
            </a:r>
            <a:endParaRPr lang="en-US" altLang="en-US"/>
          </a:p>
          <a:p>
            <a:pPr>
              <a:buFontTx/>
              <a:buNone/>
            </a:pPr>
            <a:endParaRPr lang="en-US" altLang="en-US" sz="3600"/>
          </a:p>
          <a:p>
            <a:endParaRPr lang="en-US" altLang="en-US" sz="3600"/>
          </a:p>
        </p:txBody>
      </p:sp>
      <p:sp>
        <p:nvSpPr>
          <p:cNvPr id="117765" name="Text Box 5"/>
          <p:cNvSpPr txBox="1">
            <a:spLocks noChangeArrowheads="1"/>
          </p:cNvSpPr>
          <p:nvPr/>
        </p:nvSpPr>
        <p:spPr bwMode="auto">
          <a:xfrm>
            <a:off x="6172200" y="4724400"/>
            <a:ext cx="2590800" cy="1917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lgn="ctr">
              <a:spcBef>
                <a:spcPct val="50000"/>
              </a:spcBef>
            </a:pPr>
            <a:r>
              <a:rPr lang="en-US" altLang="en-US">
                <a:solidFill>
                  <a:srgbClr val="990000"/>
                </a:solidFill>
              </a:rPr>
              <a:t>These three things are the most important precursors to an eruption.</a:t>
            </a:r>
            <a:endParaRPr lang="en-US" altLang="en-US"/>
          </a:p>
        </p:txBody>
      </p:sp>
      <p:sp>
        <p:nvSpPr>
          <p:cNvPr id="117767" name="Rectangle 7"/>
          <p:cNvSpPr>
            <a:spLocks noChangeArrowheads="1"/>
          </p:cNvSpPr>
          <p:nvPr/>
        </p:nvSpPr>
        <p:spPr bwMode="auto">
          <a:xfrm>
            <a:off x="1295400" y="2971800"/>
            <a:ext cx="990600" cy="1219200"/>
          </a:xfrm>
          <a:prstGeom prst="rect">
            <a:avLst/>
          </a:prstGeom>
          <a:noFill/>
          <a:ln w="25400">
            <a:solidFill>
              <a:srgbClr val="FF3300"/>
            </a:solidFill>
            <a:miter lim="800000"/>
            <a:headEnd/>
            <a:tailEnd/>
          </a:ln>
          <a:extLst>
            <a:ext uri="{909E8E84-426E-40DD-AFC4-6F175D3DCCD1}">
              <a14:hiddenFill xmlns:a14="http://schemas.microsoft.com/office/drawing/2010/main">
                <a:solidFill>
                  <a:schemeClr val="accent1"/>
                </a:solidFill>
              </a14:hiddenFill>
            </a:ext>
          </a:extLst>
        </p:spPr>
        <p:txBody>
          <a:bodyPr wrap="none" anchor="ctr"/>
          <a:lstStyle/>
          <a:p>
            <a:endParaRPr lang="en-US"/>
          </a:p>
        </p:txBody>
      </p:sp>
      <p:sp>
        <p:nvSpPr>
          <p:cNvPr id="117768" name="Rectangle 8"/>
          <p:cNvSpPr>
            <a:spLocks noChangeArrowheads="1"/>
          </p:cNvSpPr>
          <p:nvPr/>
        </p:nvSpPr>
        <p:spPr bwMode="auto">
          <a:xfrm>
            <a:off x="228600" y="5029200"/>
            <a:ext cx="1752600" cy="228600"/>
          </a:xfrm>
          <a:prstGeom prst="rect">
            <a:avLst/>
          </a:prstGeom>
          <a:noFill/>
          <a:ln w="25400">
            <a:solidFill>
              <a:srgbClr val="FF3300"/>
            </a:solidFill>
            <a:miter lim="800000"/>
            <a:headEnd/>
            <a:tailEnd/>
          </a:ln>
          <a:extLst>
            <a:ext uri="{909E8E84-426E-40DD-AFC4-6F175D3DCCD1}">
              <a14:hiddenFill xmlns:a14="http://schemas.microsoft.com/office/drawing/2010/main">
                <a:solidFill>
                  <a:schemeClr val="accent1"/>
                </a:solidFill>
              </a14:hiddenFill>
            </a:ext>
          </a:extLst>
        </p:spPr>
        <p:txBody>
          <a:bodyPr wrap="none" anchor="ctr"/>
          <a:lstStyle/>
          <a:p>
            <a:endParaRPr lang="en-US"/>
          </a:p>
        </p:txBody>
      </p:sp>
      <p:sp>
        <p:nvSpPr>
          <p:cNvPr id="117769" name="Rectangle 9"/>
          <p:cNvSpPr>
            <a:spLocks noChangeArrowheads="1"/>
          </p:cNvSpPr>
          <p:nvPr/>
        </p:nvSpPr>
        <p:spPr bwMode="auto">
          <a:xfrm>
            <a:off x="3657600" y="3124200"/>
            <a:ext cx="1143000" cy="1219200"/>
          </a:xfrm>
          <a:prstGeom prst="rect">
            <a:avLst/>
          </a:prstGeom>
          <a:noFill/>
          <a:ln w="25400">
            <a:solidFill>
              <a:srgbClr val="FF3300"/>
            </a:solidFill>
            <a:miter lim="800000"/>
            <a:headEnd/>
            <a:tailEnd/>
          </a:ln>
          <a:extLst>
            <a:ext uri="{909E8E84-426E-40DD-AFC4-6F175D3DCCD1}">
              <a14:hiddenFill xmlns:a14="http://schemas.microsoft.com/office/drawing/2010/main">
                <a:solidFill>
                  <a:schemeClr val="accent1"/>
                </a:solidFill>
              </a14:hiddenFill>
            </a:ext>
          </a:extLst>
        </p:spPr>
        <p:txBody>
          <a:bodyPr wrap="none" anchor="ctr"/>
          <a:lstStyle/>
          <a:p>
            <a:endParaRPr lang="en-US"/>
          </a:p>
        </p:txBody>
      </p:sp>
    </p:spTree>
    <p:extLst>
      <p:ext uri="{BB962C8B-B14F-4D97-AF65-F5344CB8AC3E}">
        <p14:creationId xmlns:p14="http://schemas.microsoft.com/office/powerpoint/2010/main" val="358107876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ChangeArrowheads="1"/>
          </p:cNvSpPr>
          <p:nvPr>
            <p:ph type="title"/>
          </p:nvPr>
        </p:nvSpPr>
        <p:spPr/>
        <p:txBody>
          <a:bodyPr/>
          <a:lstStyle/>
          <a:p>
            <a:r>
              <a:rPr lang="en-US" altLang="en-US" dirty="0"/>
              <a:t>Seismic Activity</a:t>
            </a:r>
          </a:p>
        </p:txBody>
      </p:sp>
      <p:sp>
        <p:nvSpPr>
          <p:cNvPr id="119811" name="Rectangle 3"/>
          <p:cNvSpPr>
            <a:spLocks noGrp="1" noChangeArrowheads="1"/>
          </p:cNvSpPr>
          <p:nvPr>
            <p:ph type="body" idx="1"/>
          </p:nvPr>
        </p:nvSpPr>
        <p:spPr>
          <a:xfrm>
            <a:off x="1066800" y="1447800"/>
            <a:ext cx="7239000" cy="5029200"/>
          </a:xfrm>
          <a:noFill/>
          <a:ln/>
        </p:spPr>
        <p:txBody>
          <a:bodyPr/>
          <a:lstStyle/>
          <a:p>
            <a:pPr algn="just">
              <a:buFont typeface="Wingdings" panose="05000000000000000000" pitchFamily="2" charset="2"/>
              <a:buChar char="Ø"/>
            </a:pPr>
            <a:r>
              <a:rPr lang="en-US" altLang="en-US" sz="2400" dirty="0"/>
              <a:t>Earthquake activity commonly precedes an </a:t>
            </a:r>
            <a:r>
              <a:rPr lang="en-US" altLang="en-US" sz="2400" dirty="0" smtClean="0"/>
              <a:t>eruption</a:t>
            </a:r>
          </a:p>
          <a:p>
            <a:pPr marL="0" indent="0" algn="just">
              <a:buNone/>
            </a:pPr>
            <a:endParaRPr lang="en-US" altLang="en-US" sz="2400" dirty="0"/>
          </a:p>
          <a:p>
            <a:pPr lvl="1" algn="just">
              <a:buFont typeface="Arial" panose="020B0604020202020204" pitchFamily="34" charset="0"/>
              <a:buChar char="•"/>
            </a:pPr>
            <a:r>
              <a:rPr lang="en-US" altLang="en-US" sz="2400" dirty="0"/>
              <a:t>Result of magma pushing up towards the surface</a:t>
            </a:r>
          </a:p>
          <a:p>
            <a:pPr lvl="1" algn="just">
              <a:buFont typeface="Arial" panose="020B0604020202020204" pitchFamily="34" charset="0"/>
              <a:buChar char="•"/>
            </a:pPr>
            <a:r>
              <a:rPr lang="en-US" altLang="en-US" sz="2400" dirty="0"/>
              <a:t>Increase volume of material in the volcano shatters the rock</a:t>
            </a:r>
          </a:p>
          <a:p>
            <a:pPr lvl="1" algn="just">
              <a:buFont typeface="Arial" panose="020B0604020202020204" pitchFamily="34" charset="0"/>
              <a:buChar char="•"/>
            </a:pPr>
            <a:r>
              <a:rPr lang="en-US" altLang="en-US" sz="2400" dirty="0"/>
              <a:t>This causes earthquakes</a:t>
            </a:r>
          </a:p>
          <a:p>
            <a:endParaRPr lang="en-US" altLang="en-US" sz="2400" dirty="0"/>
          </a:p>
        </p:txBody>
      </p:sp>
      <p:pic>
        <p:nvPicPr>
          <p:cNvPr id="119815" name="Picture 7" descr="seismic"/>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0237" y="4316412"/>
            <a:ext cx="5414963" cy="21605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2165887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t>PLUTONS</a:t>
            </a:r>
            <a:endParaRPr lang="en-US" dirty="0"/>
          </a:p>
        </p:txBody>
      </p:sp>
      <p:sp>
        <p:nvSpPr>
          <p:cNvPr id="7171" name="Content Placeholder 2"/>
          <p:cNvSpPr>
            <a:spLocks noGrp="1"/>
          </p:cNvSpPr>
          <p:nvPr>
            <p:ph idx="1"/>
          </p:nvPr>
        </p:nvSpPr>
        <p:spPr/>
        <p:txBody>
          <a:bodyPr>
            <a:normAutofit/>
          </a:bodyPr>
          <a:lstStyle/>
          <a:p>
            <a:pPr>
              <a:buFont typeface="Wingdings" pitchFamily="2" charset="2"/>
              <a:buChar char="Ø"/>
            </a:pPr>
            <a:r>
              <a:rPr lang="en-US" dirty="0" smtClean="0"/>
              <a:t>In most cases, granitic magma solidifies within the Earth’s crust to form a </a:t>
            </a:r>
            <a:r>
              <a:rPr lang="en-US" dirty="0" err="1" smtClean="0"/>
              <a:t>pluton</a:t>
            </a:r>
            <a:r>
              <a:rPr lang="en-US" dirty="0" smtClean="0"/>
              <a:t>.</a:t>
            </a:r>
          </a:p>
          <a:p>
            <a:pPr>
              <a:buFont typeface="Wingdings" pitchFamily="2" charset="2"/>
              <a:buChar char="Ø"/>
            </a:pPr>
            <a:endParaRPr lang="en-US" dirty="0" smtClean="0"/>
          </a:p>
          <a:p>
            <a:pPr>
              <a:buFont typeface="Wingdings" pitchFamily="2" charset="2"/>
              <a:buChar char="Ø"/>
            </a:pPr>
            <a:r>
              <a:rPr lang="en-US" dirty="0" smtClean="0"/>
              <a:t>A </a:t>
            </a:r>
            <a:r>
              <a:rPr lang="en-US" dirty="0" err="1" smtClean="0">
                <a:solidFill>
                  <a:srgbClr val="FF0000"/>
                </a:solidFill>
              </a:rPr>
              <a:t>batholith</a:t>
            </a:r>
            <a:r>
              <a:rPr lang="en-US" dirty="0" smtClean="0"/>
              <a:t> is a </a:t>
            </a:r>
            <a:r>
              <a:rPr lang="en-US" dirty="0" err="1" smtClean="0"/>
              <a:t>pluton</a:t>
            </a:r>
            <a:r>
              <a:rPr lang="en-US" dirty="0" smtClean="0"/>
              <a:t> exposed over more than 100 square kilometers of the Earth’s surface.</a:t>
            </a:r>
          </a:p>
          <a:p>
            <a:pPr>
              <a:buFont typeface="Wingdings" pitchFamily="2" charset="2"/>
              <a:buChar char="Ø"/>
            </a:pPr>
            <a:endParaRPr lang="en-US" dirty="0" smtClean="0"/>
          </a:p>
          <a:p>
            <a:pPr>
              <a:buFont typeface="Wingdings" pitchFamily="2" charset="2"/>
              <a:buChar char="Ø"/>
            </a:pPr>
            <a:r>
              <a:rPr lang="en-US" dirty="0" smtClean="0"/>
              <a:t>A </a:t>
            </a:r>
            <a:r>
              <a:rPr lang="en-US" dirty="0" smtClean="0">
                <a:solidFill>
                  <a:srgbClr val="FF0000"/>
                </a:solidFill>
              </a:rPr>
              <a:t>stock</a:t>
            </a:r>
            <a:r>
              <a:rPr lang="en-US" dirty="0" smtClean="0"/>
              <a:t> is similar to a </a:t>
            </a:r>
            <a:r>
              <a:rPr lang="en-US" dirty="0" err="1" smtClean="0"/>
              <a:t>batholith</a:t>
            </a:r>
            <a:r>
              <a:rPr lang="en-US" dirty="0" smtClean="0"/>
              <a:t> but is exposed over less than 100 square kilometers.</a:t>
            </a:r>
          </a:p>
          <a:p>
            <a:endParaRPr lang="en-US" dirty="0" smtClean="0"/>
          </a:p>
          <a:p>
            <a:endParaRPr lang="en-US" dirty="0" smtClean="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title"/>
          </p:nvPr>
        </p:nvSpPr>
        <p:spPr/>
        <p:txBody>
          <a:bodyPr/>
          <a:lstStyle/>
          <a:p>
            <a:r>
              <a:rPr lang="en-US" altLang="en-US"/>
              <a:t>Seismic Activity</a:t>
            </a:r>
          </a:p>
        </p:txBody>
      </p:sp>
      <p:sp>
        <p:nvSpPr>
          <p:cNvPr id="121859" name="Rectangle 3"/>
          <p:cNvSpPr>
            <a:spLocks noGrp="1" noChangeArrowheads="1"/>
          </p:cNvSpPr>
          <p:nvPr>
            <p:ph type="body" idx="1"/>
          </p:nvPr>
        </p:nvSpPr>
        <p:spPr>
          <a:xfrm>
            <a:off x="2057400" y="1676400"/>
            <a:ext cx="6248400" cy="4343400"/>
          </a:xfrm>
          <a:noFill/>
          <a:ln/>
        </p:spPr>
        <p:txBody>
          <a:bodyPr/>
          <a:lstStyle/>
          <a:p>
            <a:endParaRPr lang="en-US" altLang="en-US" sz="2400"/>
          </a:p>
          <a:p>
            <a:endParaRPr lang="en-US" altLang="en-US" sz="2400"/>
          </a:p>
        </p:txBody>
      </p:sp>
      <p:pic>
        <p:nvPicPr>
          <p:cNvPr id="121860" name="Picture 4" descr="seismograph"/>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2286000"/>
            <a:ext cx="2438400" cy="2362200"/>
          </a:xfrm>
          <a:prstGeom prst="rect">
            <a:avLst/>
          </a:prstGeom>
          <a:noFill/>
          <a:extLst>
            <a:ext uri="{909E8E84-426E-40DD-AFC4-6F175D3DCCD1}">
              <a14:hiddenFill xmlns:a14="http://schemas.microsoft.com/office/drawing/2010/main">
                <a:solidFill>
                  <a:srgbClr val="FFFFFF"/>
                </a:solidFill>
              </a14:hiddenFill>
            </a:ext>
          </a:extLst>
        </p:spPr>
      </p:pic>
      <p:sp>
        <p:nvSpPr>
          <p:cNvPr id="121862" name="Rectangle 6"/>
          <p:cNvSpPr>
            <a:spLocks noChangeArrowheads="1"/>
          </p:cNvSpPr>
          <p:nvPr/>
        </p:nvSpPr>
        <p:spPr bwMode="auto">
          <a:xfrm>
            <a:off x="2743200" y="1828800"/>
            <a:ext cx="6248400" cy="4343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marL="342900" indent="-342900">
              <a:spcBef>
                <a:spcPct val="20000"/>
              </a:spcBef>
              <a:buChar char="•"/>
              <a:defRPr sz="3200">
                <a:solidFill>
                  <a:schemeClr val="tx1"/>
                </a:solidFill>
                <a:latin typeface="Arial" charset="0"/>
                <a:ea typeface="ＭＳ Ｐゴシック" pitchFamily="80" charset="-128"/>
              </a:defRPr>
            </a:lvl1pPr>
            <a:lvl2pPr marL="742950" indent="-285750">
              <a:spcBef>
                <a:spcPct val="20000"/>
              </a:spcBef>
              <a:buChar char="–"/>
              <a:defRPr sz="2800">
                <a:solidFill>
                  <a:schemeClr val="tx1"/>
                </a:solidFill>
                <a:latin typeface="Arial" charset="0"/>
                <a:ea typeface="ＭＳ Ｐゴシック" pitchFamily="80" charset="-128"/>
              </a:defRPr>
            </a:lvl2pPr>
            <a:lvl3pPr marL="1143000" indent="-228600">
              <a:spcBef>
                <a:spcPct val="20000"/>
              </a:spcBef>
              <a:buChar char="•"/>
              <a:defRPr sz="2400">
                <a:solidFill>
                  <a:schemeClr val="tx1"/>
                </a:solidFill>
                <a:latin typeface="Arial" charset="0"/>
                <a:ea typeface="ＭＳ Ｐゴシック" pitchFamily="80" charset="-128"/>
              </a:defRPr>
            </a:lvl3pPr>
            <a:lvl4pPr marL="1600200" indent="-228600">
              <a:spcBef>
                <a:spcPct val="20000"/>
              </a:spcBef>
              <a:buChar char="–"/>
              <a:defRPr sz="2000">
                <a:solidFill>
                  <a:schemeClr val="tx1"/>
                </a:solidFill>
                <a:latin typeface="Arial" charset="0"/>
                <a:ea typeface="ＭＳ Ｐゴシック" pitchFamily="80" charset="-128"/>
              </a:defRPr>
            </a:lvl4pPr>
            <a:lvl5pPr marL="2057400" indent="-228600">
              <a:spcBef>
                <a:spcPct val="20000"/>
              </a:spcBef>
              <a:buChar char="»"/>
              <a:defRPr sz="2000">
                <a:solidFill>
                  <a:schemeClr val="tx1"/>
                </a:solidFill>
                <a:latin typeface="Arial" charset="0"/>
                <a:ea typeface="ＭＳ Ｐゴシック" pitchFamily="80" charset="-128"/>
              </a:defRPr>
            </a:lvl5pPr>
            <a:lvl6pPr marL="2514600" indent="-228600" fontAlgn="base">
              <a:spcBef>
                <a:spcPct val="20000"/>
              </a:spcBef>
              <a:spcAft>
                <a:spcPct val="0"/>
              </a:spcAft>
              <a:buChar char="»"/>
              <a:defRPr sz="2000">
                <a:solidFill>
                  <a:schemeClr val="tx1"/>
                </a:solidFill>
                <a:latin typeface="Arial" charset="0"/>
                <a:ea typeface="ＭＳ Ｐゴシック" pitchFamily="80" charset="-128"/>
              </a:defRPr>
            </a:lvl6pPr>
            <a:lvl7pPr marL="2971800" indent="-228600" fontAlgn="base">
              <a:spcBef>
                <a:spcPct val="20000"/>
              </a:spcBef>
              <a:spcAft>
                <a:spcPct val="0"/>
              </a:spcAft>
              <a:buChar char="»"/>
              <a:defRPr sz="2000">
                <a:solidFill>
                  <a:schemeClr val="tx1"/>
                </a:solidFill>
                <a:latin typeface="Arial" charset="0"/>
                <a:ea typeface="ＭＳ Ｐゴシック" pitchFamily="80" charset="-128"/>
              </a:defRPr>
            </a:lvl7pPr>
            <a:lvl8pPr marL="3429000" indent="-228600" fontAlgn="base">
              <a:spcBef>
                <a:spcPct val="20000"/>
              </a:spcBef>
              <a:spcAft>
                <a:spcPct val="0"/>
              </a:spcAft>
              <a:buChar char="»"/>
              <a:defRPr sz="2000">
                <a:solidFill>
                  <a:schemeClr val="tx1"/>
                </a:solidFill>
                <a:latin typeface="Arial" charset="0"/>
                <a:ea typeface="ＭＳ Ｐゴシック" pitchFamily="80" charset="-128"/>
              </a:defRPr>
            </a:lvl8pPr>
            <a:lvl9pPr marL="3886200" indent="-228600" fontAlgn="base">
              <a:spcBef>
                <a:spcPct val="20000"/>
              </a:spcBef>
              <a:spcAft>
                <a:spcPct val="0"/>
              </a:spcAft>
              <a:buChar char="»"/>
              <a:defRPr sz="2000">
                <a:solidFill>
                  <a:schemeClr val="tx1"/>
                </a:solidFill>
                <a:latin typeface="Arial" charset="0"/>
                <a:ea typeface="ＭＳ Ｐゴシック" pitchFamily="80" charset="-128"/>
              </a:defRPr>
            </a:lvl9pPr>
          </a:lstStyle>
          <a:p>
            <a:pPr eaLnBrk="1" hangingPunct="1"/>
            <a:r>
              <a:rPr lang="en-US" altLang="en-US" sz="2000" dirty="0"/>
              <a:t>Earthquake activity is measured by Seismographs</a:t>
            </a:r>
          </a:p>
          <a:p>
            <a:pPr lvl="1" eaLnBrk="1" hangingPunct="1"/>
            <a:r>
              <a:rPr lang="en-US" altLang="en-US" sz="1800" dirty="0"/>
              <a:t>Seismographs are stationed on the flanks of the volcano</a:t>
            </a:r>
          </a:p>
          <a:p>
            <a:pPr lvl="1" eaLnBrk="1" hangingPunct="1"/>
            <a:r>
              <a:rPr lang="en-US" altLang="en-US" sz="1800" dirty="0"/>
              <a:t>These record the frequency, duration and intensity of the earthquakes and report it back to the volcano observatory.</a:t>
            </a:r>
            <a:endParaRPr lang="en-US" altLang="en-US" sz="2000" dirty="0"/>
          </a:p>
          <a:p>
            <a:pPr eaLnBrk="1" hangingPunct="1"/>
            <a:endParaRPr lang="en-US" altLang="en-US" sz="2400" dirty="0"/>
          </a:p>
        </p:txBody>
      </p:sp>
      <p:pic>
        <p:nvPicPr>
          <p:cNvPr id="121864" name="Picture 8" descr="Seismic"/>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74987" y="4267200"/>
            <a:ext cx="4518025" cy="24336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2020716"/>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ChangeArrowheads="1"/>
          </p:cNvSpPr>
          <p:nvPr>
            <p:ph type="title"/>
          </p:nvPr>
        </p:nvSpPr>
        <p:spPr/>
        <p:txBody>
          <a:bodyPr/>
          <a:lstStyle/>
          <a:p>
            <a:r>
              <a:rPr lang="en-US" altLang="en-US"/>
              <a:t>Deformation Monitoring</a:t>
            </a:r>
          </a:p>
        </p:txBody>
      </p:sp>
      <p:sp>
        <p:nvSpPr>
          <p:cNvPr id="125955" name="Rectangle 3"/>
          <p:cNvSpPr>
            <a:spLocks noGrp="1" noChangeArrowheads="1"/>
          </p:cNvSpPr>
          <p:nvPr>
            <p:ph type="body" idx="1"/>
          </p:nvPr>
        </p:nvSpPr>
        <p:spPr>
          <a:xfrm>
            <a:off x="1295400" y="1752600"/>
            <a:ext cx="6248400" cy="4267200"/>
          </a:xfrm>
          <a:noFill/>
          <a:ln/>
        </p:spPr>
        <p:txBody>
          <a:bodyPr/>
          <a:lstStyle/>
          <a:p>
            <a:r>
              <a:rPr lang="en-US" altLang="en-US" sz="2000"/>
              <a:t>“Tiltmeters” are used to measure the deformation of the volcano</a:t>
            </a:r>
            <a:endParaRPr lang="en-US" altLang="en-US" sz="1600"/>
          </a:p>
          <a:p>
            <a:pPr lvl="1"/>
            <a:r>
              <a:rPr lang="en-US" altLang="en-US" sz="1400"/>
              <a:t>The tiltmeters measure changes in slope as small as one part per million. A slope change of one part per million is equivalent to raising the end of a board one kilometer long only one millimeter!</a:t>
            </a:r>
            <a:endParaRPr lang="en-US" altLang="en-US" sz="2000"/>
          </a:p>
          <a:p>
            <a:endParaRPr lang="en-US" altLang="en-US" sz="2400"/>
          </a:p>
        </p:txBody>
      </p:sp>
      <p:pic>
        <p:nvPicPr>
          <p:cNvPr id="125957" name="Picture 5" descr="tilt_p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3505200"/>
            <a:ext cx="4343400" cy="2784475"/>
          </a:xfrm>
          <a:prstGeom prst="rect">
            <a:avLst/>
          </a:prstGeom>
          <a:noFill/>
          <a:extLst>
            <a:ext uri="{909E8E84-426E-40DD-AFC4-6F175D3DCCD1}">
              <a14:hiddenFill xmlns:a14="http://schemas.microsoft.com/office/drawing/2010/main">
                <a:solidFill>
                  <a:srgbClr val="FFFFFF"/>
                </a:solidFill>
              </a14:hiddenFill>
            </a:ext>
          </a:extLst>
        </p:spPr>
      </p:pic>
      <p:pic>
        <p:nvPicPr>
          <p:cNvPr id="125958" name="Picture 6" descr="tiltpo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53000" y="3200400"/>
            <a:ext cx="3829050" cy="33353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95196178"/>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ChangeArrowheads="1"/>
          </p:cNvSpPr>
          <p:nvPr>
            <p:ph type="title"/>
          </p:nvPr>
        </p:nvSpPr>
        <p:spPr/>
        <p:txBody>
          <a:bodyPr/>
          <a:lstStyle/>
          <a:p>
            <a:r>
              <a:rPr lang="en-US" altLang="en-US"/>
              <a:t>Deformation Monitoring</a:t>
            </a:r>
          </a:p>
        </p:txBody>
      </p:sp>
      <p:sp>
        <p:nvSpPr>
          <p:cNvPr id="128003" name="Rectangle 3"/>
          <p:cNvSpPr>
            <a:spLocks noGrp="1" noChangeArrowheads="1"/>
          </p:cNvSpPr>
          <p:nvPr>
            <p:ph type="body" idx="1"/>
          </p:nvPr>
        </p:nvSpPr>
        <p:spPr>
          <a:xfrm>
            <a:off x="381000" y="1981200"/>
            <a:ext cx="8534400" cy="4114800"/>
          </a:xfrm>
          <a:noFill/>
          <a:ln/>
        </p:spPr>
        <p:txBody>
          <a:bodyPr/>
          <a:lstStyle/>
          <a:p>
            <a:r>
              <a:rPr lang="en-US" altLang="en-US" sz="2000"/>
              <a:t>Tilltmeters can tell you when new material enters the magma chamber.</a:t>
            </a:r>
            <a:endParaRPr lang="en-US" altLang="en-US" sz="2400"/>
          </a:p>
          <a:p>
            <a:endParaRPr lang="en-US" altLang="en-US" sz="2400"/>
          </a:p>
        </p:txBody>
      </p:sp>
      <p:sp>
        <p:nvSpPr>
          <p:cNvPr id="128006" name="Text Box 6"/>
          <p:cNvSpPr txBox="1">
            <a:spLocks noChangeArrowheads="1"/>
          </p:cNvSpPr>
          <p:nvPr/>
        </p:nvSpPr>
        <p:spPr bwMode="auto">
          <a:xfrm>
            <a:off x="6781800" y="4343400"/>
            <a:ext cx="1447800" cy="2219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spcBef>
                <a:spcPct val="50000"/>
              </a:spcBef>
            </a:pPr>
            <a:r>
              <a:rPr lang="en-US" altLang="en-US" sz="1400"/>
              <a:t>Note the presence of earthquakes in relation to the deformation. Often it is a combination of events that fore-warns of an eruption.</a:t>
            </a:r>
            <a:endParaRPr lang="en-US" altLang="en-US"/>
          </a:p>
        </p:txBody>
      </p:sp>
      <p:pic>
        <p:nvPicPr>
          <p:cNvPr id="128008" name="Picture 8" descr="tilt-met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0" y="2514600"/>
            <a:ext cx="4797425" cy="4025900"/>
          </a:xfrm>
          <a:prstGeom prst="rect">
            <a:avLst/>
          </a:prstGeom>
          <a:noFill/>
          <a:extLst>
            <a:ext uri="{909E8E84-426E-40DD-AFC4-6F175D3DCCD1}">
              <a14:hiddenFill xmlns:a14="http://schemas.microsoft.com/office/drawing/2010/main">
                <a:solidFill>
                  <a:srgbClr val="FFFFFF"/>
                </a:solidFill>
              </a14:hiddenFill>
            </a:ext>
          </a:extLst>
        </p:spPr>
      </p:pic>
      <p:sp>
        <p:nvSpPr>
          <p:cNvPr id="128009" name="Text Box 9"/>
          <p:cNvSpPr txBox="1">
            <a:spLocks noChangeArrowheads="1"/>
          </p:cNvSpPr>
          <p:nvPr/>
        </p:nvSpPr>
        <p:spPr bwMode="auto">
          <a:xfrm>
            <a:off x="1905000" y="2514600"/>
            <a:ext cx="3810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spcBef>
                <a:spcPct val="50000"/>
              </a:spcBef>
            </a:pPr>
            <a:r>
              <a:rPr lang="en-US" altLang="en-US"/>
              <a:t>A</a:t>
            </a:r>
          </a:p>
        </p:txBody>
      </p:sp>
      <p:sp>
        <p:nvSpPr>
          <p:cNvPr id="128010" name="Text Box 10"/>
          <p:cNvSpPr txBox="1">
            <a:spLocks noChangeArrowheads="1"/>
          </p:cNvSpPr>
          <p:nvPr/>
        </p:nvSpPr>
        <p:spPr bwMode="auto">
          <a:xfrm>
            <a:off x="1905000" y="4495800"/>
            <a:ext cx="5334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spcBef>
                <a:spcPct val="50000"/>
              </a:spcBef>
            </a:pPr>
            <a:r>
              <a:rPr lang="en-US" altLang="en-US"/>
              <a:t>B</a:t>
            </a:r>
          </a:p>
        </p:txBody>
      </p:sp>
    </p:spTree>
    <p:extLst>
      <p:ext uri="{BB962C8B-B14F-4D97-AF65-F5344CB8AC3E}">
        <p14:creationId xmlns:p14="http://schemas.microsoft.com/office/powerpoint/2010/main" val="2414869384"/>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ChangeArrowheads="1"/>
          </p:cNvSpPr>
          <p:nvPr>
            <p:ph type="title"/>
          </p:nvPr>
        </p:nvSpPr>
        <p:spPr/>
        <p:txBody>
          <a:bodyPr/>
          <a:lstStyle/>
          <a:p>
            <a:r>
              <a:rPr lang="en-US" altLang="en-US"/>
              <a:t>Gas Monitoring</a:t>
            </a:r>
          </a:p>
        </p:txBody>
      </p:sp>
      <p:sp>
        <p:nvSpPr>
          <p:cNvPr id="130051" name="Rectangle 3"/>
          <p:cNvSpPr>
            <a:spLocks noGrp="1" noChangeArrowheads="1"/>
          </p:cNvSpPr>
          <p:nvPr>
            <p:ph type="body" idx="1"/>
          </p:nvPr>
        </p:nvSpPr>
        <p:spPr>
          <a:xfrm>
            <a:off x="990600" y="1905000"/>
            <a:ext cx="7772400" cy="4343400"/>
          </a:xfrm>
          <a:noFill/>
          <a:ln/>
        </p:spPr>
        <p:txBody>
          <a:bodyPr/>
          <a:lstStyle/>
          <a:p>
            <a:r>
              <a:rPr lang="en-US" altLang="en-US" sz="2000"/>
              <a:t>Commonly gas output from a volcano increases or changes composition before an eruption.</a:t>
            </a:r>
          </a:p>
          <a:p>
            <a:pPr lvl="1"/>
            <a:r>
              <a:rPr lang="en-US" altLang="en-US" sz="2000"/>
              <a:t>As magma rises to the surface it releases (exsolves) much of its gas content.</a:t>
            </a:r>
          </a:p>
          <a:p>
            <a:pPr lvl="1"/>
            <a:r>
              <a:rPr lang="en-US" altLang="en-US" sz="2000"/>
              <a:t>This can be measured</a:t>
            </a:r>
          </a:p>
          <a:p>
            <a:endParaRPr lang="en-US" altLang="en-US" sz="2400"/>
          </a:p>
        </p:txBody>
      </p:sp>
      <p:pic>
        <p:nvPicPr>
          <p:cNvPr id="130052" name="Picture 4" descr="Fum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52600" y="3733800"/>
            <a:ext cx="2971800" cy="2701925"/>
          </a:xfrm>
          <a:prstGeom prst="rect">
            <a:avLst/>
          </a:prstGeom>
          <a:noFill/>
          <a:extLst>
            <a:ext uri="{909E8E84-426E-40DD-AFC4-6F175D3DCCD1}">
              <a14:hiddenFill xmlns:a14="http://schemas.microsoft.com/office/drawing/2010/main">
                <a:solidFill>
                  <a:srgbClr val="FFFFFF"/>
                </a:solidFill>
              </a14:hiddenFill>
            </a:ext>
          </a:extLst>
        </p:spPr>
      </p:pic>
      <p:pic>
        <p:nvPicPr>
          <p:cNvPr id="130053" name="Picture 5" descr="gas_sampli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10200" y="3124200"/>
            <a:ext cx="2281238" cy="3505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3162449"/>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ChangeArrowheads="1"/>
          </p:cNvSpPr>
          <p:nvPr>
            <p:ph type="title"/>
          </p:nvPr>
        </p:nvSpPr>
        <p:spPr/>
        <p:txBody>
          <a:bodyPr/>
          <a:lstStyle/>
          <a:p>
            <a:r>
              <a:rPr lang="en-US" altLang="en-US"/>
              <a:t>Gas Monitoring</a:t>
            </a:r>
          </a:p>
        </p:txBody>
      </p:sp>
      <p:sp>
        <p:nvSpPr>
          <p:cNvPr id="132099" name="Rectangle 3"/>
          <p:cNvSpPr>
            <a:spLocks noGrp="1" noChangeArrowheads="1"/>
          </p:cNvSpPr>
          <p:nvPr>
            <p:ph type="body" idx="1"/>
          </p:nvPr>
        </p:nvSpPr>
        <p:spPr>
          <a:xfrm>
            <a:off x="304800" y="1676400"/>
            <a:ext cx="6705600" cy="4343400"/>
          </a:xfrm>
          <a:noFill/>
          <a:ln/>
        </p:spPr>
        <p:txBody>
          <a:bodyPr/>
          <a:lstStyle/>
          <a:p>
            <a:r>
              <a:rPr lang="en-US" altLang="en-US" sz="2400"/>
              <a:t> Gas samples are collected from fumaroles and active vents. </a:t>
            </a:r>
          </a:p>
          <a:p>
            <a:endParaRPr lang="en-US" altLang="en-US" sz="2400"/>
          </a:p>
          <a:p>
            <a:endParaRPr lang="en-US" altLang="en-US" sz="2400"/>
          </a:p>
          <a:p>
            <a:endParaRPr lang="en-US" altLang="en-US" sz="2400"/>
          </a:p>
          <a:p>
            <a:endParaRPr lang="en-US" altLang="en-US" sz="2400"/>
          </a:p>
          <a:p>
            <a:r>
              <a:rPr lang="en-US" altLang="en-US" sz="2400"/>
              <a:t> Gas levels may also be monitored by remote sensing techniques</a:t>
            </a:r>
          </a:p>
          <a:p>
            <a:endParaRPr lang="en-US" altLang="en-US" sz="2400"/>
          </a:p>
        </p:txBody>
      </p:sp>
      <p:pic>
        <p:nvPicPr>
          <p:cNvPr id="132100" name="Picture 4" descr="monitoring ga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76600" y="2181225"/>
            <a:ext cx="3352800" cy="2093913"/>
          </a:xfrm>
          <a:prstGeom prst="rect">
            <a:avLst/>
          </a:prstGeom>
          <a:noFill/>
          <a:extLst>
            <a:ext uri="{909E8E84-426E-40DD-AFC4-6F175D3DCCD1}">
              <a14:hiddenFill xmlns:a14="http://schemas.microsoft.com/office/drawing/2010/main">
                <a:solidFill>
                  <a:srgbClr val="FFFFFF"/>
                </a:solidFill>
              </a14:hiddenFill>
            </a:ext>
          </a:extLst>
        </p:spPr>
      </p:pic>
      <p:pic>
        <p:nvPicPr>
          <p:cNvPr id="132101" name="Picture 5" descr="gas_sampli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58000" y="1219200"/>
            <a:ext cx="1984375" cy="3048000"/>
          </a:xfrm>
          <a:prstGeom prst="rect">
            <a:avLst/>
          </a:prstGeom>
          <a:noFill/>
          <a:extLst>
            <a:ext uri="{909E8E84-426E-40DD-AFC4-6F175D3DCCD1}">
              <a14:hiddenFill xmlns:a14="http://schemas.microsoft.com/office/drawing/2010/main">
                <a:solidFill>
                  <a:srgbClr val="FFFFFF"/>
                </a:solidFill>
              </a14:hiddenFill>
            </a:ext>
          </a:extLst>
        </p:spPr>
      </p:pic>
      <p:pic>
        <p:nvPicPr>
          <p:cNvPr id="132102" name="Picture 6" descr="lava_sampli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600" y="2514600"/>
            <a:ext cx="2743200" cy="1727200"/>
          </a:xfrm>
          <a:prstGeom prst="rect">
            <a:avLst/>
          </a:prstGeom>
          <a:noFill/>
          <a:extLst>
            <a:ext uri="{909E8E84-426E-40DD-AFC4-6F175D3DCCD1}">
              <a14:hiddenFill xmlns:a14="http://schemas.microsoft.com/office/drawing/2010/main">
                <a:solidFill>
                  <a:srgbClr val="FFFFFF"/>
                </a:solidFill>
              </a14:hiddenFill>
            </a:ext>
          </a:extLst>
        </p:spPr>
      </p:pic>
      <p:pic>
        <p:nvPicPr>
          <p:cNvPr id="132104" name="Picture 8" descr="COSPEC"/>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14800" y="4756150"/>
            <a:ext cx="2895600" cy="1897063"/>
          </a:xfrm>
          <a:prstGeom prst="rect">
            <a:avLst/>
          </a:prstGeom>
          <a:noFill/>
          <a:extLst>
            <a:ext uri="{909E8E84-426E-40DD-AFC4-6F175D3DCCD1}">
              <a14:hiddenFill xmlns:a14="http://schemas.microsoft.com/office/drawing/2010/main">
                <a:solidFill>
                  <a:srgbClr val="FFFFFF"/>
                </a:solidFill>
              </a14:hiddenFill>
            </a:ext>
          </a:extLst>
        </p:spPr>
      </p:pic>
      <p:pic>
        <p:nvPicPr>
          <p:cNvPr id="132106" name="Picture 10" descr="volcano_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315200" y="4343400"/>
            <a:ext cx="1509713" cy="2354263"/>
          </a:xfrm>
          <a:prstGeom prst="rect">
            <a:avLst/>
          </a:prstGeom>
          <a:noFill/>
          <a:extLst>
            <a:ext uri="{909E8E84-426E-40DD-AFC4-6F175D3DCCD1}">
              <a14:hiddenFill xmlns:a14="http://schemas.microsoft.com/office/drawing/2010/main">
                <a:solidFill>
                  <a:srgbClr val="FFFFFF"/>
                </a:solidFill>
              </a14:hiddenFill>
            </a:ext>
          </a:extLst>
        </p:spPr>
      </p:pic>
      <p:pic>
        <p:nvPicPr>
          <p:cNvPr id="132107" name="Picture 11" descr="image004"/>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524000" y="5105400"/>
            <a:ext cx="2320925" cy="15303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440081"/>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1026"/>
          <p:cNvSpPr>
            <a:spLocks noGrp="1" noChangeArrowheads="1"/>
          </p:cNvSpPr>
          <p:nvPr>
            <p:ph type="title"/>
          </p:nvPr>
        </p:nvSpPr>
        <p:spPr/>
        <p:txBody>
          <a:bodyPr/>
          <a:lstStyle/>
          <a:p>
            <a:r>
              <a:rPr lang="en-US" altLang="en-US"/>
              <a:t>In Summary..</a:t>
            </a:r>
          </a:p>
        </p:txBody>
      </p:sp>
      <p:sp>
        <p:nvSpPr>
          <p:cNvPr id="174083" name="Rectangle 1027"/>
          <p:cNvSpPr>
            <a:spLocks noGrp="1" noChangeArrowheads="1"/>
          </p:cNvSpPr>
          <p:nvPr>
            <p:ph type="body" idx="1"/>
          </p:nvPr>
        </p:nvSpPr>
        <p:spPr>
          <a:xfrm>
            <a:off x="533400" y="1676400"/>
            <a:ext cx="8153400" cy="4419600"/>
          </a:xfrm>
        </p:spPr>
        <p:txBody>
          <a:bodyPr/>
          <a:lstStyle/>
          <a:p>
            <a:pPr>
              <a:buFont typeface="Wingdings" panose="05000000000000000000" pitchFamily="2" charset="2"/>
              <a:buChar char="Ø"/>
            </a:pPr>
            <a:r>
              <a:rPr lang="en-US" altLang="en-US" sz="2400" dirty="0"/>
              <a:t>Volcanoes are extremely hazardous. </a:t>
            </a:r>
            <a:endParaRPr lang="en-US" altLang="en-US" sz="2400" dirty="0" smtClean="0"/>
          </a:p>
          <a:p>
            <a:pPr>
              <a:buFont typeface="Wingdings" panose="05000000000000000000" pitchFamily="2" charset="2"/>
              <a:buChar char="Ø"/>
            </a:pPr>
            <a:endParaRPr lang="en-US" altLang="en-US" sz="2400" dirty="0"/>
          </a:p>
          <a:p>
            <a:pPr>
              <a:buFont typeface="Wingdings" panose="05000000000000000000" pitchFamily="2" charset="2"/>
              <a:buChar char="Ø"/>
            </a:pPr>
            <a:r>
              <a:rPr lang="en-US" altLang="en-US" sz="2400" dirty="0"/>
              <a:t>However, the volcano can be studied, monitored and understood</a:t>
            </a:r>
            <a:r>
              <a:rPr lang="en-US" altLang="en-US" sz="2400" dirty="0" smtClean="0"/>
              <a:t>.</a:t>
            </a:r>
          </a:p>
          <a:p>
            <a:pPr>
              <a:buFont typeface="Wingdings" panose="05000000000000000000" pitchFamily="2" charset="2"/>
              <a:buChar char="Ø"/>
            </a:pPr>
            <a:endParaRPr lang="en-US" altLang="en-US" sz="2400" dirty="0"/>
          </a:p>
          <a:p>
            <a:pPr>
              <a:buFont typeface="Wingdings" panose="05000000000000000000" pitchFamily="2" charset="2"/>
              <a:buChar char="Ø"/>
            </a:pPr>
            <a:r>
              <a:rPr lang="en-US" altLang="en-US" sz="2400" dirty="0"/>
              <a:t>Each volcano is different, and offers a unique set of </a:t>
            </a:r>
            <a:r>
              <a:rPr lang="en-US" altLang="en-US" sz="2400" dirty="0" smtClean="0"/>
              <a:t>dangers</a:t>
            </a:r>
          </a:p>
          <a:p>
            <a:pPr>
              <a:buFont typeface="Wingdings" panose="05000000000000000000" pitchFamily="2" charset="2"/>
              <a:buChar char="Ø"/>
            </a:pPr>
            <a:endParaRPr lang="en-US" altLang="en-US" sz="2400" dirty="0"/>
          </a:p>
          <a:p>
            <a:pPr>
              <a:buFont typeface="Wingdings" panose="05000000000000000000" pitchFamily="2" charset="2"/>
              <a:buChar char="Ø"/>
            </a:pPr>
            <a:r>
              <a:rPr lang="en-US" altLang="en-US" sz="2400" dirty="0"/>
              <a:t> Plans may be emplaced to help control potential damage.</a:t>
            </a:r>
          </a:p>
        </p:txBody>
      </p:sp>
    </p:spTree>
    <p:extLst>
      <p:ext uri="{BB962C8B-B14F-4D97-AF65-F5344CB8AC3E}">
        <p14:creationId xmlns:p14="http://schemas.microsoft.com/office/powerpoint/2010/main" val="199591392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t>PLUTONS</a:t>
            </a:r>
            <a:endParaRPr lang="en-US" dirty="0"/>
          </a:p>
        </p:txBody>
      </p:sp>
      <p:pic>
        <p:nvPicPr>
          <p:cNvPr id="8195" name="Picture 1"/>
          <p:cNvPicPr>
            <a:picLocks noChangeAspect="1" noChangeArrowheads="1"/>
          </p:cNvPicPr>
          <p:nvPr/>
        </p:nvPicPr>
        <p:blipFill>
          <a:blip r:embed="rId2" cstate="print"/>
          <a:srcRect/>
          <a:stretch>
            <a:fillRect/>
          </a:stretch>
        </p:blipFill>
        <p:spPr bwMode="auto">
          <a:xfrm>
            <a:off x="0" y="1219200"/>
            <a:ext cx="5395913" cy="2776538"/>
          </a:xfrm>
          <a:prstGeom prst="rect">
            <a:avLst/>
          </a:prstGeom>
          <a:noFill/>
          <a:ln w="9525">
            <a:noFill/>
            <a:miter lim="800000"/>
            <a:headEnd/>
            <a:tailEnd/>
          </a:ln>
        </p:spPr>
      </p:pic>
      <p:pic>
        <p:nvPicPr>
          <p:cNvPr id="8196" name="Picture 1"/>
          <p:cNvPicPr>
            <a:picLocks noChangeAspect="1" noChangeArrowheads="1"/>
          </p:cNvPicPr>
          <p:nvPr/>
        </p:nvPicPr>
        <p:blipFill>
          <a:blip r:embed="rId3" cstate="print"/>
          <a:srcRect/>
          <a:stretch>
            <a:fillRect/>
          </a:stretch>
        </p:blipFill>
        <p:spPr bwMode="auto">
          <a:xfrm>
            <a:off x="5029200" y="3267075"/>
            <a:ext cx="3876675" cy="3590925"/>
          </a:xfrm>
          <a:prstGeom prst="rect">
            <a:avLst/>
          </a:prstGeom>
          <a:noFill/>
          <a:ln w="9525">
            <a:noFill/>
            <a:miter lim="800000"/>
            <a:headEnd/>
            <a:tailEnd/>
          </a:ln>
        </p:spPr>
      </p:pic>
      <p:sp>
        <p:nvSpPr>
          <p:cNvPr id="8197" name="TextBox 5"/>
          <p:cNvSpPr txBox="1">
            <a:spLocks noChangeArrowheads="1"/>
          </p:cNvSpPr>
          <p:nvPr/>
        </p:nvSpPr>
        <p:spPr bwMode="auto">
          <a:xfrm>
            <a:off x="1371600" y="5105400"/>
            <a:ext cx="3014663" cy="369888"/>
          </a:xfrm>
          <a:prstGeom prst="rect">
            <a:avLst/>
          </a:prstGeom>
          <a:noFill/>
          <a:ln w="9525">
            <a:noFill/>
            <a:miter lim="800000"/>
            <a:headEnd/>
            <a:tailEnd/>
          </a:ln>
        </p:spPr>
        <p:txBody>
          <a:bodyPr wrap="none">
            <a:spAutoFit/>
          </a:bodyPr>
          <a:lstStyle/>
          <a:p>
            <a:r>
              <a:rPr lang="en-US">
                <a:solidFill>
                  <a:srgbClr val="FF0000"/>
                </a:solidFill>
                <a:latin typeface="Book Antiqua" pitchFamily="18" charset="0"/>
              </a:rPr>
              <a:t>BATHOLITH</a:t>
            </a:r>
            <a:r>
              <a:rPr lang="en-US">
                <a:latin typeface="Book Antiqua" pitchFamily="18" charset="0"/>
              </a:rPr>
              <a:t> AND </a:t>
            </a:r>
            <a:r>
              <a:rPr lang="en-US">
                <a:solidFill>
                  <a:srgbClr val="FF0000"/>
                </a:solidFill>
                <a:latin typeface="Book Antiqua" pitchFamily="18" charset="0"/>
              </a:rPr>
              <a:t>STOCK</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t>PLUTONS</a:t>
            </a:r>
            <a:endParaRPr lang="en-US" dirty="0"/>
          </a:p>
        </p:txBody>
      </p:sp>
      <p:sp>
        <p:nvSpPr>
          <p:cNvPr id="9219" name="Content Placeholder 2"/>
          <p:cNvSpPr>
            <a:spLocks noGrp="1"/>
          </p:cNvSpPr>
          <p:nvPr>
            <p:ph idx="1"/>
          </p:nvPr>
        </p:nvSpPr>
        <p:spPr/>
        <p:txBody>
          <a:bodyPr>
            <a:normAutofit fontScale="92500"/>
          </a:bodyPr>
          <a:lstStyle/>
          <a:p>
            <a:pPr algn="just">
              <a:buFont typeface="Wingdings" pitchFamily="2" charset="2"/>
              <a:buChar char="Ø"/>
            </a:pPr>
            <a:r>
              <a:rPr lang="en-US" dirty="0" smtClean="0"/>
              <a:t>A </a:t>
            </a:r>
            <a:r>
              <a:rPr lang="en-US" dirty="0" smtClean="0">
                <a:solidFill>
                  <a:srgbClr val="FF0000"/>
                </a:solidFill>
              </a:rPr>
              <a:t>dike </a:t>
            </a:r>
            <a:r>
              <a:rPr lang="en-US" dirty="0" smtClean="0"/>
              <a:t>is a tabular, or sheet like, intrusive rock that forms when magma oozes into a fracture Dikes cut across sedimentary layers or other features in country rock and range from less than a centimeter to more than a kilometer thick.</a:t>
            </a:r>
          </a:p>
          <a:p>
            <a:pPr algn="just">
              <a:buFont typeface="Wingdings" pitchFamily="2" charset="2"/>
              <a:buChar char="Ø"/>
            </a:pPr>
            <a:endParaRPr lang="en-US" dirty="0" smtClean="0"/>
          </a:p>
          <a:p>
            <a:pPr algn="just">
              <a:buFont typeface="Wingdings" pitchFamily="2" charset="2"/>
              <a:buChar char="Ø"/>
            </a:pPr>
            <a:r>
              <a:rPr lang="en-US" dirty="0" smtClean="0"/>
              <a:t>Magma that oozes between layers of country rock forms a sheet like rock parallel to the layering, called a </a:t>
            </a:r>
            <a:r>
              <a:rPr lang="en-US" dirty="0" smtClean="0">
                <a:solidFill>
                  <a:srgbClr val="FF0000"/>
                </a:solidFill>
              </a:rPr>
              <a:t>sill</a:t>
            </a:r>
            <a:r>
              <a:rPr lang="en-US" dirty="0" smtClean="0"/>
              <a:t>.</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t>PLUTONS</a:t>
            </a:r>
            <a:endParaRPr lang="en-US" dirty="0"/>
          </a:p>
        </p:txBody>
      </p:sp>
      <p:pic>
        <p:nvPicPr>
          <p:cNvPr id="10243" name="Picture 1"/>
          <p:cNvPicPr>
            <a:picLocks noChangeAspect="1" noChangeArrowheads="1"/>
          </p:cNvPicPr>
          <p:nvPr/>
        </p:nvPicPr>
        <p:blipFill>
          <a:blip r:embed="rId2" cstate="print"/>
          <a:srcRect/>
          <a:stretch>
            <a:fillRect/>
          </a:stretch>
        </p:blipFill>
        <p:spPr bwMode="auto">
          <a:xfrm>
            <a:off x="228600" y="2481263"/>
            <a:ext cx="4010025" cy="2743200"/>
          </a:xfrm>
          <a:prstGeom prst="rect">
            <a:avLst/>
          </a:prstGeom>
          <a:noFill/>
          <a:ln w="9525">
            <a:noFill/>
            <a:miter lim="800000"/>
            <a:headEnd/>
            <a:tailEnd/>
          </a:ln>
        </p:spPr>
      </p:pic>
      <p:pic>
        <p:nvPicPr>
          <p:cNvPr id="10244" name="Picture 3" descr="http://www.answersincreation.org/curriculum/geology/images/Dike_Cross-Island_Trail_Alaska.jpg"/>
          <p:cNvPicPr>
            <a:picLocks noChangeAspect="1" noChangeArrowheads="1"/>
          </p:cNvPicPr>
          <p:nvPr/>
        </p:nvPicPr>
        <p:blipFill>
          <a:blip r:embed="rId3" cstate="print"/>
          <a:srcRect/>
          <a:stretch>
            <a:fillRect/>
          </a:stretch>
        </p:blipFill>
        <p:spPr bwMode="auto">
          <a:xfrm>
            <a:off x="5029200" y="1154113"/>
            <a:ext cx="3810000" cy="2857500"/>
          </a:xfrm>
          <a:prstGeom prst="rect">
            <a:avLst/>
          </a:prstGeom>
          <a:noFill/>
          <a:ln w="9525">
            <a:noFill/>
            <a:miter lim="800000"/>
            <a:headEnd/>
            <a:tailEnd/>
          </a:ln>
        </p:spPr>
      </p:pic>
      <p:pic>
        <p:nvPicPr>
          <p:cNvPr id="10245" name="Picture 5" descr="Franklin sill resting on top of arenaceous Recluse Formation (Paleoproterozoic) sediments in the Tree River Fold Belt"/>
          <p:cNvPicPr>
            <a:picLocks noChangeAspect="1" noChangeArrowheads="1"/>
          </p:cNvPicPr>
          <p:nvPr/>
        </p:nvPicPr>
        <p:blipFill>
          <a:blip r:embed="rId4" cstate="print"/>
          <a:srcRect l="3604" t="3355" r="2702" b="5370"/>
          <a:stretch>
            <a:fillRect/>
          </a:stretch>
        </p:blipFill>
        <p:spPr bwMode="auto">
          <a:xfrm>
            <a:off x="5029200" y="4137025"/>
            <a:ext cx="3962400" cy="2590800"/>
          </a:xfrm>
          <a:prstGeom prst="rect">
            <a:avLst/>
          </a:prstGeom>
          <a:noFill/>
          <a:ln w="9525">
            <a:noFill/>
            <a:miter lim="800000"/>
            <a:headEnd/>
            <a:tailEnd/>
          </a:ln>
        </p:spPr>
      </p:pic>
      <p:sp>
        <p:nvSpPr>
          <p:cNvPr id="10246" name="TextBox 6"/>
          <p:cNvSpPr txBox="1">
            <a:spLocks noChangeArrowheads="1"/>
          </p:cNvSpPr>
          <p:nvPr/>
        </p:nvSpPr>
        <p:spPr bwMode="auto">
          <a:xfrm>
            <a:off x="4038600" y="1676400"/>
            <a:ext cx="750888" cy="369888"/>
          </a:xfrm>
          <a:prstGeom prst="rect">
            <a:avLst/>
          </a:prstGeom>
          <a:noFill/>
          <a:ln w="9525">
            <a:noFill/>
            <a:miter lim="800000"/>
            <a:headEnd/>
            <a:tailEnd/>
          </a:ln>
        </p:spPr>
        <p:txBody>
          <a:bodyPr wrap="none">
            <a:spAutoFit/>
          </a:bodyPr>
          <a:lstStyle/>
          <a:p>
            <a:r>
              <a:rPr lang="en-US">
                <a:solidFill>
                  <a:srgbClr val="FF0000"/>
                </a:solidFill>
                <a:latin typeface="Book Antiqua" pitchFamily="18" charset="0"/>
              </a:rPr>
              <a:t>DIKE</a:t>
            </a:r>
          </a:p>
        </p:txBody>
      </p:sp>
      <p:sp>
        <p:nvSpPr>
          <p:cNvPr id="10247" name="TextBox 7"/>
          <p:cNvSpPr txBox="1">
            <a:spLocks noChangeArrowheads="1"/>
          </p:cNvSpPr>
          <p:nvPr/>
        </p:nvSpPr>
        <p:spPr bwMode="auto">
          <a:xfrm>
            <a:off x="4038600" y="5791200"/>
            <a:ext cx="666750" cy="369888"/>
          </a:xfrm>
          <a:prstGeom prst="rect">
            <a:avLst/>
          </a:prstGeom>
          <a:noFill/>
          <a:ln w="9525">
            <a:noFill/>
            <a:miter lim="800000"/>
            <a:headEnd/>
            <a:tailEnd/>
          </a:ln>
        </p:spPr>
        <p:txBody>
          <a:bodyPr wrap="none">
            <a:spAutoFit/>
          </a:bodyPr>
          <a:lstStyle/>
          <a:p>
            <a:r>
              <a:rPr lang="en-US">
                <a:solidFill>
                  <a:srgbClr val="FF0000"/>
                </a:solidFill>
                <a:latin typeface="Book Antiqua" pitchFamily="18" charset="0"/>
              </a:rPr>
              <a:t>SILL</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fontAlgn="auto">
              <a:spcAft>
                <a:spcPts val="0"/>
              </a:spcAft>
              <a:defRPr/>
            </a:pPr>
            <a:r>
              <a:rPr lang="en-US" dirty="0" smtClean="0"/>
              <a:t>VOLCANIC ROCKS AND VOLCANOES</a:t>
            </a:r>
            <a:endParaRPr lang="en-US" dirty="0"/>
          </a:p>
        </p:txBody>
      </p:sp>
      <p:sp>
        <p:nvSpPr>
          <p:cNvPr id="11267" name="Content Placeholder 2"/>
          <p:cNvSpPr>
            <a:spLocks noGrp="1"/>
          </p:cNvSpPr>
          <p:nvPr>
            <p:ph idx="1"/>
          </p:nvPr>
        </p:nvSpPr>
        <p:spPr/>
        <p:txBody>
          <a:bodyPr>
            <a:normAutofit fontScale="92500" lnSpcReduction="20000"/>
          </a:bodyPr>
          <a:lstStyle/>
          <a:p>
            <a:pPr algn="just">
              <a:buFont typeface="Wingdings" pitchFamily="2" charset="2"/>
              <a:buChar char="Ø"/>
            </a:pPr>
            <a:r>
              <a:rPr lang="en-US" dirty="0" smtClean="0"/>
              <a:t>The material erupted from volcanoes creates a wide variety of rocks and landforms, including </a:t>
            </a:r>
            <a:r>
              <a:rPr lang="en-US" dirty="0" smtClean="0">
                <a:solidFill>
                  <a:srgbClr val="FF0000"/>
                </a:solidFill>
              </a:rPr>
              <a:t>lava plateaus </a:t>
            </a:r>
            <a:r>
              <a:rPr lang="en-US" dirty="0" smtClean="0"/>
              <a:t>and several types of </a:t>
            </a:r>
            <a:r>
              <a:rPr lang="en-US" dirty="0" smtClean="0">
                <a:solidFill>
                  <a:srgbClr val="FF0000"/>
                </a:solidFill>
              </a:rPr>
              <a:t>volcanoes.</a:t>
            </a:r>
          </a:p>
          <a:p>
            <a:pPr algn="just">
              <a:buFont typeface="Wingdings" pitchFamily="2" charset="2"/>
              <a:buChar char="Ø"/>
            </a:pPr>
            <a:endParaRPr lang="en-US" dirty="0" smtClean="0">
              <a:solidFill>
                <a:srgbClr val="FF0000"/>
              </a:solidFill>
            </a:endParaRPr>
          </a:p>
          <a:p>
            <a:pPr algn="just">
              <a:buFont typeface="Wingdings" pitchFamily="2" charset="2"/>
              <a:buChar char="Ø"/>
            </a:pPr>
            <a:r>
              <a:rPr lang="en-US" dirty="0" smtClean="0">
                <a:solidFill>
                  <a:srgbClr val="FF0000"/>
                </a:solidFill>
              </a:rPr>
              <a:t>Lava</a:t>
            </a:r>
            <a:r>
              <a:rPr lang="en-US" dirty="0" smtClean="0"/>
              <a:t> is fluid magma that flows onto the Earth’s surface. Lava generally comes on to the earth’s surface through volcanoes.</a:t>
            </a:r>
          </a:p>
          <a:p>
            <a:pPr algn="just">
              <a:buFont typeface="Wingdings" pitchFamily="2" charset="2"/>
              <a:buChar char="Ø"/>
            </a:pPr>
            <a:endParaRPr lang="en-US" dirty="0" smtClean="0"/>
          </a:p>
          <a:p>
            <a:pPr algn="just">
              <a:buFont typeface="Wingdings" pitchFamily="2" charset="2"/>
              <a:buChar char="Ø"/>
            </a:pPr>
            <a:r>
              <a:rPr lang="en-US" dirty="0" smtClean="0"/>
              <a:t>A </a:t>
            </a:r>
            <a:r>
              <a:rPr lang="en-US" dirty="0" smtClean="0">
                <a:solidFill>
                  <a:srgbClr val="FF0000"/>
                </a:solidFill>
              </a:rPr>
              <a:t>volcano</a:t>
            </a:r>
            <a:r>
              <a:rPr lang="en-US" dirty="0" smtClean="0"/>
              <a:t> is an opening, or rupture, in a planet's surface or crust, which allows hot magma, volcanic ash and gases to escape from below the surface</a:t>
            </a:r>
          </a:p>
          <a:p>
            <a:endParaRPr lang="en-US" dirty="0" smtClean="0"/>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98a2c78e7b3c145b5fbe55831438b56844ecc"/>
</p:tagLst>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re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224</TotalTime>
  <Words>3523</Words>
  <Application>Microsoft Office PowerPoint</Application>
  <PresentationFormat>On-screen Show (4:3)</PresentationFormat>
  <Paragraphs>334</Paragraphs>
  <Slides>55</Slides>
  <Notes>25</Notes>
  <HiddenSlides>0</HiddenSlides>
  <MMClips>0</MMClips>
  <ScaleCrop>false</ScaleCrop>
  <HeadingPairs>
    <vt:vector size="4" baseType="variant">
      <vt:variant>
        <vt:lpstr>Theme</vt:lpstr>
      </vt:variant>
      <vt:variant>
        <vt:i4>1</vt:i4>
      </vt:variant>
      <vt:variant>
        <vt:lpstr>Slide Titles</vt:lpstr>
      </vt:variant>
      <vt:variant>
        <vt:i4>55</vt:i4>
      </vt:variant>
    </vt:vector>
  </HeadingPairs>
  <TitlesOfParts>
    <vt:vector size="56" baseType="lpstr">
      <vt:lpstr>Trek</vt:lpstr>
      <vt:lpstr>Volcanoes</vt:lpstr>
      <vt:lpstr>WHAT IS A MAGMA</vt:lpstr>
      <vt:lpstr>MAGMA BEHAVIOUR</vt:lpstr>
      <vt:lpstr>TYPES OF MAGMA</vt:lpstr>
      <vt:lpstr>PLUTONS</vt:lpstr>
      <vt:lpstr>PLUTONS</vt:lpstr>
      <vt:lpstr>PLUTONS</vt:lpstr>
      <vt:lpstr>PLUTONS</vt:lpstr>
      <vt:lpstr>VOLCANIC ROCKS AND VOLCANOES</vt:lpstr>
      <vt:lpstr>VOLCANIC ROCKS AND VOLCANOES</vt:lpstr>
      <vt:lpstr>VOLCANIC ROCKS AND VOLCANOES</vt:lpstr>
      <vt:lpstr>TYPES OF LAVA</vt:lpstr>
      <vt:lpstr>TYPES OF LAVA</vt:lpstr>
      <vt:lpstr>TYPES OF LAVA</vt:lpstr>
      <vt:lpstr>STRUCTURES IN VOLCANIC ROCKS</vt:lpstr>
      <vt:lpstr>STRUCTURES IN VOLCANIC ROCKS</vt:lpstr>
      <vt:lpstr>PYROCLASTIC ROCKS</vt:lpstr>
      <vt:lpstr>PYROCLASTIC ROCKS</vt:lpstr>
      <vt:lpstr>PYROCLASTIC ROCKS</vt:lpstr>
      <vt:lpstr>FISSURE ERUPTIONS AND LAVA PLATEAUS</vt:lpstr>
      <vt:lpstr>FISSURE ERUPTIONS AND LAVA PLATEAUS</vt:lpstr>
      <vt:lpstr>FISSURE ERUPTIONS AND LAVA PLATEAUS</vt:lpstr>
      <vt:lpstr>VOLCANOES</vt:lpstr>
      <vt:lpstr>VOLCANOES</vt:lpstr>
      <vt:lpstr>VOLCANO TYPES BASED ON ACTIVITY</vt:lpstr>
      <vt:lpstr>TYPES OF VOLCANOES</vt:lpstr>
      <vt:lpstr>TYPES OF VOLCANOES</vt:lpstr>
      <vt:lpstr>TYPES OF VOLCANOES</vt:lpstr>
      <vt:lpstr>DISTRIBUTION OF WORLD VOLCANOES</vt:lpstr>
      <vt:lpstr>Plate Tectonics and Volcanic Activity</vt:lpstr>
      <vt:lpstr>Active volcanoes and plate tectonics</vt:lpstr>
      <vt:lpstr>Volcano Monitoring and Hazard Mitigation</vt:lpstr>
      <vt:lpstr>Volcanic Fatalities </vt:lpstr>
      <vt:lpstr>Volcanic Hazards</vt:lpstr>
      <vt:lpstr>PowerPoint Presentation</vt:lpstr>
      <vt:lpstr>Pompeii (79AD)</vt:lpstr>
      <vt:lpstr>Pompeii (79AD)</vt:lpstr>
      <vt:lpstr>Pompeii (79AD)</vt:lpstr>
      <vt:lpstr>How do pyroclastic flows cause devastation?</vt:lpstr>
      <vt:lpstr>Pyroclastic Flow - direct impact</vt:lpstr>
      <vt:lpstr>Pyroclastic Flow - burial</vt:lpstr>
      <vt:lpstr>Pyroclastic Flow - burns</vt:lpstr>
      <vt:lpstr>Pyroclastic Flow - lahars</vt:lpstr>
      <vt:lpstr>Pyroclastic Fall</vt:lpstr>
      <vt:lpstr>Lava Flow</vt:lpstr>
      <vt:lpstr>PowerPoint Presentation</vt:lpstr>
      <vt:lpstr>Volcano Monitoring</vt:lpstr>
      <vt:lpstr>Volcano Monitoring</vt:lpstr>
      <vt:lpstr>Seismic Activity</vt:lpstr>
      <vt:lpstr>Seismic Activity</vt:lpstr>
      <vt:lpstr>Deformation Monitoring</vt:lpstr>
      <vt:lpstr>Deformation Monitoring</vt:lpstr>
      <vt:lpstr>Gas Monitoring</vt:lpstr>
      <vt:lpstr>Gas Monitoring</vt:lpstr>
      <vt:lpstr>In Summary..</vt:lpstr>
    </vt:vector>
  </TitlesOfParts>
  <Compan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PLUTONS AND VOLCANOES</dc:title>
  <dc:creator>----------</dc:creator>
  <cp:lastModifiedBy>User</cp:lastModifiedBy>
  <cp:revision>26</cp:revision>
  <dcterms:created xsi:type="dcterms:W3CDTF">2010-12-21T10:49:10Z</dcterms:created>
  <dcterms:modified xsi:type="dcterms:W3CDTF">2015-11-03T06:11:12Z</dcterms:modified>
</cp:coreProperties>
</file>