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72" r:id="rId3"/>
    <p:sldId id="273" r:id="rId4"/>
    <p:sldId id="274" r:id="rId5"/>
    <p:sldId id="275" r:id="rId6"/>
    <p:sldId id="264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76" r:id="rId17"/>
    <p:sldId id="269" r:id="rId18"/>
    <p:sldId id="277" r:id="rId19"/>
    <p:sldId id="278" r:id="rId20"/>
    <p:sldId id="279" r:id="rId21"/>
    <p:sldId id="283" r:id="rId22"/>
    <p:sldId id="280" r:id="rId23"/>
    <p:sldId id="281" r:id="rId24"/>
    <p:sldId id="270" r:id="rId25"/>
    <p:sldId id="271" r:id="rId26"/>
    <p:sldId id="282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B881D-25B8-4549-90CB-6D5CFC82C80C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F6ABA-CE87-48BB-90D6-8249AEDFD5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003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120B91-A58E-41FC-BC68-36F995C24EA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120B91-A58E-41FC-BC68-36F995C24EA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F6ABA-CE87-48BB-90D6-8249AEDFD538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B96C495-C549-40B6-A2E1-3F84B6B9FE0A}" type="datetimeFigureOut">
              <a:rPr lang="en-US" smtClean="0"/>
              <a:pPr/>
              <a:t>26/10/2014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58802AA-20FD-4A5F-A02E-D5A094D369D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upload.wikimedia.org/wikipedia/commons/3/3a/Gradierte_Schichtung_EN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upload.wikimedia.org/wikipedia/commons/6/61/Dunas_de_Maspaloma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://upload.wikimedia.org/wikipedia/commons/e/eb/Windrippel_b76_b.jpg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http://en.wikipedia.org/wiki/File:Windrippel_b76_b.jpg" TargetMode="External"/><Relationship Id="rId7" Type="http://schemas.openxmlformats.org/officeDocument/2006/relationships/hyperlink" Target="http://en.wikipedia.org/wiki/File:Oszillationsrippel.JPG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hyperlink" Target="http://en.wikipedia.org/wiki/File:Ebbe.jpg" TargetMode="Externa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e/e0/Yamnuska_bottom_cliff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219200"/>
            <a:ext cx="6400800" cy="762000"/>
          </a:xfrm>
        </p:spPr>
        <p:txBody>
          <a:bodyPr>
            <a:normAutofit/>
          </a:bodyPr>
          <a:lstStyle/>
          <a:p>
            <a:r>
              <a:rPr lang="en-US" sz="3200" b="0" dirty="0" smtClean="0"/>
              <a:t>UNIT - 4</a:t>
            </a:r>
            <a:endParaRPr lang="en-US" sz="3200" b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838200"/>
          </a:xfrm>
        </p:spPr>
        <p:txBody>
          <a:bodyPr/>
          <a:lstStyle/>
          <a:p>
            <a:r>
              <a:rPr lang="en-US" dirty="0" smtClean="0"/>
              <a:t>Sedimentary Structures</a:t>
            </a:r>
            <a:endParaRPr lang="en-US" dirty="0"/>
          </a:p>
        </p:txBody>
      </p:sp>
      <p:pic>
        <p:nvPicPr>
          <p:cNvPr id="1026" name="Picture 2" descr="http://www.physci.mc.maricopa.edu/Geology/FieldTrips/ColoradoRiver/2004Summer/ColoradoRiver_2004Summer_Images_640/CR_Leighty_052904_3673_Mile0040_Toroweap_CrossBe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574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Classification of Sedimentary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b="1" dirty="0">
                <a:solidFill>
                  <a:srgbClr val="FF0000"/>
                </a:solidFill>
              </a:rPr>
              <a:t>Physical primary </a:t>
            </a:r>
            <a:r>
              <a:rPr lang="en-US" b="1" dirty="0" smtClean="0">
                <a:solidFill>
                  <a:srgbClr val="FF0000"/>
                </a:solidFill>
              </a:rPr>
              <a:t>sedimentary </a:t>
            </a:r>
            <a:r>
              <a:rPr lang="en-US" dirty="0" smtClean="0"/>
              <a:t>structures </a:t>
            </a:r>
            <a:r>
              <a:rPr lang="en-US" dirty="0"/>
              <a:t>are certainly the most common and widespread and striking, </a:t>
            </a:r>
            <a:r>
              <a:rPr lang="en-US" dirty="0" smtClean="0"/>
              <a:t>in </a:t>
            </a:r>
            <a:r>
              <a:rPr lang="en-US" dirty="0"/>
              <a:t>general </a:t>
            </a:r>
            <a:r>
              <a:rPr lang="en-US" dirty="0" smtClean="0"/>
              <a:t>are </a:t>
            </a:r>
            <a:r>
              <a:rPr lang="en-US" dirty="0"/>
              <a:t>the most useful in </a:t>
            </a:r>
            <a:r>
              <a:rPr lang="en-US" dirty="0" smtClean="0"/>
              <a:t>interpreting the depositional environment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Most </a:t>
            </a:r>
            <a:r>
              <a:rPr lang="en-US" dirty="0"/>
              <a:t>are related to transportation and deposition of </a:t>
            </a:r>
            <a:r>
              <a:rPr lang="en-US" dirty="0" smtClean="0"/>
              <a:t>sediment </a:t>
            </a:r>
            <a:r>
              <a:rPr lang="en-US" dirty="0"/>
              <a:t>particles at a fluid/sediment interface.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810000" cy="45259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Stratification is by far the most important sedimentary structure.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Stratification can be defined simply as layering brought about by deposition.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Stratification comes about by changes in depositional conditions with time. </a:t>
            </a:r>
            <a:endParaRPr lang="en-US" dirty="0"/>
          </a:p>
        </p:txBody>
      </p:sp>
      <p:pic>
        <p:nvPicPr>
          <p:cNvPr id="3074" name="Picture 2" descr="http://nelsonlirarochas7.yolasite.com/resources/estrato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371600"/>
            <a:ext cx="4029075" cy="2562226"/>
          </a:xfrm>
          <a:prstGeom prst="rect">
            <a:avLst/>
          </a:prstGeom>
          <a:noFill/>
        </p:spPr>
      </p:pic>
      <p:pic>
        <p:nvPicPr>
          <p:cNvPr id="3076" name="Picture 4" descr="http://www.probertencyclopaedia.com/j/Stratifica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191000"/>
            <a:ext cx="1905000" cy="237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Stratification is usually obvious, especially on the scale of large outcrops, </a:t>
            </a:r>
          </a:p>
          <a:p>
            <a:pPr algn="just"/>
            <a:r>
              <a:rPr lang="en-US" dirty="0" smtClean="0"/>
              <a:t>In looking for the stratification, always think in terms of changes in composition, texture, and/or structure from bed to bed. </a:t>
            </a:r>
          </a:p>
          <a:p>
            <a:pPr algn="just"/>
            <a:r>
              <a:rPr lang="en-US" dirty="0" smtClean="0"/>
              <a:t>Here's a list of things that tend to make stratification apparent to the eye:</a:t>
            </a:r>
          </a:p>
          <a:p>
            <a:pPr algn="just">
              <a:buNone/>
            </a:pPr>
            <a:endParaRPr lang="en-US" dirty="0" smtClean="0"/>
          </a:p>
          <a:p>
            <a:pPr lvl="1" algn="just"/>
            <a:r>
              <a:rPr lang="en-US" dirty="0" smtClean="0"/>
              <a:t>differences in grain size </a:t>
            </a:r>
          </a:p>
          <a:p>
            <a:pPr lvl="1" algn="just"/>
            <a:r>
              <a:rPr lang="en-US" dirty="0" smtClean="0"/>
              <a:t>differences in composition </a:t>
            </a:r>
          </a:p>
          <a:p>
            <a:pPr lvl="1" algn="just"/>
            <a:r>
              <a:rPr lang="en-US" dirty="0" smtClean="0"/>
              <a:t> color/shade differences caused by slight differences in composition</a:t>
            </a:r>
          </a:p>
          <a:p>
            <a:pPr lvl="1" algn="just"/>
            <a:r>
              <a:rPr lang="en-US" dirty="0" smtClean="0"/>
              <a:t>differential weathering caused by differences in composition/texture</a:t>
            </a:r>
          </a:p>
          <a:p>
            <a:pPr lvl="1" algn="just"/>
            <a:r>
              <a:rPr lang="en-US" dirty="0" smtClean="0"/>
              <a:t>zones of larger or smaller concentration of individual components, like pebbles or fossils in otherwise homogeneous sediment;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95800" cy="50292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Stratification is officially subdivided into </a:t>
            </a:r>
            <a:r>
              <a:rPr lang="en-US" b="1" dirty="0" smtClean="0">
                <a:solidFill>
                  <a:srgbClr val="FF0000"/>
                </a:solidFill>
              </a:rPr>
              <a:t>bedding and lamination</a:t>
            </a:r>
            <a:r>
              <a:rPr lang="en-US" dirty="0" smtClean="0"/>
              <a:t>, depending upon the thickness of the strata, and bedding and lamination are in turn subdivided according to thickness. 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Strata </a:t>
            </a:r>
            <a:r>
              <a:rPr lang="en-US" b="1" dirty="0" smtClean="0">
                <a:solidFill>
                  <a:srgbClr val="FF0000"/>
                </a:solidFill>
              </a:rPr>
              <a:t>between 1 cm to 100 </a:t>
            </a:r>
            <a:r>
              <a:rPr lang="en-US" dirty="0" smtClean="0"/>
              <a:t>cm are known as </a:t>
            </a:r>
            <a:r>
              <a:rPr lang="en-US" b="1" dirty="0" smtClean="0">
                <a:solidFill>
                  <a:srgbClr val="FF0000"/>
                </a:solidFill>
              </a:rPr>
              <a:t>beds</a:t>
            </a:r>
          </a:p>
          <a:p>
            <a:pPr algn="just"/>
            <a:endParaRPr lang="en-US" b="1" dirty="0" smtClean="0">
              <a:solidFill>
                <a:srgbClr val="FF0000"/>
              </a:solidFill>
            </a:endParaRPr>
          </a:p>
          <a:p>
            <a:pPr algn="just"/>
            <a:r>
              <a:rPr lang="en-US" dirty="0" smtClean="0"/>
              <a:t>Strata </a:t>
            </a:r>
            <a:r>
              <a:rPr lang="en-US" b="1" dirty="0" smtClean="0">
                <a:solidFill>
                  <a:srgbClr val="FF0000"/>
                </a:solidFill>
              </a:rPr>
              <a:t>less than 1 cm </a:t>
            </a:r>
            <a:r>
              <a:rPr lang="en-US" dirty="0" smtClean="0"/>
              <a:t>thick are known as </a:t>
            </a:r>
            <a:r>
              <a:rPr lang="en-US" b="1" dirty="0" smtClean="0">
                <a:solidFill>
                  <a:srgbClr val="FF0000"/>
                </a:solidFill>
              </a:rPr>
              <a:t>laminations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486400" y="2057400"/>
            <a:ext cx="3314700" cy="3124200"/>
            <a:chOff x="5486400" y="2057400"/>
            <a:chExt cx="3314700" cy="31242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86400" y="2057400"/>
              <a:ext cx="3314700" cy="312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4"/>
            <p:cNvSpPr/>
            <p:nvPr/>
          </p:nvSpPr>
          <p:spPr>
            <a:xfrm>
              <a:off x="6819900" y="4876800"/>
              <a:ext cx="1104900" cy="1466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 smtClean="0">
                  <a:solidFill>
                    <a:schemeClr val="tx1"/>
                  </a:solidFill>
                </a:rPr>
                <a:t>Lamination</a:t>
              </a:r>
              <a:endParaRPr lang="en-US" sz="11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 of </a:t>
            </a:r>
            <a:r>
              <a:rPr lang="en-US" dirty="0" smtClean="0"/>
              <a:t>Stratification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Quiet-fluid deposition of particles by settling</a:t>
            </a:r>
            <a:endParaRPr lang="en-US" dirty="0" smtClean="0"/>
          </a:p>
          <a:p>
            <a:pPr lvl="1"/>
            <a:r>
              <a:rPr lang="en-US" dirty="0" smtClean="0"/>
              <a:t>ocean bottom (plus lakes) mainly; low-velocity currents carrying a supply of suspended sediment</a:t>
            </a:r>
          </a:p>
          <a:p>
            <a:pPr lvl="1"/>
            <a:r>
              <a:rPr lang="en-US" dirty="0" smtClean="0"/>
              <a:t>usually fine-grained but not always</a:t>
            </a:r>
          </a:p>
          <a:p>
            <a:pPr lvl="1"/>
            <a:r>
              <a:rPr lang="en-US" dirty="0" smtClean="0"/>
              <a:t>usually thin lamination, because deposition rate is slow </a:t>
            </a:r>
          </a:p>
          <a:p>
            <a:pPr lvl="1"/>
            <a:r>
              <a:rPr lang="en-US" dirty="0" smtClean="0"/>
              <a:t>usually nearly or perfectly even and planar, unless later deformed</a:t>
            </a:r>
          </a:p>
          <a:p>
            <a:pPr lvl="1"/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Deposition of particles by </a:t>
            </a:r>
            <a:r>
              <a:rPr lang="en-US" b="1" dirty="0" err="1" smtClean="0">
                <a:solidFill>
                  <a:srgbClr val="FF0000"/>
                </a:solidFill>
              </a:rPr>
              <a:t>tractional</a:t>
            </a:r>
            <a:r>
              <a:rPr lang="en-US" b="1" dirty="0" smtClean="0">
                <a:solidFill>
                  <a:srgbClr val="FF0000"/>
                </a:solidFill>
              </a:rPr>
              <a:t> currents</a:t>
            </a:r>
            <a:endParaRPr lang="en-US" b="1" dirty="0" smtClean="0"/>
          </a:p>
          <a:p>
            <a:pPr lvl="1"/>
            <a:r>
              <a:rPr lang="en-US" dirty="0" smtClean="0"/>
              <a:t>deposition onto a well defined fluid-sediment interface during transport by moderate to strong currents; </a:t>
            </a:r>
          </a:p>
          <a:p>
            <a:pPr lvl="1"/>
            <a:r>
              <a:rPr lang="en-US" dirty="0" smtClean="0"/>
              <a:t>stratification thick to thin depending on nature of variations in sediment supply, currents, and deposition rate; </a:t>
            </a:r>
          </a:p>
          <a:p>
            <a:pPr lvl="1"/>
            <a:r>
              <a:rPr lang="en-US" dirty="0" smtClean="0"/>
              <a:t>even stratification and cross stratification can be formed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Mass deposition of coarse and fine sediment </a:t>
            </a:r>
          </a:p>
          <a:p>
            <a:pPr lvl="1"/>
            <a:r>
              <a:rPr lang="en-US" dirty="0" smtClean="0"/>
              <a:t>by sediment gravity flows (high-concentration sediment-water mixtures flowing as a single fluid) </a:t>
            </a:r>
          </a:p>
          <a:p>
            <a:pPr lvl="1"/>
            <a:r>
              <a:rPr lang="en-US" dirty="0" smtClean="0"/>
              <a:t>coming to rest without differentiation or particle-by-particle deposition; </a:t>
            </a:r>
          </a:p>
          <a:p>
            <a:pPr lvl="1"/>
            <a:r>
              <a:rPr lang="en-US" dirty="0" smtClean="0"/>
              <a:t>usually thick-bedded, with little or no internal stratification.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 Stratification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4953000" cy="52578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Cross stratification </a:t>
            </a:r>
            <a:r>
              <a:rPr lang="en-US" dirty="0" smtClean="0"/>
              <a:t>is stratification that is locally at some angle to the overall stratification as a consequence of changes in the geometry of the depositional surface during deposition.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Usually one or more beds in some part of a section show cross stratification.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vertical scale of cross stratification varies from millimeters to several meters, and the geometry is infinitely varied.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Cross stratification varies enormously in geometry.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Cross stratification is probably the single most useful tool in interpreting the physical aspects of loose-sediment depositional environments.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Cross stratification can be classified as either </a:t>
            </a:r>
            <a:r>
              <a:rPr lang="en-US" b="1" dirty="0" smtClean="0">
                <a:solidFill>
                  <a:srgbClr val="FF0000"/>
                </a:solidFill>
              </a:rPr>
              <a:t>cross bedding </a:t>
            </a:r>
            <a:r>
              <a:rPr lang="en-US" dirty="0" smtClean="0"/>
              <a:t>or </a:t>
            </a:r>
            <a:r>
              <a:rPr lang="en-US" b="1" dirty="0" smtClean="0">
                <a:solidFill>
                  <a:srgbClr val="FF0000"/>
                </a:solidFill>
              </a:rPr>
              <a:t>cross lamination</a:t>
            </a:r>
            <a:r>
              <a:rPr lang="en-US" dirty="0" smtClean="0"/>
              <a:t>.</a:t>
            </a:r>
          </a:p>
        </p:txBody>
      </p:sp>
      <p:pic>
        <p:nvPicPr>
          <p:cNvPr id="22530" name="Picture 2" descr="http://geology.com/publications/lyell/images/fig3.jpg"/>
          <p:cNvPicPr>
            <a:picLocks noChangeAspect="1" noChangeArrowheads="1"/>
          </p:cNvPicPr>
          <p:nvPr/>
        </p:nvPicPr>
        <p:blipFill>
          <a:blip r:embed="rId2" cstate="print"/>
          <a:srcRect t="5212" b="8795"/>
          <a:stretch>
            <a:fillRect/>
          </a:stretch>
        </p:blipFill>
        <p:spPr bwMode="auto">
          <a:xfrm>
            <a:off x="5867400" y="1371600"/>
            <a:ext cx="2590800" cy="2227919"/>
          </a:xfrm>
          <a:prstGeom prst="rect">
            <a:avLst/>
          </a:prstGeom>
          <a:noFill/>
        </p:spPr>
      </p:pic>
      <p:pic>
        <p:nvPicPr>
          <p:cNvPr id="22532" name="Picture 4" descr="http://www.geos.ed.ac.uk/undergraduate/field/peasebay/crssbeds.jpg"/>
          <p:cNvPicPr>
            <a:picLocks noChangeAspect="1" noChangeArrowheads="1"/>
          </p:cNvPicPr>
          <p:nvPr/>
        </p:nvPicPr>
        <p:blipFill>
          <a:blip r:embed="rId3" cstate="print"/>
          <a:srcRect r="24800"/>
          <a:stretch>
            <a:fillRect/>
          </a:stretch>
        </p:blipFill>
        <p:spPr bwMode="auto">
          <a:xfrm>
            <a:off x="5791200" y="3657600"/>
            <a:ext cx="2979725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Clast</a:t>
            </a:r>
            <a:r>
              <a:rPr lang="en-US" dirty="0" smtClean="0"/>
              <a:t>-size variations: graded bedding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4495800" cy="5105400"/>
          </a:xfrm>
        </p:spPr>
        <p:txBody>
          <a:bodyPr>
            <a:noAutofit/>
          </a:bodyPr>
          <a:lstStyle/>
          <a:p>
            <a:pPr algn="just"/>
            <a:r>
              <a:rPr lang="en-US" sz="2100" dirty="0" smtClean="0"/>
              <a:t>The grain size in a bed is usually variable and may show a pattern of an overall decrease in grain size from base to top, known as </a:t>
            </a:r>
            <a:r>
              <a:rPr lang="en-US" sz="2100" b="1" dirty="0" smtClean="0">
                <a:solidFill>
                  <a:srgbClr val="FF0000"/>
                </a:solidFill>
              </a:rPr>
              <a:t>normal grading,</a:t>
            </a:r>
            <a:r>
              <a:rPr lang="en-US" sz="2100" dirty="0" smtClean="0"/>
              <a:t> or a</a:t>
            </a:r>
          </a:p>
          <a:p>
            <a:pPr algn="just"/>
            <a:endParaRPr lang="en-US" sz="2100" dirty="0" smtClean="0"/>
          </a:p>
          <a:p>
            <a:pPr algn="just"/>
            <a:r>
              <a:rPr lang="en-US" sz="2100" dirty="0" smtClean="0"/>
              <a:t>pattern of increase in average size from base to top, called </a:t>
            </a:r>
            <a:r>
              <a:rPr lang="en-US" sz="2100" b="1" dirty="0" smtClean="0">
                <a:solidFill>
                  <a:srgbClr val="FF0000"/>
                </a:solidFill>
              </a:rPr>
              <a:t>reverse grading</a:t>
            </a:r>
          </a:p>
          <a:p>
            <a:pPr algn="just"/>
            <a:endParaRPr lang="en-US" sz="2100" b="1" dirty="0" smtClean="0">
              <a:solidFill>
                <a:srgbClr val="FF0000"/>
              </a:solidFill>
            </a:endParaRPr>
          </a:p>
          <a:p>
            <a:pPr algn="just"/>
            <a:r>
              <a:rPr lang="en-US" sz="2100" u="sng" dirty="0" smtClean="0"/>
              <a:t>Normal grading is more common </a:t>
            </a:r>
            <a:r>
              <a:rPr lang="en-US" sz="2100" dirty="0" smtClean="0"/>
              <a:t>and can result from the settling of particles out of suspension or as a consequence of a decrease in flow strength through time.</a:t>
            </a:r>
            <a:endParaRPr lang="en-US" sz="21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76400"/>
            <a:ext cx="3634881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Graded Bedding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810000" cy="4525963"/>
          </a:xfrm>
        </p:spPr>
        <p:txBody>
          <a:bodyPr/>
          <a:lstStyle/>
          <a:p>
            <a:pPr algn="just"/>
            <a:r>
              <a:rPr lang="en-US" dirty="0"/>
              <a:t>In </a:t>
            </a:r>
            <a:r>
              <a:rPr lang="en-US" b="1" dirty="0">
                <a:solidFill>
                  <a:srgbClr val="FF0000"/>
                </a:solidFill>
              </a:rPr>
              <a:t>graded bedding</a:t>
            </a:r>
            <a:r>
              <a:rPr lang="en-US" dirty="0"/>
              <a:t>, the largest grains collect at the bottom of a layer and the grain size decreases toward the top.</a:t>
            </a:r>
          </a:p>
          <a:p>
            <a:pPr algn="just"/>
            <a:endParaRPr lang="en-US" dirty="0"/>
          </a:p>
        </p:txBody>
      </p:sp>
      <p:pic>
        <p:nvPicPr>
          <p:cNvPr id="2050" name="Picture 2" descr="File:Gradierte Schichtung E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44000"/>
          <a:stretch>
            <a:fillRect/>
          </a:stretch>
        </p:blipFill>
        <p:spPr bwMode="auto">
          <a:xfrm>
            <a:off x="4953000" y="1283833"/>
            <a:ext cx="2895600" cy="2830967"/>
          </a:xfrm>
          <a:prstGeom prst="rect">
            <a:avLst/>
          </a:prstGeom>
          <a:noFill/>
        </p:spPr>
      </p:pic>
      <p:pic>
        <p:nvPicPr>
          <p:cNvPr id="2052" name="Picture 4" descr="http://www.depauw.edu/acad/geosciences/tcope/SedStruct/HiRes/GradedFlame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4305300"/>
            <a:ext cx="3200400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Ripples and Sand Dunes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3886200" cy="5334000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1600" dirty="0" smtClean="0"/>
              <a:t>A </a:t>
            </a:r>
            <a:r>
              <a:rPr lang="en-US" sz="1600" b="1" dirty="0" err="1" smtClean="0">
                <a:solidFill>
                  <a:srgbClr val="FF0000"/>
                </a:solidFill>
              </a:rPr>
              <a:t>bedform</a:t>
            </a:r>
            <a:r>
              <a:rPr lang="en-US" sz="1600" dirty="0" smtClean="0"/>
              <a:t> is a morphological feature formed by the interaction between a flow and sediment on a bed. </a:t>
            </a:r>
          </a:p>
          <a:p>
            <a:pPr algn="just"/>
            <a:r>
              <a:rPr lang="en-US" sz="1600" b="1" dirty="0" smtClean="0">
                <a:solidFill>
                  <a:srgbClr val="FF0000"/>
                </a:solidFill>
              </a:rPr>
              <a:t>Ripples</a:t>
            </a:r>
            <a:r>
              <a:rPr lang="en-US" sz="1600" dirty="0" smtClean="0"/>
              <a:t> in sand in a flowing stream and </a:t>
            </a:r>
            <a:r>
              <a:rPr lang="en-US" sz="1600" b="1" dirty="0" smtClean="0">
                <a:solidFill>
                  <a:srgbClr val="FF0000"/>
                </a:solidFill>
              </a:rPr>
              <a:t>sand dunes </a:t>
            </a:r>
            <a:r>
              <a:rPr lang="en-US" sz="1600" dirty="0" smtClean="0"/>
              <a:t>in deserts are both examples of </a:t>
            </a:r>
            <a:r>
              <a:rPr lang="en-US" sz="1600" dirty="0" err="1" smtClean="0"/>
              <a:t>bedforms</a:t>
            </a:r>
            <a:r>
              <a:rPr lang="en-US" sz="1600" dirty="0" smtClean="0"/>
              <a:t>.</a:t>
            </a:r>
          </a:p>
          <a:p>
            <a:pPr algn="just"/>
            <a:r>
              <a:rPr lang="en-US" sz="1600" b="1" u="sng" dirty="0" smtClean="0"/>
              <a:t>Ripples result from flow in water.</a:t>
            </a:r>
            <a:endParaRPr lang="en-US" sz="1600" b="1" dirty="0" smtClean="0"/>
          </a:p>
          <a:p>
            <a:pPr algn="just"/>
            <a:r>
              <a:rPr lang="en-US" sz="1600" b="1" u="sng" dirty="0" smtClean="0"/>
              <a:t>Sand dunes are formed due to airflow.</a:t>
            </a:r>
            <a:endParaRPr lang="en-US" sz="1600" b="1" dirty="0" smtClean="0"/>
          </a:p>
          <a:p>
            <a:pPr algn="just"/>
            <a:r>
              <a:rPr lang="en-US" sz="1600" dirty="0" smtClean="0"/>
              <a:t>The patterns of ripples and dunes are products of the action of the flow. </a:t>
            </a:r>
          </a:p>
          <a:p>
            <a:pPr algn="just"/>
            <a:r>
              <a:rPr lang="en-US" sz="1600" dirty="0" smtClean="0"/>
              <a:t>The formation of </a:t>
            </a:r>
            <a:r>
              <a:rPr lang="en-US" sz="1600" dirty="0" err="1" smtClean="0"/>
              <a:t>bedforms</a:t>
            </a:r>
            <a:r>
              <a:rPr lang="en-US" sz="1600" dirty="0" smtClean="0"/>
              <a:t> creates distinctive layering and structures within the sediment that can be preserved in strata. </a:t>
            </a:r>
          </a:p>
          <a:p>
            <a:pPr algn="just"/>
            <a:r>
              <a:rPr lang="en-US" sz="1600" dirty="0" smtClean="0"/>
              <a:t>Recognition of sedimentary structures generated by </a:t>
            </a:r>
            <a:r>
              <a:rPr lang="en-US" sz="1600" dirty="0" err="1" smtClean="0"/>
              <a:t>bedforms</a:t>
            </a:r>
            <a:r>
              <a:rPr lang="en-US" sz="1600" dirty="0" smtClean="0"/>
              <a:t> </a:t>
            </a:r>
            <a:r>
              <a:rPr lang="en-US" sz="1600" u="sng" dirty="0" smtClean="0"/>
              <a:t>provides information about the strength of the current, the flow depth and the direction of sediment transport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3074" name="Picture 2" descr="File:Dunas de Maspaloma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267200"/>
            <a:ext cx="4038600" cy="2221230"/>
          </a:xfrm>
          <a:prstGeom prst="rect">
            <a:avLst/>
          </a:prstGeom>
          <a:noFill/>
        </p:spPr>
      </p:pic>
      <p:pic>
        <p:nvPicPr>
          <p:cNvPr id="3076" name="Picture 4" descr="File:Windrippel b76 b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1524000"/>
            <a:ext cx="33528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Ripples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191000" cy="5257800"/>
          </a:xfrm>
        </p:spPr>
        <p:txBody>
          <a:bodyPr>
            <a:normAutofit fontScale="47500" lnSpcReduction="20000"/>
          </a:bodyPr>
          <a:lstStyle/>
          <a:p>
            <a:pPr algn="just"/>
            <a:endParaRPr lang="en-US" dirty="0" smtClean="0"/>
          </a:p>
          <a:p>
            <a:pPr algn="just"/>
            <a:r>
              <a:rPr lang="en-US" dirty="0" smtClean="0"/>
              <a:t>Ripple marks are small waves of sand that develop on the surface of a sediment layer by the action of moving water.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ridges form at right angles to the direction of motion.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If the ripple marks were formed by water moving in essentially one direction, their form will be asymmetrical.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These </a:t>
            </a:r>
            <a:r>
              <a:rPr lang="en-US" i="1" dirty="0" smtClean="0"/>
              <a:t>current ripple </a:t>
            </a:r>
            <a:r>
              <a:rPr lang="en-US" i="1" dirty="0" err="1" smtClean="0"/>
              <a:t>marks</a:t>
            </a:r>
            <a:r>
              <a:rPr lang="en-US" dirty="0" err="1" smtClean="0"/>
              <a:t>will</a:t>
            </a:r>
            <a:r>
              <a:rPr lang="en-US" dirty="0" smtClean="0"/>
              <a:t> have steeper sides in the </a:t>
            </a:r>
            <a:r>
              <a:rPr lang="en-US" dirty="0" err="1" smtClean="0"/>
              <a:t>downcurrent</a:t>
            </a:r>
            <a:r>
              <a:rPr lang="en-US" dirty="0" smtClean="0"/>
              <a:t> direction and more gradual slopes on the </a:t>
            </a:r>
            <a:r>
              <a:rPr lang="en-US" dirty="0" err="1" smtClean="0"/>
              <a:t>upcurrent</a:t>
            </a:r>
            <a:r>
              <a:rPr lang="en-US" dirty="0" smtClean="0"/>
              <a:t> side.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Ripple marks produced by a stream flowing across a sandy channel is an example of  current ripples.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When viewed from above current ripples show a variety of forms 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They may have relatively continuous straight to sinuous crests (</a:t>
            </a:r>
            <a:r>
              <a:rPr lang="en-US" b="1" dirty="0" smtClean="0">
                <a:solidFill>
                  <a:srgbClr val="FF0000"/>
                </a:solidFill>
              </a:rPr>
              <a:t>straight ripples </a:t>
            </a:r>
            <a:r>
              <a:rPr lang="en-US" dirty="0" smtClean="0"/>
              <a:t>or </a:t>
            </a:r>
            <a:r>
              <a:rPr lang="en-US" b="1" dirty="0" smtClean="0">
                <a:solidFill>
                  <a:srgbClr val="FF0000"/>
                </a:solidFill>
              </a:rPr>
              <a:t>sinuous ripples</a:t>
            </a:r>
            <a:r>
              <a:rPr lang="en-US" dirty="0" smtClean="0"/>
              <a:t>) or form a pattern of unconnected </a:t>
            </a:r>
            <a:r>
              <a:rPr lang="en-US" dirty="0" err="1" smtClean="0"/>
              <a:t>arcuate</a:t>
            </a:r>
            <a:r>
              <a:rPr lang="en-US" dirty="0" smtClean="0"/>
              <a:t> forms called </a:t>
            </a:r>
            <a:r>
              <a:rPr lang="en-US" b="1" dirty="0" err="1" smtClean="0">
                <a:solidFill>
                  <a:srgbClr val="FF0000"/>
                </a:solidFill>
              </a:rPr>
              <a:t>linguoid</a:t>
            </a:r>
            <a:r>
              <a:rPr lang="en-US" b="1" dirty="0" smtClean="0">
                <a:solidFill>
                  <a:srgbClr val="FF0000"/>
                </a:solidFill>
              </a:rPr>
              <a:t> ripples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524000"/>
            <a:ext cx="4168346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Windrippel b76 b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810000"/>
            <a:ext cx="1828800" cy="1371601"/>
          </a:xfrm>
          <a:prstGeom prst="rect">
            <a:avLst/>
          </a:prstGeom>
          <a:noFill/>
        </p:spPr>
      </p:pic>
      <p:pic>
        <p:nvPicPr>
          <p:cNvPr id="23558" name="Picture 6" descr="Ebbe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1800" y="3810000"/>
            <a:ext cx="2094046" cy="1371600"/>
          </a:xfrm>
          <a:prstGeom prst="rect">
            <a:avLst/>
          </a:prstGeom>
          <a:noFill/>
        </p:spPr>
      </p:pic>
      <p:pic>
        <p:nvPicPr>
          <p:cNvPr id="23560" name="Picture 8" descr="Oszillationsrippel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0" y="5257800"/>
            <a:ext cx="2133600" cy="1450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95800" cy="48768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b="1" dirty="0">
                <a:solidFill>
                  <a:srgbClr val="FF0000"/>
                </a:solidFill>
              </a:rPr>
              <a:t>Gravity</a:t>
            </a:r>
            <a:r>
              <a:rPr lang="en-US" dirty="0"/>
              <a:t> </a:t>
            </a:r>
            <a:r>
              <a:rPr lang="en-US" dirty="0" smtClean="0"/>
              <a:t> is the </a:t>
            </a:r>
            <a:r>
              <a:rPr lang="en-US" dirty="0"/>
              <a:t>simplest mechanism of sediment </a:t>
            </a:r>
            <a:r>
              <a:rPr lang="en-US" dirty="0" smtClean="0"/>
              <a:t>transport.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It includes the </a:t>
            </a:r>
            <a:r>
              <a:rPr lang="en-US" dirty="0"/>
              <a:t>movement of particles under gravity </a:t>
            </a:r>
            <a:r>
              <a:rPr lang="en-US" dirty="0" smtClean="0"/>
              <a:t>down a </a:t>
            </a:r>
            <a:r>
              <a:rPr lang="en-US" dirty="0"/>
              <a:t>slope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/>
              <a:t>Rock falls generate piles of sediment at </a:t>
            </a:r>
            <a:r>
              <a:rPr lang="en-US" dirty="0" smtClean="0"/>
              <a:t>the base </a:t>
            </a:r>
            <a:r>
              <a:rPr lang="en-US" dirty="0"/>
              <a:t>of slopes, typically consisting mainly of </a:t>
            </a:r>
            <a:r>
              <a:rPr lang="en-US" dirty="0" smtClean="0"/>
              <a:t>coarse debris.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These </a:t>
            </a:r>
            <a:r>
              <a:rPr lang="en-US" dirty="0"/>
              <a:t>accumulations are seen as </a:t>
            </a:r>
            <a:r>
              <a:rPr lang="en-US" b="1" dirty="0" err="1" smtClean="0">
                <a:solidFill>
                  <a:srgbClr val="FF0000"/>
                </a:solidFill>
              </a:rPr>
              <a:t>scree</a:t>
            </a:r>
            <a:r>
              <a:rPr lang="en-US" dirty="0" smtClean="0"/>
              <a:t> along </a:t>
            </a:r>
            <a:r>
              <a:rPr lang="en-US" dirty="0"/>
              <a:t>the sides of valleys in mountainous areas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26" name="Picture 2" descr="http://members.shaw.ca/chamberland/Mt%20Outram/Mt%20Outram%20%20Scr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600200"/>
            <a:ext cx="3124200" cy="2081035"/>
          </a:xfrm>
          <a:prstGeom prst="rect">
            <a:avLst/>
          </a:prstGeom>
          <a:noFill/>
        </p:spPr>
      </p:pic>
      <p:pic>
        <p:nvPicPr>
          <p:cNvPr id="1028" name="Picture 4" descr="File:Yamnuska bottom cliff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810000"/>
            <a:ext cx="20574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Wave Ripples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4191000" cy="54102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en-US" dirty="0" smtClean="0"/>
              <a:t>Other ripple marks have a </a:t>
            </a:r>
            <a:r>
              <a:rPr lang="en-US" b="1" dirty="0" smtClean="0">
                <a:solidFill>
                  <a:srgbClr val="FF0000"/>
                </a:solidFill>
              </a:rPr>
              <a:t>symmetrical form</a:t>
            </a:r>
            <a:r>
              <a:rPr lang="en-US" dirty="0" smtClean="0"/>
              <a:t>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These features, called oscillation ripple marks, result from the back-and-forth movement of surface waves in a shallow near shore environment.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oscillatory motion of the top surface of a water body produced by waves generates a circular pathway for water molecules in the top layer 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In shallow water, the base of the water body interacts with the waves.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Friction causes the circular motion at the surface to become transformed into an elliptical pathway, which is flattened at the base into a horizontal oscillation.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This horizontal oscillation may generate </a:t>
            </a:r>
            <a:r>
              <a:rPr lang="en-US" b="1" dirty="0" smtClean="0">
                <a:solidFill>
                  <a:srgbClr val="FF0000"/>
                </a:solidFill>
              </a:rPr>
              <a:t>wave ripples </a:t>
            </a:r>
            <a:r>
              <a:rPr lang="en-US" dirty="0" smtClean="0"/>
              <a:t>in sediment. </a:t>
            </a:r>
          </a:p>
          <a:p>
            <a:pPr algn="just"/>
            <a:endParaRPr lang="en-US" dirty="0" smtClean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795548"/>
            <a:ext cx="3581400" cy="4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92327" y="3089148"/>
            <a:ext cx="2746248" cy="75895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Ripple marks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0"/>
            <a:ext cx="54589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Distinguishing wave and current ripples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5108448" cy="5330952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en-US" dirty="0" smtClean="0"/>
              <a:t>Distinguishing between wave and current ripples can be critical to the interpretation of </a:t>
            </a:r>
            <a:r>
              <a:rPr lang="en-US" b="1" dirty="0" err="1" smtClean="0">
                <a:solidFill>
                  <a:srgbClr val="FF0000"/>
                </a:solidFill>
              </a:rPr>
              <a:t>palaeo</a:t>
            </a:r>
            <a:r>
              <a:rPr lang="en-US" b="1" dirty="0" smtClean="0">
                <a:solidFill>
                  <a:srgbClr val="FF0000"/>
                </a:solidFill>
              </a:rPr>
              <a:t>-environments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u="sng" dirty="0" smtClean="0"/>
              <a:t>Wave ripples are formed only in relatively shallow water </a:t>
            </a:r>
            <a:r>
              <a:rPr lang="en-US" dirty="0" smtClean="0"/>
              <a:t>in the absence of strong currents, whereas </a:t>
            </a:r>
            <a:r>
              <a:rPr lang="en-US" u="sng" dirty="0" smtClean="0"/>
              <a:t>current ripples may form as a result of water flow in any depth in any subaqueous environment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These distinctions allow deposits from a shallow lake or lagoon to be distinguished from offshore or deep marine environments, for example.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two different ripple types can be distinguished in the field on the basis of their shapes and geometries.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In plan view </a:t>
            </a:r>
            <a:r>
              <a:rPr lang="en-US" u="sng" dirty="0" smtClean="0"/>
              <a:t>wave ripples have long, straight to sinuous crests </a:t>
            </a:r>
            <a:r>
              <a:rPr lang="en-US" dirty="0" smtClean="0"/>
              <a:t>which may bifurcate (divide) whereas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Current ripples are commonly very </a:t>
            </a:r>
            <a:r>
              <a:rPr lang="en-US" u="sng" dirty="0" smtClean="0"/>
              <a:t>sinuous and broken up into short, curved crests</a:t>
            </a:r>
            <a:r>
              <a:rPr lang="en-US" dirty="0" smtClean="0"/>
              <a:t>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When viewed from the side wave ripples are symmetrical with cross-</a:t>
            </a:r>
            <a:r>
              <a:rPr lang="en-US" dirty="0" err="1" smtClean="0"/>
              <a:t>laminae</a:t>
            </a:r>
            <a:r>
              <a:rPr lang="en-US" dirty="0" smtClean="0"/>
              <a:t> dipping in both directions either side of the crests.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In contrast, current ripples are asymmetrical with cross-</a:t>
            </a:r>
            <a:r>
              <a:rPr lang="en-US" dirty="0" err="1" smtClean="0"/>
              <a:t>laminae</a:t>
            </a:r>
            <a:r>
              <a:rPr lang="en-US" dirty="0" smtClean="0"/>
              <a:t> dipping only in one direction,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7384" y="1371601"/>
            <a:ext cx="2340064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4656" y="3179320"/>
            <a:ext cx="2285984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7696" y="4959074"/>
            <a:ext cx="2913529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Trough Cross-beds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3965448" cy="5178552"/>
          </a:xfrm>
        </p:spPr>
        <p:txBody>
          <a:bodyPr>
            <a:noAutofit/>
          </a:bodyPr>
          <a:lstStyle/>
          <a:p>
            <a:pPr algn="just"/>
            <a:r>
              <a:rPr lang="en-US" sz="1400" b="1" dirty="0" smtClean="0">
                <a:solidFill>
                  <a:srgbClr val="FF0000"/>
                </a:solidFill>
              </a:rPr>
              <a:t>Trough cross-beds </a:t>
            </a:r>
            <a:r>
              <a:rPr lang="en-US" sz="1400" dirty="0" smtClean="0"/>
              <a:t>have lower surfaces which are curved or scoop shaped and truncate the underlying beds.</a:t>
            </a:r>
          </a:p>
          <a:p>
            <a:pPr algn="just"/>
            <a:endParaRPr lang="en-US" sz="1400" dirty="0" smtClean="0"/>
          </a:p>
          <a:p>
            <a:pPr algn="just"/>
            <a:r>
              <a:rPr lang="en-US" sz="1400" dirty="0" smtClean="0"/>
              <a:t>If the </a:t>
            </a:r>
            <a:r>
              <a:rPr lang="en-US" sz="1400" dirty="0" err="1" smtClean="0"/>
              <a:t>bedform</a:t>
            </a:r>
            <a:r>
              <a:rPr lang="en-US" sz="1400" dirty="0" smtClean="0"/>
              <a:t> is a ripple the resulting structure is referred to as </a:t>
            </a:r>
            <a:r>
              <a:rPr lang="en-US" sz="1400" b="1" dirty="0" smtClean="0">
                <a:solidFill>
                  <a:srgbClr val="FF0000"/>
                </a:solidFill>
              </a:rPr>
              <a:t>cross-lamination</a:t>
            </a:r>
            <a:r>
              <a:rPr lang="en-US" sz="1400" dirty="0" smtClean="0"/>
              <a:t>.</a:t>
            </a:r>
          </a:p>
          <a:p>
            <a:pPr algn="just">
              <a:buNone/>
            </a:pPr>
            <a:endParaRPr lang="en-US" sz="1400" dirty="0" smtClean="0"/>
          </a:p>
          <a:p>
            <a:pPr algn="just"/>
            <a:r>
              <a:rPr lang="en-US" sz="1400" dirty="0" smtClean="0"/>
              <a:t>Ripples are limited in crest height to about 30mm so cross-laminated beds do not exceed this thickness. </a:t>
            </a:r>
          </a:p>
          <a:p>
            <a:pPr algn="just"/>
            <a:endParaRPr lang="en-US" sz="1400" dirty="0" smtClean="0"/>
          </a:p>
          <a:p>
            <a:pPr algn="just"/>
            <a:r>
              <a:rPr lang="en-US" sz="1400" dirty="0" smtClean="0"/>
              <a:t>Migration of dune </a:t>
            </a:r>
            <a:r>
              <a:rPr lang="en-US" sz="1400" dirty="0" err="1" smtClean="0"/>
              <a:t>bedforms</a:t>
            </a:r>
            <a:r>
              <a:rPr lang="en-US" sz="1400" dirty="0" smtClean="0"/>
              <a:t> produces </a:t>
            </a:r>
            <a:r>
              <a:rPr lang="en-US" sz="1400" b="1" dirty="0" smtClean="0">
                <a:solidFill>
                  <a:srgbClr val="FF0000"/>
                </a:solidFill>
              </a:rPr>
              <a:t>cross-bedding</a:t>
            </a:r>
            <a:r>
              <a:rPr lang="en-US" sz="1400" dirty="0" smtClean="0"/>
              <a:t>.</a:t>
            </a:r>
          </a:p>
          <a:p>
            <a:pPr algn="just"/>
            <a:endParaRPr lang="en-US" sz="1400" dirty="0" smtClean="0"/>
          </a:p>
          <a:p>
            <a:pPr algn="just"/>
            <a:r>
              <a:rPr lang="en-US" sz="1400" dirty="0" smtClean="0"/>
              <a:t>A single unit of cross-laminated, cross-bedded or cross-stratified sediment is referred to as a </a:t>
            </a:r>
            <a:r>
              <a:rPr lang="en-US" sz="1400" b="1" dirty="0" smtClean="0">
                <a:solidFill>
                  <a:srgbClr val="FF0000"/>
                </a:solidFill>
              </a:rPr>
              <a:t>bed-set</a:t>
            </a:r>
            <a:r>
              <a:rPr lang="en-US" sz="1400" dirty="0" smtClean="0"/>
              <a:t>. </a:t>
            </a:r>
          </a:p>
          <a:p>
            <a:pPr algn="just"/>
            <a:endParaRPr lang="en-US" sz="1400" dirty="0" smtClean="0"/>
          </a:p>
          <a:p>
            <a:pPr algn="just"/>
            <a:r>
              <a:rPr lang="en-US" sz="1400" dirty="0" smtClean="0"/>
              <a:t>Where a bed contains more than one set of the same type of structure, the stack of sets is called a </a:t>
            </a:r>
            <a:r>
              <a:rPr lang="en-US" sz="1400" b="1" dirty="0" smtClean="0">
                <a:solidFill>
                  <a:srgbClr val="FF0000"/>
                </a:solidFill>
              </a:rPr>
              <a:t>co-set.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2439" y="4029075"/>
            <a:ext cx="4681536" cy="260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2100" y="1066800"/>
            <a:ext cx="2900362" cy="2951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Mud cracks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581400" cy="452596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b="1" dirty="0">
                <a:solidFill>
                  <a:srgbClr val="FF0000"/>
                </a:solidFill>
              </a:rPr>
              <a:t>Mud cracks </a:t>
            </a:r>
            <a:r>
              <a:rPr lang="en-US" dirty="0"/>
              <a:t>are polygonal cracks that form when mud shrinks as it dries.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They </a:t>
            </a:r>
            <a:r>
              <a:rPr lang="en-US" dirty="0"/>
              <a:t>indicate that the mud accumulated in shallow water that periodically dried up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 spacing of desiccation cracks depends upon the thickness of the layer of wet mud, with a broader spacing occurring in thicker deposits.</a:t>
            </a:r>
            <a:endParaRPr lang="en-US" dirty="0"/>
          </a:p>
          <a:p>
            <a:pPr algn="just"/>
            <a:endParaRPr lang="en-US" dirty="0"/>
          </a:p>
        </p:txBody>
      </p:sp>
      <p:pic>
        <p:nvPicPr>
          <p:cNvPr id="5" name="Picture 4" descr="IMG_43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4038600"/>
            <a:ext cx="2946400" cy="22098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76400"/>
            <a:ext cx="33337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Fossils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b="1" dirty="0">
                <a:solidFill>
                  <a:srgbClr val="FF0000"/>
                </a:solidFill>
              </a:rPr>
              <a:t>Fossils </a:t>
            </a:r>
            <a:r>
              <a:rPr lang="en-US" dirty="0"/>
              <a:t>are another feature of the sedimentary rocks that are formed during the time of deposition of these rocks.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Fossils </a:t>
            </a:r>
            <a:r>
              <a:rPr lang="en-US" dirty="0"/>
              <a:t>are the remains or impressions of plants or animals that were persevered in the crust of the earth due to natural causes.</a:t>
            </a:r>
          </a:p>
          <a:p>
            <a:pPr algn="just"/>
            <a:endParaRPr lang="en-US" dirty="0"/>
          </a:p>
        </p:txBody>
      </p:sp>
      <p:pic>
        <p:nvPicPr>
          <p:cNvPr id="23554" name="Picture 2" descr="http://cache2.allpostersimages.com/p/LRG/21/2173/YWLCD00Z/posters/waltham-tony-fossils-ammoni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0" y="1371600"/>
            <a:ext cx="3454400" cy="2590800"/>
          </a:xfrm>
          <a:prstGeom prst="rect">
            <a:avLst/>
          </a:prstGeom>
          <a:noFill/>
        </p:spPr>
      </p:pic>
      <p:pic>
        <p:nvPicPr>
          <p:cNvPr id="23555" name="Picture 3" descr="fossil-fish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0735" y="4114800"/>
            <a:ext cx="3433665" cy="2243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Erosional</a:t>
            </a:r>
            <a:r>
              <a:rPr lang="en-US" dirty="0" smtClean="0"/>
              <a:t> Sedimentary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371600"/>
            <a:ext cx="5260848" cy="533095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Small-scale </a:t>
            </a:r>
            <a:r>
              <a:rPr lang="en-US" dirty="0" err="1" smtClean="0"/>
              <a:t>erosional</a:t>
            </a:r>
            <a:r>
              <a:rPr lang="en-US" dirty="0" smtClean="0"/>
              <a:t> features on a bed surface are referred to as </a:t>
            </a:r>
            <a:r>
              <a:rPr lang="en-US" b="1" dirty="0" smtClean="0">
                <a:solidFill>
                  <a:srgbClr val="FF0000"/>
                </a:solidFill>
              </a:rPr>
              <a:t>sole marks</a:t>
            </a:r>
            <a:r>
              <a:rPr lang="en-US" dirty="0" smtClean="0"/>
              <a:t>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They are preserved in the rock record when another layer of sediment is deposited on top leaving the feature on the bedding plane.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Sole marks may be divided into those that form as a result of turbulence in the water causing erosion </a:t>
            </a:r>
            <a:r>
              <a:rPr lang="en-US" b="1" dirty="0" smtClean="0">
                <a:solidFill>
                  <a:srgbClr val="FF0000"/>
                </a:solidFill>
              </a:rPr>
              <a:t>(scour marks) </a:t>
            </a:r>
            <a:r>
              <a:rPr lang="en-US" dirty="0" smtClean="0"/>
              <a:t>and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impressions formed by objects carried in the water flow </a:t>
            </a:r>
            <a:r>
              <a:rPr lang="en-US" b="1" dirty="0" smtClean="0">
                <a:solidFill>
                  <a:srgbClr val="FF0000"/>
                </a:solidFill>
              </a:rPr>
              <a:t>(tool marks).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4058056"/>
            <a:ext cx="336823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8000" y="1392680"/>
            <a:ext cx="34036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7375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b="1" dirty="0">
                <a:solidFill>
                  <a:srgbClr val="FF0000"/>
                </a:solidFill>
              </a:rPr>
              <a:t>Water</a:t>
            </a:r>
            <a:r>
              <a:rPr lang="en-US" dirty="0"/>
              <a:t> </a:t>
            </a:r>
            <a:r>
              <a:rPr lang="en-US" dirty="0" smtClean="0"/>
              <a:t>: Transport </a:t>
            </a:r>
            <a:r>
              <a:rPr lang="en-US" dirty="0"/>
              <a:t>of material in water is by far </a:t>
            </a:r>
            <a:r>
              <a:rPr lang="en-US" dirty="0" smtClean="0"/>
              <a:t>the most </a:t>
            </a:r>
            <a:r>
              <a:rPr lang="en-US" dirty="0"/>
              <a:t>significant of all transport mechanisms.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Water flows </a:t>
            </a:r>
            <a:r>
              <a:rPr lang="en-US" dirty="0"/>
              <a:t>on the land surface in channels and as </a:t>
            </a:r>
            <a:r>
              <a:rPr lang="en-US" dirty="0" smtClean="0"/>
              <a:t>overland flow</a:t>
            </a:r>
            <a:r>
              <a:rPr lang="en-US" dirty="0"/>
              <a:t>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Currents </a:t>
            </a:r>
            <a:r>
              <a:rPr lang="en-US" dirty="0"/>
              <a:t>in seas are driven by wind, tides </a:t>
            </a:r>
            <a:r>
              <a:rPr lang="en-US" dirty="0" smtClean="0"/>
              <a:t>and oceanic </a:t>
            </a:r>
            <a:r>
              <a:rPr lang="en-US" dirty="0"/>
              <a:t>circulation.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These </a:t>
            </a:r>
            <a:r>
              <a:rPr lang="en-US" dirty="0"/>
              <a:t>flows may be strong </a:t>
            </a:r>
            <a:r>
              <a:rPr lang="en-US" dirty="0" smtClean="0"/>
              <a:t>enough to </a:t>
            </a:r>
            <a:r>
              <a:rPr lang="en-US" dirty="0"/>
              <a:t>carry coarse material along the base of the flow </a:t>
            </a:r>
            <a:r>
              <a:rPr lang="en-US" dirty="0" smtClean="0"/>
              <a:t>and finer </a:t>
            </a:r>
            <a:r>
              <a:rPr lang="en-US" dirty="0"/>
              <a:t>material in suspension</a:t>
            </a:r>
            <a:r>
              <a:rPr lang="en-US" dirty="0" smtClean="0"/>
              <a:t>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Material </a:t>
            </a:r>
            <a:r>
              <a:rPr lang="en-US" dirty="0"/>
              <a:t>may be </a:t>
            </a:r>
            <a:r>
              <a:rPr lang="en-US" dirty="0" smtClean="0"/>
              <a:t>carried in </a:t>
            </a:r>
            <a:r>
              <a:rPr lang="en-US" dirty="0"/>
              <a:t>water hundreds or thousands of </a:t>
            </a:r>
            <a:r>
              <a:rPr lang="en-US" dirty="0" smtClean="0"/>
              <a:t>km before being </a:t>
            </a:r>
            <a:r>
              <a:rPr lang="en-US" dirty="0"/>
              <a:t>deposited.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Air</a:t>
            </a:r>
            <a:r>
              <a:rPr lang="en-US" dirty="0" smtClean="0"/>
              <a:t> :Wind </a:t>
            </a:r>
            <a:r>
              <a:rPr lang="en-US" dirty="0"/>
              <a:t>blowing over the land can pick up dust </a:t>
            </a:r>
            <a:r>
              <a:rPr lang="en-US" dirty="0" smtClean="0"/>
              <a:t>and sand </a:t>
            </a:r>
            <a:r>
              <a:rPr lang="en-US" dirty="0"/>
              <a:t>and carry it large distances</a:t>
            </a:r>
            <a:r>
              <a:rPr lang="en-US" dirty="0" smtClean="0"/>
              <a:t>.</a:t>
            </a:r>
          </a:p>
          <a:p>
            <a:pPr algn="just">
              <a:buNone/>
            </a:pPr>
            <a:r>
              <a:rPr lang="en-US" dirty="0" smtClean="0"/>
              <a:t> 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capacity of </a:t>
            </a:r>
            <a:r>
              <a:rPr lang="en-US" dirty="0" smtClean="0"/>
              <a:t>the wind </a:t>
            </a:r>
            <a:r>
              <a:rPr lang="en-US" dirty="0"/>
              <a:t>to transport material is limited by the low </a:t>
            </a:r>
            <a:r>
              <a:rPr lang="en-US" dirty="0" smtClean="0"/>
              <a:t>density of </a:t>
            </a:r>
            <a:r>
              <a:rPr lang="en-US" dirty="0"/>
              <a:t>air</a:t>
            </a:r>
            <a:r>
              <a:rPr lang="en-US" dirty="0" smtClean="0"/>
              <a:t>.</a:t>
            </a:r>
          </a:p>
          <a:p>
            <a:pPr algn="just">
              <a:buNone/>
            </a:pPr>
            <a:r>
              <a:rPr lang="en-US" dirty="0" smtClean="0"/>
              <a:t> 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Ice:</a:t>
            </a:r>
            <a:r>
              <a:rPr lang="en-US" dirty="0" smtClean="0"/>
              <a:t> </a:t>
            </a:r>
            <a:r>
              <a:rPr lang="en-US" dirty="0"/>
              <a:t>Water and air are clearly fluid media but we </a:t>
            </a:r>
            <a:r>
              <a:rPr lang="en-US" dirty="0" smtClean="0"/>
              <a:t>can also </a:t>
            </a:r>
            <a:r>
              <a:rPr lang="en-US" dirty="0"/>
              <a:t>consider ice as a fluid because over long time </a:t>
            </a:r>
            <a:r>
              <a:rPr lang="en-US" dirty="0" smtClean="0"/>
              <a:t>periods it </a:t>
            </a:r>
            <a:r>
              <a:rPr lang="en-US" dirty="0"/>
              <a:t>moves across the land </a:t>
            </a:r>
            <a:r>
              <a:rPr lang="en-US" dirty="0" smtClean="0"/>
              <a:t>surface.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Ice is </a:t>
            </a:r>
            <a:r>
              <a:rPr lang="en-US" dirty="0" smtClean="0"/>
              <a:t>capable</a:t>
            </a:r>
            <a:r>
              <a:rPr lang="en-US" dirty="0"/>
              <a:t> </a:t>
            </a:r>
            <a:r>
              <a:rPr lang="en-US" dirty="0" smtClean="0"/>
              <a:t>of </a:t>
            </a:r>
            <a:r>
              <a:rPr lang="en-US" dirty="0"/>
              <a:t>transporting large amounts of clastic debris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Movement of detritus by ice is significant in and </a:t>
            </a:r>
            <a:r>
              <a:rPr lang="en-US" dirty="0" smtClean="0"/>
              <a:t>around polar </a:t>
            </a:r>
            <a:r>
              <a:rPr lang="en-US" dirty="0"/>
              <a:t>ice caps and in mountainous areas with glaciers</a:t>
            </a:r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 of particles in a fluid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219200"/>
            <a:ext cx="4572000" cy="5638800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en-US" dirty="0" smtClean="0"/>
              <a:t>Particles of any size may be moved in a fluid by one of three mechanisms </a:t>
            </a:r>
          </a:p>
          <a:p>
            <a:pPr algn="just"/>
            <a:endParaRPr lang="en-US" dirty="0" smtClean="0"/>
          </a:p>
          <a:p>
            <a:pPr lvl="1" algn="just"/>
            <a:r>
              <a:rPr lang="en-US" b="1" dirty="0" smtClean="0">
                <a:solidFill>
                  <a:srgbClr val="FF0000"/>
                </a:solidFill>
              </a:rPr>
              <a:t>Rolling</a:t>
            </a:r>
            <a:r>
              <a:rPr lang="en-US" dirty="0" smtClean="0"/>
              <a:t>: the clasts move by rolling along at the bottom of the air or water flow without losing contact with the bed surface.</a:t>
            </a:r>
          </a:p>
          <a:p>
            <a:pPr lvl="1" algn="just"/>
            <a:endParaRPr lang="en-US" dirty="0" smtClean="0"/>
          </a:p>
          <a:p>
            <a:pPr lvl="1" algn="just"/>
            <a:r>
              <a:rPr lang="en-US" b="1" dirty="0" err="1" smtClean="0">
                <a:solidFill>
                  <a:srgbClr val="FF0000"/>
                </a:solidFill>
              </a:rPr>
              <a:t>Saltation</a:t>
            </a:r>
            <a:r>
              <a:rPr lang="en-US" dirty="0" smtClean="0"/>
              <a:t>: the particles move in a series of </a:t>
            </a:r>
            <a:r>
              <a:rPr lang="en-US" dirty="0" err="1" smtClean="0"/>
              <a:t>jumps,periodically</a:t>
            </a:r>
            <a:r>
              <a:rPr lang="en-US" dirty="0" smtClean="0"/>
              <a:t> leaving the bed surface, and carried short distances within the body of the fluid before returning to the bed again. </a:t>
            </a:r>
          </a:p>
          <a:p>
            <a:pPr lvl="1" algn="just"/>
            <a:endParaRPr lang="en-US" dirty="0" smtClean="0"/>
          </a:p>
          <a:p>
            <a:pPr lvl="1" algn="just"/>
            <a:r>
              <a:rPr lang="en-US" b="1" dirty="0" smtClean="0">
                <a:solidFill>
                  <a:srgbClr val="FF0000"/>
                </a:solidFill>
              </a:rPr>
              <a:t>Suspension</a:t>
            </a:r>
            <a:r>
              <a:rPr lang="en-US" dirty="0" smtClean="0"/>
              <a:t>: turbulence within the flow produces sufficient upward motion to keep particles in the moving fluid more-or-less continually.</a:t>
            </a:r>
          </a:p>
          <a:p>
            <a:pPr lvl="1" algn="just">
              <a:buNone/>
            </a:pPr>
            <a:endParaRPr lang="en-US" dirty="0" smtClean="0"/>
          </a:p>
          <a:p>
            <a:pPr algn="just"/>
            <a:r>
              <a:rPr lang="en-US" dirty="0" smtClean="0"/>
              <a:t>Particles being carried by rolling and </a:t>
            </a:r>
            <a:r>
              <a:rPr lang="en-US" dirty="0" err="1" smtClean="0"/>
              <a:t>saltation</a:t>
            </a:r>
            <a:r>
              <a:rPr lang="en-US" dirty="0" smtClean="0"/>
              <a:t> are referred to as </a:t>
            </a:r>
            <a:r>
              <a:rPr lang="en-US" b="1" dirty="0" err="1" smtClean="0">
                <a:solidFill>
                  <a:srgbClr val="FF0000"/>
                </a:solidFill>
              </a:rPr>
              <a:t>bedload</a:t>
            </a:r>
            <a:r>
              <a:rPr lang="en-US" dirty="0" smtClean="0"/>
              <a:t>, and the material in suspension is called the </a:t>
            </a:r>
            <a:r>
              <a:rPr lang="en-US" b="1" dirty="0" smtClean="0">
                <a:solidFill>
                  <a:srgbClr val="FF0000"/>
                </a:solidFill>
              </a:rPr>
              <a:t>suspended load</a:t>
            </a:r>
            <a:r>
              <a:rPr lang="en-US" dirty="0" smtClean="0"/>
              <a:t>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At low current velocities in water only fine particles (fine silt and clay) and low density particles are kept in suspension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Sand-size particles move by rolling and some </a:t>
            </a:r>
            <a:r>
              <a:rPr lang="en-US" dirty="0" err="1" smtClean="0"/>
              <a:t>saltation</a:t>
            </a:r>
            <a:r>
              <a:rPr lang="en-US" dirty="0" smtClean="0"/>
              <a:t>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At higher flow rates all silt and some sand may be kept in suspension with granules and fine pebbles </a:t>
            </a:r>
            <a:r>
              <a:rPr lang="en-US" dirty="0" err="1" smtClean="0"/>
              <a:t>saltating</a:t>
            </a:r>
            <a:r>
              <a:rPr lang="en-US" dirty="0" smtClean="0"/>
              <a:t> and coarser material rolling.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These processes are essentially the same in air and water but in air higher velocities are required to move particles of a given size because of the lower density and viscosity of air compared with water.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76400"/>
            <a:ext cx="4236954" cy="358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to Primary sedimentary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The term “structure” can be used in two different senses:</a:t>
            </a:r>
          </a:p>
          <a:p>
            <a:pPr algn="just"/>
            <a:endParaRPr lang="en-US" dirty="0" smtClean="0"/>
          </a:p>
          <a:p>
            <a:pPr lvl="1" algn="just"/>
            <a:r>
              <a:rPr lang="en-US" dirty="0" smtClean="0"/>
              <a:t>Features</a:t>
            </a:r>
            <a:r>
              <a:rPr lang="en-US" dirty="0"/>
              <a:t>, on the scale of hand specimens to large outcrops, produced within a depositional environment, during or (usually) not long after </a:t>
            </a:r>
            <a:r>
              <a:rPr lang="en-US" dirty="0" smtClean="0"/>
              <a:t>deposition</a:t>
            </a:r>
            <a:r>
              <a:rPr lang="en-US" dirty="0"/>
              <a:t>. These are usually </a:t>
            </a:r>
            <a:r>
              <a:rPr lang="en-US" dirty="0" smtClean="0"/>
              <a:t>called </a:t>
            </a:r>
            <a:r>
              <a:rPr lang="en-US" b="1" dirty="0" smtClean="0">
                <a:solidFill>
                  <a:srgbClr val="FF0000"/>
                </a:solidFill>
              </a:rPr>
              <a:t>sedimentary structures</a:t>
            </a:r>
            <a:r>
              <a:rPr lang="en-US" dirty="0" smtClean="0"/>
              <a:t>.</a:t>
            </a:r>
          </a:p>
          <a:p>
            <a:pPr lvl="1" algn="just"/>
            <a:endParaRPr lang="en-US" dirty="0" smtClean="0"/>
          </a:p>
          <a:p>
            <a:pPr lvl="1" algn="just"/>
            <a:r>
              <a:rPr lang="en-US" dirty="0"/>
              <a:t>F</a:t>
            </a:r>
            <a:r>
              <a:rPr lang="en-US" dirty="0" smtClean="0"/>
              <a:t>eatures</a:t>
            </a:r>
            <a:r>
              <a:rPr lang="en-US" dirty="0"/>
              <a:t>, on the scale of hand specimens to whole regions, produced by deformation associated with regional rather than local deforming forces, </a:t>
            </a:r>
            <a:r>
              <a:rPr lang="en-US" dirty="0" smtClean="0"/>
              <a:t>(e.g. folding </a:t>
            </a:r>
            <a:r>
              <a:rPr lang="en-US" dirty="0"/>
              <a:t>and </a:t>
            </a:r>
            <a:r>
              <a:rPr lang="en-US" dirty="0" smtClean="0"/>
              <a:t>faulting) These are called </a:t>
            </a:r>
            <a:r>
              <a:rPr lang="en-US" b="1" dirty="0" smtClean="0">
                <a:solidFill>
                  <a:srgbClr val="FF0000"/>
                </a:solidFill>
              </a:rPr>
              <a:t>tectonic structures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Importance of Sedimentary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pPr algn="just"/>
            <a:r>
              <a:rPr lang="en-US" dirty="0" smtClean="0"/>
              <a:t>Study </a:t>
            </a:r>
            <a:r>
              <a:rPr lang="en-US" dirty="0"/>
              <a:t>of sedimentary structures is important because they are far and away the most valuable features for </a:t>
            </a:r>
            <a:r>
              <a:rPr lang="en-US" b="1" dirty="0">
                <a:solidFill>
                  <a:srgbClr val="FF0000"/>
                </a:solidFill>
              </a:rPr>
              <a:t>interpreting depositional environment</a:t>
            </a:r>
            <a:r>
              <a:rPr lang="en-US" dirty="0"/>
              <a:t>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How </a:t>
            </a:r>
            <a:r>
              <a:rPr lang="en-US" dirty="0"/>
              <a:t>most structures are </a:t>
            </a:r>
            <a:r>
              <a:rPr lang="en-US" dirty="0" smtClean="0"/>
              <a:t>formed is known, </a:t>
            </a:r>
            <a:r>
              <a:rPr lang="en-US" dirty="0"/>
              <a:t>so finding them in the rocks can tell </a:t>
            </a:r>
            <a:r>
              <a:rPr lang="en-US" dirty="0" smtClean="0"/>
              <a:t>a </a:t>
            </a:r>
            <a:r>
              <a:rPr lang="en-US" dirty="0"/>
              <a:t>lot about the conditions of deposition. </a:t>
            </a:r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They are </a:t>
            </a:r>
            <a:r>
              <a:rPr lang="en-US" dirty="0"/>
              <a:t>much more useful than textural things like grain-size distribution and grain </a:t>
            </a:r>
            <a:r>
              <a:rPr lang="en-US" dirty="0" smtClean="0"/>
              <a:t>shape.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Classification of Sedimentary Structures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algn="just"/>
            <a:r>
              <a:rPr lang="en-US" dirty="0"/>
              <a:t> Two </a:t>
            </a:r>
            <a:r>
              <a:rPr lang="en-US" dirty="0" smtClean="0"/>
              <a:t>ways </a:t>
            </a:r>
            <a:r>
              <a:rPr lang="en-US" dirty="0"/>
              <a:t>of classifying </a:t>
            </a:r>
            <a:r>
              <a:rPr lang="en-US" dirty="0" smtClean="0"/>
              <a:t>sedimentary structures is on the basis of: </a:t>
            </a:r>
          </a:p>
          <a:p>
            <a:pPr algn="just"/>
            <a:endParaRPr lang="en-US" dirty="0" smtClean="0"/>
          </a:p>
          <a:p>
            <a:pPr lvl="1" algn="just"/>
            <a:r>
              <a:rPr lang="en-US" dirty="0" smtClean="0"/>
              <a:t>kind </a:t>
            </a:r>
            <a:r>
              <a:rPr lang="en-US" dirty="0"/>
              <a:t>of mechanism that produces them (</a:t>
            </a:r>
            <a:r>
              <a:rPr lang="en-US" b="1" dirty="0">
                <a:solidFill>
                  <a:srgbClr val="FF0000"/>
                </a:solidFill>
              </a:rPr>
              <a:t>physical sedimentary structures</a:t>
            </a:r>
            <a:r>
              <a:rPr lang="en-US" dirty="0"/>
              <a:t>, </a:t>
            </a:r>
            <a:r>
              <a:rPr lang="en-US" b="1" dirty="0">
                <a:solidFill>
                  <a:srgbClr val="FF0000"/>
                </a:solidFill>
              </a:rPr>
              <a:t>chemical sedimentary structures</a:t>
            </a:r>
            <a:r>
              <a:rPr lang="en-US" dirty="0"/>
              <a:t>, and </a:t>
            </a:r>
            <a:r>
              <a:rPr lang="en-US" b="1" dirty="0">
                <a:solidFill>
                  <a:srgbClr val="FF0000"/>
                </a:solidFill>
              </a:rPr>
              <a:t>biogenic </a:t>
            </a:r>
            <a:r>
              <a:rPr lang="en-US" b="1" dirty="0" smtClean="0">
                <a:solidFill>
                  <a:srgbClr val="FF0000"/>
                </a:solidFill>
              </a:rPr>
              <a:t>sedimentary </a:t>
            </a:r>
            <a:r>
              <a:rPr lang="en-US" b="1" dirty="0">
                <a:solidFill>
                  <a:srgbClr val="FF0000"/>
                </a:solidFill>
              </a:rPr>
              <a:t>structures</a:t>
            </a:r>
            <a:r>
              <a:rPr lang="en-US" dirty="0"/>
              <a:t>) and </a:t>
            </a:r>
            <a:endParaRPr lang="en-US" dirty="0" smtClean="0"/>
          </a:p>
          <a:p>
            <a:pPr lvl="1" algn="just"/>
            <a:endParaRPr lang="en-US" dirty="0" smtClean="0"/>
          </a:p>
          <a:p>
            <a:pPr lvl="1" algn="just"/>
            <a:r>
              <a:rPr lang="en-US" dirty="0" smtClean="0"/>
              <a:t>time </a:t>
            </a:r>
            <a:r>
              <a:rPr lang="en-US" dirty="0"/>
              <a:t>of development relative to time of deposition (</a:t>
            </a:r>
            <a:r>
              <a:rPr lang="en-US" b="1" dirty="0">
                <a:solidFill>
                  <a:srgbClr val="FF0000"/>
                </a:solidFill>
              </a:rPr>
              <a:t>primary sedimentary structures </a:t>
            </a:r>
            <a:r>
              <a:rPr lang="en-US" dirty="0"/>
              <a:t>and </a:t>
            </a:r>
            <a:r>
              <a:rPr lang="en-US" b="1" dirty="0">
                <a:solidFill>
                  <a:srgbClr val="FF0000"/>
                </a:solidFill>
              </a:rPr>
              <a:t>secondary sedimentary structures</a:t>
            </a:r>
            <a:r>
              <a:rPr lang="en-US" dirty="0"/>
              <a:t>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Classification of Sedimentary Structures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828801" y="2057400"/>
          <a:ext cx="5638799" cy="2895600"/>
        </p:xfrm>
        <a:graphic>
          <a:graphicData uri="http://schemas.openxmlformats.org/drawingml/2006/table">
            <a:tbl>
              <a:tblPr/>
              <a:tblGrid>
                <a:gridCol w="1996514"/>
                <a:gridCol w="1173625"/>
                <a:gridCol w="1173625"/>
                <a:gridCol w="1295035"/>
              </a:tblGrid>
              <a:tr h="482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Sedimentary Structure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Physical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Chemical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Biological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826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Primary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Stratification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Stratification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Bioturbation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Tracks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Trails)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82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Sole Marks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8260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Secondary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Deformation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Nodules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Bioturbation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(Burrows)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82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Intrusion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Stylolites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82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Desiccation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Deformation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87b5fa331cf792cbe794fd5f62225b5c8bce9c5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283</TotalTime>
  <Words>2088</Words>
  <Application>Microsoft Office PowerPoint</Application>
  <PresentationFormat>On-screen Show (4:3)</PresentationFormat>
  <Paragraphs>236</Paragraphs>
  <Slides>26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Civic</vt:lpstr>
      <vt:lpstr>Sedimentary Structures</vt:lpstr>
      <vt:lpstr>TRANSPORT MEDIA</vt:lpstr>
      <vt:lpstr>TRANSPORT MEDIA</vt:lpstr>
      <vt:lpstr>TRANSPORT MEDIA</vt:lpstr>
      <vt:lpstr>Transport of particles in a fluid</vt:lpstr>
      <vt:lpstr>Introduction to Primary sedimentary structures</vt:lpstr>
      <vt:lpstr>Importance of Sedimentary Structures</vt:lpstr>
      <vt:lpstr>Classification of Sedimentary Structures</vt:lpstr>
      <vt:lpstr>Classification of Sedimentary Structures</vt:lpstr>
      <vt:lpstr>Classification of Sedimentary Structures</vt:lpstr>
      <vt:lpstr>Stratification</vt:lpstr>
      <vt:lpstr>Stratification</vt:lpstr>
      <vt:lpstr>Stratification</vt:lpstr>
      <vt:lpstr>Origin of Stratification</vt:lpstr>
      <vt:lpstr>Cross Stratification</vt:lpstr>
      <vt:lpstr>Clast-size variations: graded bedding</vt:lpstr>
      <vt:lpstr>Graded Bedding</vt:lpstr>
      <vt:lpstr>Ripples and Sand Dunes</vt:lpstr>
      <vt:lpstr>Current Ripples</vt:lpstr>
      <vt:lpstr>Wave Ripples</vt:lpstr>
      <vt:lpstr>PowerPoint Presentation</vt:lpstr>
      <vt:lpstr>Distinguishing wave and current ripples</vt:lpstr>
      <vt:lpstr>Trough Cross-beds</vt:lpstr>
      <vt:lpstr>Mud cracks</vt:lpstr>
      <vt:lpstr>Fossils</vt:lpstr>
      <vt:lpstr>Erosional Sedimentary Structures</vt:lpstr>
    </vt:vector>
  </TitlesOfParts>
  <Company>----------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Sedimentary Structures</dc:title>
  <dc:creator>----------</dc:creator>
  <cp:lastModifiedBy>User</cp:lastModifiedBy>
  <cp:revision>32</cp:revision>
  <dcterms:created xsi:type="dcterms:W3CDTF">2011-04-20T11:14:01Z</dcterms:created>
  <dcterms:modified xsi:type="dcterms:W3CDTF">2014-10-26T05:01:26Z</dcterms:modified>
</cp:coreProperties>
</file>