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4"/>
  </p:notesMasterIdLst>
  <p:sldIdLst>
    <p:sldId id="256" r:id="rId2"/>
    <p:sldId id="258" r:id="rId3"/>
    <p:sldId id="257" r:id="rId4"/>
    <p:sldId id="261" r:id="rId5"/>
    <p:sldId id="267" r:id="rId6"/>
    <p:sldId id="262" r:id="rId7"/>
    <p:sldId id="268" r:id="rId8"/>
    <p:sldId id="272" r:id="rId9"/>
    <p:sldId id="263" r:id="rId10"/>
    <p:sldId id="269" r:id="rId11"/>
    <p:sldId id="265" r:id="rId12"/>
    <p:sldId id="284" r:id="rId13"/>
    <p:sldId id="271" r:id="rId14"/>
    <p:sldId id="274" r:id="rId15"/>
    <p:sldId id="270" r:id="rId16"/>
    <p:sldId id="273" r:id="rId17"/>
    <p:sldId id="275" r:id="rId18"/>
    <p:sldId id="276" r:id="rId19"/>
    <p:sldId id="281" r:id="rId20"/>
    <p:sldId id="279" r:id="rId21"/>
    <p:sldId id="282" r:id="rId22"/>
    <p:sldId id="28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E1A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05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582E7E9-53A4-4FE7-9635-BCDE54994683}" type="datetimeFigureOut">
              <a:rPr lang="ar-SA"/>
              <a:pPr>
                <a:defRPr/>
              </a:pPr>
              <a:t>25/01/39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/>
              <a:t>انقر لتحرير أنماط النص الرئيسي</a:t>
            </a:r>
          </a:p>
          <a:p>
            <a:pPr lvl="1"/>
            <a:r>
              <a:rPr lang="ar-SA" noProof="0"/>
              <a:t>المستوى الثاني</a:t>
            </a:r>
          </a:p>
          <a:p>
            <a:pPr lvl="2"/>
            <a:r>
              <a:rPr lang="ar-SA" noProof="0"/>
              <a:t>المستوى الثالث</a:t>
            </a:r>
          </a:p>
          <a:p>
            <a:pPr lvl="3"/>
            <a:r>
              <a:rPr lang="ar-SA" noProof="0"/>
              <a:t>المستوى الرابع</a:t>
            </a:r>
          </a:p>
          <a:p>
            <a:pPr lvl="4"/>
            <a:r>
              <a:rPr lang="ar-SA" noProof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7EB41BA-83F0-46AD-B9BA-5E382F7B117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3314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/>
          </a:p>
        </p:txBody>
      </p:sp>
      <p:sp>
        <p:nvSpPr>
          <p:cNvPr id="2662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B82045-1081-4FEC-ABF8-2F3BF3689635}" type="slidenum">
              <a:rPr lang="ar-SA" alt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ar-SA" alt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6BF274-8BC8-46A5-A9B2-2083DEDEF3FC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BFDD74-6A1A-427E-A277-341CAAC32137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747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46E535-61F9-412A-89E4-B4033501339E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1DEDA-1874-48F7-ACC2-39892CCA33B6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852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2AE6C3-F1A6-4D55-861B-CC38060C474E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1EAD8-3389-4C38-BD4D-65A33C6E1CA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157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56D3E-DBA8-4E37-A7DB-BF3FD1FDB887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55D96-2EEA-4695-8850-143DCC6466E1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350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079CDA-C988-4837-8DBF-3C1E6C3B8BC0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964C4-05B9-4C72-824B-CC90B07BDD0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871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7853EE-6675-4B8B-8D0A-EEB930BD9DF9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04C77-D91C-45E7-8B04-4BA628524F2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738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C7CDD6-36A8-4C89-95E9-8351B7553C88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A22898-AC57-4A36-A773-41416460D011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19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1D38A-BA0B-409C-9AC5-D24823151F82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4E4A76-21C7-4C8F-BD7D-220BA94CA07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9536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AE5DC-C5E7-40AF-94C5-D31B954941B9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0DF8A-C503-45B4-9BA6-FA5C0F63B537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823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7853EE-6675-4B8B-8D0A-EEB930BD9DF9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04C77-D91C-45E7-8B04-4BA628524F2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675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7853EE-6675-4B8B-8D0A-EEB930BD9DF9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04C77-D91C-45E7-8B04-4BA628524F2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4764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7853EE-6675-4B8B-8D0A-EEB930BD9DF9}" type="datetimeFigureOut">
              <a:rPr lang="ar-SA" smtClean="0"/>
              <a:pPr>
                <a:defRPr/>
              </a:pPr>
              <a:t>25/01/39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804C77-D91C-45E7-8B04-4BA628524F2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321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b/TLC-Essential-Oils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romatography_tank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42988" y="2205038"/>
            <a:ext cx="6769100" cy="6064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latin typeface="Calibri" pitchFamily="34" charset="0"/>
              </a:rPr>
              <a:t>Paper and Thin Layer Chromatography (TLC)</a:t>
            </a:r>
            <a:endParaRPr lang="ar-SA" sz="2800" dirty="0">
              <a:latin typeface="Calibri" pitchFamily="34" charset="0"/>
            </a:endParaRPr>
          </a:p>
        </p:txBody>
      </p:sp>
      <p:sp>
        <p:nvSpPr>
          <p:cNvPr id="2051" name="مربع نص 3"/>
          <p:cNvSpPr txBox="1">
            <a:spLocks noChangeArrowheads="1"/>
          </p:cNvSpPr>
          <p:nvPr/>
        </p:nvSpPr>
        <p:spPr bwMode="auto">
          <a:xfrm>
            <a:off x="2416887" y="260648"/>
            <a:ext cx="6655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GB" altLang="ar-SA" sz="1400" b="1" dirty="0"/>
              <a:t>Lab# 4</a:t>
            </a:r>
            <a:endParaRPr lang="ar-SA" altLang="ar-SA" sz="1400" dirty="0"/>
          </a:p>
        </p:txBody>
      </p:sp>
      <p:sp>
        <p:nvSpPr>
          <p:cNvPr id="2052" name="مربع نص 5"/>
          <p:cNvSpPr txBox="1">
            <a:spLocks noChangeArrowheads="1"/>
          </p:cNvSpPr>
          <p:nvPr/>
        </p:nvSpPr>
        <p:spPr bwMode="auto">
          <a:xfrm>
            <a:off x="3779912" y="4073073"/>
            <a:ext cx="3167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US" altLang="ar-SA" sz="2800" b="1" dirty="0"/>
              <a:t>BCH 333[practical]</a:t>
            </a:r>
            <a:endParaRPr lang="ar-SA" altLang="ar-SA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107950" y="116632"/>
            <a:ext cx="903605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US" altLang="ar-SA" sz="2000" b="1" dirty="0">
                <a:solidFill>
                  <a:srgbClr val="C00000"/>
                </a:solidFill>
              </a:rPr>
              <a:t>Separation depend on [principle]: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-Partition of a solute between a moving solvent phase and a stationary aqueous phase. The solute moves in the direction of a solvent flow at a rate determined by the solubility of the solute in the moving phase. Thus a compound with high mobility [less polarity]  is more attracted to the moving solvent [mobile phase]than to the stationary phase.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-Depend on the polarity.</a:t>
            </a:r>
            <a:endParaRPr lang="en-GB" altLang="ar-SA" dirty="0"/>
          </a:p>
          <a:p>
            <a:pPr algn="l" rtl="0"/>
            <a:endParaRPr lang="en-GB" altLang="ar-SA" dirty="0"/>
          </a:p>
          <a:p>
            <a:pPr algn="l" rtl="0"/>
            <a:endParaRPr lang="en-GB" altLang="ar-SA" dirty="0"/>
          </a:p>
          <a:p>
            <a:pPr algn="l" rtl="0"/>
            <a:endParaRPr lang="en-US" altLang="ar-SA" dirty="0"/>
          </a:p>
        </p:txBody>
      </p:sp>
      <p:pic>
        <p:nvPicPr>
          <p:cNvPr id="12291" name="Picture 4" descr="800px-Tlc_sequen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57563"/>
            <a:ext cx="8878888" cy="18573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2051720" y="5445224"/>
            <a:ext cx="5761038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>
              <a:lnSpc>
                <a:spcPct val="90000"/>
              </a:lnSpc>
            </a:pPr>
            <a:r>
              <a:rPr lang="en-US" altLang="ar-SA" dirty="0"/>
              <a:t>Traveling of solvent via </a:t>
            </a:r>
            <a:r>
              <a:rPr lang="en-US" altLang="ar-SA" b="1" dirty="0">
                <a:solidFill>
                  <a:srgbClr val="C00000"/>
                </a:solidFill>
              </a:rPr>
              <a:t>capillary action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0" y="765175"/>
            <a:ext cx="914400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US" altLang="ar-SA" sz="2000" b="1" dirty="0">
                <a:solidFill>
                  <a:srgbClr val="C00000"/>
                </a:solidFill>
              </a:rPr>
              <a:t>Factors affect the separation [resolution effects] :</a:t>
            </a:r>
          </a:p>
          <a:p>
            <a:pPr algn="l" rtl="0"/>
            <a:endParaRPr lang="en-US" altLang="ar-SA" sz="2000" b="1" dirty="0"/>
          </a:p>
          <a:p>
            <a:pPr algn="l"/>
            <a:r>
              <a:rPr lang="en-US" altLang="ar-SA" b="1" dirty="0">
                <a:solidFill>
                  <a:srgbClr val="C00000"/>
                </a:solidFill>
              </a:rPr>
              <a:t>1-Ion exchange effect:</a:t>
            </a:r>
            <a:r>
              <a:rPr lang="en-US" altLang="ar-SA" dirty="0">
                <a:solidFill>
                  <a:srgbClr val="C00000"/>
                </a:solidFill>
              </a:rPr>
              <a:t> </a:t>
            </a:r>
            <a:r>
              <a:rPr lang="en-US" altLang="ar-SA" dirty="0"/>
              <a:t>Any ionized impurities in the support medium will tend to bind or attract oppositely charged ions and will therefore reduce the mobility of these solutes. [resulting in bad resolution]</a:t>
            </a:r>
          </a:p>
          <a:p>
            <a:pPr algn="l"/>
            <a:endParaRPr lang="en-US" altLang="ar-SA" dirty="0"/>
          </a:p>
          <a:p>
            <a:pPr algn="l"/>
            <a:r>
              <a:rPr lang="en-US" altLang="ar-SA" b="1" dirty="0">
                <a:solidFill>
                  <a:srgbClr val="C00000"/>
                </a:solidFill>
              </a:rPr>
              <a:t>2- Temperature:</a:t>
            </a:r>
            <a:r>
              <a:rPr lang="en-US" altLang="ar-SA" b="1" dirty="0">
                <a:solidFill>
                  <a:schemeClr val="accent1"/>
                </a:solidFill>
              </a:rPr>
              <a:t> </a:t>
            </a:r>
            <a:r>
              <a:rPr lang="en-US" altLang="ar-SA" dirty="0"/>
              <a:t>since temperature can affect the solubility of a solute in a given solvent</a:t>
            </a:r>
          </a:p>
          <a:p>
            <a:pPr algn="l"/>
            <a:r>
              <a:rPr lang="en-US" altLang="ar-SA" dirty="0"/>
              <a:t>temperature is also an important factor and often a chromatography laboratory has a fixed </a:t>
            </a:r>
            <a:r>
              <a:rPr lang="en-GB" altLang="ar-SA" dirty="0"/>
              <a:t>temperature for optimum results.[increased temperature </a:t>
            </a:r>
            <a:r>
              <a:rPr lang="en-GB" altLang="ar-SA" dirty="0">
                <a:sym typeface="Wingdings" pitchFamily="2" charset="2"/>
              </a:rPr>
              <a:t> increase solubility</a:t>
            </a:r>
            <a:r>
              <a:rPr lang="en-GB" altLang="ar-SA" dirty="0"/>
              <a:t>]</a:t>
            </a:r>
          </a:p>
          <a:p>
            <a:pPr rtl="0"/>
            <a:endParaRPr lang="en-US" altLang="ar-SA" dirty="0"/>
          </a:p>
          <a:p>
            <a:pPr algn="l"/>
            <a:endParaRPr lang="en-US" altLang="ar-SA" dirty="0"/>
          </a:p>
          <a:p>
            <a:pPr algn="l"/>
            <a:r>
              <a:rPr lang="en-US" altLang="ar-SA" b="1" dirty="0">
                <a:solidFill>
                  <a:srgbClr val="C00000"/>
                </a:solidFill>
              </a:rPr>
              <a:t>3- Composition of the solvent: </a:t>
            </a:r>
            <a:r>
              <a:rPr lang="en-US" altLang="ar-SA" dirty="0"/>
              <a:t>Since some compounds are more soluble in one solvent than in the other the mixture of solvents used affect separation of the compounds.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79512" y="4725144"/>
            <a:ext cx="2214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The molecular weight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16053"/>
            <a:ext cx="9144000" cy="68853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1" t="36815" r="38001" b="37842"/>
          <a:stretch/>
        </p:blipFill>
        <p:spPr bwMode="auto">
          <a:xfrm>
            <a:off x="2915816" y="3212976"/>
            <a:ext cx="2931092" cy="185385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833486" y="5498580"/>
            <a:ext cx="109574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Silica gel</a:t>
            </a:r>
            <a:endParaRPr lang="ar-SA" sz="20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" t="43023" r="50770" b="40882"/>
          <a:stretch/>
        </p:blipFill>
        <p:spPr bwMode="auto">
          <a:xfrm>
            <a:off x="834199" y="897397"/>
            <a:ext cx="7094325" cy="151216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07504" y="6358682"/>
            <a:ext cx="237539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Stationary phase of ???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7113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15362" name="Picture 7" descr="Image:TLC-Essential-Oils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1268413"/>
            <a:ext cx="3983038" cy="4217987"/>
          </a:xfrm>
        </p:spPr>
      </p:pic>
      <p:sp>
        <p:nvSpPr>
          <p:cNvPr id="15363" name="مربع نص 4"/>
          <p:cNvSpPr txBox="1">
            <a:spLocks noChangeArrowheads="1"/>
          </p:cNvSpPr>
          <p:nvPr/>
        </p:nvSpPr>
        <p:spPr bwMode="auto">
          <a:xfrm>
            <a:off x="3654085" y="5661025"/>
            <a:ext cx="16199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ar-SA" b="1" dirty="0">
                <a:solidFill>
                  <a:srgbClr val="C00000"/>
                </a:solidFill>
              </a:rPr>
              <a:t>Chromatogram</a:t>
            </a:r>
            <a:endParaRPr lang="ar-SA" alt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14338" name="Picture 6" descr="http://www.uwplatt.edu/chemep/chem/chemscape/labdocs/catofp/chromato/tlc/pic/rfcal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3727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مربع نص 6"/>
          <p:cNvSpPr txBox="1">
            <a:spLocks noChangeArrowheads="1"/>
          </p:cNvSpPr>
          <p:nvPr/>
        </p:nvSpPr>
        <p:spPr bwMode="auto">
          <a:xfrm>
            <a:off x="2400747" y="5157515"/>
            <a:ext cx="317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ar-SA" dirty="0"/>
              <a:t>Thin layer chromatography[TLC]</a:t>
            </a:r>
            <a:endParaRPr lang="ar-SA" alt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 rtlCol="0">
            <a:normAutofit fontScale="90000"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Samples Analysis </a:t>
            </a:r>
            <a:br>
              <a:rPr lang="en-US" b="1" dirty="0">
                <a:solidFill>
                  <a:schemeClr val="accent1"/>
                </a:solidFill>
                <a:latin typeface="Calibri" pitchFamily="34" charset="0"/>
              </a:rPr>
            </a:br>
            <a:r>
              <a:rPr lang="en-US" sz="4000" b="1" dirty="0">
                <a:latin typeface="Calibri" pitchFamily="34" charset="0"/>
              </a:rPr>
              <a:t>1-visualization:</a:t>
            </a:r>
            <a:endParaRPr lang="ar-SA" sz="4000" b="1" dirty="0"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186" y="1700808"/>
            <a:ext cx="9119814" cy="4325938"/>
          </a:xfrm>
        </p:spPr>
        <p:txBody>
          <a:bodyPr/>
          <a:lstStyle/>
          <a:p>
            <a:pPr algn="l" rtl="0">
              <a:buFont typeface="Arial" pitchFamily="34" charset="0"/>
              <a:buNone/>
            </a:pPr>
            <a:endParaRPr lang="en-US" altLang="ar-SA" b="1" dirty="0">
              <a:solidFill>
                <a:srgbClr val="E1A01F"/>
              </a:solidFill>
            </a:endParaRPr>
          </a:p>
          <a:p>
            <a:pPr algn="l" rtl="0">
              <a:buFont typeface="Arial" pitchFamily="34" charset="0"/>
              <a:buNone/>
            </a:pPr>
            <a:r>
              <a:rPr lang="en-US" altLang="ar-SA" b="1" dirty="0">
                <a:solidFill>
                  <a:srgbClr val="C00000"/>
                </a:solidFill>
              </a:rPr>
              <a:t>-Amino acids </a:t>
            </a:r>
            <a:r>
              <a:rPr lang="en-US" altLang="ar-SA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altLang="ar-SA" dirty="0"/>
              <a:t>Specific color reagents are sprayed onto the plate or the paper</a:t>
            </a:r>
            <a:r>
              <a:rPr lang="ar-SA" altLang="ar-SA" dirty="0"/>
              <a:t> </a:t>
            </a:r>
            <a:r>
              <a:rPr lang="en-US" altLang="ar-SA" dirty="0"/>
              <a:t>[</a:t>
            </a:r>
            <a:r>
              <a:rPr lang="en-US" altLang="ar-SA" dirty="0" err="1"/>
              <a:t>ninhydrin</a:t>
            </a:r>
            <a:r>
              <a:rPr lang="en-US" altLang="ar-SA" dirty="0"/>
              <a:t>].</a:t>
            </a:r>
          </a:p>
          <a:p>
            <a:pPr algn="l" rtl="0">
              <a:buFont typeface="Arial" pitchFamily="34" charset="0"/>
              <a:buNone/>
            </a:pPr>
            <a:endParaRPr lang="en-US" altLang="ar-SA" b="1" u="sng" dirty="0">
              <a:solidFill>
                <a:schemeClr val="hlink"/>
              </a:solidFill>
            </a:endParaRPr>
          </a:p>
          <a:p>
            <a:pPr algn="l" rtl="0">
              <a:buFont typeface="Arial" pitchFamily="34" charset="0"/>
              <a:buNone/>
            </a:pPr>
            <a:r>
              <a:rPr lang="en-US" altLang="ar-SA" b="1" dirty="0">
                <a:solidFill>
                  <a:srgbClr val="C00000"/>
                </a:solidFill>
              </a:rPr>
              <a:t>-Sugars </a:t>
            </a:r>
            <a:r>
              <a:rPr lang="en-US" altLang="ar-SA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altLang="ar-SA" dirty="0"/>
              <a:t>spraying the plate or the paper with [aniline diphenylamine].</a:t>
            </a:r>
          </a:p>
          <a:p>
            <a:pPr algn="l" rtl="0">
              <a:buFont typeface="Arial" pitchFamily="34" charset="0"/>
              <a:buNone/>
            </a:pPr>
            <a:endParaRPr lang="en-US" altLang="ar-SA" dirty="0"/>
          </a:p>
          <a:p>
            <a:pPr algn="l" rtl="0">
              <a:buFont typeface="Arial" pitchFamily="34" charset="0"/>
              <a:buNone/>
            </a:pPr>
            <a:r>
              <a:rPr lang="en-US" altLang="ar-SA" dirty="0"/>
              <a:t>-The paper  or plate remaining after the experiment is known as the</a:t>
            </a:r>
            <a:r>
              <a:rPr lang="ar-SA" altLang="ar-SA" dirty="0"/>
              <a:t> </a:t>
            </a:r>
            <a:r>
              <a:rPr lang="en-US" altLang="ar-SA" b="1" dirty="0">
                <a:solidFill>
                  <a:srgbClr val="C00000"/>
                </a:solidFill>
              </a:rPr>
              <a:t>Chromatogram</a:t>
            </a:r>
            <a:r>
              <a:rPr lang="ar-SA" altLang="ar-SA" b="1" dirty="0">
                <a:solidFill>
                  <a:schemeClr val="accent1"/>
                </a:solidFill>
              </a:rPr>
              <a:t>.</a:t>
            </a:r>
            <a:endParaRPr lang="en-US" altLang="ar-SA" b="1" dirty="0">
              <a:solidFill>
                <a:schemeClr val="accent1"/>
              </a:solidFill>
            </a:endParaRPr>
          </a:p>
          <a:p>
            <a:pPr algn="l" rtl="0">
              <a:buFont typeface="Arial" pitchFamily="34" charset="0"/>
              <a:buNone/>
            </a:pPr>
            <a:endParaRPr lang="en-US" altLang="ar-SA" dirty="0"/>
          </a:p>
          <a:p>
            <a:pPr algn="l" rtl="0">
              <a:buFont typeface="Arial" pitchFamily="34" charset="0"/>
              <a:buNone/>
            </a:pPr>
            <a:endParaRPr lang="en-US" altLang="ar-SA" b="1" u="sng" dirty="0">
              <a:solidFill>
                <a:schemeClr val="hlink"/>
              </a:solidFill>
            </a:endParaRPr>
          </a:p>
          <a:p>
            <a:pPr algn="l" rtl="0">
              <a:buFont typeface="Arial" pitchFamily="34" charset="0"/>
              <a:buNone/>
            </a:pPr>
            <a:endParaRPr lang="en-US" altLang="ar-SA" b="1" u="sng" dirty="0">
              <a:solidFill>
                <a:schemeClr val="hlink"/>
              </a:solidFill>
            </a:endParaRPr>
          </a:p>
          <a:p>
            <a:pPr algn="l" rtl="0">
              <a:buFont typeface="Arial" pitchFamily="34" charset="0"/>
              <a:buNone/>
            </a:pPr>
            <a:endParaRPr lang="ar-SA" alt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-108769" y="821654"/>
            <a:ext cx="8785225" cy="7663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endParaRPr lang="en-US" altLang="ar-SA" b="1" dirty="0">
              <a:solidFill>
                <a:schemeClr val="accent1"/>
              </a:solidFill>
            </a:endParaRPr>
          </a:p>
          <a:p>
            <a:pPr algn="l" rtl="0"/>
            <a:r>
              <a:rPr lang="en-US" altLang="ar-SA" sz="2400" b="1" dirty="0">
                <a:solidFill>
                  <a:srgbClr val="C00000"/>
                </a:solidFill>
              </a:rPr>
              <a:t>-</a:t>
            </a:r>
            <a:r>
              <a:rPr lang="en-GB" altLang="ar-SA" sz="2400" b="1" dirty="0">
                <a:solidFill>
                  <a:srgbClr val="C00000"/>
                </a:solidFill>
              </a:rPr>
              <a:t>Relative flow [</a:t>
            </a:r>
            <a:r>
              <a:rPr lang="en-GB" altLang="ar-SA" sz="2400" b="1" dirty="0" err="1">
                <a:solidFill>
                  <a:srgbClr val="C00000"/>
                </a:solidFill>
              </a:rPr>
              <a:t>Rf</a:t>
            </a:r>
            <a:r>
              <a:rPr lang="en-GB" altLang="ar-SA" sz="2400" b="1" dirty="0">
                <a:solidFill>
                  <a:srgbClr val="C00000"/>
                </a:solidFill>
              </a:rPr>
              <a:t>]: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-used to express the performance of a solute in a given [</a:t>
            </a:r>
            <a:r>
              <a:rPr lang="en-GB" altLang="ar-SA" dirty="0"/>
              <a:t>solvent system/stationary medium].</a:t>
            </a:r>
          </a:p>
          <a:p>
            <a:pPr algn="l" rtl="0"/>
            <a:endParaRPr lang="en-GB" altLang="ar-SA" dirty="0"/>
          </a:p>
          <a:p>
            <a:pPr algn="l" rtl="0">
              <a:buFontTx/>
              <a:buChar char="-"/>
            </a:pPr>
            <a:r>
              <a:rPr lang="en-US" altLang="ar-SA" dirty="0" err="1"/>
              <a:t>Rf</a:t>
            </a:r>
            <a:r>
              <a:rPr lang="en-US" altLang="ar-SA" dirty="0"/>
              <a:t> value may be defined, as the ratio of the distance moved by a compound to that moved by the solvent.</a:t>
            </a:r>
          </a:p>
          <a:p>
            <a:pPr algn="l" rtl="0">
              <a:buFontTx/>
              <a:buChar char="-"/>
            </a:pPr>
            <a:endParaRPr lang="en-US" altLang="ar-SA" dirty="0"/>
          </a:p>
          <a:p>
            <a:pPr algn="l" rtl="0">
              <a:buFontTx/>
              <a:buChar char="-"/>
            </a:pPr>
            <a:r>
              <a:rPr lang="en-US" altLang="ar-SA" dirty="0" err="1"/>
              <a:t>Rf</a:t>
            </a:r>
            <a:r>
              <a:rPr lang="en-US" altLang="ar-SA" dirty="0"/>
              <a:t> value is constant for a particular compound, solvent system and </a:t>
            </a:r>
            <a:r>
              <a:rPr lang="en-GB" altLang="ar-SA" dirty="0"/>
              <a:t>stationary  phase</a:t>
            </a:r>
            <a:r>
              <a:rPr lang="en-US" altLang="ar-SA" dirty="0"/>
              <a:t>.</a:t>
            </a:r>
          </a:p>
          <a:p>
            <a:pPr algn="l" rtl="0">
              <a:buFontTx/>
              <a:buChar char="-"/>
            </a:pPr>
            <a:endParaRPr lang="en-US" altLang="ar-SA" dirty="0"/>
          </a:p>
          <a:p>
            <a:pPr algn="l" rtl="0">
              <a:buFontTx/>
              <a:buChar char="-"/>
            </a:pPr>
            <a:endParaRPr lang="en-US" altLang="ar-SA" dirty="0"/>
          </a:p>
          <a:p>
            <a:pPr algn="l" rtl="0"/>
            <a:r>
              <a:rPr lang="en-US" altLang="ar-SA" dirty="0"/>
              <a:t>Its value is always between zero and one</a:t>
            </a:r>
          </a:p>
          <a:p>
            <a:pPr algn="ctr" rtl="0">
              <a:buFontTx/>
              <a:buChar char="-"/>
            </a:pPr>
            <a:endParaRPr lang="en-US" altLang="ar-SA" dirty="0"/>
          </a:p>
          <a:p>
            <a:pPr algn="ctr" rtl="0"/>
            <a:endParaRPr lang="en-US" altLang="ar-SA" dirty="0"/>
          </a:p>
          <a:p>
            <a:pPr algn="ctr" rtl="0"/>
            <a:endParaRPr lang="en-US" altLang="ar-SA" dirty="0"/>
          </a:p>
          <a:p>
            <a:pPr algn="ctr" rtl="0"/>
            <a:r>
              <a:rPr lang="en-US" altLang="ar-SA" dirty="0"/>
              <a:t>- </a:t>
            </a:r>
            <a:r>
              <a:rPr lang="en-US" altLang="ar-SA" dirty="0" err="1"/>
              <a:t>Rf</a:t>
            </a:r>
            <a:r>
              <a:rPr lang="en-US" altLang="ar-SA" dirty="0"/>
              <a:t> = </a:t>
            </a:r>
            <a:r>
              <a:rPr lang="en-US" altLang="ar-SA" u="sng" dirty="0"/>
              <a:t>Distance of migration of solute</a:t>
            </a:r>
          </a:p>
          <a:p>
            <a:pPr algn="ctr" rtl="0"/>
            <a:r>
              <a:rPr lang="en-GB" altLang="ar-SA" dirty="0"/>
              <a:t>     Distance moved by solvent</a:t>
            </a:r>
          </a:p>
          <a:p>
            <a:pPr algn="l" rtl="0"/>
            <a:endParaRPr lang="en-GB" altLang="ar-SA" dirty="0"/>
          </a:p>
          <a:p>
            <a:pPr algn="l" rtl="0"/>
            <a:endParaRPr lang="en-GB" altLang="ar-SA" dirty="0"/>
          </a:p>
          <a:p>
            <a:pPr algn="l" rtl="0"/>
            <a:endParaRPr lang="en-GB" altLang="ar-SA" b="1" dirty="0">
              <a:solidFill>
                <a:srgbClr val="E1A01F"/>
              </a:solidFill>
            </a:endParaRPr>
          </a:p>
          <a:p>
            <a:pPr algn="l" rtl="0"/>
            <a:endParaRPr lang="en-GB" altLang="ar-SA" b="1" dirty="0">
              <a:solidFill>
                <a:srgbClr val="E1A01F"/>
              </a:solidFill>
            </a:endParaRPr>
          </a:p>
          <a:p>
            <a:pPr algn="l" rtl="0"/>
            <a:endParaRPr lang="en-GB" altLang="ar-SA" b="1" dirty="0">
              <a:solidFill>
                <a:srgbClr val="E1A01F"/>
              </a:solidFill>
            </a:endParaRPr>
          </a:p>
          <a:p>
            <a:pPr algn="l" rtl="0"/>
            <a:endParaRPr lang="en-US" altLang="ar-SA" b="1" dirty="0">
              <a:solidFill>
                <a:srgbClr val="E1A01F"/>
              </a:solidFill>
            </a:endParaRPr>
          </a:p>
          <a:p>
            <a:pPr algn="l" rtl="0"/>
            <a:endParaRPr lang="en-US" altLang="ar-SA" b="1" dirty="0">
              <a:solidFill>
                <a:srgbClr val="E1A01F"/>
              </a:solidFill>
            </a:endParaRPr>
          </a:p>
          <a:p>
            <a:pPr algn="l" rtl="0"/>
            <a:endParaRPr lang="en-US" altLang="ar-SA" b="1" dirty="0">
              <a:solidFill>
                <a:srgbClr val="E1A01F"/>
              </a:solidFill>
            </a:endParaRPr>
          </a:p>
          <a:p>
            <a:pPr algn="l" rtl="0"/>
            <a:endParaRPr lang="en-US" altLang="ar-SA" b="1" dirty="0">
              <a:solidFill>
                <a:srgbClr val="E1A01F"/>
              </a:solidFill>
            </a:endParaRPr>
          </a:p>
          <a:p>
            <a:pPr algn="l" rtl="0"/>
            <a:r>
              <a:rPr lang="en-US" altLang="ar-SA" b="1" dirty="0">
                <a:solidFill>
                  <a:srgbClr val="E1A01F"/>
                </a:solidFill>
              </a:rPr>
              <a:t> </a:t>
            </a:r>
            <a:endParaRPr lang="ar-SA" alt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259632" y="0"/>
            <a:ext cx="60593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/>
              <a:t>2- </a:t>
            </a:r>
            <a:r>
              <a:rPr lang="en-GB" altLang="ar-SA" sz="4000" b="1" dirty="0"/>
              <a:t>Expression of the results.</a:t>
            </a:r>
            <a:endParaRPr lang="ar-SA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79512" y="548680"/>
            <a:ext cx="7993063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US" altLang="ar-SA" sz="2000" b="1" dirty="0">
                <a:solidFill>
                  <a:srgbClr val="C00000"/>
                </a:solidFill>
              </a:rPr>
              <a:t>[</a:t>
            </a:r>
            <a:r>
              <a:rPr lang="en-US" altLang="ar-SA" sz="2000" b="1" dirty="0" err="1">
                <a:solidFill>
                  <a:srgbClr val="C00000"/>
                </a:solidFill>
              </a:rPr>
              <a:t>Rf</a:t>
            </a:r>
            <a:r>
              <a:rPr lang="en-US" altLang="ar-SA" sz="2000" b="1" dirty="0">
                <a:solidFill>
                  <a:srgbClr val="C00000"/>
                </a:solidFill>
              </a:rPr>
              <a:t>] Value:</a:t>
            </a:r>
          </a:p>
          <a:p>
            <a:pPr algn="l" rtl="0"/>
            <a:endParaRPr lang="en-US" altLang="ar-SA" sz="2000" dirty="0"/>
          </a:p>
          <a:p>
            <a:pPr algn="l" rtl="0"/>
            <a:r>
              <a:rPr lang="en-US" altLang="ar-SA" sz="2000" dirty="0"/>
              <a:t>-If  </a:t>
            </a:r>
            <a:r>
              <a:rPr lang="en-US" altLang="ar-SA" sz="2000" dirty="0" err="1">
                <a:solidFill>
                  <a:srgbClr val="C00000"/>
                </a:solidFill>
              </a:rPr>
              <a:t>Rƒ</a:t>
            </a:r>
            <a:r>
              <a:rPr lang="en-US" altLang="ar-SA" sz="2000" dirty="0">
                <a:solidFill>
                  <a:srgbClr val="C00000"/>
                </a:solidFill>
              </a:rPr>
              <a:t> </a:t>
            </a:r>
            <a:r>
              <a:rPr lang="en-US" altLang="ar-SA" sz="2000" dirty="0"/>
              <a:t>value of a solute is closer to </a:t>
            </a:r>
            <a:r>
              <a:rPr lang="en-US" altLang="ar-SA" sz="2000" dirty="0">
                <a:solidFill>
                  <a:srgbClr val="C00000"/>
                </a:solidFill>
              </a:rPr>
              <a:t>zero</a:t>
            </a:r>
            <a:r>
              <a:rPr lang="en-US" altLang="ar-SA" sz="2000" dirty="0"/>
              <a:t>, the solute has more attraction to stationary phase. </a:t>
            </a:r>
          </a:p>
          <a:p>
            <a:pPr algn="l" rtl="0"/>
            <a:endParaRPr lang="en-US" altLang="ar-SA" sz="2000" dirty="0"/>
          </a:p>
          <a:p>
            <a:pPr algn="l" rtl="0"/>
            <a:endParaRPr lang="en-US" altLang="ar-SA" sz="2000" dirty="0"/>
          </a:p>
          <a:p>
            <a:pPr algn="l" rtl="0"/>
            <a:r>
              <a:rPr lang="en-US" altLang="ar-SA" sz="2000" dirty="0"/>
              <a:t>-If  </a:t>
            </a:r>
            <a:r>
              <a:rPr lang="en-US" altLang="ar-SA" sz="2000" dirty="0" err="1">
                <a:solidFill>
                  <a:srgbClr val="C00000"/>
                </a:solidFill>
              </a:rPr>
              <a:t>Rƒ</a:t>
            </a:r>
            <a:r>
              <a:rPr lang="en-US" altLang="ar-SA" sz="2000" dirty="0">
                <a:solidFill>
                  <a:schemeClr val="accent1"/>
                </a:solidFill>
              </a:rPr>
              <a:t> </a:t>
            </a:r>
            <a:r>
              <a:rPr lang="en-US" altLang="ar-SA" sz="2000" dirty="0"/>
              <a:t>value of a solute is closer to </a:t>
            </a:r>
            <a:r>
              <a:rPr lang="en-US" altLang="ar-SA" sz="2000" dirty="0">
                <a:solidFill>
                  <a:srgbClr val="C00000"/>
                </a:solidFill>
              </a:rPr>
              <a:t>1</a:t>
            </a:r>
            <a:r>
              <a:rPr lang="en-US" altLang="ar-SA" sz="2000" dirty="0"/>
              <a:t>,</a:t>
            </a:r>
            <a:r>
              <a:rPr lang="en-US" altLang="ar-SA" sz="2000" dirty="0">
                <a:solidFill>
                  <a:srgbClr val="E1A01F"/>
                </a:solidFill>
              </a:rPr>
              <a:t> </a:t>
            </a:r>
            <a:r>
              <a:rPr lang="en-US" altLang="ar-SA" sz="2000" dirty="0"/>
              <a:t>then the solute has more affinity for the mobile  phase and travels further.</a:t>
            </a:r>
          </a:p>
          <a:p>
            <a:pPr algn="l" rtl="0"/>
            <a:endParaRPr lang="en-US" altLang="ar-SA" sz="2000" dirty="0"/>
          </a:p>
          <a:p>
            <a:pPr algn="l" rtl="0"/>
            <a:endParaRPr lang="en-US" altLang="ar-SA" sz="2000" dirty="0"/>
          </a:p>
          <a:p>
            <a:pPr algn="l" rtl="0"/>
            <a:endParaRPr lang="en-US" altLang="ar-SA" sz="2000" dirty="0"/>
          </a:p>
          <a:p>
            <a:pPr algn="l" rtl="0"/>
            <a:r>
              <a:rPr lang="en-US" altLang="ar-SA" sz="2000" dirty="0"/>
              <a:t>-The final chromatogram can be compared with other </a:t>
            </a:r>
            <a:r>
              <a:rPr lang="en-US" altLang="ar-SA" sz="2000" b="1" dirty="0"/>
              <a:t>known</a:t>
            </a:r>
            <a:r>
              <a:rPr lang="ar-SA" altLang="ar-SA" sz="2000" b="1" dirty="0"/>
              <a:t> </a:t>
            </a:r>
            <a:r>
              <a:rPr lang="en-US" altLang="ar-SA" sz="2000" b="1" dirty="0"/>
              <a:t>mixture</a:t>
            </a:r>
            <a:r>
              <a:rPr lang="ar-SA" altLang="ar-SA" sz="2000" b="1" dirty="0"/>
              <a:t> </a:t>
            </a:r>
            <a:r>
              <a:rPr lang="en-US" altLang="ar-SA" sz="2000" dirty="0"/>
              <a:t>chromatograms to identify sample mixes, using </a:t>
            </a:r>
            <a:r>
              <a:rPr lang="en-US" altLang="ar-SA" sz="2000" dirty="0">
                <a:solidFill>
                  <a:srgbClr val="C00000"/>
                </a:solidFill>
              </a:rPr>
              <a:t>the </a:t>
            </a:r>
            <a:r>
              <a:rPr lang="en-US" altLang="ar-SA" sz="2000" dirty="0" err="1">
                <a:solidFill>
                  <a:srgbClr val="C00000"/>
                </a:solidFill>
              </a:rPr>
              <a:t>Rf</a:t>
            </a:r>
            <a:r>
              <a:rPr lang="en-US" altLang="ar-SA" sz="2000" dirty="0">
                <a:solidFill>
                  <a:srgbClr val="C00000"/>
                </a:solidFill>
              </a:rPr>
              <a:t> value </a:t>
            </a:r>
            <a:r>
              <a:rPr lang="en-US" altLang="ar-SA" sz="2000" dirty="0"/>
              <a:t>in an experiment</a:t>
            </a:r>
            <a:r>
              <a:rPr lang="ar-SA" altLang="ar-SA" sz="2000" dirty="0"/>
              <a:t>. </a:t>
            </a:r>
            <a:endParaRPr lang="en-US" altLang="ar-SA" sz="2000" dirty="0"/>
          </a:p>
          <a:p>
            <a:pPr algn="l" rtl="0"/>
            <a:endParaRPr lang="ar-SA" altLang="ar-SA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19458" name="Picture 4" descr="http://www.nbs.csudh.edu/chemistry/faculty/nsturm/CHE301/TL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5412"/>
            <a:ext cx="684530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563888" y="173831"/>
            <a:ext cx="135485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400" b="1" dirty="0">
                <a:solidFill>
                  <a:srgbClr val="C00000"/>
                </a:solidFill>
              </a:rPr>
              <a:t>Example:</a:t>
            </a:r>
            <a:endParaRPr lang="ar-SA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778144"/>
              </p:ext>
            </p:extLst>
          </p:nvPr>
        </p:nvGraphicFramePr>
        <p:xfrm>
          <a:off x="1547813" y="1125538"/>
          <a:ext cx="6119812" cy="3872013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3059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9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014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aseline="0" dirty="0"/>
                        <a:t>paper chromatography.</a:t>
                      </a:r>
                      <a:r>
                        <a:rPr lang="en-US" sz="2000" dirty="0"/>
                        <a:t> </a:t>
                      </a:r>
                      <a:endParaRPr lang="ar-SA" sz="20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(TLC)</a:t>
                      </a:r>
                    </a:p>
                    <a:p>
                      <a:pPr algn="ctr" rtl="0"/>
                      <a:endParaRPr lang="ar-SA" sz="20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3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-separate the sample. 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-It has better separations</a:t>
                      </a:r>
                      <a:r>
                        <a:rPr lang="en-US" sz="1600" baseline="0" dirty="0"/>
                        <a:t> than paper chromatography.</a:t>
                      </a:r>
                      <a:r>
                        <a:rPr lang="en-US" sz="1600" dirty="0"/>
                        <a:t> 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109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cellulose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Wide choice between different adsorbents[stationary phase]. 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099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Low resolution but also allow for </a:t>
                      </a:r>
                      <a:r>
                        <a:rPr lang="en-US" sz="1600" dirty="0" err="1"/>
                        <a:t>quantitation</a:t>
                      </a:r>
                      <a:r>
                        <a:rPr lang="en-US" sz="1600" dirty="0"/>
                        <a:t>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It has better resolution and to allow for </a:t>
                      </a:r>
                      <a:r>
                        <a:rPr lang="en-US" sz="1600" dirty="0" err="1"/>
                        <a:t>quantitation</a:t>
                      </a:r>
                      <a:r>
                        <a:rPr lang="en-US" sz="1600" dirty="0"/>
                        <a:t>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7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Expanded </a:t>
                      </a:r>
                      <a:r>
                        <a:rPr lang="en-US" sz="1600" dirty="0"/>
                        <a:t>zonal spread[ not concentrated for </a:t>
                      </a:r>
                      <a:r>
                        <a:rPr lang="en-US" sz="1600" dirty="0" err="1"/>
                        <a:t>quantitation</a:t>
                      </a:r>
                      <a:r>
                        <a:rPr lang="en-US" sz="1600" dirty="0"/>
                        <a:t> analysis in need ].</a:t>
                      </a:r>
                      <a:endParaRPr lang="ar-SA" sz="1600" dirty="0"/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/>
                        <a:t>compact zonal spread[concentrated for </a:t>
                      </a:r>
                      <a:r>
                        <a:rPr lang="en-US" sz="1600" dirty="0" err="1"/>
                        <a:t>quantitation</a:t>
                      </a:r>
                      <a:r>
                        <a:rPr lang="en-US" sz="1600" dirty="0"/>
                        <a:t> analysis in need ].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 marL="91427" marR="91427" marT="45718" marB="4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0" y="1125538"/>
            <a:ext cx="9144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GB" altLang="ar-SA" sz="2400" b="1" dirty="0">
                <a:solidFill>
                  <a:srgbClr val="C00000"/>
                </a:solidFill>
              </a:rPr>
              <a:t>Objectives:</a:t>
            </a:r>
          </a:p>
          <a:p>
            <a:pPr algn="l" rtl="0"/>
            <a:endParaRPr lang="en-GB" altLang="ar-SA" sz="2400" b="1" dirty="0">
              <a:solidFill>
                <a:srgbClr val="C00000"/>
              </a:solidFill>
            </a:endParaRPr>
          </a:p>
          <a:p>
            <a:pPr algn="l" rtl="0"/>
            <a:r>
              <a:rPr lang="en-US" altLang="ar-SA" dirty="0"/>
              <a:t>-What is </a:t>
            </a:r>
            <a:r>
              <a:rPr lang="en-US" dirty="0"/>
              <a:t>Chromatography.</a:t>
            </a:r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-What is </a:t>
            </a:r>
            <a:r>
              <a:rPr lang="en-US" dirty="0"/>
              <a:t>Paper and Thin Layer Chromatography (TLC).</a:t>
            </a:r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 Diagnose two samples of urine for Phenylketonuria and </a:t>
            </a:r>
            <a:r>
              <a:rPr lang="en-US" altLang="ar-SA" dirty="0" err="1"/>
              <a:t>Cystinuria</a:t>
            </a:r>
            <a:r>
              <a:rPr lang="en-US" altLang="ar-SA" dirty="0"/>
              <a:t>, using paper chromatography and TLC.</a:t>
            </a:r>
          </a:p>
          <a:p>
            <a:pPr algn="l" rtl="0"/>
            <a:endParaRPr lang="en-US" altLang="ar-SA" dirty="0"/>
          </a:p>
          <a:p>
            <a:pPr algn="l" rtl="0"/>
            <a:endParaRPr lang="ar-SA" alt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7504" y="548680"/>
            <a:ext cx="903649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cs typeface="+mn-cs"/>
              </a:rPr>
              <a:t>- Some properties of [TLC,PC]: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-Identifying unknown compounds present in a given substance. 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-Qualitative and semi quantitation tests. 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-Separation of compounds in a sample.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-Identify the purity of the sample.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-</a:t>
            </a:r>
            <a:r>
              <a:rPr lang="en-US" altLang="ar-SA" sz="2400" dirty="0"/>
              <a:t>requires small quantities of material.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ar-SA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sz="2400" dirty="0"/>
              <a:t>-TLC is a widely used.</a:t>
            </a:r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ar-SA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E1A01F"/>
                </a:solidFill>
                <a:cs typeface="+mn-cs"/>
              </a:rPr>
              <a:t> </a:t>
            </a:r>
            <a:endParaRPr lang="ar-SA" sz="2400" b="1" dirty="0">
              <a:solidFill>
                <a:srgbClr val="E1A01F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764704"/>
            <a:ext cx="860444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 err="1">
                <a:solidFill>
                  <a:srgbClr val="C00000"/>
                </a:solidFill>
                <a:cs typeface="+mn-cs"/>
              </a:rPr>
              <a:t>Phenylketonuria</a:t>
            </a:r>
            <a:r>
              <a:rPr lang="en-GB" sz="2000" b="1" dirty="0">
                <a:solidFill>
                  <a:srgbClr val="C00000"/>
                </a:solidFill>
                <a:cs typeface="+mn-cs"/>
              </a:rPr>
              <a:t>: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dirty="0">
                <a:cs typeface="+mn-cs"/>
              </a:rPr>
              <a:t>Non-functional phenylalanine </a:t>
            </a:r>
            <a:r>
              <a:rPr lang="en-GB" dirty="0" err="1">
                <a:cs typeface="+mn-cs"/>
              </a:rPr>
              <a:t>hydroxylase</a:t>
            </a:r>
            <a:r>
              <a:rPr lang="en-GB" dirty="0">
                <a:cs typeface="+mn-cs"/>
              </a:rPr>
              <a:t> enzyme.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cs typeface="+mn-cs"/>
              </a:rPr>
              <a:t>This enzyme is necessary to metabolize the amino acid phenylalanine (</a:t>
            </a:r>
            <a:r>
              <a:rPr lang="en-US" dirty="0" err="1">
                <a:cs typeface="+mn-cs"/>
              </a:rPr>
              <a:t>Phe</a:t>
            </a:r>
            <a:r>
              <a:rPr lang="en-US" dirty="0">
                <a:cs typeface="+mn-cs"/>
              </a:rPr>
              <a:t>) to the amino acid tyrosine.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cs typeface="+mn-cs"/>
              </a:rPr>
              <a:t>phenylalanine accumulates and is converted into</a:t>
            </a:r>
            <a:r>
              <a:rPr lang="en-US" dirty="0">
                <a:solidFill>
                  <a:schemeClr val="accent1"/>
                </a:solidFill>
                <a:cs typeface="+mn-cs"/>
              </a:rPr>
              <a:t> </a:t>
            </a:r>
            <a:r>
              <a:rPr lang="en-US" dirty="0">
                <a:solidFill>
                  <a:srgbClr val="C00000"/>
                </a:solidFill>
                <a:cs typeface="+mn-cs"/>
              </a:rPr>
              <a:t>phenylpyruvate</a:t>
            </a:r>
            <a:r>
              <a:rPr lang="en-US" dirty="0">
                <a:solidFill>
                  <a:schemeClr val="accent1"/>
                </a:solidFill>
                <a:cs typeface="+mn-cs"/>
              </a:rPr>
              <a:t> </a:t>
            </a:r>
            <a:r>
              <a:rPr lang="en-US" dirty="0">
                <a:cs typeface="+mn-cs"/>
              </a:rPr>
              <a:t>(also known as </a:t>
            </a:r>
            <a:r>
              <a:rPr lang="en-US" dirty="0" err="1">
                <a:cs typeface="+mn-cs"/>
              </a:rPr>
              <a:t>phenylketone</a:t>
            </a:r>
            <a:r>
              <a:rPr lang="en-US" dirty="0">
                <a:cs typeface="+mn-cs"/>
              </a:rPr>
              <a:t>), which is detected in the urine.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2000" b="1" dirty="0" err="1">
                <a:solidFill>
                  <a:srgbClr val="C00000"/>
                </a:solidFill>
                <a:cs typeface="+mn-cs"/>
              </a:rPr>
              <a:t>Cystinuria</a:t>
            </a:r>
            <a:r>
              <a:rPr lang="en-GB" sz="2000" b="1" dirty="0">
                <a:solidFill>
                  <a:srgbClr val="C00000"/>
                </a:solidFill>
                <a:cs typeface="+mn-cs"/>
              </a:rPr>
              <a:t>:</a:t>
            </a:r>
          </a:p>
          <a:p>
            <a:pPr lvl="8" algn="l" rtl="0">
              <a:buFontTx/>
              <a:buChar char="-"/>
              <a:defRPr/>
            </a:pPr>
            <a:endParaRPr lang="en-GB" b="1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err="1">
                <a:cs typeface="+mn-cs"/>
              </a:rPr>
              <a:t>Cystinuria</a:t>
            </a:r>
            <a:r>
              <a:rPr lang="en-US" dirty="0">
                <a:cs typeface="+mn-cs"/>
              </a:rPr>
              <a:t> is an inborn error of amino acid transport that results in the defective absorption by the kidneys of the amino acid called </a:t>
            </a:r>
            <a:r>
              <a:rPr lang="en-US" dirty="0" err="1">
                <a:cs typeface="+mn-cs"/>
              </a:rPr>
              <a:t>cystine</a:t>
            </a:r>
            <a:r>
              <a:rPr lang="en-US" dirty="0">
                <a:cs typeface="+mn-cs"/>
              </a:rPr>
              <a:t>. The name means "</a:t>
            </a:r>
            <a:r>
              <a:rPr lang="en-US" dirty="0" err="1">
                <a:cs typeface="+mn-cs"/>
              </a:rPr>
              <a:t>cystine</a:t>
            </a:r>
            <a:r>
              <a:rPr lang="en-US" dirty="0">
                <a:cs typeface="+mn-cs"/>
              </a:rPr>
              <a:t> in the urine.“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cs typeface="+mn-cs"/>
              </a:rPr>
              <a:t>When the kidneys do not absorb </a:t>
            </a:r>
            <a:r>
              <a:rPr lang="en-US" dirty="0" err="1">
                <a:cs typeface="+mn-cs"/>
              </a:rPr>
              <a:t>cystine</a:t>
            </a:r>
            <a:r>
              <a:rPr lang="en-US" dirty="0">
                <a:cs typeface="+mn-cs"/>
              </a:rPr>
              <a:t>, this compound builds up in the urine.</a:t>
            </a:r>
            <a:endParaRPr lang="en-GB" b="1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07504" y="188640"/>
            <a:ext cx="828092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Questions: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-Silica gel is one of the stationary phases used in TLC  which has an adsorbent property [    ].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</a:t>
            </a:r>
            <a:r>
              <a:rPr lang="en-US" dirty="0" err="1"/>
              <a:t>Rf</a:t>
            </a:r>
            <a:r>
              <a:rPr lang="en-US" dirty="0"/>
              <a:t> for A = 0.6 and </a:t>
            </a:r>
            <a:r>
              <a:rPr lang="en-US" dirty="0" err="1"/>
              <a:t>Rf</a:t>
            </a:r>
            <a:r>
              <a:rPr lang="en-US" dirty="0"/>
              <a:t> for B=0.3. So, A has more affinity toward the stationary phase in compression with B [    ].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-it fine when we leave the lid of solvent chamber opened [    ].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-We should choose the solvent witch is suitable for solutes in that  gives us a batter separation result [    ].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-when the solute is more attracted toward stationary phase it will migrate further [    ]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</a:t>
            </a:r>
            <a:r>
              <a:rPr lang="en-US" dirty="0" err="1"/>
              <a:t>Rf</a:t>
            </a:r>
            <a:r>
              <a:rPr lang="en-US" dirty="0"/>
              <a:t> is some time equal to 1 [    ].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-Why did you draw the original line?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-When do you think that, the </a:t>
            </a:r>
            <a:r>
              <a:rPr lang="en-US" dirty="0" err="1"/>
              <a:t>Rf</a:t>
            </a:r>
            <a:r>
              <a:rPr lang="en-US" dirty="0"/>
              <a:t> value will equal to the zero?</a:t>
            </a:r>
          </a:p>
        </p:txBody>
      </p:sp>
    </p:spTree>
    <p:extLst>
      <p:ext uri="{BB962C8B-B14F-4D97-AF65-F5344CB8AC3E}">
        <p14:creationId xmlns:p14="http://schemas.microsoft.com/office/powerpoint/2010/main" val="344085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9344" y="188640"/>
            <a:ext cx="8229600" cy="10668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b="1" u="sng" dirty="0">
                <a:solidFill>
                  <a:srgbClr val="C00000"/>
                </a:solidFill>
                <a:latin typeface="Calibri" pitchFamily="34" charset="0"/>
              </a:rPr>
              <a:t>:</a:t>
            </a:r>
            <a:r>
              <a:rPr lang="en-GB" sz="3200" b="1" u="sng" dirty="0">
                <a:solidFill>
                  <a:srgbClr val="C00000"/>
                </a:solidFill>
                <a:latin typeface="Calibri" pitchFamily="34" charset="0"/>
              </a:rPr>
              <a:t>Chromatography in general</a:t>
            </a:r>
            <a:endParaRPr lang="ar-SA" sz="3200" b="1" u="sng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1224136"/>
          </a:xfrm>
        </p:spPr>
        <p:txBody>
          <a:bodyPr/>
          <a:lstStyle/>
          <a:p>
            <a:pPr algn="l" rtl="0">
              <a:buFont typeface="Arial" pitchFamily="34" charset="0"/>
              <a:buNone/>
            </a:pPr>
            <a:r>
              <a:rPr lang="en-US" altLang="ar-SA" dirty="0"/>
              <a:t>-is the collective term for a set of laboratory techniques </a:t>
            </a:r>
            <a:r>
              <a:rPr lang="en-GB" altLang="ar-SA" dirty="0"/>
              <a:t> for separate and identify the components of a mixture</a:t>
            </a:r>
            <a:r>
              <a:rPr lang="en-US" altLang="ar-SA" dirty="0"/>
              <a:t>.</a:t>
            </a:r>
          </a:p>
        </p:txBody>
      </p:sp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-71364" y="2060848"/>
            <a:ext cx="9215364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lvl="1" algn="just" rtl="0">
              <a:lnSpc>
                <a:spcPct val="80000"/>
              </a:lnSpc>
            </a:pPr>
            <a:endParaRPr lang="en-US" altLang="ar-SA" sz="2800" b="1" dirty="0"/>
          </a:p>
          <a:p>
            <a:pPr algn="just" rtl="0"/>
            <a:r>
              <a:rPr lang="en-US" altLang="ar-SA" sz="2800" b="1" u="sng" dirty="0">
                <a:solidFill>
                  <a:srgbClr val="C00000"/>
                </a:solidFill>
              </a:rPr>
              <a:t>General Principles:</a:t>
            </a:r>
          </a:p>
          <a:p>
            <a:pPr algn="just" rtl="0"/>
            <a:endParaRPr lang="en-US" altLang="ar-SA" dirty="0"/>
          </a:p>
          <a:p>
            <a:pPr algn="just" rtl="0">
              <a:lnSpc>
                <a:spcPct val="80000"/>
              </a:lnSpc>
            </a:pPr>
            <a:r>
              <a:rPr lang="en-US" altLang="ar-SA" dirty="0"/>
              <a:t>-Separation of molecules: by distribution between a stationary phase and a mobile phase. </a:t>
            </a:r>
          </a:p>
          <a:p>
            <a:pPr lvl="1" algn="just" rtl="0">
              <a:lnSpc>
                <a:spcPct val="80000"/>
              </a:lnSpc>
            </a:pPr>
            <a:endParaRPr lang="en-US" altLang="ar-SA" b="1" dirty="0"/>
          </a:p>
          <a:p>
            <a:pPr lvl="1" algn="just" rtl="0">
              <a:lnSpc>
                <a:spcPct val="80000"/>
              </a:lnSpc>
            </a:pPr>
            <a:endParaRPr lang="en-US" altLang="ar-SA" b="1" dirty="0">
              <a:solidFill>
                <a:schemeClr val="accent1"/>
              </a:solidFill>
            </a:endParaRPr>
          </a:p>
          <a:p>
            <a:pPr lvl="1" algn="just" rtl="0">
              <a:lnSpc>
                <a:spcPct val="80000"/>
              </a:lnSpc>
            </a:pPr>
            <a:r>
              <a:rPr lang="en-US" altLang="ar-SA" b="1" dirty="0">
                <a:solidFill>
                  <a:srgbClr val="C00000"/>
                </a:solidFill>
              </a:rPr>
              <a:t>-A stationary phase</a:t>
            </a:r>
            <a:r>
              <a:rPr lang="en-US" altLang="ar-SA" dirty="0">
                <a:solidFill>
                  <a:srgbClr val="C00000"/>
                </a:solidFill>
              </a:rPr>
              <a:t> </a:t>
            </a:r>
            <a:r>
              <a:rPr lang="en-US" altLang="ar-SA" dirty="0"/>
              <a:t>can be solid, gel, or liquid. Also called matrix, resin, or beads. </a:t>
            </a:r>
          </a:p>
          <a:p>
            <a:pPr lvl="1" algn="just" rtl="0">
              <a:lnSpc>
                <a:spcPct val="80000"/>
              </a:lnSpc>
            </a:pPr>
            <a:endParaRPr lang="en-US" altLang="ar-SA" b="1" dirty="0"/>
          </a:p>
          <a:p>
            <a:pPr lvl="1" algn="just" rtl="0">
              <a:lnSpc>
                <a:spcPct val="80000"/>
              </a:lnSpc>
            </a:pPr>
            <a:r>
              <a:rPr lang="en-US" altLang="ar-SA" b="1" dirty="0">
                <a:solidFill>
                  <a:srgbClr val="C00000"/>
                </a:solidFill>
              </a:rPr>
              <a:t>-The mobile phase</a:t>
            </a:r>
            <a:r>
              <a:rPr lang="en-US" altLang="ar-SA" dirty="0">
                <a:solidFill>
                  <a:srgbClr val="C00000"/>
                </a:solidFill>
              </a:rPr>
              <a:t> </a:t>
            </a:r>
            <a:r>
              <a:rPr lang="en-US" altLang="ar-SA" dirty="0"/>
              <a:t>is the solvent and it is usually a liquid, but may also be a gas. </a:t>
            </a:r>
          </a:p>
          <a:p>
            <a:pPr lvl="1" algn="just" rtl="0">
              <a:lnSpc>
                <a:spcPct val="80000"/>
              </a:lnSpc>
            </a:pPr>
            <a:endParaRPr lang="en-US" altLang="ar-SA" dirty="0"/>
          </a:p>
          <a:p>
            <a:pPr lvl="1" algn="just" rtl="0">
              <a:lnSpc>
                <a:spcPct val="80000"/>
              </a:lnSpc>
            </a:pPr>
            <a:endParaRPr lang="en-US" altLang="ar-SA" dirty="0"/>
          </a:p>
          <a:p>
            <a:pPr lvl="1" algn="just" rtl="0">
              <a:lnSpc>
                <a:spcPct val="80000"/>
              </a:lnSpc>
            </a:pPr>
            <a:r>
              <a:rPr lang="en-US" altLang="ar-SA" dirty="0"/>
              <a:t>-The compounds to be separated are considered </a:t>
            </a:r>
            <a:r>
              <a:rPr lang="en-US" altLang="ar-SA" b="1" dirty="0">
                <a:solidFill>
                  <a:srgbClr val="C00000"/>
                </a:solidFill>
              </a:rPr>
              <a:t>solutes.</a:t>
            </a:r>
          </a:p>
          <a:p>
            <a:pPr lvl="1" algn="just" rtl="0">
              <a:lnSpc>
                <a:spcPct val="80000"/>
              </a:lnSpc>
            </a:pPr>
            <a:endParaRPr lang="en-US" altLang="ar-SA" b="1" dirty="0">
              <a:solidFill>
                <a:srgbClr val="E1A01F"/>
              </a:solidFill>
            </a:endParaRPr>
          </a:p>
          <a:p>
            <a:pPr lvl="1" algn="just" rtl="0">
              <a:lnSpc>
                <a:spcPct val="80000"/>
              </a:lnSpc>
            </a:pPr>
            <a:endParaRPr lang="en-US" altLang="ar-SA" b="1" dirty="0">
              <a:solidFill>
                <a:srgbClr val="E1A01F"/>
              </a:solidFill>
            </a:endParaRPr>
          </a:p>
          <a:p>
            <a:pPr lvl="1" algn="just" rtl="0">
              <a:lnSpc>
                <a:spcPct val="80000"/>
              </a:lnSpc>
            </a:pPr>
            <a:r>
              <a:rPr lang="en-US" altLang="ar-SA" dirty="0"/>
              <a:t>-The separation </a:t>
            </a:r>
            <a:r>
              <a:rPr lang="en-US" altLang="ar-SA" dirty="0">
                <a:cs typeface="Tahoma" pitchFamily="34" charset="0"/>
              </a:rPr>
              <a:t>of materials</a:t>
            </a:r>
            <a:r>
              <a:rPr lang="en-US" altLang="ar-SA" dirty="0"/>
              <a:t> is based on differential partitioning [</a:t>
            </a:r>
            <a:r>
              <a:rPr lang="en-US" altLang="ar-SA" dirty="0">
                <a:cs typeface="Tahoma" pitchFamily="34" charset="0"/>
              </a:rPr>
              <a:t>retardation</a:t>
            </a:r>
            <a:r>
              <a:rPr lang="en-US" altLang="ar-SA" dirty="0"/>
              <a:t>]between the mobile and stationary phases. </a:t>
            </a:r>
            <a:endParaRPr lang="en-US" altLang="ar-SA" b="1" dirty="0"/>
          </a:p>
          <a:p>
            <a:pPr lvl="2" algn="just" rtl="0">
              <a:lnSpc>
                <a:spcPct val="80000"/>
              </a:lnSpc>
            </a:pPr>
            <a:endParaRPr lang="en-US" altLang="ar-SA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0" y="28617"/>
            <a:ext cx="9143999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GB" altLang="ar-SA" sz="2800" b="1" dirty="0">
                <a:solidFill>
                  <a:srgbClr val="C00000"/>
                </a:solidFill>
              </a:rPr>
              <a:t>1-Paper chromatography [</a:t>
            </a:r>
            <a:r>
              <a:rPr lang="en-US" altLang="ar-SA" sz="2800" b="1" dirty="0">
                <a:solidFill>
                  <a:srgbClr val="C00000"/>
                </a:solidFill>
              </a:rPr>
              <a:t>PC]</a:t>
            </a:r>
            <a:r>
              <a:rPr lang="en-GB" altLang="ar-SA" sz="2800" b="1" dirty="0">
                <a:solidFill>
                  <a:srgbClr val="C00000"/>
                </a:solidFill>
              </a:rPr>
              <a:t>:</a:t>
            </a:r>
          </a:p>
          <a:p>
            <a:pPr algn="l" rtl="0"/>
            <a:endParaRPr lang="en-GB" altLang="ar-SA" dirty="0"/>
          </a:p>
          <a:p>
            <a:pPr algn="l" rtl="0">
              <a:buFontTx/>
              <a:buChar char="-"/>
            </a:pPr>
            <a:r>
              <a:rPr lang="en-US" i="1" dirty="0"/>
              <a:t>Paper chromatography</a:t>
            </a:r>
            <a:r>
              <a:rPr lang="en-US" dirty="0"/>
              <a:t> is one of the chromatography the types,</a:t>
            </a:r>
            <a:r>
              <a:rPr lang="en-US" b="1" dirty="0"/>
              <a:t> </a:t>
            </a:r>
            <a:r>
              <a:rPr lang="en-US" dirty="0"/>
              <a:t>procedures which runs on a piece of specialized paper. 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-(Depend in the polarity).</a:t>
            </a:r>
          </a:p>
          <a:p>
            <a:pPr algn="l" rtl="0"/>
            <a:r>
              <a:rPr lang="en-US" altLang="ar-SA" dirty="0"/>
              <a:t>- Rapid.</a:t>
            </a:r>
            <a:endParaRPr lang="en-GB" altLang="ar-SA" dirty="0"/>
          </a:p>
          <a:p>
            <a:pPr algn="l" rtl="0"/>
            <a:r>
              <a:rPr lang="en-US" dirty="0"/>
              <a:t> </a:t>
            </a:r>
            <a:endParaRPr lang="en-US" altLang="ar-SA" dirty="0"/>
          </a:p>
          <a:p>
            <a:pPr algn="l"/>
            <a:endParaRPr lang="en-US" altLang="ar-SA" dirty="0"/>
          </a:p>
          <a:p>
            <a:pPr algn="ctr"/>
            <a:r>
              <a:rPr lang="en-US" altLang="ar-SA" sz="2000" b="1" dirty="0">
                <a:solidFill>
                  <a:srgbClr val="C00000"/>
                </a:solidFill>
              </a:rPr>
              <a:t>The system is composed of </a:t>
            </a:r>
            <a:r>
              <a:rPr lang="ar-SA" altLang="ar-SA" sz="2000" b="1" dirty="0">
                <a:solidFill>
                  <a:srgbClr val="C00000"/>
                </a:solidFill>
              </a:rPr>
              <a:t> </a:t>
            </a:r>
            <a:endParaRPr lang="en-US" altLang="ar-SA" sz="2000" b="1" dirty="0">
              <a:solidFill>
                <a:srgbClr val="C00000"/>
              </a:solidFill>
            </a:endParaRPr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</p:txBody>
      </p:sp>
      <p:cxnSp>
        <p:nvCxnSpPr>
          <p:cNvPr id="6" name="رابط بشكل مرفق 5"/>
          <p:cNvCxnSpPr/>
          <p:nvPr/>
        </p:nvCxnSpPr>
        <p:spPr>
          <a:xfrm>
            <a:off x="4500563" y="3500438"/>
            <a:ext cx="2663825" cy="504825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بشكل مرفق 7"/>
          <p:cNvCxnSpPr/>
          <p:nvPr/>
        </p:nvCxnSpPr>
        <p:spPr>
          <a:xfrm rot="10800000" flipV="1">
            <a:off x="2051050" y="3500438"/>
            <a:ext cx="2449513" cy="504825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7164388" y="4005263"/>
            <a:ext cx="0" cy="2159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2051050" y="4005263"/>
            <a:ext cx="0" cy="2159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>
            <a:spLocks noChangeArrowheads="1"/>
          </p:cNvSpPr>
          <p:nvPr/>
        </p:nvSpPr>
        <p:spPr bwMode="auto">
          <a:xfrm>
            <a:off x="5252094" y="4437112"/>
            <a:ext cx="32083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/>
            <a:r>
              <a:rPr lang="en-US" altLang="ar-SA" b="1" dirty="0">
                <a:solidFill>
                  <a:srgbClr val="C00000"/>
                </a:solidFill>
              </a:rPr>
              <a:t>The stationary phase:</a:t>
            </a:r>
          </a:p>
          <a:p>
            <a:pPr algn="ctr" rtl="0"/>
            <a:r>
              <a:rPr lang="en-US" altLang="ar-SA" dirty="0"/>
              <a:t> is usually a piece of high quality filter paper.</a:t>
            </a:r>
          </a:p>
          <a:p>
            <a:pPr algn="ctr" rtl="0"/>
            <a:endParaRPr lang="en-US" altLang="ar-SA" dirty="0"/>
          </a:p>
          <a:p>
            <a:pPr algn="ctr" rtl="0"/>
            <a:r>
              <a:rPr lang="en-US" altLang="ar-SA" dirty="0"/>
              <a:t>[cellulose ]</a:t>
            </a:r>
          </a:p>
          <a:p>
            <a:pPr algn="ctr" rtl="0"/>
            <a:r>
              <a:rPr lang="en-US" altLang="ar-SA" b="1" dirty="0"/>
              <a:t>polar substance</a:t>
            </a:r>
            <a:endParaRPr lang="ar-SA" altLang="ar-SA" dirty="0"/>
          </a:p>
        </p:txBody>
      </p:sp>
      <p:sp>
        <p:nvSpPr>
          <p:cNvPr id="18" name="مربع نص 17"/>
          <p:cNvSpPr txBox="1">
            <a:spLocks noChangeArrowheads="1"/>
          </p:cNvSpPr>
          <p:nvPr/>
        </p:nvSpPr>
        <p:spPr bwMode="auto">
          <a:xfrm>
            <a:off x="468313" y="4437063"/>
            <a:ext cx="31083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/>
            <a:r>
              <a:rPr lang="en-US" altLang="ar-SA" b="1" dirty="0">
                <a:solidFill>
                  <a:srgbClr val="C00000"/>
                </a:solidFill>
              </a:rPr>
              <a:t>The mobile phase:</a:t>
            </a:r>
          </a:p>
          <a:p>
            <a:pPr algn="ctr" rtl="0"/>
            <a:r>
              <a:rPr lang="en-US" altLang="ar-SA" dirty="0"/>
              <a:t>is a developing solution that travels up the stationary</a:t>
            </a:r>
          </a:p>
          <a:p>
            <a:pPr algn="ctr" rtl="0"/>
            <a:r>
              <a:rPr lang="en-US" altLang="ar-SA" dirty="0"/>
              <a:t>phase, carrying the samples with it.</a:t>
            </a:r>
          </a:p>
          <a:p>
            <a:pPr algn="ctr" rtl="0"/>
            <a:r>
              <a:rPr lang="en-US" altLang="ar-SA" dirty="0"/>
              <a:t>[</a:t>
            </a:r>
            <a:r>
              <a:rPr lang="en-GB" altLang="ar-SA" dirty="0"/>
              <a:t>shallow layer of solvent</a:t>
            </a:r>
            <a:r>
              <a:rPr lang="en-US" altLang="ar-SA" dirty="0"/>
              <a:t>]</a:t>
            </a:r>
          </a:p>
          <a:p>
            <a:pPr algn="ctr" rtl="0"/>
            <a:endParaRPr lang="ar-SA" alt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7170" name="Picture 5" descr="288px-Cromatography_tank">
            <a:hlinkClick r:id="rId3" tooltip="Cromatography tank.png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9569"/>
            <a:ext cx="6335713" cy="5373687"/>
          </a:xfrm>
          <a:prstGeom prst="rect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555776" y="6090979"/>
            <a:ext cx="354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altLang="ar-SA" b="1" dirty="0">
                <a:solidFill>
                  <a:srgbClr val="C00000"/>
                </a:solidFill>
              </a:rPr>
              <a:t>Ascending</a:t>
            </a:r>
            <a:r>
              <a:rPr lang="en-US" altLang="ar-SA" b="1" dirty="0">
                <a:solidFill>
                  <a:srgbClr val="FF9900"/>
                </a:solidFill>
              </a:rPr>
              <a:t> </a:t>
            </a:r>
            <a:r>
              <a:rPr lang="en-US" altLang="ar-SA" b="1" dirty="0"/>
              <a:t>Paper Chromatography</a:t>
            </a:r>
            <a:endParaRPr lang="ar-SA" alt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260648"/>
            <a:ext cx="9144000" cy="649408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00000"/>
                </a:solidFill>
                <a:cs typeface="+mn-cs"/>
              </a:rPr>
              <a:t>Separation is depend on, [principle]: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cs typeface="+mn-cs"/>
              </a:rPr>
              <a:t>Components of the sample will separate on the stationary phase according to how strongly they adsorb to the stationary phase versus how much they dissolve in the mobile phase.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cs typeface="+mn-cs"/>
              </a:rPr>
              <a:t>Explanation: 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cs typeface="+mn-cs"/>
              </a:rPr>
              <a:t>-This paper, is made of cellulose </a:t>
            </a:r>
            <a:r>
              <a:rPr lang="en-US" dirty="0">
                <a:solidFill>
                  <a:srgbClr val="C00000"/>
                </a:solidFill>
                <a:cs typeface="+mn-cs"/>
              </a:rPr>
              <a:t>[a polar substance, </a:t>
            </a:r>
            <a:r>
              <a:rPr lang="en-US" dirty="0">
                <a:solidFill>
                  <a:srgbClr val="C00000"/>
                </a:solidFill>
              </a:rPr>
              <a:t>stationary phase</a:t>
            </a:r>
            <a:r>
              <a:rPr lang="en-US" dirty="0">
                <a:solidFill>
                  <a:srgbClr val="C00000"/>
                </a:solidFill>
                <a:cs typeface="+mn-cs"/>
              </a:rPr>
              <a:t>], </a:t>
            </a:r>
            <a:r>
              <a:rPr lang="en-US" dirty="0">
                <a:cs typeface="+mn-cs"/>
              </a:rPr>
              <a:t>as the solvent travel up </a:t>
            </a:r>
            <a:r>
              <a:rPr lang="en-US" dirty="0">
                <a:solidFill>
                  <a:srgbClr val="C00000"/>
                </a:solidFill>
                <a:cs typeface="+mn-cs"/>
              </a:rPr>
              <a:t>[</a:t>
            </a:r>
            <a:r>
              <a:rPr lang="en-US" dirty="0">
                <a:solidFill>
                  <a:srgbClr val="C00000"/>
                </a:solidFill>
              </a:rPr>
              <a:t>non-polar ,</a:t>
            </a:r>
            <a:r>
              <a:rPr lang="en-US" dirty="0">
                <a:solidFill>
                  <a:srgbClr val="C00000"/>
                </a:solidFill>
                <a:cs typeface="+mn-cs"/>
              </a:rPr>
              <a:t>mobile phase], </a:t>
            </a:r>
            <a:r>
              <a:rPr lang="en-US" dirty="0">
                <a:cs typeface="+mn-cs"/>
              </a:rPr>
              <a:t>the compounds within the mixture travel farther if they are non-polar. 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cs typeface="+mn-cs"/>
              </a:rPr>
              <a:t>So, More polar substances bond with the cellulose paper more quickly, and therefore do not travel as far.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cs typeface="+mn-cs"/>
            </a:endParaRP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As a result: </a:t>
            </a: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C00000"/>
              </a:solidFill>
            </a:endParaRP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Different compounds in the sample mixture travel at different rates due to, </a:t>
            </a: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-Differences in solubility in the solvent. [mobile phase]</a:t>
            </a: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marL="609600" indent="-609600"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-Differences in their attraction to the fibers in the paper. [stationary phase] </a:t>
            </a:r>
          </a:p>
          <a:p>
            <a:pPr marL="609600" indent="-609600"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0825" y="765175"/>
            <a:ext cx="8229600" cy="557213"/>
          </a:xfrm>
        </p:spPr>
        <p:txBody>
          <a:bodyPr rtlCol="0">
            <a:normAutofit fontScale="90000"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Paper Chromatography </a:t>
            </a:r>
            <a:br>
              <a:rPr lang="en-US" sz="28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</a:br>
            <a:endParaRPr lang="ar-SA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5" name="رابط بشكل مرفق 4"/>
          <p:cNvCxnSpPr/>
          <p:nvPr/>
        </p:nvCxnSpPr>
        <p:spPr>
          <a:xfrm>
            <a:off x="4427538" y="1196975"/>
            <a:ext cx="3240087" cy="792163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بشكل مرفق 6"/>
          <p:cNvCxnSpPr/>
          <p:nvPr/>
        </p:nvCxnSpPr>
        <p:spPr>
          <a:xfrm rot="10800000" flipV="1">
            <a:off x="1476375" y="1196975"/>
            <a:ext cx="2951163" cy="792163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7667625" y="1989138"/>
            <a:ext cx="0" cy="2873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1476375" y="1989138"/>
            <a:ext cx="0" cy="2873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3" name="مربع نص 11"/>
          <p:cNvSpPr txBox="1">
            <a:spLocks noChangeArrowheads="1"/>
          </p:cNvSpPr>
          <p:nvPr/>
        </p:nvSpPr>
        <p:spPr bwMode="auto">
          <a:xfrm>
            <a:off x="5724128" y="3212976"/>
            <a:ext cx="3419475" cy="2584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/>
            <a:r>
              <a:rPr lang="en-US" altLang="ar-SA" dirty="0"/>
              <a:t>-In this method, the solvent moves upward against gravitational force. </a:t>
            </a:r>
          </a:p>
          <a:p>
            <a:pPr algn="ctr" rtl="0"/>
            <a:endParaRPr lang="en-US" altLang="ar-SA" dirty="0"/>
          </a:p>
          <a:p>
            <a:pPr algn="ctr" rtl="0"/>
            <a:r>
              <a:rPr lang="en-US" altLang="ar-SA" dirty="0"/>
              <a:t>-The only force that cause the motion[of solvent and the compounds] is </a:t>
            </a:r>
            <a:r>
              <a:rPr lang="en-US" altLang="ar-SA" dirty="0">
                <a:solidFill>
                  <a:srgbClr val="C00000"/>
                </a:solidFill>
              </a:rPr>
              <a:t>capillary force</a:t>
            </a:r>
            <a:r>
              <a:rPr lang="en-US" altLang="ar-SA" dirty="0">
                <a:solidFill>
                  <a:schemeClr val="accent1"/>
                </a:solidFill>
              </a:rPr>
              <a:t>. </a:t>
            </a:r>
            <a:r>
              <a:rPr lang="en-US" altLang="ar-SA" dirty="0"/>
              <a:t>So the speed of the process is slow</a:t>
            </a:r>
            <a:r>
              <a:rPr lang="ar-SA" altLang="ar-SA" dirty="0"/>
              <a:t>.</a:t>
            </a:r>
            <a:endParaRPr lang="en-US" altLang="ar-SA" dirty="0"/>
          </a:p>
          <a:p>
            <a:pPr algn="l" rtl="0"/>
            <a:endParaRPr lang="en-US" altLang="ar-SA" dirty="0">
              <a:solidFill>
                <a:srgbClr val="FF9900"/>
              </a:solidFill>
            </a:endParaRPr>
          </a:p>
          <a:p>
            <a:pPr algn="l" rtl="0"/>
            <a:endParaRPr lang="ar-SA" altLang="ar-SA" dirty="0"/>
          </a:p>
        </p:txBody>
      </p:sp>
      <p:sp>
        <p:nvSpPr>
          <p:cNvPr id="9224" name="مربع نص 12"/>
          <p:cNvSpPr txBox="1">
            <a:spLocks noChangeArrowheads="1"/>
          </p:cNvSpPr>
          <p:nvPr/>
        </p:nvSpPr>
        <p:spPr bwMode="auto">
          <a:xfrm>
            <a:off x="7138988" y="2420938"/>
            <a:ext cx="1227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altLang="ar-SA" b="1" dirty="0">
                <a:solidFill>
                  <a:srgbClr val="C00000"/>
                </a:solidFill>
              </a:rPr>
              <a:t>Ascending:</a:t>
            </a:r>
          </a:p>
          <a:p>
            <a:endParaRPr lang="ar-SA" altLang="ar-SA" dirty="0">
              <a:solidFill>
                <a:srgbClr val="C00000"/>
              </a:solidFill>
            </a:endParaRPr>
          </a:p>
        </p:txBody>
      </p:sp>
      <p:sp>
        <p:nvSpPr>
          <p:cNvPr id="9225" name="مربع نص 13"/>
          <p:cNvSpPr txBox="1">
            <a:spLocks noChangeArrowheads="1"/>
          </p:cNvSpPr>
          <p:nvPr/>
        </p:nvSpPr>
        <p:spPr bwMode="auto">
          <a:xfrm>
            <a:off x="841046" y="2420938"/>
            <a:ext cx="13484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/>
            <a:r>
              <a:rPr lang="en-US" altLang="ar-SA" b="1">
                <a:solidFill>
                  <a:srgbClr val="C00000"/>
                </a:solidFill>
              </a:rPr>
              <a:t>Descending:</a:t>
            </a:r>
          </a:p>
        </p:txBody>
      </p:sp>
      <p:sp>
        <p:nvSpPr>
          <p:cNvPr id="9226" name="مربع نص 14"/>
          <p:cNvSpPr txBox="1">
            <a:spLocks noChangeArrowheads="1"/>
          </p:cNvSpPr>
          <p:nvPr/>
        </p:nvSpPr>
        <p:spPr bwMode="auto">
          <a:xfrm>
            <a:off x="34925" y="3213100"/>
            <a:ext cx="4176713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90000"/>
              </a:lnSpc>
            </a:pPr>
            <a:r>
              <a:rPr lang="en-US" altLang="ar-SA" dirty="0"/>
              <a:t>-In this method, the solvent is kept in a trough at the top of the chamber and is allowed to flow down the paper. </a:t>
            </a:r>
          </a:p>
          <a:p>
            <a:pPr algn="l" rtl="0">
              <a:lnSpc>
                <a:spcPct val="90000"/>
              </a:lnSpc>
            </a:pPr>
            <a:endParaRPr lang="en-US" altLang="ar-SA" dirty="0"/>
          </a:p>
          <a:p>
            <a:pPr algn="l" rtl="0">
              <a:lnSpc>
                <a:spcPct val="90000"/>
              </a:lnSpc>
            </a:pPr>
            <a:r>
              <a:rPr lang="en-US" altLang="ar-SA" dirty="0"/>
              <a:t>-The liquid moves down by </a:t>
            </a:r>
            <a:r>
              <a:rPr lang="en-US" altLang="ar-SA" dirty="0">
                <a:solidFill>
                  <a:srgbClr val="C00000"/>
                </a:solidFill>
              </a:rPr>
              <a:t>capillary action </a:t>
            </a:r>
            <a:r>
              <a:rPr lang="en-US" altLang="ar-SA" dirty="0"/>
              <a:t>as well as by the </a:t>
            </a:r>
            <a:r>
              <a:rPr lang="en-US" altLang="ar-SA" dirty="0">
                <a:solidFill>
                  <a:srgbClr val="C00000"/>
                </a:solidFill>
              </a:rPr>
              <a:t>gravitational force. </a:t>
            </a:r>
          </a:p>
          <a:p>
            <a:pPr algn="l" rtl="0">
              <a:lnSpc>
                <a:spcPct val="90000"/>
              </a:lnSpc>
            </a:pPr>
            <a:endParaRPr lang="en-US" altLang="ar-SA" dirty="0"/>
          </a:p>
          <a:p>
            <a:pPr algn="l" rtl="0">
              <a:lnSpc>
                <a:spcPct val="90000"/>
              </a:lnSpc>
            </a:pPr>
            <a:r>
              <a:rPr lang="en-US" altLang="ar-SA" dirty="0"/>
              <a:t>-In this case, the flow is more rapid as compared to the ascending method. </a:t>
            </a:r>
          </a:p>
          <a:p>
            <a:pPr algn="l" rtl="0"/>
            <a:endParaRPr lang="ar-SA" alt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10242" name="Picture 2" descr="http://3.bp.blogspot.com/-czEOHFFd8f4/UCvagLbFBzI/AAAAAAAACx8/vKWNJYWiwJw/s1600/Paper+Chromatography+Descending+Metho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96975"/>
            <a:ext cx="5476875" cy="32575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مستطيل 4"/>
          <p:cNvSpPr>
            <a:spLocks noChangeArrowheads="1"/>
          </p:cNvSpPr>
          <p:nvPr/>
        </p:nvSpPr>
        <p:spPr bwMode="auto">
          <a:xfrm>
            <a:off x="2268538" y="4941888"/>
            <a:ext cx="4473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/>
            <a:r>
              <a:rPr lang="en-US" altLang="ar-SA" b="1" dirty="0">
                <a:solidFill>
                  <a:srgbClr val="C00000"/>
                </a:solidFill>
              </a:rPr>
              <a:t>Descending</a:t>
            </a:r>
            <a:r>
              <a:rPr lang="en-US" altLang="ar-SA" b="1" dirty="0">
                <a:solidFill>
                  <a:srgbClr val="FF9900"/>
                </a:solidFill>
              </a:rPr>
              <a:t> </a:t>
            </a:r>
            <a:r>
              <a:rPr lang="en-US" altLang="ar-SA" b="1" dirty="0"/>
              <a:t>Paper Chromatography</a:t>
            </a:r>
            <a:endParaRPr lang="ar-SA" alt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مستطيل 3"/>
          <p:cNvSpPr>
            <a:spLocks noChangeArrowheads="1"/>
          </p:cNvSpPr>
          <p:nvPr/>
        </p:nvSpPr>
        <p:spPr bwMode="auto">
          <a:xfrm>
            <a:off x="0" y="0"/>
            <a:ext cx="9144000" cy="744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/>
            <a:r>
              <a:rPr lang="en-GB" altLang="ar-SA" sz="2800" b="1" dirty="0">
                <a:solidFill>
                  <a:srgbClr val="C00000"/>
                </a:solidFill>
              </a:rPr>
              <a:t>2-Thin Layer Chromatography (TLC):</a:t>
            </a:r>
          </a:p>
          <a:p>
            <a:pPr algn="l" rtl="0"/>
            <a:r>
              <a:rPr lang="en-GB" altLang="ar-SA" b="1" dirty="0"/>
              <a:t>-</a:t>
            </a:r>
            <a:r>
              <a:rPr lang="en-US" altLang="ar-SA" dirty="0"/>
              <a:t>The method is rapid and separations can be completed in less than one hour.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-TLC is a widely used.</a:t>
            </a:r>
          </a:p>
          <a:p>
            <a:pPr algn="l" rtl="0"/>
            <a:endParaRPr lang="en-GB" altLang="ar-SA" b="1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r>
              <a:rPr lang="en-US" altLang="ar-SA" b="1" dirty="0">
                <a:solidFill>
                  <a:srgbClr val="C00000"/>
                </a:solidFill>
              </a:rPr>
              <a:t>-The stationary phase [Stationary phase: adsorbent]: 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b="1" dirty="0">
                <a:solidFill>
                  <a:srgbClr val="C00000"/>
                </a:solidFill>
              </a:rPr>
              <a:t>is a thin layer , </a:t>
            </a:r>
            <a:r>
              <a:rPr lang="en-US" altLang="ar-SA" dirty="0"/>
              <a:t>(0.25 – 0.5 mm) of </a:t>
            </a:r>
            <a:r>
              <a:rPr lang="en-US" altLang="ar-SA" b="1" dirty="0">
                <a:solidFill>
                  <a:srgbClr val="C00000"/>
                </a:solidFill>
              </a:rPr>
              <a:t>adsorbent</a:t>
            </a:r>
            <a:r>
              <a:rPr lang="en-US" altLang="ar-SA" dirty="0"/>
              <a:t> like silica gel - a polar substance- , [</a:t>
            </a:r>
            <a:r>
              <a:rPr lang="en-GB" altLang="ar-SA" dirty="0"/>
              <a:t>aluminium oxide or magnesium silicate</a:t>
            </a:r>
            <a:r>
              <a:rPr lang="en-US" altLang="ar-SA" dirty="0"/>
              <a:t>] </a:t>
            </a:r>
            <a:r>
              <a:rPr lang="en-GB" altLang="ar-SA" dirty="0"/>
              <a:t>spread uniformly over the surface of </a:t>
            </a:r>
            <a:r>
              <a:rPr lang="en-US" altLang="ar-SA" u="sng" dirty="0"/>
              <a:t>a flat, inert surface of the glass plastic plate.</a:t>
            </a:r>
          </a:p>
          <a:p>
            <a:pPr algn="l" rtl="0"/>
            <a:endParaRPr lang="en-US" altLang="ar-SA" dirty="0"/>
          </a:p>
          <a:p>
            <a:pPr algn="l" rtl="0"/>
            <a:r>
              <a:rPr lang="en-US" altLang="ar-SA" dirty="0"/>
              <a:t>[The stationary phase+ support medium </a:t>
            </a:r>
            <a:r>
              <a:rPr lang="en-US" altLang="ar-SA" dirty="0">
                <a:sym typeface="Wingdings" pitchFamily="2" charset="2"/>
              </a:rPr>
              <a:t></a:t>
            </a:r>
            <a:r>
              <a:rPr lang="en-US" altLang="ar-SA" dirty="0"/>
              <a:t>should be inert].</a:t>
            </a:r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r>
              <a:rPr lang="en-US" altLang="ar-SA" b="1" dirty="0">
                <a:solidFill>
                  <a:srgbClr val="C00000"/>
                </a:solidFill>
              </a:rPr>
              <a:t>-Mobile phase: </a:t>
            </a:r>
            <a:r>
              <a:rPr lang="en-US" altLang="ar-SA" dirty="0"/>
              <a:t>mixture of solvents.</a:t>
            </a:r>
          </a:p>
          <a:p>
            <a:pPr algn="l" rtl="0"/>
            <a:r>
              <a:rPr lang="en-US" altLang="ar-SA" dirty="0"/>
              <a:t> </a:t>
            </a:r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US" altLang="ar-SA" dirty="0"/>
          </a:p>
          <a:p>
            <a:pPr algn="l" rtl="0"/>
            <a:endParaRPr lang="en-GB" altLang="ar-SA" b="1" dirty="0"/>
          </a:p>
          <a:p>
            <a:pPr algn="l" rtl="0"/>
            <a:endParaRPr lang="ar-SA" alt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3817</TotalTime>
  <Words>1386</Words>
  <Application>Microsoft Office PowerPoint</Application>
  <PresentationFormat>عرض على الشاشة (4:3)</PresentationFormat>
  <Paragraphs>234</Paragraphs>
  <Slides>22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Tahoma</vt:lpstr>
      <vt:lpstr>Times New Roman</vt:lpstr>
      <vt:lpstr>Wingdings</vt:lpstr>
      <vt:lpstr>نسق Office</vt:lpstr>
      <vt:lpstr>Paper and Thin Layer Chromatography (TLC)</vt:lpstr>
      <vt:lpstr>عرض تقديمي في PowerPoint</vt:lpstr>
      <vt:lpstr>:Chromatography in general</vt:lpstr>
      <vt:lpstr>عرض تقديمي في PowerPoint</vt:lpstr>
      <vt:lpstr>عرض تقديمي في PowerPoint</vt:lpstr>
      <vt:lpstr>عرض تقديمي في PowerPoint</vt:lpstr>
      <vt:lpstr>Paper Chromatography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Samples Analysis  1-visualization: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and Thin Layer Chromatography (TLC)</dc:title>
  <dc:creator>KaDeY</dc:creator>
  <cp:lastModifiedBy>لينة</cp:lastModifiedBy>
  <cp:revision>126</cp:revision>
  <dcterms:created xsi:type="dcterms:W3CDTF">2012-10-28T14:13:00Z</dcterms:created>
  <dcterms:modified xsi:type="dcterms:W3CDTF">2017-10-15T16:30:16Z</dcterms:modified>
</cp:coreProperties>
</file>