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emf" ContentType="image/x-emf"/>
  <Default Extension="vml" ContentType="application/vnd.openxmlformats-officedocument.vmlDrawing"/>
  <Default Extension="gif" ContentType="image/gif"/>
  <Default Extension="docx" ContentType="application/vnd.openxmlformats-officedocument.wordprocessingml.document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705" r:id="rId1"/>
  </p:sldMasterIdLst>
  <p:notesMasterIdLst>
    <p:notesMasterId r:id="rId12"/>
  </p:notesMasterIdLst>
  <p:sldIdLst>
    <p:sldId id="256" r:id="rId2"/>
    <p:sldId id="266" r:id="rId3"/>
    <p:sldId id="257" r:id="rId4"/>
    <p:sldId id="273" r:id="rId5"/>
    <p:sldId id="274" r:id="rId6"/>
    <p:sldId id="275" r:id="rId7"/>
    <p:sldId id="276" r:id="rId8"/>
    <p:sldId id="264" r:id="rId9"/>
    <p:sldId id="272" r:id="rId10"/>
    <p:sldId id="277" r:id="rId11"/>
  </p:sldIdLst>
  <p:sldSz cx="9144000" cy="6858000" type="screen4x3"/>
  <p:notesSz cx="6858000" cy="9144000"/>
  <p:defaultTextStyle>
    <a:defPPr>
      <a:defRPr lang="ar-sa"/>
    </a:defPPr>
    <a:lvl1pPr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Arial" charset="0"/>
      </a:defRPr>
    </a:lvl1pPr>
    <a:lvl2pPr marL="4572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Arial" charset="0"/>
      </a:defRPr>
    </a:lvl2pPr>
    <a:lvl3pPr marL="9144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Arial" charset="0"/>
      </a:defRPr>
    </a:lvl3pPr>
    <a:lvl4pPr marL="13716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Arial" charset="0"/>
      </a:defRPr>
    </a:lvl4pPr>
    <a:lvl5pPr marL="18288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Arial" charset="0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Arial" charset="0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Arial" charset="0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Arial" charset="0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1FCFC"/>
    <a:srgbClr val="FF0066"/>
    <a:srgbClr val="23EF3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C2FFA5D-87B4-456A-9821-1D502468CF0F}" styleName="نمط ذو سمات 1 - تمييز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69C7853C-536D-4A76-A0AE-DD22124D55A5}" styleName="نمط ذو سمات 1 - تمييز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نمط متوسط 2 - تميي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inimized">
    <p:restoredLeft sz="84380"/>
    <p:restoredTop sz="94660"/>
  </p:normalViewPr>
  <p:slideViewPr>
    <p:cSldViewPr>
      <p:cViewPr varScale="1">
        <p:scale>
          <a:sx n="79" d="100"/>
          <a:sy n="79" d="100"/>
        </p:scale>
        <p:origin x="-120" y="-2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notesMaster" Target="notesMasters/notesMaster1.xml"/><Relationship Id="rId13" Type="http://schemas.openxmlformats.org/officeDocument/2006/relationships/printerSettings" Target="printerSettings/printerSettings1.bin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charset="0"/>
              </a:defRPr>
            </a:lvl1pPr>
          </a:lstStyle>
          <a:p>
            <a:endParaRPr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Calibri" charset="0"/>
              </a:defRPr>
            </a:lvl1pPr>
          </a:lstStyle>
          <a:p>
            <a:fld id="{0AAE6567-25D6-734B-A1A2-B57A96DE41ED}" type="datetimeFigureOut">
              <a:rPr lang="ar-sa"/>
              <a:pPr/>
              <a:t>10/24/16</a:t>
            </a:fld>
            <a:endParaRPr lang="ar-sa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pPr lvl="0"/>
            <a:endParaRPr lang="x-none" noProof="0" smtClean="0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ar-sa"/>
              <a:t>انقر لتحرير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charset="0"/>
              </a:defRPr>
            </a:lvl1pPr>
          </a:lstStyle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Calibri" charset="0"/>
              </a:defRPr>
            </a:lvl1pPr>
          </a:lstStyle>
          <a:p>
            <a:fld id="{3734933B-9C34-2343-A2ED-9413A04C0B69}" type="slidenum">
              <a:rPr lang="ar-sa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53002937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r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charset="0"/>
        <a:ea typeface="ＭＳ Ｐゴシック" charset="0"/>
        <a:cs typeface="Arial" charset="0"/>
      </a:defRPr>
    </a:lvl1pPr>
    <a:lvl2pPr marL="457200" algn="r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charset="0"/>
        <a:ea typeface="Arial" charset="0"/>
        <a:cs typeface="Arial" charset="0"/>
      </a:defRPr>
    </a:lvl2pPr>
    <a:lvl3pPr marL="914400" algn="r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charset="0"/>
        <a:ea typeface="Arial" charset="0"/>
        <a:cs typeface="Arial" charset="0"/>
      </a:defRPr>
    </a:lvl3pPr>
    <a:lvl4pPr marL="1371600" algn="r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charset="0"/>
        <a:ea typeface="Arial" charset="0"/>
        <a:cs typeface="Arial" charset="0"/>
      </a:defRPr>
    </a:lvl4pPr>
    <a:lvl5pPr marL="1828800" algn="r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charset="0"/>
        <a:ea typeface="Arial" charset="0"/>
        <a:cs typeface="Arial" charset="0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34933B-9C34-2343-A2ED-9413A04C0B69}" type="slidenum">
              <a:rPr lang="ar-sa" smtClean="0"/>
              <a:pPr/>
              <a:t>5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0925183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800600" y="4624668"/>
            <a:ext cx="4038600" cy="933450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800600" y="5562599"/>
            <a:ext cx="4038600" cy="748553"/>
          </a:xfrm>
        </p:spPr>
        <p:txBody>
          <a:bodyPr>
            <a:normAutofit/>
          </a:bodyPr>
          <a:lstStyle>
            <a:lvl1pPr marL="0" indent="0" algn="l">
              <a:spcBef>
                <a:spcPts val="300"/>
              </a:spcBef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800600" y="6425640"/>
            <a:ext cx="1232647" cy="365125"/>
          </a:xfrm>
        </p:spPr>
        <p:txBody>
          <a:bodyPr/>
          <a:lstStyle>
            <a:lvl1pPr algn="l">
              <a:defRPr/>
            </a:lvl1pPr>
          </a:lstStyle>
          <a:p>
            <a:fld id="{80B96AC8-AC21-994D-89BA-4BE68D0F8811}" type="datetime1">
              <a:rPr lang="ar-sa" smtClean="0"/>
              <a:pPr/>
              <a:t>10/24/16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311153" y="6425640"/>
            <a:ext cx="2617694" cy="365125"/>
          </a:xfrm>
        </p:spPr>
        <p:txBody>
          <a:bodyPr/>
          <a:lstStyle>
            <a:lvl1pPr algn="r">
              <a:defRPr/>
            </a:lvl1pPr>
          </a:lstStyle>
          <a:p>
            <a:r>
              <a:rPr lang="en-US" smtClean="0"/>
              <a:t>ARWA AL-KHYYAT BIOCHEMISTRY KSU</a:t>
            </a:r>
            <a:endParaRPr lang="ar-sa"/>
          </a:p>
        </p:txBody>
      </p:sp>
      <p:sp>
        <p:nvSpPr>
          <p:cNvPr id="7" name="Rectangle 6"/>
          <p:cNvSpPr/>
          <p:nvPr/>
        </p:nvSpPr>
        <p:spPr>
          <a:xfrm>
            <a:off x="282575" y="228600"/>
            <a:ext cx="4235450" cy="4187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Rectangle 9"/>
          <p:cNvSpPr/>
          <p:nvPr/>
        </p:nvSpPr>
        <p:spPr>
          <a:xfrm>
            <a:off x="4624388" y="2377440"/>
            <a:ext cx="2057400" cy="20391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1" name="Rectangle 10"/>
          <p:cNvSpPr/>
          <p:nvPr/>
        </p:nvSpPr>
        <p:spPr>
          <a:xfrm>
            <a:off x="4624388" y="228600"/>
            <a:ext cx="2057400" cy="2039112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Rectangle 11"/>
          <p:cNvSpPr/>
          <p:nvPr/>
        </p:nvSpPr>
        <p:spPr>
          <a:xfrm>
            <a:off x="6802438" y="2377440"/>
            <a:ext cx="2057400" cy="203911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  <p:hf sldNum="0" hd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TextBox 9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B96AC8-AC21-994D-89BA-4BE68D0F8811}" type="datetime1">
              <a:rPr lang="ar-sa" smtClean="0"/>
              <a:pPr/>
              <a:t>10/24/16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ARWA AL-KHYYAT BIOCHEMISTRY KSU</a:t>
            </a:r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7D5B21-B0FE-CB49-821A-D53FF3FFACF4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2" name="Content Placeholder 2"/>
          <p:cNvSpPr>
            <a:spLocks noGrp="1"/>
          </p:cNvSpPr>
          <p:nvPr>
            <p:ph sz="half" idx="17"/>
          </p:nvPr>
        </p:nvSpPr>
        <p:spPr>
          <a:xfrm>
            <a:off x="502920" y="1985963"/>
            <a:ext cx="3657413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4" name="Content Placeholder 2"/>
          <p:cNvSpPr>
            <a:spLocks noGrp="1"/>
          </p:cNvSpPr>
          <p:nvPr>
            <p:ph sz="half" idx="18"/>
          </p:nvPr>
        </p:nvSpPr>
        <p:spPr>
          <a:xfrm>
            <a:off x="502920" y="4164965"/>
            <a:ext cx="3657413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5" name="Content Placeholder 2"/>
          <p:cNvSpPr>
            <a:spLocks noGrp="1"/>
          </p:cNvSpPr>
          <p:nvPr>
            <p:ph sz="half" idx="1"/>
          </p:nvPr>
        </p:nvSpPr>
        <p:spPr>
          <a:xfrm>
            <a:off x="4410075" y="1985963"/>
            <a:ext cx="3657600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6" name="Content Placeholder 2"/>
          <p:cNvSpPr>
            <a:spLocks noGrp="1"/>
          </p:cNvSpPr>
          <p:nvPr>
            <p:ph sz="half" idx="16"/>
          </p:nvPr>
        </p:nvSpPr>
        <p:spPr>
          <a:xfrm>
            <a:off x="4410075" y="4169664"/>
            <a:ext cx="3657600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</p:spTree>
  </p:cSld>
  <p:clrMapOvr>
    <a:masterClrMapping/>
  </p:clrMapOvr>
  <p:hf sldNum="0" hd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TextBox 7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B96AC8-AC21-994D-89BA-4BE68D0F8811}" type="datetime1">
              <a:rPr lang="ar-sa" smtClean="0"/>
              <a:pPr/>
              <a:t>10/24/16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ARWA AL-KHYYAT BIOCHEMISTRY KSU</a:t>
            </a:r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7D5B21-B0FE-CB49-821A-D53FF3FFACF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hf sldNum="0" hd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8166847" y="282573"/>
            <a:ext cx="685800" cy="30221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B96AC8-AC21-994D-89BA-4BE68D0F8811}" type="datetime1">
              <a:rPr lang="ar-sa" smtClean="0"/>
              <a:pPr/>
              <a:t>10/24/16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ARWA AL-KHYYAT BIOCHEMISTRY KSU</a:t>
            </a:r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7D5B21-B0FE-CB49-821A-D53FF3FFACF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hf sldNum="0" hd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82575" y="228600"/>
            <a:ext cx="3451225" cy="63452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0555" y="2571750"/>
            <a:ext cx="3255264" cy="1162050"/>
          </a:xfrm>
        </p:spPr>
        <p:txBody>
          <a:bodyPr anchor="b">
            <a:normAutofit/>
          </a:bodyPr>
          <a:lstStyle>
            <a:lvl1pPr algn="l">
              <a:defRPr sz="2600" b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68775" y="273050"/>
            <a:ext cx="4597399" cy="585311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93" y="3733800"/>
            <a:ext cx="3255264" cy="2392363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391399" y="6423585"/>
            <a:ext cx="1537447" cy="365125"/>
          </a:xfrm>
        </p:spPr>
        <p:txBody>
          <a:bodyPr/>
          <a:lstStyle/>
          <a:p>
            <a:fld id="{80B96AC8-AC21-994D-89BA-4BE68D0F8811}" type="datetime1">
              <a:rPr lang="ar-sa" smtClean="0"/>
              <a:pPr/>
              <a:t>10/24/16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859305" y="6423585"/>
            <a:ext cx="3316941" cy="365125"/>
          </a:xfrm>
        </p:spPr>
        <p:txBody>
          <a:bodyPr/>
          <a:lstStyle/>
          <a:p>
            <a:r>
              <a:rPr lang="en-US" smtClean="0"/>
              <a:t>ARWA AL-KHYYAT BIOCHEMISTRY KSU</a:t>
            </a:r>
            <a:endParaRPr lang="ar-sa"/>
          </a:p>
        </p:txBody>
      </p:sp>
      <p:sp>
        <p:nvSpPr>
          <p:cNvPr id="9" name="TextBox 8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</p:spTree>
  </p:cSld>
  <p:clrMapOvr>
    <a:masterClrMapping/>
  </p:clrMapOvr>
  <p:hf sldNum="0" hd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166847" y="282573"/>
            <a:ext cx="685800" cy="30221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69404" y="3124200"/>
            <a:ext cx="3898272" cy="871538"/>
          </a:xfrm>
        </p:spPr>
        <p:txBody>
          <a:bodyPr anchor="b">
            <a:normAutofit/>
          </a:bodyPr>
          <a:lstStyle>
            <a:lvl1pPr algn="l">
              <a:defRPr sz="2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77906" y="228600"/>
            <a:ext cx="3460658" cy="634523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169404" y="3995737"/>
            <a:ext cx="3898272" cy="2147888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391399" y="6423585"/>
            <a:ext cx="1537447" cy="365125"/>
          </a:xfrm>
        </p:spPr>
        <p:txBody>
          <a:bodyPr/>
          <a:lstStyle/>
          <a:p>
            <a:fld id="{80B96AC8-AC21-994D-89BA-4BE68D0F8811}" type="datetime1">
              <a:rPr lang="ar-sa" smtClean="0"/>
              <a:pPr/>
              <a:t>10/24/16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91000" y="6423585"/>
            <a:ext cx="3005138" cy="365125"/>
          </a:xfrm>
        </p:spPr>
        <p:txBody>
          <a:bodyPr/>
          <a:lstStyle/>
          <a:p>
            <a:r>
              <a:rPr lang="en-US" smtClean="0"/>
              <a:t>ARWA AL-KHYYAT BIOCHEMISTRY KSU</a:t>
            </a:r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7D5B21-B0FE-CB49-821A-D53FF3FFACF4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0" name="TextBox 9"/>
          <p:cNvSpPr txBox="1"/>
          <p:nvPr/>
        </p:nvSpPr>
        <p:spPr>
          <a:xfrm>
            <a:off x="3990110" y="3370730"/>
            <a:ext cx="220568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2400" b="1" baseline="0">
                <a:solidFill>
                  <a:schemeClr val="accent1">
                    <a:lumMod val="60000"/>
                    <a:lumOff val="40000"/>
                  </a:schemeClr>
                </a:solidFill>
              </a:rPr>
              <a:t>+ </a:t>
            </a:r>
          </a:p>
        </p:txBody>
      </p:sp>
    </p:spTree>
  </p:cSld>
  <p:clrMapOvr>
    <a:masterClrMapping/>
  </p:clrMapOvr>
  <p:hf sldNum="0" hd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6505" y="4424082"/>
            <a:ext cx="6191157" cy="833718"/>
          </a:xfrm>
        </p:spPr>
        <p:txBody>
          <a:bodyPr anchor="b">
            <a:normAutofit/>
          </a:bodyPr>
          <a:lstStyle>
            <a:lvl1pPr algn="l">
              <a:defRPr sz="2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77905" y="228600"/>
            <a:ext cx="6378389" cy="418795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6505" y="5257799"/>
            <a:ext cx="6191157" cy="885825"/>
          </a:xfrm>
        </p:spPr>
        <p:txBody>
          <a:bodyPr/>
          <a:lstStyle>
            <a:lvl1pPr marL="0" indent="0">
              <a:spcBef>
                <a:spcPts val="300"/>
              </a:spcBef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B96AC8-AC21-994D-89BA-4BE68D0F8811}" type="datetime1">
              <a:rPr lang="ar-sa" smtClean="0"/>
              <a:pPr/>
              <a:t>10/24/16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ARWA AL-KHYYAT BIOCHEMISTRY KSU</a:t>
            </a:r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7D5B21-B0FE-CB49-821A-D53FF3FFACF4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Rectangle 7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9" name="Rectangle 8"/>
          <p:cNvSpPr/>
          <p:nvPr/>
        </p:nvSpPr>
        <p:spPr>
          <a:xfrm>
            <a:off x="6802438" y="2377440"/>
            <a:ext cx="2057400" cy="20391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TextBox 9"/>
          <p:cNvSpPr txBox="1"/>
          <p:nvPr/>
        </p:nvSpPr>
        <p:spPr>
          <a:xfrm>
            <a:off x="327212" y="4632792"/>
            <a:ext cx="220568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2400" b="1" baseline="0">
                <a:solidFill>
                  <a:schemeClr val="accent1">
                    <a:lumMod val="60000"/>
                    <a:lumOff val="40000"/>
                  </a:schemeClr>
                </a:solidFill>
              </a:rPr>
              <a:t>+ </a:t>
            </a:r>
          </a:p>
        </p:txBody>
      </p:sp>
    </p:spTree>
  </p:cSld>
  <p:clrMapOvr>
    <a:masterClrMapping/>
  </p:clrMapOvr>
  <p:hf sldNum="0" hd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82574" y="228600"/>
            <a:ext cx="6387167" cy="63452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0554" y="2571750"/>
            <a:ext cx="6181611" cy="1162050"/>
          </a:xfrm>
        </p:spPr>
        <p:txBody>
          <a:bodyPr anchor="b">
            <a:normAutofit/>
          </a:bodyPr>
          <a:lstStyle>
            <a:lvl1pPr algn="l">
              <a:defRPr sz="2600" b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94" y="3733800"/>
            <a:ext cx="6179566" cy="2392363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212262" y="6235607"/>
            <a:ext cx="1348398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0B96AC8-AC21-994D-89BA-4BE68D0F8811}" type="datetime1">
              <a:rPr lang="ar-sa" smtClean="0"/>
              <a:pPr/>
              <a:t>10/24/16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81095" y="6235607"/>
            <a:ext cx="4648105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ARWA AL-KHYYAT BIOCHEMISTRY KSU</a:t>
            </a:r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7D5B21-B0FE-CB49-821A-D53FF3FFACF4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9" name="TextBox 8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0" name="Rectangle 9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6802438" y="237494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4"/>
          </p:nvPr>
        </p:nvSpPr>
        <p:spPr>
          <a:xfrm>
            <a:off x="6802438" y="4535424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  <p:hf sldNum="0" hdr="0" dt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82575" y="228600"/>
            <a:ext cx="4235450" cy="63452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0554" y="2571750"/>
            <a:ext cx="4016633" cy="1162050"/>
          </a:xfrm>
        </p:spPr>
        <p:txBody>
          <a:bodyPr anchor="b">
            <a:normAutofit/>
          </a:bodyPr>
          <a:lstStyle>
            <a:lvl1pPr algn="l">
              <a:defRPr sz="2600" b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94" y="3733800"/>
            <a:ext cx="4015304" cy="2392363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048000" y="6235607"/>
            <a:ext cx="1348398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0B96AC8-AC21-994D-89BA-4BE68D0F8811}" type="datetime1">
              <a:rPr lang="ar-sa" smtClean="0"/>
              <a:pPr/>
              <a:t>10/24/16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81095" y="6235607"/>
            <a:ext cx="2590705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ARWA AL-KHYYAT BIOCHEMISTRY KSU</a:t>
            </a:r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7D5B21-B0FE-CB49-821A-D53FF3FFACF4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9" name="TextBox 8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0" name="Rectangle 9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1" name="Rectangle 10"/>
          <p:cNvSpPr/>
          <p:nvPr/>
        </p:nvSpPr>
        <p:spPr>
          <a:xfrm>
            <a:off x="4624388" y="4534726"/>
            <a:ext cx="2057400" cy="20391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4624388" y="22860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4"/>
          </p:nvPr>
        </p:nvSpPr>
        <p:spPr>
          <a:xfrm>
            <a:off x="4624388" y="2381663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5"/>
          </p:nvPr>
        </p:nvSpPr>
        <p:spPr>
          <a:xfrm>
            <a:off x="6803136" y="2381662"/>
            <a:ext cx="2057400" cy="418795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  <p:hf sldNum="0" hdr="0" dt="0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s with Caption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166847" y="282573"/>
            <a:ext cx="685800" cy="30221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0" y="3124200"/>
            <a:ext cx="3108960" cy="871538"/>
          </a:xfrm>
        </p:spPr>
        <p:txBody>
          <a:bodyPr anchor="b">
            <a:normAutofit/>
          </a:bodyPr>
          <a:lstStyle>
            <a:lvl1pPr algn="l">
              <a:defRPr sz="2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77905" y="2365248"/>
            <a:ext cx="4240119" cy="418795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0" y="3995737"/>
            <a:ext cx="3108960" cy="2147888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391399" y="6423585"/>
            <a:ext cx="1537447" cy="365125"/>
          </a:xfrm>
        </p:spPr>
        <p:txBody>
          <a:bodyPr/>
          <a:lstStyle/>
          <a:p>
            <a:fld id="{80B96AC8-AC21-994D-89BA-4BE68D0F8811}" type="datetime1">
              <a:rPr lang="ar-sa" smtClean="0"/>
              <a:pPr/>
              <a:t>10/24/16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91000" y="6423585"/>
            <a:ext cx="3005138" cy="365125"/>
          </a:xfrm>
        </p:spPr>
        <p:txBody>
          <a:bodyPr/>
          <a:lstStyle/>
          <a:p>
            <a:r>
              <a:rPr lang="en-US" smtClean="0"/>
              <a:t>ARWA AL-KHYYAT BIOCHEMISTRY KSU</a:t>
            </a:r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7D5B21-B0FE-CB49-821A-D53FF3FFACF4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0" name="TextBox 9"/>
          <p:cNvSpPr txBox="1"/>
          <p:nvPr/>
        </p:nvSpPr>
        <p:spPr>
          <a:xfrm>
            <a:off x="4750361" y="3370730"/>
            <a:ext cx="220568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2400" b="1" baseline="0">
                <a:solidFill>
                  <a:schemeClr val="accent1">
                    <a:lumMod val="60000"/>
                    <a:lumOff val="40000"/>
                  </a:schemeClr>
                </a:solidFill>
              </a:rPr>
              <a:t>+ </a:t>
            </a:r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277905" y="22860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15" name="Picture Placeholder 12"/>
          <p:cNvSpPr>
            <a:spLocks noGrp="1"/>
          </p:cNvSpPr>
          <p:nvPr>
            <p:ph type="pic" sz="quarter" idx="14"/>
          </p:nvPr>
        </p:nvSpPr>
        <p:spPr>
          <a:xfrm>
            <a:off x="2460625" y="22860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  <p:hf sldNum="0" hdr="0" dt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9" name="TextBox 8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B96AC8-AC21-994D-89BA-4BE68D0F8811}" type="datetime1">
              <a:rPr lang="ar-sa" smtClean="0"/>
              <a:pPr/>
              <a:t>10/24/16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ARWA AL-KHYYAT BIOCHEMISTRY KSU</a:t>
            </a:r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7D5B21-B0FE-CB49-821A-D53FF3FFACF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hf sldNum="0" hd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8210550" y="282574"/>
            <a:ext cx="642097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B96AC8-AC21-994D-89BA-4BE68D0F8811}" type="datetime1">
              <a:rPr lang="ar-sa" smtClean="0"/>
              <a:pPr/>
              <a:t>10/24/16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ARWA AL-KHYYAT BIOCHEMISTRY KSU</a:t>
            </a:r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7D5B21-B0FE-CB49-821A-D53FF3FFACF4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9" name="TextBox 8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0" name="Rectangle 9"/>
          <p:cNvSpPr/>
          <p:nvPr/>
        </p:nvSpPr>
        <p:spPr>
          <a:xfrm>
            <a:off x="8068235" y="282574"/>
            <a:ext cx="91440" cy="16002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  <p:hf sldNum="0" hdr="0" dt="0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8166847" y="282573"/>
            <a:ext cx="685800" cy="30221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95772" y="954742"/>
            <a:ext cx="681318" cy="5171422"/>
          </a:xfrm>
        </p:spPr>
        <p:txBody>
          <a:bodyPr vert="eaVert" anchor="t" anchorCtr="0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58756"/>
            <a:ext cx="6858000" cy="5184869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B96AC8-AC21-994D-89BA-4BE68D0F8811}" type="datetime1">
              <a:rPr lang="ar-sa" smtClean="0"/>
              <a:pPr/>
              <a:t>10/24/16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ARWA AL-KHYYAT BIOCHEMISTRY KSU</a:t>
            </a:r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7D5B21-B0FE-CB49-821A-D53FF3FFACF4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9" name="TextBox 8"/>
          <p:cNvSpPr txBox="1"/>
          <p:nvPr/>
        </p:nvSpPr>
        <p:spPr>
          <a:xfrm rot="16200000">
            <a:off x="8593111" y="561668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</p:spTree>
  </p:cSld>
  <p:clrMapOvr>
    <a:masterClrMapping/>
  </p:clrMapOvr>
  <p:hf sldNum="0" hd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8474" y="134471"/>
            <a:ext cx="7556313" cy="995082"/>
          </a:xfrm>
        </p:spPr>
        <p:txBody>
          <a:bodyPr anchor="b" anchorCtr="0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B96AC8-AC21-994D-89BA-4BE68D0F8811}" type="datetime1">
              <a:rPr lang="ar-sa" smtClean="0"/>
              <a:pPr/>
              <a:t>10/24/16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ARWA AL-KHYYAT BIOCHEMISTRY KSU</a:t>
            </a:r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7D5B21-B0FE-CB49-821A-D53FF3FFACF4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9" name="TextBox 8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498518" y="1129553"/>
            <a:ext cx="7558960" cy="774700"/>
          </a:xfrm>
        </p:spPr>
        <p:txBody>
          <a:bodyPr vert="horz" lIns="91440" tIns="45720" rIns="91440" bIns="45720" rtlCol="0" anchor="t" anchorCtr="0">
            <a:noAutofit/>
          </a:bodyPr>
          <a:lstStyle>
            <a:lvl1pPr marL="0" indent="0">
              <a:buNone/>
              <a:defRPr kumimoji="0" sz="2400" b="0" i="0" u="none" strike="noStrike" kern="1200" cap="none" spc="0" normalizeH="0" baseline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hf sldNum="0" hd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2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800600" y="4624668"/>
            <a:ext cx="4038600" cy="933450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800600" y="5562599"/>
            <a:ext cx="4038600" cy="748553"/>
          </a:xfrm>
        </p:spPr>
        <p:txBody>
          <a:bodyPr>
            <a:normAutofit/>
          </a:bodyPr>
          <a:lstStyle>
            <a:lvl1pPr marL="0" indent="0" algn="l">
              <a:spcBef>
                <a:spcPts val="300"/>
              </a:spcBef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800600" y="6425640"/>
            <a:ext cx="1232647" cy="365125"/>
          </a:xfrm>
        </p:spPr>
        <p:txBody>
          <a:bodyPr/>
          <a:lstStyle>
            <a:lvl1pPr algn="l">
              <a:defRPr/>
            </a:lvl1pPr>
          </a:lstStyle>
          <a:p>
            <a:fld id="{80B96AC8-AC21-994D-89BA-4BE68D0F8811}" type="datetime1">
              <a:rPr lang="ar-sa" smtClean="0"/>
              <a:pPr/>
              <a:t>10/24/16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311153" y="6425640"/>
            <a:ext cx="2617694" cy="365125"/>
          </a:xfrm>
        </p:spPr>
        <p:txBody>
          <a:bodyPr/>
          <a:lstStyle>
            <a:lvl1pPr algn="r">
              <a:defRPr/>
            </a:lvl1pPr>
          </a:lstStyle>
          <a:p>
            <a:r>
              <a:rPr lang="en-US" smtClean="0"/>
              <a:t>ARWA AL-KHYYAT BIOCHEMISTRY KSU</a:t>
            </a:r>
            <a:endParaRPr lang="ar-sa"/>
          </a:p>
        </p:txBody>
      </p:sp>
      <p:sp>
        <p:nvSpPr>
          <p:cNvPr id="7" name="Rectangle 6"/>
          <p:cNvSpPr/>
          <p:nvPr/>
        </p:nvSpPr>
        <p:spPr>
          <a:xfrm>
            <a:off x="282575" y="228600"/>
            <a:ext cx="4235450" cy="4187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Rectangle 9"/>
          <p:cNvSpPr/>
          <p:nvPr/>
        </p:nvSpPr>
        <p:spPr>
          <a:xfrm>
            <a:off x="4624388" y="2377440"/>
            <a:ext cx="2057400" cy="20391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2"/>
          </p:nvPr>
        </p:nvSpPr>
        <p:spPr>
          <a:xfrm>
            <a:off x="4624388" y="22860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6802438" y="237744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2"/>
          </p:nvPr>
        </p:nvSpPr>
        <p:spPr>
          <a:xfrm>
            <a:off x="857250" y="1779494"/>
            <a:ext cx="3086100" cy="2040905"/>
          </a:xfrm>
        </p:spPr>
        <p:txBody>
          <a:bodyPr lIns="45720" tIns="45720" rIns="45720" anchor="t">
            <a:noAutofit/>
          </a:bodyPr>
          <a:lstStyle>
            <a:lvl1pPr marL="0" indent="0" algn="ctr">
              <a:spcBef>
                <a:spcPts val="600"/>
              </a:spcBef>
              <a:buNone/>
              <a:defRPr sz="4600">
                <a:solidFill>
                  <a:schemeClr val="bg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</p:spTree>
  </p:cSld>
  <p:clrMapOvr>
    <a:masterClrMapping/>
  </p:clrMapOvr>
  <p:hf sldNum="0" hd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58907" y="228600"/>
            <a:ext cx="8200930" cy="63452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3124200"/>
            <a:ext cx="5638800" cy="1362075"/>
          </a:xfrm>
        </p:spPr>
        <p:txBody>
          <a:bodyPr anchor="b" anchorCtr="0">
            <a:normAutofit/>
          </a:bodyPr>
          <a:lstStyle>
            <a:lvl1pPr algn="l">
              <a:defRPr sz="3200" b="0" cap="none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4495800"/>
            <a:ext cx="5638800" cy="1500187"/>
          </a:xfrm>
        </p:spPr>
        <p:txBody>
          <a:bodyPr anchor="t" anchorCtr="0">
            <a:normAutofit/>
          </a:bodyPr>
          <a:lstStyle>
            <a:lvl1pPr marL="0" indent="0">
              <a:spcBef>
                <a:spcPts val="300"/>
              </a:spcBef>
              <a:buNone/>
              <a:defRPr sz="1400" cap="none" baseline="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8906" y="6248774"/>
            <a:ext cx="1474694" cy="365125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fld id="{80B96AC8-AC21-994D-89BA-4BE68D0F8811}" type="datetime1">
              <a:rPr lang="ar-sa" smtClean="0"/>
              <a:pPr/>
              <a:t>10/24/16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286000" y="6248774"/>
            <a:ext cx="56388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ARWA AL-KHYYAT BIOCHEMISTRY KSU</a:t>
            </a:r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05800" y="6248774"/>
            <a:ext cx="554038" cy="365125"/>
          </a:xfrm>
        </p:spPr>
        <p:txBody>
          <a:bodyPr/>
          <a:lstStyle/>
          <a:p>
            <a:fld id="{427D5B21-B0FE-CB49-821A-D53FF3FFACF4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TextBox 7"/>
          <p:cNvSpPr txBox="1"/>
          <p:nvPr/>
        </p:nvSpPr>
        <p:spPr>
          <a:xfrm>
            <a:off x="2003612" y="3110754"/>
            <a:ext cx="260909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40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9" name="Rectangle 8"/>
          <p:cNvSpPr/>
          <p:nvPr/>
        </p:nvSpPr>
        <p:spPr>
          <a:xfrm>
            <a:off x="285750" y="228600"/>
            <a:ext cx="212725" cy="634523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  <p:hf sldNum="0" hd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210550" y="282574"/>
            <a:ext cx="642097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Rectangle 11"/>
          <p:cNvSpPr/>
          <p:nvPr/>
        </p:nvSpPr>
        <p:spPr>
          <a:xfrm>
            <a:off x="8068235" y="282574"/>
            <a:ext cx="91440" cy="16002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TextBox 9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8518" y="1985963"/>
            <a:ext cx="3657600" cy="4140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399878" y="1985963"/>
            <a:ext cx="3657600" cy="4140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B96AC8-AC21-994D-89BA-4BE68D0F8811}" type="datetime1">
              <a:rPr lang="ar-sa" smtClean="0"/>
              <a:pPr/>
              <a:t>10/24/16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ARWA AL-KHYYAT BIOCHEMISTRY KSU</a:t>
            </a:r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7D5B21-B0FE-CB49-821A-D53FF3FFACF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hf sldNum="0" hd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TextBox 11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7541" y="2447365"/>
            <a:ext cx="3657600" cy="3678797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399878" y="2447365"/>
            <a:ext cx="3657600" cy="3678797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B96AC8-AC21-994D-89BA-4BE68D0F8811}" type="datetime1">
              <a:rPr lang="ar-sa" smtClean="0"/>
              <a:pPr/>
              <a:t>10/24/16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ARWA AL-KHYYAT BIOCHEMISTRY KSU</a:t>
            </a:r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7D5B21-B0FE-CB49-821A-D53FF3FFACF4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7541" y="2070847"/>
            <a:ext cx="3657600" cy="322729"/>
          </a:xfrm>
          <a:prstGeom prst="rect">
            <a:avLst/>
          </a:prstGeom>
          <a:solidFill>
            <a:schemeClr val="accent3"/>
          </a:solidFill>
        </p:spPr>
        <p:txBody>
          <a:bodyPr tIns="0" bIns="0" anchor="ctr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99878" y="2070847"/>
            <a:ext cx="3657600" cy="322729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tIns="0" bIns="0" anchor="ctr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hf sldNum="0" hd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Content, Top and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8517" y="1985963"/>
            <a:ext cx="7569157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B96AC8-AC21-994D-89BA-4BE68D0F8811}" type="datetime1">
              <a:rPr lang="ar-sa" smtClean="0"/>
              <a:pPr/>
              <a:t>10/24/16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ARWA AL-KHYYAT BIOCHEMISTRY KSU</a:t>
            </a:r>
            <a:endParaRPr lang="ar-sa"/>
          </a:p>
        </p:txBody>
      </p:sp>
      <p:sp>
        <p:nvSpPr>
          <p:cNvPr id="13" name="Content Placeholder 2"/>
          <p:cNvSpPr>
            <a:spLocks noGrp="1"/>
          </p:cNvSpPr>
          <p:nvPr>
            <p:ph sz="half" idx="14"/>
          </p:nvPr>
        </p:nvSpPr>
        <p:spPr>
          <a:xfrm>
            <a:off x="498517" y="4164965"/>
            <a:ext cx="7569157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4" name="Rectangle 13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5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05800" y="242234"/>
            <a:ext cx="554038" cy="365125"/>
          </a:xfrm>
        </p:spPr>
        <p:txBody>
          <a:bodyPr/>
          <a:lstStyle/>
          <a:p>
            <a:fld id="{427D5B21-B0FE-CB49-821A-D53FF3FFACF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hf sldNum="0" hd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TextBox 9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410075" y="1985963"/>
            <a:ext cx="3657600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B96AC8-AC21-994D-89BA-4BE68D0F8811}" type="datetime1">
              <a:rPr lang="ar-sa" smtClean="0"/>
              <a:pPr/>
              <a:t>10/24/16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ARWA AL-KHYYAT BIOCHEMISTRY KSU</a:t>
            </a:r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7D5B21-B0FE-CB49-821A-D53FF3FFACF4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1" name="Content Placeholder 2"/>
          <p:cNvSpPr>
            <a:spLocks noGrp="1"/>
          </p:cNvSpPr>
          <p:nvPr>
            <p:ph sz="half" idx="15"/>
          </p:nvPr>
        </p:nvSpPr>
        <p:spPr>
          <a:xfrm>
            <a:off x="498518" y="1985963"/>
            <a:ext cx="3657600" cy="4140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3" name="Content Placeholder 2"/>
          <p:cNvSpPr>
            <a:spLocks noGrp="1"/>
          </p:cNvSpPr>
          <p:nvPr>
            <p:ph sz="half" idx="16"/>
          </p:nvPr>
        </p:nvSpPr>
        <p:spPr>
          <a:xfrm>
            <a:off x="4410075" y="4169664"/>
            <a:ext cx="3657600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</p:spTree>
  </p:cSld>
  <p:clrMapOvr>
    <a:masterClrMapping/>
  </p:clrMapOvr>
  <p:hf sldNum="0" hdr="0" dt="0"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20" Type="http://schemas.openxmlformats.org/officeDocument/2006/relationships/slideLayout" Target="../slideLayouts/slideLayout20.xml"/><Relationship Id="rId21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slideLayout" Target="../slideLayouts/slideLayout18.xml"/><Relationship Id="rId19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8474" y="484094"/>
            <a:ext cx="7556313" cy="1116106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8474" y="1981200"/>
            <a:ext cx="7556313" cy="4144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795247" y="642358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80B96AC8-AC21-994D-89BA-4BE68D0F8811}" type="datetime1">
              <a:rPr lang="ar-sa" smtClean="0"/>
              <a:pPr/>
              <a:t>10/24/16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1706" y="6423585"/>
            <a:ext cx="612289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 smtClean="0"/>
              <a:t>ARWA AL-KHYYAT BIOCHEMISTRY KSU</a:t>
            </a:r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05800" y="242234"/>
            <a:ext cx="5540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bg1"/>
                </a:solidFill>
              </a:defRPr>
            </a:lvl1pPr>
          </a:lstStyle>
          <a:p>
            <a:fld id="{427D5B21-B0FE-CB49-821A-D53FF3FFACF4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6" r:id="rId1"/>
    <p:sldLayoutId id="2147483707" r:id="rId2"/>
    <p:sldLayoutId id="2147483708" r:id="rId3"/>
    <p:sldLayoutId id="2147483709" r:id="rId4"/>
    <p:sldLayoutId id="2147483710" r:id="rId5"/>
    <p:sldLayoutId id="2147483711" r:id="rId6"/>
    <p:sldLayoutId id="2147483712" r:id="rId7"/>
    <p:sldLayoutId id="2147483713" r:id="rId8"/>
    <p:sldLayoutId id="2147483714" r:id="rId9"/>
    <p:sldLayoutId id="2147483715" r:id="rId10"/>
    <p:sldLayoutId id="2147483716" r:id="rId11"/>
    <p:sldLayoutId id="2147483717" r:id="rId12"/>
    <p:sldLayoutId id="2147483718" r:id="rId13"/>
    <p:sldLayoutId id="2147483719" r:id="rId14"/>
    <p:sldLayoutId id="2147483720" r:id="rId15"/>
    <p:sldLayoutId id="2147483721" r:id="rId16"/>
    <p:sldLayoutId id="2147483722" r:id="rId17"/>
    <p:sldLayoutId id="2147483723" r:id="rId18"/>
    <p:sldLayoutId id="2147483724" r:id="rId19"/>
    <p:sldLayoutId id="2147483725" r:id="rId20"/>
  </p:sldLayoutIdLst>
  <p:hf sldNum="0" hdr="0" dt="0"/>
  <p:txStyles>
    <p:titleStyle>
      <a:lvl1pPr algn="l" defTabSz="914400" rtl="0" eaLnBrk="1" latinLnBrk="0" hangingPunct="1">
        <a:spcBef>
          <a:spcPct val="0"/>
        </a:spcBef>
        <a:buNone/>
        <a:defRPr sz="3600" b="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spcBef>
          <a:spcPts val="2000"/>
        </a:spcBef>
        <a:buClr>
          <a:schemeClr val="accent1"/>
        </a:buClr>
        <a:buSzPct val="75000"/>
        <a:buFont typeface="Wingdings" pitchFamily="2" charset="2"/>
        <a:buChar char="n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spcBef>
          <a:spcPts val="600"/>
        </a:spcBef>
        <a:buClr>
          <a:schemeClr val="accent1"/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spcBef>
          <a:spcPts val="600"/>
        </a:spcBef>
        <a:buClr>
          <a:schemeClr val="accent1"/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1377950" indent="-22860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75000"/>
        <a:buFont typeface="Wingdings" pitchFamily="2" charset="2"/>
        <a:buChar char="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1603375" indent="-228600" algn="l" defTabSz="914400" rtl="0" eaLnBrk="1" latinLnBrk="0" hangingPunct="1">
        <a:spcBef>
          <a:spcPct val="20000"/>
        </a:spcBef>
        <a:buClr>
          <a:schemeClr val="accent1"/>
        </a:buClr>
        <a:buSzPct val="75000"/>
        <a:buFont typeface="Wingdings" pitchFamily="2" charset="2"/>
        <a:buChar char=""/>
        <a:defRPr lang="en-US" sz="1800" kern="1200" baseline="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1830388" indent="-22860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75000"/>
        <a:buFont typeface="Wingdings" pitchFamily="2" charset="2"/>
        <a:buChar char=""/>
        <a:defRPr lang="en-US" sz="1800" kern="1200" baseline="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2057400" indent="-228600" algn="l" defTabSz="914400" rtl="0" eaLnBrk="1" latinLnBrk="0" hangingPunct="1">
        <a:spcBef>
          <a:spcPct val="20000"/>
        </a:spcBef>
        <a:buClr>
          <a:schemeClr val="accent1"/>
        </a:buClr>
        <a:buSzPct val="75000"/>
        <a:buFont typeface="Wingdings" pitchFamily="2" charset="2"/>
        <a:buChar char=""/>
        <a:defRPr lang="en-US" sz="1800" kern="1200" baseline="0" dirty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2.gi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1.docx"/><Relationship Id="rId4" Type="http://schemas.openxmlformats.org/officeDocument/2006/relationships/image" Target="../media/image7.emf"/><Relationship Id="rId5" Type="http://schemas.openxmlformats.org/officeDocument/2006/relationships/image" Target="../media/image6.png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7871" y="4800600"/>
            <a:ext cx="8991600" cy="2228850"/>
          </a:xfrm>
        </p:spPr>
        <p:txBody>
          <a:bodyPr>
            <a:normAutofit/>
          </a:bodyPr>
          <a:lstStyle/>
          <a:p>
            <a:pPr algn="ctr" eaLnBrk="1" hangingPunct="1">
              <a:lnSpc>
                <a:spcPct val="140000"/>
              </a:lnSpc>
            </a:pPr>
            <a:r>
              <a:rPr lang="en-US" sz="3200" b="1" dirty="0">
                <a:solidFill>
                  <a:srgbClr val="215968"/>
                </a:solidFill>
              </a:rPr>
              <a:t>The </a:t>
            </a:r>
            <a:r>
              <a:rPr lang="en-US" sz="3200" b="1" dirty="0" smtClean="0">
                <a:solidFill>
                  <a:srgbClr val="215968"/>
                </a:solidFill>
              </a:rPr>
              <a:t>Effect </a:t>
            </a:r>
            <a:r>
              <a:rPr lang="en-US" sz="3200" b="1" dirty="0">
                <a:solidFill>
                  <a:srgbClr val="215968"/>
                </a:solidFill>
              </a:rPr>
              <a:t>of </a:t>
            </a:r>
            <a:r>
              <a:rPr lang="en-US" sz="3200" b="1" dirty="0" smtClean="0">
                <a:solidFill>
                  <a:srgbClr val="215968"/>
                </a:solidFill>
              </a:rPr>
              <a:t>Enzyme Concentration </a:t>
            </a:r>
            <a:r>
              <a:rPr lang="en-US" sz="3200" b="1" dirty="0">
                <a:solidFill>
                  <a:srgbClr val="215968"/>
                </a:solidFill>
              </a:rPr>
              <a:t>on the </a:t>
            </a:r>
            <a:r>
              <a:rPr lang="en-US" sz="3200" b="1" dirty="0" smtClean="0">
                <a:solidFill>
                  <a:srgbClr val="215968"/>
                </a:solidFill>
              </a:rPr>
              <a:t>Rate </a:t>
            </a:r>
            <a:r>
              <a:rPr lang="en-US" sz="3200" b="1" dirty="0">
                <a:solidFill>
                  <a:srgbClr val="215968"/>
                </a:solidFill>
              </a:rPr>
              <a:t>of an </a:t>
            </a:r>
            <a:r>
              <a:rPr lang="en-US" sz="3200" b="1" dirty="0" smtClean="0">
                <a:solidFill>
                  <a:srgbClr val="215968"/>
                </a:solidFill>
              </a:rPr>
              <a:t>Enzyme Catalyzed Reaction</a:t>
            </a:r>
            <a:r>
              <a:rPr lang="en-US" sz="3200" b="1" dirty="0">
                <a:solidFill>
                  <a:srgbClr val="215968"/>
                </a:solidFill>
              </a:rPr>
              <a:t>.</a:t>
            </a:r>
            <a:br>
              <a:rPr lang="en-US" sz="3200" b="1" dirty="0">
                <a:solidFill>
                  <a:srgbClr val="215968"/>
                </a:solidFill>
              </a:rPr>
            </a:br>
            <a:endParaRPr lang="ar-sa" sz="3200" b="1" dirty="0">
              <a:solidFill>
                <a:srgbClr val="215968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914400" y="914400"/>
            <a:ext cx="26670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>
                <a:solidFill>
                  <a:schemeClr val="bg1"/>
                </a:solidFill>
                <a:latin typeface="+mj-lt"/>
              </a:rPr>
              <a:t>322 BCH</a:t>
            </a:r>
          </a:p>
          <a:p>
            <a:pPr algn="ctr"/>
            <a:endParaRPr lang="en-US" sz="4000" dirty="0">
              <a:solidFill>
                <a:schemeClr val="bg1"/>
              </a:solidFill>
              <a:latin typeface="+mj-lt"/>
            </a:endParaRPr>
          </a:p>
          <a:p>
            <a:endParaRPr lang="en-US" sz="4000" dirty="0" smtClean="0">
              <a:solidFill>
                <a:schemeClr val="bg1"/>
              </a:solidFill>
              <a:latin typeface="+mj-lt"/>
            </a:endParaRPr>
          </a:p>
          <a:p>
            <a:pPr algn="ctr"/>
            <a:r>
              <a:rPr lang="en-US" sz="4000" dirty="0" err="1" smtClean="0">
                <a:solidFill>
                  <a:schemeClr val="bg1"/>
                </a:solidFill>
                <a:latin typeface="+mj-lt"/>
              </a:rPr>
              <a:t>Exp</a:t>
            </a:r>
            <a:r>
              <a:rPr lang="en-US" sz="4000" dirty="0" smtClean="0">
                <a:solidFill>
                  <a:schemeClr val="bg1"/>
                </a:solidFill>
                <a:latin typeface="+mj-lt"/>
              </a:rPr>
              <a:t> (4)</a:t>
            </a:r>
            <a:endParaRPr lang="en-US" sz="4000" dirty="0">
              <a:solidFill>
                <a:schemeClr val="bg1"/>
              </a:solidFill>
              <a:latin typeface="+mj-lt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b="1" dirty="0" smtClean="0"/>
              <a:t>Question:</a:t>
            </a:r>
            <a:endParaRPr lang="en-US" sz="4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8474" y="1981200"/>
            <a:ext cx="8264526" cy="4144963"/>
          </a:xfrm>
        </p:spPr>
        <p:txBody>
          <a:bodyPr>
            <a:normAutofit/>
          </a:bodyPr>
          <a:lstStyle/>
          <a:p>
            <a:pPr marL="0" indent="0" algn="just">
              <a:lnSpc>
                <a:spcPct val="150000"/>
              </a:lnSpc>
              <a:buNone/>
            </a:pPr>
            <a:r>
              <a:rPr lang="en-US" sz="2800" dirty="0" smtClean="0"/>
              <a:t>Assuming that there is a large excess of substrate. The rate of reaction will increase with increasing enzyme concentration. </a:t>
            </a:r>
            <a:r>
              <a:rPr lang="en-US" sz="2800" b="1" dirty="0" smtClean="0">
                <a:solidFill>
                  <a:srgbClr val="FF0000"/>
                </a:solidFill>
              </a:rPr>
              <a:t>WHY?   </a:t>
            </a:r>
            <a:endParaRPr lang="en-US" sz="2800" b="1" dirty="0">
              <a:solidFill>
                <a:srgbClr val="FF0000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916606">
            <a:off x="6754577" y="3752250"/>
            <a:ext cx="2001750" cy="27743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57245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2"/>
          <p:cNvSpPr>
            <a:spLocks noChangeArrowheads="1"/>
          </p:cNvSpPr>
          <p:nvPr/>
        </p:nvSpPr>
        <p:spPr bwMode="auto">
          <a:xfrm>
            <a:off x="228600" y="685800"/>
            <a:ext cx="8458200" cy="32285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/>
            <a:endParaRPr lang="en-US" sz="2800" dirty="0">
              <a:latin typeface="+mn-lt"/>
            </a:endParaRPr>
          </a:p>
          <a:p>
            <a:pPr algn="just"/>
            <a:r>
              <a:rPr lang="en-US" sz="4000" b="1" dirty="0">
                <a:solidFill>
                  <a:schemeClr val="accent2">
                    <a:lumMod val="75000"/>
                    <a:lumOff val="25000"/>
                  </a:schemeClr>
                </a:solidFill>
                <a:latin typeface="+mn-lt"/>
              </a:rPr>
              <a:t>Objectives:</a:t>
            </a:r>
          </a:p>
          <a:p>
            <a:pPr algn="just"/>
            <a:endParaRPr lang="en-US" sz="2800" dirty="0">
              <a:latin typeface="+mn-lt"/>
            </a:endParaRPr>
          </a:p>
          <a:p>
            <a:pPr algn="just">
              <a:lnSpc>
                <a:spcPct val="130000"/>
              </a:lnSpc>
            </a:pPr>
            <a:r>
              <a:rPr lang="en-US" sz="2800" dirty="0">
                <a:latin typeface="+mn-lt"/>
              </a:rPr>
              <a:t>To establish the relationship between enzyme concentration and the rate of an enzyme catalyzed reaction.</a:t>
            </a:r>
          </a:p>
        </p:txBody>
      </p:sp>
      <p:pic>
        <p:nvPicPr>
          <p:cNvPr id="2" name="Picture 1" descr="2000px-KinEnzymo(en).svg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767" r="54544" b="16366"/>
          <a:stretch/>
        </p:blipFill>
        <p:spPr>
          <a:xfrm>
            <a:off x="3429000" y="3962400"/>
            <a:ext cx="4419600" cy="2495619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6324600" y="4495800"/>
            <a:ext cx="2819400" cy="2133600"/>
          </a:xfrm>
          <a:prstGeom prst="rect">
            <a:avLst/>
          </a:prstGeom>
          <a:solidFill>
            <a:srgbClr val="FFFFFF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6019800" y="5257800"/>
            <a:ext cx="2819400" cy="457200"/>
          </a:xfrm>
          <a:prstGeom prst="rect">
            <a:avLst/>
          </a:prstGeom>
          <a:solidFill>
            <a:srgbClr val="FFFFFF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2743200" y="1752600"/>
            <a:ext cx="3276600" cy="838200"/>
          </a:xfrm>
          <a:prstGeom prst="rect">
            <a:avLst/>
          </a:prstGeom>
          <a:solidFill>
            <a:srgbClr val="FFFFFF"/>
          </a:solidFill>
          <a:ln>
            <a:solidFill>
              <a:schemeClr val="accent2">
                <a:lumMod val="50000"/>
                <a:lumOff val="50000"/>
              </a:schemeClr>
            </a:solidFill>
          </a:ln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ctr" eaLnBrk="1" hangingPunct="1"/>
            <a:endParaRPr lang="en-US">
              <a:solidFill>
                <a:srgbClr val="FFFFFF"/>
              </a:solidFill>
              <a:latin typeface="Calibri" charset="0"/>
            </a:endParaRPr>
          </a:p>
        </p:txBody>
      </p:sp>
      <p:sp>
        <p:nvSpPr>
          <p:cNvPr id="3077" name="مربع نص 1"/>
          <p:cNvSpPr txBox="1">
            <a:spLocks noChangeArrowheads="1"/>
          </p:cNvSpPr>
          <p:nvPr/>
        </p:nvSpPr>
        <p:spPr bwMode="auto">
          <a:xfrm>
            <a:off x="0" y="533400"/>
            <a:ext cx="8763000" cy="20005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marL="457200" indent="-457200" algn="just" rtl="0" eaLnBrk="1" hangingPunct="1">
              <a:buFont typeface="Arial"/>
              <a:buChar char="•"/>
            </a:pPr>
            <a:r>
              <a:rPr lang="en-US" sz="2800" dirty="0" smtClean="0">
                <a:latin typeface="+mn-lt"/>
              </a:rPr>
              <a:t>The </a:t>
            </a:r>
            <a:r>
              <a:rPr lang="en-US" sz="2800" dirty="0">
                <a:latin typeface="+mn-lt"/>
              </a:rPr>
              <a:t>rate of enzyme catalyzed reaction is </a:t>
            </a:r>
            <a:r>
              <a:rPr lang="en-US" sz="2800" b="1" dirty="0" smtClean="0">
                <a:solidFill>
                  <a:srgbClr val="800000"/>
                </a:solidFill>
                <a:latin typeface="+mn-lt"/>
              </a:rPr>
              <a:t>directly</a:t>
            </a:r>
            <a:r>
              <a:rPr lang="en-US" sz="2800" dirty="0" smtClean="0">
                <a:latin typeface="+mn-lt"/>
              </a:rPr>
              <a:t> </a:t>
            </a:r>
            <a:r>
              <a:rPr lang="en-US" sz="2800" b="1" dirty="0" smtClean="0">
                <a:solidFill>
                  <a:srgbClr val="800000"/>
                </a:solidFill>
                <a:latin typeface="+mn-lt"/>
              </a:rPr>
              <a:t>proportional </a:t>
            </a:r>
            <a:r>
              <a:rPr lang="en-US" sz="2800" dirty="0">
                <a:latin typeface="+mn-lt"/>
              </a:rPr>
              <a:t>to enzyme </a:t>
            </a:r>
            <a:r>
              <a:rPr lang="en-US" sz="2800" dirty="0" smtClean="0">
                <a:latin typeface="+mn-lt"/>
              </a:rPr>
              <a:t>concentration.</a:t>
            </a:r>
          </a:p>
          <a:p>
            <a:pPr algn="just" rtl="0" eaLnBrk="1" hangingPunct="1"/>
            <a:endParaRPr lang="en-US" sz="2800" dirty="0">
              <a:latin typeface="+mn-lt"/>
            </a:endParaRPr>
          </a:p>
          <a:p>
            <a:pPr algn="ctr" eaLnBrk="1" hangingPunct="1"/>
            <a:r>
              <a:rPr lang="en-US" sz="4000" b="1" dirty="0">
                <a:latin typeface="+mn-lt"/>
              </a:rPr>
              <a:t>V </a:t>
            </a:r>
            <a:r>
              <a:rPr lang="el-GR" sz="4000" b="1" dirty="0">
                <a:latin typeface="+mn-lt"/>
              </a:rPr>
              <a:t>α</a:t>
            </a:r>
            <a:r>
              <a:rPr lang="en-US" sz="4000" b="1" dirty="0">
                <a:latin typeface="+mn-lt"/>
              </a:rPr>
              <a:t> [E</a:t>
            </a:r>
            <a:r>
              <a:rPr lang="en-US" sz="4000" b="1" dirty="0" smtClean="0">
                <a:latin typeface="+mn-lt"/>
              </a:rPr>
              <a:t>]</a:t>
            </a:r>
            <a:endParaRPr lang="ar-sa" sz="2800" b="1" dirty="0">
              <a:latin typeface="+mn-lt"/>
            </a:endParaRPr>
          </a:p>
        </p:txBody>
      </p:sp>
      <p:sp>
        <p:nvSpPr>
          <p:cNvPr id="3082" name="مربع نص 6"/>
          <p:cNvSpPr txBox="1">
            <a:spLocks noChangeArrowheads="1"/>
          </p:cNvSpPr>
          <p:nvPr/>
        </p:nvSpPr>
        <p:spPr bwMode="auto">
          <a:xfrm>
            <a:off x="4343400" y="3657600"/>
            <a:ext cx="4572000" cy="185281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just" rtl="0" eaLnBrk="1" hangingPunct="1">
              <a:lnSpc>
                <a:spcPct val="120000"/>
              </a:lnSpc>
            </a:pPr>
            <a:r>
              <a:rPr lang="en-US" sz="2400" dirty="0">
                <a:latin typeface="+mn-lt"/>
              </a:rPr>
              <a:t>As the enzyme concentration </a:t>
            </a:r>
            <a:r>
              <a:rPr lang="en-US" sz="2400" dirty="0" smtClean="0">
                <a:latin typeface="+mn-lt"/>
              </a:rPr>
              <a:t>increases, </a:t>
            </a:r>
            <a:r>
              <a:rPr lang="en-US" sz="2400" dirty="0">
                <a:latin typeface="+mn-lt"/>
              </a:rPr>
              <a:t>the rate of enzymatic reaction </a:t>
            </a:r>
            <a:r>
              <a:rPr lang="en-US" sz="2400" dirty="0" smtClean="0">
                <a:latin typeface="+mn-lt"/>
              </a:rPr>
              <a:t>increases </a:t>
            </a:r>
            <a:r>
              <a:rPr lang="en-US" sz="2400" dirty="0">
                <a:latin typeface="+mn-lt"/>
              </a:rPr>
              <a:t>which </a:t>
            </a:r>
            <a:r>
              <a:rPr lang="en-US" sz="2400" dirty="0" smtClean="0">
                <a:latin typeface="+mn-lt"/>
              </a:rPr>
              <a:t>gives </a:t>
            </a:r>
            <a:r>
              <a:rPr lang="en-US" sz="2400" dirty="0">
                <a:latin typeface="+mn-lt"/>
              </a:rPr>
              <a:t>a </a:t>
            </a:r>
            <a:r>
              <a:rPr lang="en-US" sz="2400" b="1" u="sng" dirty="0">
                <a:solidFill>
                  <a:srgbClr val="00B0F0"/>
                </a:solidFill>
                <a:latin typeface="+mn-lt"/>
              </a:rPr>
              <a:t>liner </a:t>
            </a:r>
            <a:r>
              <a:rPr lang="en-US" sz="2400" b="1" u="sng" dirty="0" smtClean="0">
                <a:solidFill>
                  <a:srgbClr val="00B0F0"/>
                </a:solidFill>
                <a:latin typeface="+mn-lt"/>
              </a:rPr>
              <a:t>curve</a:t>
            </a:r>
            <a:r>
              <a:rPr lang="en-US" sz="2400" b="1" dirty="0" smtClean="0">
                <a:solidFill>
                  <a:srgbClr val="00B0F0"/>
                </a:solidFill>
                <a:latin typeface="+mn-lt"/>
              </a:rPr>
              <a:t>.</a:t>
            </a:r>
            <a:endParaRPr lang="ar-sa" sz="2400" dirty="0">
              <a:latin typeface="+mn-lt"/>
            </a:endParaRPr>
          </a:p>
        </p:txBody>
      </p:sp>
      <p:pic>
        <p:nvPicPr>
          <p:cNvPr id="2" name="Picture 1" descr="substraterxnrate.gi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13" b="-7535"/>
          <a:stretch/>
        </p:blipFill>
        <p:spPr>
          <a:xfrm>
            <a:off x="457200" y="3048000"/>
            <a:ext cx="3733800" cy="3962400"/>
          </a:xfrm>
          <a:prstGeom prst="rect">
            <a:avLst/>
          </a:prstGeom>
        </p:spPr>
      </p:pic>
      <p:sp>
        <p:nvSpPr>
          <p:cNvPr id="5" name="Freeform 4"/>
          <p:cNvSpPr/>
          <p:nvPr/>
        </p:nvSpPr>
        <p:spPr>
          <a:xfrm>
            <a:off x="1270112" y="3456127"/>
            <a:ext cx="1816742" cy="996650"/>
          </a:xfrm>
          <a:custGeom>
            <a:avLst/>
            <a:gdLst>
              <a:gd name="connsiteX0" fmla="*/ 32154 w 1816742"/>
              <a:gd name="connsiteY0" fmla="*/ 64300 h 996650"/>
              <a:gd name="connsiteX1" fmla="*/ 64309 w 1816742"/>
              <a:gd name="connsiteY1" fmla="*/ 803750 h 996650"/>
              <a:gd name="connsiteX2" fmla="*/ 675249 w 1816742"/>
              <a:gd name="connsiteY2" fmla="*/ 996650 h 996650"/>
              <a:gd name="connsiteX3" fmla="*/ 1270111 w 1816742"/>
              <a:gd name="connsiteY3" fmla="*/ 884125 h 996650"/>
              <a:gd name="connsiteX4" fmla="*/ 1816742 w 1816742"/>
              <a:gd name="connsiteY4" fmla="*/ 482250 h 996650"/>
              <a:gd name="connsiteX5" fmla="*/ 1768510 w 1816742"/>
              <a:gd name="connsiteY5" fmla="*/ 0 h 996650"/>
              <a:gd name="connsiteX6" fmla="*/ 0 w 1816742"/>
              <a:gd name="connsiteY6" fmla="*/ 112525 h 996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816742" h="996650">
                <a:moveTo>
                  <a:pt x="32154" y="64300"/>
                </a:moveTo>
                <a:lnTo>
                  <a:pt x="64309" y="803750"/>
                </a:lnTo>
                <a:lnTo>
                  <a:pt x="675249" y="996650"/>
                </a:lnTo>
                <a:lnTo>
                  <a:pt x="1270111" y="884125"/>
                </a:lnTo>
                <a:lnTo>
                  <a:pt x="1816742" y="482250"/>
                </a:lnTo>
                <a:lnTo>
                  <a:pt x="1768510" y="0"/>
                </a:lnTo>
                <a:lnTo>
                  <a:pt x="0" y="112525"/>
                </a:lnTo>
              </a:path>
            </a:pathLst>
          </a:cu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9023604" cy="862584"/>
          </a:xfrm>
        </p:spPr>
        <p:txBody>
          <a:bodyPr>
            <a:normAutofit/>
          </a:bodyPr>
          <a:lstStyle/>
          <a:p>
            <a:r>
              <a:rPr lang="en-US" sz="3100" b="1" dirty="0">
                <a:solidFill>
                  <a:schemeClr val="accent2">
                    <a:lumMod val="75000"/>
                    <a:lumOff val="25000"/>
                  </a:schemeClr>
                </a:solidFill>
                <a:latin typeface="+mn-lt"/>
                <a:cs typeface="Century Gothic"/>
              </a:rPr>
              <a:t>Principal of the </a:t>
            </a:r>
            <a:r>
              <a:rPr lang="en-US" sz="3100" b="1" dirty="0" smtClean="0">
                <a:solidFill>
                  <a:schemeClr val="accent2">
                    <a:lumMod val="75000"/>
                    <a:lumOff val="25000"/>
                  </a:schemeClr>
                </a:solidFill>
                <a:latin typeface="+mn-lt"/>
                <a:cs typeface="Century Gothic"/>
              </a:rPr>
              <a:t>enzyme assay in vitro</a:t>
            </a:r>
            <a:endParaRPr lang="en-US" sz="3100" b="1" dirty="0">
              <a:solidFill>
                <a:schemeClr val="accent2">
                  <a:lumMod val="75000"/>
                  <a:lumOff val="25000"/>
                </a:schemeClr>
              </a:solidFill>
              <a:latin typeface="+mn-lt"/>
              <a:cs typeface="Century Gothic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2743200"/>
            <a:ext cx="8763000" cy="3875442"/>
          </a:xfrm>
        </p:spPr>
        <p:txBody>
          <a:bodyPr>
            <a:normAutofit fontScale="92500" lnSpcReduction="10000"/>
          </a:bodyPr>
          <a:lstStyle/>
          <a:p>
            <a:pPr marL="0" indent="0">
              <a:lnSpc>
                <a:spcPct val="130000"/>
              </a:lnSpc>
              <a:buNone/>
            </a:pPr>
            <a:endParaRPr lang="en-US" sz="2400" dirty="0" smtClean="0">
              <a:latin typeface="Century Gothic"/>
              <a:cs typeface="Century Gothic"/>
            </a:endParaRPr>
          </a:p>
          <a:p>
            <a:pPr marL="457200" indent="-457200" algn="just">
              <a:lnSpc>
                <a:spcPct val="130000"/>
              </a:lnSpc>
              <a:buFont typeface="+mj-lt"/>
              <a:buAutoNum type="arabicPeriod"/>
            </a:pPr>
            <a:r>
              <a:rPr lang="en-US" dirty="0">
                <a:latin typeface="Rockwell"/>
                <a:cs typeface="Rockwell"/>
              </a:rPr>
              <a:t>Under acid conditions, the enzyme catalyzes the hydrolysis of p-</a:t>
            </a:r>
            <a:r>
              <a:rPr lang="en-US" dirty="0" err="1">
                <a:latin typeface="Rockwell"/>
                <a:cs typeface="Rockwell"/>
              </a:rPr>
              <a:t>nitrophenyl</a:t>
            </a:r>
            <a:r>
              <a:rPr lang="en-US" dirty="0">
                <a:latin typeface="Rockwell"/>
                <a:cs typeface="Rockwell"/>
              </a:rPr>
              <a:t> phosphate (</a:t>
            </a:r>
            <a:r>
              <a:rPr lang="en-US" dirty="0" err="1">
                <a:latin typeface="Rockwell"/>
                <a:cs typeface="Rockwell"/>
              </a:rPr>
              <a:t>pNPP</a:t>
            </a:r>
            <a:r>
              <a:rPr lang="en-US" dirty="0">
                <a:latin typeface="Rockwell"/>
                <a:cs typeface="Rockwell"/>
              </a:rPr>
              <a:t>) to inorganic phosphate and p-</a:t>
            </a:r>
            <a:r>
              <a:rPr lang="en-US" dirty="0" err="1">
                <a:latin typeface="Rockwell"/>
                <a:cs typeface="Rockwell"/>
              </a:rPr>
              <a:t>nitrophenol</a:t>
            </a:r>
            <a:r>
              <a:rPr lang="en-US" dirty="0">
                <a:latin typeface="Rockwell"/>
                <a:cs typeface="Rockwell"/>
              </a:rPr>
              <a:t>.</a:t>
            </a:r>
          </a:p>
          <a:p>
            <a:pPr marL="457200" indent="-457200" algn="just">
              <a:lnSpc>
                <a:spcPct val="130000"/>
              </a:lnSpc>
              <a:buFont typeface="+mj-lt"/>
              <a:buAutoNum type="arabicPeriod"/>
            </a:pPr>
            <a:r>
              <a:rPr lang="en-US" dirty="0" smtClean="0">
                <a:latin typeface="Rockwell"/>
                <a:cs typeface="Rockwell"/>
              </a:rPr>
              <a:t>Both </a:t>
            </a:r>
            <a:r>
              <a:rPr lang="en-US" dirty="0" smtClean="0">
                <a:latin typeface="Rockwell"/>
                <a:cs typeface="Rockwell"/>
              </a:rPr>
              <a:t>p-</a:t>
            </a:r>
            <a:r>
              <a:rPr lang="en-US" dirty="0" err="1" smtClean="0">
                <a:latin typeface="Rockwell"/>
                <a:cs typeface="Rockwell"/>
              </a:rPr>
              <a:t>nitrophenyl</a:t>
            </a:r>
            <a:r>
              <a:rPr lang="en-US" dirty="0" smtClean="0">
                <a:latin typeface="Rockwell"/>
                <a:cs typeface="Rockwell"/>
              </a:rPr>
              <a:t> phosphate and p-</a:t>
            </a:r>
            <a:r>
              <a:rPr lang="en-US" dirty="0" err="1" smtClean="0">
                <a:latin typeface="Rockwell"/>
                <a:cs typeface="Rockwell"/>
              </a:rPr>
              <a:t>nitrophenol</a:t>
            </a:r>
            <a:r>
              <a:rPr lang="en-US" dirty="0" smtClean="0">
                <a:latin typeface="Rockwell"/>
                <a:cs typeface="Rockwell"/>
              </a:rPr>
              <a:t> are colorless at acidic pH values.</a:t>
            </a:r>
          </a:p>
          <a:p>
            <a:pPr marL="457200" indent="-457200" algn="just">
              <a:lnSpc>
                <a:spcPct val="130000"/>
              </a:lnSpc>
              <a:buFont typeface="+mj-lt"/>
              <a:buAutoNum type="arabicPeriod"/>
            </a:pPr>
            <a:r>
              <a:rPr lang="en-US" altLang="en-US" dirty="0" smtClean="0">
                <a:latin typeface="Rockwell"/>
                <a:cs typeface="Rockwell"/>
              </a:rPr>
              <a:t>Under </a:t>
            </a:r>
            <a:r>
              <a:rPr lang="en-US" altLang="en-US" b="1" dirty="0" smtClean="0">
                <a:solidFill>
                  <a:srgbClr val="660066"/>
                </a:solidFill>
                <a:latin typeface="Rockwell"/>
                <a:cs typeface="Rockwell"/>
              </a:rPr>
              <a:t>alkaline conditions</a:t>
            </a:r>
            <a:r>
              <a:rPr lang="en-US" altLang="en-US" dirty="0" smtClean="0">
                <a:latin typeface="Rockwell"/>
                <a:cs typeface="Rockwell"/>
              </a:rPr>
              <a:t>, p-</a:t>
            </a:r>
            <a:r>
              <a:rPr lang="en-US" altLang="en-US" dirty="0" err="1" smtClean="0">
                <a:latin typeface="Rockwell"/>
                <a:cs typeface="Rockwell"/>
              </a:rPr>
              <a:t>nitrophenol</a:t>
            </a:r>
            <a:r>
              <a:rPr lang="en-US" altLang="en-US" dirty="0" smtClean="0">
                <a:latin typeface="Rockwell"/>
                <a:cs typeface="Rockwell"/>
              </a:rPr>
              <a:t> is converted to a </a:t>
            </a:r>
            <a:r>
              <a:rPr lang="en-US" altLang="en-US" dirty="0" smtClean="0">
                <a:solidFill>
                  <a:srgbClr val="E4CB3F"/>
                </a:solidFill>
                <a:latin typeface="Rockwell"/>
                <a:cs typeface="Rockwell"/>
              </a:rPr>
              <a:t>p-</a:t>
            </a:r>
            <a:r>
              <a:rPr lang="en-US" altLang="en-US" dirty="0" err="1" smtClean="0">
                <a:solidFill>
                  <a:srgbClr val="E4CB3F"/>
                </a:solidFill>
                <a:latin typeface="Rockwell"/>
                <a:cs typeface="Rockwell"/>
              </a:rPr>
              <a:t>nitrophenolate</a:t>
            </a:r>
            <a:r>
              <a:rPr lang="en-US" altLang="en-US" dirty="0" smtClean="0">
                <a:solidFill>
                  <a:srgbClr val="E4CB3F"/>
                </a:solidFill>
                <a:latin typeface="Rockwell"/>
                <a:cs typeface="Rockwell"/>
              </a:rPr>
              <a:t> </a:t>
            </a:r>
            <a:r>
              <a:rPr lang="en-US" altLang="en-US" dirty="0" smtClean="0">
                <a:latin typeface="Rockwell"/>
                <a:cs typeface="Rockwell"/>
              </a:rPr>
              <a:t>(yellow color) </a:t>
            </a:r>
            <a:r>
              <a:rPr lang="en-US" dirty="0" smtClean="0">
                <a:latin typeface="Rockwell"/>
                <a:cs typeface="Rockwell"/>
              </a:rPr>
              <a:t>and concentration can be measured at 405 nm.</a:t>
            </a:r>
          </a:p>
          <a:p>
            <a:pPr marL="173736" lvl="1" indent="0" algn="just">
              <a:lnSpc>
                <a:spcPct val="130000"/>
              </a:lnSpc>
              <a:buNone/>
            </a:pPr>
            <a:endParaRPr lang="en-US" sz="2000" b="1" i="1" u="sng" dirty="0" smtClean="0">
              <a:solidFill>
                <a:srgbClr val="660066"/>
              </a:solidFill>
              <a:latin typeface="Century Gothic"/>
              <a:cs typeface="Century Gothic"/>
            </a:endParaRPr>
          </a:p>
          <a:p>
            <a:endParaRPr lang="en-US" altLang="en-US" sz="2400" dirty="0">
              <a:latin typeface="Century Gothic"/>
              <a:cs typeface="Century Gothic"/>
            </a:endParaRPr>
          </a:p>
        </p:txBody>
      </p:sp>
      <p:pic>
        <p:nvPicPr>
          <p:cNvPr id="4" name="Picture 2" descr="http://www.bio.mtu.edu/campbell/bl482/lectures/lec2/482pnp1.gif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3">
                <a:shade val="45000"/>
                <a:satMod val="135000"/>
              </a:schemeClr>
              <a:prstClr val="white"/>
            </a:duotone>
          </a:blip>
          <a:srcRect t="7259" r="-43" b="51608"/>
          <a:stretch>
            <a:fillRect/>
          </a:stretch>
        </p:blipFill>
        <p:spPr bwMode="auto">
          <a:xfrm>
            <a:off x="856976" y="1223184"/>
            <a:ext cx="2876823" cy="170329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Picture 2" descr="http://www.bio.mtu.edu/campbell/bl482/lectures/lec2/482pnp1.gif"/>
          <p:cNvPicPr>
            <a:picLocks noChangeAspect="1" noChangeArrowheads="1"/>
          </p:cNvPicPr>
          <p:nvPr/>
        </p:nvPicPr>
        <p:blipFill rotWithShape="1">
          <a:blip r:embed="rId2" cstate="print">
            <a:duotone>
              <a:schemeClr val="accent5">
                <a:shade val="45000"/>
                <a:satMod val="135000"/>
              </a:schemeClr>
              <a:prstClr val="white"/>
            </a:duotone>
          </a:blip>
          <a:srcRect t="58069" r="-464" b="-171"/>
          <a:stretch/>
        </p:blipFill>
        <p:spPr bwMode="auto">
          <a:xfrm>
            <a:off x="4570506" y="1219200"/>
            <a:ext cx="2864224" cy="175259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Rectangle 5"/>
          <p:cNvSpPr/>
          <p:nvPr/>
        </p:nvSpPr>
        <p:spPr>
          <a:xfrm>
            <a:off x="838200" y="1143000"/>
            <a:ext cx="441422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600" b="0" cap="none" spc="0" dirty="0" smtClean="0">
                <a:ln w="0"/>
                <a:solidFill>
                  <a:schemeClr val="accent2">
                    <a:lumMod val="50000"/>
                    <a:lumOff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en-US" sz="3600" b="0" cap="none" spc="0" dirty="0">
              <a:ln w="0"/>
              <a:solidFill>
                <a:schemeClr val="accent2">
                  <a:lumMod val="50000"/>
                  <a:lumOff val="50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572000" y="1143000"/>
            <a:ext cx="369287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600" b="0" cap="none" spc="0" dirty="0" smtClean="0">
                <a:ln w="0"/>
                <a:solidFill>
                  <a:srgbClr val="B050D7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  <a:endParaRPr lang="en-US" sz="3600" b="0" cap="none" spc="0" dirty="0">
              <a:ln w="0"/>
              <a:solidFill>
                <a:srgbClr val="B050D7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9656540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/>
          <a:srcRect l="51535" r="10770" b="16393"/>
          <a:stretch/>
        </p:blipFill>
        <p:spPr>
          <a:xfrm>
            <a:off x="3048000" y="1524000"/>
            <a:ext cx="795662" cy="35941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/>
          <a:srcRect l="51535" r="10770" b="16393"/>
          <a:stretch/>
        </p:blipFill>
        <p:spPr>
          <a:xfrm>
            <a:off x="2286000" y="1524000"/>
            <a:ext cx="795662" cy="35941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/>
          <a:srcRect l="51535" r="10770" b="16393"/>
          <a:stretch/>
        </p:blipFill>
        <p:spPr>
          <a:xfrm>
            <a:off x="3962400" y="1524000"/>
            <a:ext cx="795662" cy="35941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/>
          <a:srcRect l="51535" r="10770" b="16393"/>
          <a:stretch/>
        </p:blipFill>
        <p:spPr>
          <a:xfrm>
            <a:off x="4800600" y="1524000"/>
            <a:ext cx="795662" cy="35941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/>
          <a:srcRect l="51535" r="10770" b="16393"/>
          <a:stretch/>
        </p:blipFill>
        <p:spPr>
          <a:xfrm>
            <a:off x="5715000" y="1524000"/>
            <a:ext cx="795662" cy="35941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3"/>
          <a:srcRect l="51535" r="10770" b="16393"/>
          <a:stretch/>
        </p:blipFill>
        <p:spPr>
          <a:xfrm>
            <a:off x="6553200" y="1524000"/>
            <a:ext cx="795662" cy="359410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3"/>
          <a:srcRect l="51535" r="10770" b="16393"/>
          <a:stretch/>
        </p:blipFill>
        <p:spPr>
          <a:xfrm>
            <a:off x="7467600" y="1524000"/>
            <a:ext cx="795662" cy="359410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3"/>
          <a:srcRect l="51535" r="10770" b="16393"/>
          <a:stretch/>
        </p:blipFill>
        <p:spPr>
          <a:xfrm>
            <a:off x="8321877" y="1524000"/>
            <a:ext cx="795662" cy="3594100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 rot="16200000">
            <a:off x="2105055" y="1781145"/>
            <a:ext cx="1066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latin typeface="+mn-lt"/>
              </a:rPr>
              <a:t>Blank</a:t>
            </a:r>
            <a:endParaRPr lang="en-US" sz="2000" dirty="0">
              <a:latin typeface="+mn-lt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200400" y="1752600"/>
            <a:ext cx="45496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latin typeface="+mn-lt"/>
              </a:rPr>
              <a:t>A</a:t>
            </a:r>
            <a:endParaRPr lang="en-US" sz="2400" dirty="0">
              <a:latin typeface="+mn-lt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953000" y="1752600"/>
            <a:ext cx="45496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latin typeface="+mn-lt"/>
              </a:rPr>
              <a:t>C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4114800" y="1752600"/>
            <a:ext cx="45496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latin typeface="+mn-lt"/>
              </a:rPr>
              <a:t>B</a:t>
            </a:r>
            <a:endParaRPr lang="en-US" sz="2400" dirty="0">
              <a:latin typeface="+mn-lt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705600" y="1752600"/>
            <a:ext cx="45496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latin typeface="+mn-lt"/>
              </a:rPr>
              <a:t>E</a:t>
            </a:r>
            <a:endParaRPr lang="en-US" sz="2400" dirty="0">
              <a:latin typeface="+mn-l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791200" y="1752600"/>
            <a:ext cx="45496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latin typeface="+mn-lt"/>
              </a:rPr>
              <a:t>D</a:t>
            </a:r>
            <a:endParaRPr lang="en-US" sz="2400" dirty="0">
              <a:latin typeface="+mn-lt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7543800" y="1752600"/>
            <a:ext cx="45496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latin typeface="+mn-lt"/>
              </a:rPr>
              <a:t>F</a:t>
            </a:r>
            <a:endParaRPr lang="en-US" sz="2400" dirty="0">
              <a:latin typeface="+mn-lt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8534400" y="1752600"/>
            <a:ext cx="45496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latin typeface="+mn-lt"/>
              </a:rPr>
              <a:t>G</a:t>
            </a:r>
            <a:endParaRPr lang="en-US" sz="2400" dirty="0">
              <a:latin typeface="+mn-lt"/>
            </a:endParaRPr>
          </a:p>
        </p:txBody>
      </p:sp>
      <p:sp>
        <p:nvSpPr>
          <p:cNvPr id="22" name="Freeform 21"/>
          <p:cNvSpPr/>
          <p:nvPr/>
        </p:nvSpPr>
        <p:spPr>
          <a:xfrm rot="10800000">
            <a:off x="2590800" y="4648197"/>
            <a:ext cx="6147078" cy="719201"/>
          </a:xfrm>
          <a:custGeom>
            <a:avLst/>
            <a:gdLst>
              <a:gd name="connsiteX0" fmla="*/ 0 w 6832879"/>
              <a:gd name="connsiteY0" fmla="*/ 546551 h 643001"/>
              <a:gd name="connsiteX1" fmla="*/ 0 w 6832879"/>
              <a:gd name="connsiteY1" fmla="*/ 0 h 643001"/>
              <a:gd name="connsiteX2" fmla="*/ 6832879 w 6832879"/>
              <a:gd name="connsiteY2" fmla="*/ 48225 h 643001"/>
              <a:gd name="connsiteX3" fmla="*/ 6832879 w 6832879"/>
              <a:gd name="connsiteY3" fmla="*/ 643001 h 643001"/>
              <a:gd name="connsiteX4" fmla="*/ 6832879 w 6832879"/>
              <a:gd name="connsiteY4" fmla="*/ 643001 h 643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832879" h="643001">
                <a:moveTo>
                  <a:pt x="0" y="546551"/>
                </a:moveTo>
                <a:lnTo>
                  <a:pt x="0" y="0"/>
                </a:lnTo>
                <a:lnTo>
                  <a:pt x="6832879" y="48225"/>
                </a:lnTo>
                <a:lnTo>
                  <a:pt x="6832879" y="643001"/>
                </a:lnTo>
                <a:lnTo>
                  <a:pt x="6832879" y="643001"/>
                </a:lnTo>
              </a:path>
            </a:pathLst>
          </a:cu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/>
          <p:cNvSpPr/>
          <p:nvPr/>
        </p:nvSpPr>
        <p:spPr>
          <a:xfrm>
            <a:off x="2216164" y="5334000"/>
            <a:ext cx="6934200" cy="12372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40000"/>
              </a:lnSpc>
            </a:pPr>
            <a:r>
              <a:rPr lang="en-US" dirty="0" smtClean="0">
                <a:solidFill>
                  <a:schemeClr val="accent1">
                    <a:lumMod val="75000"/>
                  </a:schemeClr>
                </a:solidFill>
                <a:latin typeface="Rockwell"/>
                <a:cs typeface="Rockwell"/>
              </a:rPr>
              <a:t>All the factors </a:t>
            </a:r>
            <a:r>
              <a:rPr lang="en-US" dirty="0">
                <a:solidFill>
                  <a:schemeClr val="accent1">
                    <a:lumMod val="75000"/>
                  </a:schemeClr>
                </a:solidFill>
                <a:latin typeface="Rockwell"/>
                <a:cs typeface="Rockwell"/>
              </a:rPr>
              <a:t>that affect enzyme 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  <a:latin typeface="Rockwell"/>
                <a:cs typeface="Rockwell"/>
              </a:rPr>
              <a:t>kinetics are constant </a:t>
            </a:r>
            <a:r>
              <a:rPr lang="en-US" u="sng" dirty="0" smtClean="0">
                <a:solidFill>
                  <a:schemeClr val="accent1">
                    <a:lumMod val="75000"/>
                  </a:schemeClr>
                </a:solidFill>
                <a:latin typeface="Rockwell"/>
                <a:cs typeface="Rockwell"/>
              </a:rPr>
              <a:t>except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  <a:latin typeface="Rockwell"/>
                <a:cs typeface="Rockwell"/>
              </a:rPr>
              <a:t> </a:t>
            </a:r>
            <a:r>
              <a:rPr lang="en-US" b="1" i="1" dirty="0" smtClean="0">
                <a:solidFill>
                  <a:schemeClr val="accent1">
                    <a:lumMod val="75000"/>
                  </a:schemeClr>
                </a:solidFill>
                <a:latin typeface="Rockwell"/>
                <a:cs typeface="Rockwell"/>
              </a:rPr>
              <a:t>enzyme concentration 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  <a:latin typeface="Rockwell"/>
                <a:cs typeface="Rockwell"/>
              </a:rPr>
              <a:t>where it varies in each tube</a:t>
            </a:r>
          </a:p>
          <a:p>
            <a:pPr algn="ctr">
              <a:lnSpc>
                <a:spcPct val="140000"/>
              </a:lnSpc>
            </a:pPr>
            <a:r>
              <a:rPr lang="en-US" b="1" dirty="0" smtClean="0">
                <a:latin typeface="Rockwell"/>
                <a:cs typeface="Rockwell"/>
              </a:rPr>
              <a:t>Time = 5 min       pH= 5.7         Temp= 37 </a:t>
            </a:r>
            <a:r>
              <a:rPr lang="en-US" b="1" baseline="30000" dirty="0" err="1" smtClean="0">
                <a:latin typeface="Rockwell"/>
                <a:cs typeface="Rockwell"/>
              </a:rPr>
              <a:t>o</a:t>
            </a:r>
            <a:r>
              <a:rPr lang="en-US" b="1" dirty="0" err="1" smtClean="0">
                <a:latin typeface="Rockwell"/>
                <a:cs typeface="Rockwell"/>
              </a:rPr>
              <a:t>C</a:t>
            </a:r>
            <a:r>
              <a:rPr lang="en-US" b="1" dirty="0" smtClean="0">
                <a:latin typeface="Rockwell"/>
                <a:cs typeface="Rockwell"/>
              </a:rPr>
              <a:t>     [S] = 0.05M</a:t>
            </a:r>
            <a:endParaRPr lang="en-US" b="1" dirty="0" smtClean="0">
              <a:solidFill>
                <a:schemeClr val="accent1">
                  <a:lumMod val="75000"/>
                </a:schemeClr>
              </a:solidFill>
              <a:latin typeface="Rockwell"/>
              <a:cs typeface="Rockwell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228600" y="1752600"/>
            <a:ext cx="1915383" cy="1549142"/>
          </a:xfrm>
          <a:prstGeom prst="rect">
            <a:avLst/>
          </a:prstGeom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US" sz="1600" b="1" dirty="0" smtClean="0">
                <a:latin typeface="Rockwell"/>
                <a:cs typeface="Rockwell"/>
              </a:rPr>
              <a:t>Add to each tube:</a:t>
            </a:r>
          </a:p>
          <a:p>
            <a:pPr marL="285750" indent="-285750" algn="l">
              <a:lnSpc>
                <a:spcPct val="150000"/>
              </a:lnSpc>
              <a:buFontTx/>
              <a:buChar char="-"/>
            </a:pPr>
            <a:r>
              <a:rPr lang="en-US" sz="1600" dirty="0" smtClean="0">
                <a:latin typeface="Rockwell"/>
                <a:cs typeface="Rockwell"/>
              </a:rPr>
              <a:t>0.5 ml of buffer</a:t>
            </a:r>
          </a:p>
          <a:p>
            <a:pPr marL="285750" indent="-285750" algn="l">
              <a:lnSpc>
                <a:spcPct val="150000"/>
              </a:lnSpc>
              <a:buFontTx/>
              <a:buChar char="-"/>
            </a:pPr>
            <a:r>
              <a:rPr lang="en-US" sz="1600" dirty="0" smtClean="0">
                <a:latin typeface="Rockwell"/>
                <a:cs typeface="Rockwell"/>
              </a:rPr>
              <a:t>0.5 ml of </a:t>
            </a:r>
            <a:r>
              <a:rPr lang="en-US" sz="1600" dirty="0" err="1" smtClean="0">
                <a:latin typeface="Rockwell"/>
                <a:cs typeface="Rockwell"/>
              </a:rPr>
              <a:t>pNPP</a:t>
            </a:r>
            <a:endParaRPr lang="en-US" sz="1600" dirty="0" smtClean="0">
              <a:latin typeface="Rockwell"/>
              <a:cs typeface="Rockwell"/>
            </a:endParaRPr>
          </a:p>
          <a:p>
            <a:pPr marL="285750" indent="-285750" algn="l">
              <a:lnSpc>
                <a:spcPct val="150000"/>
              </a:lnSpc>
              <a:buFontTx/>
              <a:buChar char="-"/>
            </a:pPr>
            <a:r>
              <a:rPr lang="en-US" sz="1600" dirty="0" smtClean="0">
                <a:latin typeface="Rockwell"/>
                <a:cs typeface="Rockwell"/>
              </a:rPr>
              <a:t>0.5 ml MgCl</a:t>
            </a:r>
            <a:r>
              <a:rPr lang="en-US" sz="1600" baseline="-25000" dirty="0" smtClean="0">
                <a:latin typeface="Rockwell"/>
                <a:cs typeface="Rockwell"/>
              </a:rPr>
              <a:t>2 </a:t>
            </a:r>
            <a:endParaRPr lang="en-US" sz="1600" dirty="0" smtClean="0">
              <a:latin typeface="Rockwell"/>
              <a:cs typeface="Rockwell"/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152400" y="152400"/>
            <a:ext cx="205972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b="1" dirty="0">
                <a:solidFill>
                  <a:schemeClr val="accent2">
                    <a:lumMod val="75000"/>
                    <a:lumOff val="25000"/>
                  </a:schemeClr>
                </a:solidFill>
                <a:latin typeface="Rockwell"/>
                <a:cs typeface="Rockwell"/>
              </a:rPr>
              <a:t>Method: </a:t>
            </a:r>
          </a:p>
        </p:txBody>
      </p:sp>
      <p:sp>
        <p:nvSpPr>
          <p:cNvPr id="34" name="Rectangle 33"/>
          <p:cNvSpPr/>
          <p:nvPr/>
        </p:nvSpPr>
        <p:spPr>
          <a:xfrm>
            <a:off x="228600" y="3581400"/>
            <a:ext cx="1905000" cy="1592744"/>
          </a:xfrm>
          <a:prstGeom prst="rect">
            <a:avLst/>
          </a:prstGeom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600" b="1" dirty="0">
                <a:solidFill>
                  <a:srgbClr val="FF0000"/>
                </a:solidFill>
                <a:latin typeface="Rockwell"/>
                <a:cs typeface="Rockwell"/>
              </a:rPr>
              <a:t>PS</a:t>
            </a:r>
            <a:r>
              <a:rPr lang="en-US" sz="1600" b="1" dirty="0" smtClean="0">
                <a:solidFill>
                  <a:srgbClr val="FF0000"/>
                </a:solidFill>
                <a:latin typeface="Rockwell"/>
                <a:cs typeface="Rockwell"/>
              </a:rPr>
              <a:t>:  </a:t>
            </a:r>
            <a:r>
              <a:rPr lang="en-US" sz="1600" dirty="0">
                <a:latin typeface="Rockwell"/>
                <a:cs typeface="Rockwell"/>
              </a:rPr>
              <a:t>Water volume will differ in each tube since each tube have [E</a:t>
            </a:r>
            <a:r>
              <a:rPr lang="en-US" sz="1600" dirty="0" smtClean="0">
                <a:latin typeface="Rockwell"/>
                <a:cs typeface="Rockwell"/>
              </a:rPr>
              <a:t>]</a:t>
            </a:r>
            <a:r>
              <a:rPr lang="en-US" dirty="0" smtClean="0">
                <a:latin typeface="Rockwell"/>
                <a:cs typeface="Rockwell"/>
              </a:rPr>
              <a:t>.</a:t>
            </a:r>
            <a:endParaRPr lang="en-US" dirty="0">
              <a:latin typeface="Rockwell"/>
              <a:cs typeface="Rockwell"/>
            </a:endParaRPr>
          </a:p>
        </p:txBody>
      </p:sp>
      <p:sp>
        <p:nvSpPr>
          <p:cNvPr id="35" name="TextBox 34"/>
          <p:cNvSpPr txBox="1"/>
          <p:nvPr/>
        </p:nvSpPr>
        <p:spPr>
          <a:xfrm rot="16200000">
            <a:off x="1604234" y="3348766"/>
            <a:ext cx="20376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dirty="0" smtClean="0">
                <a:latin typeface="Rockwell"/>
                <a:cs typeface="Rockwell"/>
              </a:rPr>
              <a:t>5.5 ml of dis. H</a:t>
            </a:r>
            <a:r>
              <a:rPr lang="en-US" baseline="-25000" dirty="0" smtClean="0">
                <a:latin typeface="Rockwell"/>
                <a:cs typeface="Rockwell"/>
              </a:rPr>
              <a:t>2</a:t>
            </a:r>
            <a:r>
              <a:rPr lang="en-US" dirty="0" smtClean="0">
                <a:latin typeface="Rockwell"/>
                <a:cs typeface="Rockwell"/>
              </a:rPr>
              <a:t>O</a:t>
            </a:r>
            <a:endParaRPr lang="en-US" dirty="0">
              <a:latin typeface="Rockwell"/>
              <a:cs typeface="Rockwell"/>
            </a:endParaRPr>
          </a:p>
        </p:txBody>
      </p:sp>
      <p:sp>
        <p:nvSpPr>
          <p:cNvPr id="36" name="TextBox 35"/>
          <p:cNvSpPr txBox="1"/>
          <p:nvPr/>
        </p:nvSpPr>
        <p:spPr>
          <a:xfrm rot="16200000">
            <a:off x="2366234" y="3348766"/>
            <a:ext cx="20376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dirty="0" smtClean="0">
                <a:latin typeface="Rockwell"/>
                <a:cs typeface="Rockwell"/>
              </a:rPr>
              <a:t>5.3 ml of dis. H</a:t>
            </a:r>
            <a:r>
              <a:rPr lang="en-US" baseline="-25000" dirty="0" smtClean="0">
                <a:latin typeface="Rockwell"/>
                <a:cs typeface="Rockwell"/>
              </a:rPr>
              <a:t>2</a:t>
            </a:r>
            <a:r>
              <a:rPr lang="en-US" dirty="0" smtClean="0">
                <a:latin typeface="Rockwell"/>
                <a:cs typeface="Rockwell"/>
              </a:rPr>
              <a:t>O</a:t>
            </a:r>
            <a:endParaRPr lang="en-US" dirty="0">
              <a:latin typeface="Rockwell"/>
              <a:cs typeface="Rockwell"/>
            </a:endParaRPr>
          </a:p>
        </p:txBody>
      </p:sp>
      <p:sp>
        <p:nvSpPr>
          <p:cNvPr id="37" name="TextBox 36"/>
          <p:cNvSpPr txBox="1"/>
          <p:nvPr/>
        </p:nvSpPr>
        <p:spPr>
          <a:xfrm rot="16200000">
            <a:off x="3356834" y="3348766"/>
            <a:ext cx="20376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dirty="0" smtClean="0">
                <a:latin typeface="Rockwell"/>
                <a:cs typeface="Rockwell"/>
              </a:rPr>
              <a:t>5.2 ml of dis. H</a:t>
            </a:r>
            <a:r>
              <a:rPr lang="en-US" baseline="-25000" dirty="0" smtClean="0">
                <a:latin typeface="Rockwell"/>
                <a:cs typeface="Rockwell"/>
              </a:rPr>
              <a:t>2</a:t>
            </a:r>
            <a:r>
              <a:rPr lang="en-US" dirty="0" smtClean="0">
                <a:latin typeface="Rockwell"/>
                <a:cs typeface="Rockwell"/>
              </a:rPr>
              <a:t>O</a:t>
            </a:r>
            <a:endParaRPr lang="en-US" dirty="0">
              <a:latin typeface="Rockwell"/>
              <a:cs typeface="Rockwell"/>
            </a:endParaRPr>
          </a:p>
        </p:txBody>
      </p:sp>
      <p:sp>
        <p:nvSpPr>
          <p:cNvPr id="38" name="TextBox 37"/>
          <p:cNvSpPr txBox="1"/>
          <p:nvPr/>
        </p:nvSpPr>
        <p:spPr>
          <a:xfrm rot="16200000">
            <a:off x="4118834" y="3348766"/>
            <a:ext cx="20376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dirty="0" smtClean="0">
                <a:latin typeface="Rockwell"/>
                <a:cs typeface="Rockwell"/>
              </a:rPr>
              <a:t>5.1 ml of dis. H</a:t>
            </a:r>
            <a:r>
              <a:rPr lang="en-US" baseline="-25000" dirty="0" smtClean="0">
                <a:latin typeface="Rockwell"/>
                <a:cs typeface="Rockwell"/>
              </a:rPr>
              <a:t>2</a:t>
            </a:r>
            <a:r>
              <a:rPr lang="en-US" dirty="0" smtClean="0">
                <a:latin typeface="Rockwell"/>
                <a:cs typeface="Rockwell"/>
              </a:rPr>
              <a:t>O</a:t>
            </a:r>
            <a:endParaRPr lang="en-US" dirty="0">
              <a:latin typeface="Rockwell"/>
              <a:cs typeface="Rockwell"/>
            </a:endParaRPr>
          </a:p>
        </p:txBody>
      </p:sp>
      <p:sp>
        <p:nvSpPr>
          <p:cNvPr id="39" name="TextBox 38"/>
          <p:cNvSpPr txBox="1"/>
          <p:nvPr/>
        </p:nvSpPr>
        <p:spPr>
          <a:xfrm rot="16200000">
            <a:off x="5109434" y="3348766"/>
            <a:ext cx="20376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dirty="0" smtClean="0">
                <a:latin typeface="Rockwell"/>
                <a:cs typeface="Rockwell"/>
              </a:rPr>
              <a:t>5  ml of dis. H</a:t>
            </a:r>
            <a:r>
              <a:rPr lang="en-US" baseline="-25000" dirty="0" smtClean="0">
                <a:latin typeface="Rockwell"/>
                <a:cs typeface="Rockwell"/>
              </a:rPr>
              <a:t>2</a:t>
            </a:r>
            <a:r>
              <a:rPr lang="en-US" dirty="0" smtClean="0">
                <a:latin typeface="Rockwell"/>
                <a:cs typeface="Rockwell"/>
              </a:rPr>
              <a:t>O</a:t>
            </a:r>
            <a:endParaRPr lang="en-US" dirty="0">
              <a:latin typeface="Rockwell"/>
              <a:cs typeface="Rockwell"/>
            </a:endParaRPr>
          </a:p>
        </p:txBody>
      </p:sp>
      <p:sp>
        <p:nvSpPr>
          <p:cNvPr id="40" name="TextBox 39"/>
          <p:cNvSpPr txBox="1"/>
          <p:nvPr/>
        </p:nvSpPr>
        <p:spPr>
          <a:xfrm rot="16200000">
            <a:off x="5947634" y="3348766"/>
            <a:ext cx="20376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dirty="0" smtClean="0">
                <a:latin typeface="Rockwell"/>
                <a:cs typeface="Rockwell"/>
              </a:rPr>
              <a:t>4.9 ml of dis. H</a:t>
            </a:r>
            <a:r>
              <a:rPr lang="en-US" baseline="-25000" dirty="0" smtClean="0">
                <a:latin typeface="Rockwell"/>
                <a:cs typeface="Rockwell"/>
              </a:rPr>
              <a:t>2</a:t>
            </a:r>
            <a:r>
              <a:rPr lang="en-US" dirty="0" smtClean="0">
                <a:latin typeface="Rockwell"/>
                <a:cs typeface="Rockwell"/>
              </a:rPr>
              <a:t>O</a:t>
            </a:r>
            <a:endParaRPr lang="en-US" dirty="0">
              <a:latin typeface="Rockwell"/>
              <a:cs typeface="Rockwell"/>
            </a:endParaRPr>
          </a:p>
        </p:txBody>
      </p:sp>
      <p:sp>
        <p:nvSpPr>
          <p:cNvPr id="41" name="TextBox 40"/>
          <p:cNvSpPr txBox="1"/>
          <p:nvPr/>
        </p:nvSpPr>
        <p:spPr>
          <a:xfrm rot="16200000">
            <a:off x="6862034" y="3424966"/>
            <a:ext cx="20376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dirty="0" smtClean="0">
                <a:latin typeface="Rockwell"/>
                <a:cs typeface="Rockwell"/>
              </a:rPr>
              <a:t>4.7 ml of dis. H</a:t>
            </a:r>
            <a:r>
              <a:rPr lang="en-US" baseline="-25000" dirty="0" smtClean="0">
                <a:latin typeface="Rockwell"/>
                <a:cs typeface="Rockwell"/>
              </a:rPr>
              <a:t>2</a:t>
            </a:r>
            <a:r>
              <a:rPr lang="en-US" dirty="0" smtClean="0">
                <a:latin typeface="Rockwell"/>
                <a:cs typeface="Rockwell"/>
              </a:rPr>
              <a:t>O</a:t>
            </a:r>
            <a:endParaRPr lang="en-US" dirty="0">
              <a:latin typeface="Rockwell"/>
              <a:cs typeface="Rockwell"/>
            </a:endParaRPr>
          </a:p>
        </p:txBody>
      </p:sp>
      <p:sp>
        <p:nvSpPr>
          <p:cNvPr id="42" name="TextBox 41"/>
          <p:cNvSpPr txBox="1"/>
          <p:nvPr/>
        </p:nvSpPr>
        <p:spPr>
          <a:xfrm rot="16200000">
            <a:off x="7700234" y="3424966"/>
            <a:ext cx="20376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dirty="0" smtClean="0">
                <a:latin typeface="Rockwell"/>
                <a:cs typeface="Rockwell"/>
              </a:rPr>
              <a:t>4.5 ml of dis. H</a:t>
            </a:r>
            <a:r>
              <a:rPr lang="en-US" baseline="-25000" dirty="0" smtClean="0">
                <a:latin typeface="Rockwell"/>
                <a:cs typeface="Rockwell"/>
              </a:rPr>
              <a:t>2</a:t>
            </a:r>
            <a:r>
              <a:rPr lang="en-US" dirty="0" smtClean="0">
                <a:latin typeface="Rockwell"/>
                <a:cs typeface="Rockwell"/>
              </a:rPr>
              <a:t>O</a:t>
            </a:r>
            <a:endParaRPr lang="en-US" dirty="0">
              <a:latin typeface="Rockwell"/>
              <a:cs typeface="Rockwell"/>
            </a:endParaRPr>
          </a:p>
        </p:txBody>
      </p:sp>
      <p:sp>
        <p:nvSpPr>
          <p:cNvPr id="43" name="Rectangle 42"/>
          <p:cNvSpPr/>
          <p:nvPr/>
        </p:nvSpPr>
        <p:spPr>
          <a:xfrm>
            <a:off x="10524313" y="2908008"/>
            <a:ext cx="1667688" cy="18789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en-US" dirty="0">
                <a:latin typeface="Century Gothic"/>
                <a:cs typeface="Century Gothic"/>
              </a:rPr>
              <a:t>Place </a:t>
            </a:r>
            <a:r>
              <a:rPr lang="en-US" dirty="0" smtClean="0">
                <a:latin typeface="Century Gothic"/>
                <a:cs typeface="Century Gothic"/>
              </a:rPr>
              <a:t>in </a:t>
            </a:r>
            <a:r>
              <a:rPr lang="en-US" dirty="0">
                <a:latin typeface="Century Gothic"/>
                <a:cs typeface="Century Gothic"/>
              </a:rPr>
              <a:t>a water bath maintained at 37 ºC </a:t>
            </a:r>
            <a:r>
              <a:rPr lang="en-US" dirty="0" smtClean="0">
                <a:latin typeface="Century Gothic"/>
                <a:cs typeface="Century Gothic"/>
              </a:rPr>
              <a:t>for </a:t>
            </a:r>
            <a:r>
              <a:rPr lang="en-US" dirty="0">
                <a:latin typeface="Century Gothic"/>
                <a:cs typeface="Century Gothic"/>
              </a:rPr>
              <a:t>5 minutes.</a:t>
            </a:r>
          </a:p>
        </p:txBody>
      </p:sp>
      <p:sp>
        <p:nvSpPr>
          <p:cNvPr id="44" name="Rectangle 43"/>
          <p:cNvSpPr/>
          <p:nvPr/>
        </p:nvSpPr>
        <p:spPr>
          <a:xfrm>
            <a:off x="10676713" y="3060408"/>
            <a:ext cx="1667688" cy="18789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en-US" dirty="0">
                <a:latin typeface="Century Gothic"/>
                <a:cs typeface="Century Gothic"/>
              </a:rPr>
              <a:t>Place </a:t>
            </a:r>
            <a:r>
              <a:rPr lang="en-US" dirty="0" smtClean="0">
                <a:latin typeface="Century Gothic"/>
                <a:cs typeface="Century Gothic"/>
              </a:rPr>
              <a:t>in </a:t>
            </a:r>
            <a:r>
              <a:rPr lang="en-US" dirty="0">
                <a:latin typeface="Century Gothic"/>
                <a:cs typeface="Century Gothic"/>
              </a:rPr>
              <a:t>a water bath maintained at 37 ºC </a:t>
            </a:r>
            <a:r>
              <a:rPr lang="en-US" dirty="0" smtClean="0">
                <a:latin typeface="Century Gothic"/>
                <a:cs typeface="Century Gothic"/>
              </a:rPr>
              <a:t>for </a:t>
            </a:r>
            <a:r>
              <a:rPr lang="en-US" dirty="0">
                <a:latin typeface="Century Gothic"/>
                <a:cs typeface="Century Gothic"/>
              </a:rPr>
              <a:t>5 minutes.</a:t>
            </a:r>
          </a:p>
        </p:txBody>
      </p:sp>
      <p:sp>
        <p:nvSpPr>
          <p:cNvPr id="45" name="Rectangle 44"/>
          <p:cNvSpPr/>
          <p:nvPr/>
        </p:nvSpPr>
        <p:spPr>
          <a:xfrm>
            <a:off x="10829113" y="3212808"/>
            <a:ext cx="1667688" cy="18789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en-US" dirty="0">
                <a:latin typeface="Century Gothic"/>
                <a:cs typeface="Century Gothic"/>
              </a:rPr>
              <a:t>Place </a:t>
            </a:r>
            <a:r>
              <a:rPr lang="en-US" dirty="0" smtClean="0">
                <a:latin typeface="Century Gothic"/>
                <a:cs typeface="Century Gothic"/>
              </a:rPr>
              <a:t>in </a:t>
            </a:r>
            <a:r>
              <a:rPr lang="en-US" dirty="0">
                <a:latin typeface="Century Gothic"/>
                <a:cs typeface="Century Gothic"/>
              </a:rPr>
              <a:t>a water bath maintained at 37 ºC </a:t>
            </a:r>
            <a:r>
              <a:rPr lang="en-US" dirty="0" smtClean="0">
                <a:latin typeface="Century Gothic"/>
                <a:cs typeface="Century Gothic"/>
              </a:rPr>
              <a:t>for </a:t>
            </a:r>
            <a:r>
              <a:rPr lang="en-US" dirty="0">
                <a:latin typeface="Century Gothic"/>
                <a:cs typeface="Century Gothic"/>
              </a:rPr>
              <a:t>5 minutes.</a:t>
            </a:r>
          </a:p>
        </p:txBody>
      </p:sp>
      <p:sp>
        <p:nvSpPr>
          <p:cNvPr id="47" name="Rectangle 46"/>
          <p:cNvSpPr/>
          <p:nvPr/>
        </p:nvSpPr>
        <p:spPr>
          <a:xfrm>
            <a:off x="10981513" y="3365208"/>
            <a:ext cx="1667688" cy="18789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en-US" dirty="0">
                <a:latin typeface="Century Gothic"/>
                <a:cs typeface="Century Gothic"/>
              </a:rPr>
              <a:t>Place </a:t>
            </a:r>
            <a:r>
              <a:rPr lang="en-US" dirty="0" smtClean="0">
                <a:latin typeface="Century Gothic"/>
                <a:cs typeface="Century Gothic"/>
              </a:rPr>
              <a:t>in </a:t>
            </a:r>
            <a:r>
              <a:rPr lang="en-US" dirty="0">
                <a:latin typeface="Century Gothic"/>
                <a:cs typeface="Century Gothic"/>
              </a:rPr>
              <a:t>a water bath maintained at 37 ºC </a:t>
            </a:r>
            <a:r>
              <a:rPr lang="en-US" dirty="0" smtClean="0">
                <a:latin typeface="Century Gothic"/>
                <a:cs typeface="Century Gothic"/>
              </a:rPr>
              <a:t>for </a:t>
            </a:r>
            <a:r>
              <a:rPr lang="en-US" dirty="0">
                <a:latin typeface="Century Gothic"/>
                <a:cs typeface="Century Gothic"/>
              </a:rPr>
              <a:t>5 minutes.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2438400" y="914400"/>
            <a:ext cx="6477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latin typeface="Rockwell"/>
                <a:cs typeface="Rockwell"/>
              </a:rPr>
              <a:t>Place in a water bath maintained at 37 ºC for 5 minutes</a:t>
            </a:r>
            <a:r>
              <a:rPr lang="en-US" b="1" dirty="0" smtClean="0">
                <a:latin typeface="Rockwell"/>
                <a:cs typeface="Rockwell"/>
              </a:rPr>
              <a:t>. </a:t>
            </a:r>
            <a:endParaRPr lang="en-US" b="1" dirty="0">
              <a:latin typeface="Rockwell"/>
              <a:cs typeface="Rockwell"/>
            </a:endParaRPr>
          </a:p>
        </p:txBody>
      </p:sp>
    </p:spTree>
    <p:extLst>
      <p:ext uri="{BB962C8B-B14F-4D97-AF65-F5344CB8AC3E}">
        <p14:creationId xmlns:p14="http://schemas.microsoft.com/office/powerpoint/2010/main" val="2335114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l="51535" r="10770" b="16393"/>
          <a:stretch/>
        </p:blipFill>
        <p:spPr>
          <a:xfrm>
            <a:off x="2514600" y="838200"/>
            <a:ext cx="795662" cy="35941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/>
          <a:srcRect l="51535" r="10770" b="16393"/>
          <a:stretch/>
        </p:blipFill>
        <p:spPr>
          <a:xfrm>
            <a:off x="3352800" y="838200"/>
            <a:ext cx="795662" cy="35941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/>
          <a:srcRect l="51535" r="10770" b="16393"/>
          <a:stretch/>
        </p:blipFill>
        <p:spPr>
          <a:xfrm>
            <a:off x="4191000" y="838200"/>
            <a:ext cx="795662" cy="35941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/>
          <a:srcRect l="51535" r="10770" b="16393"/>
          <a:stretch/>
        </p:blipFill>
        <p:spPr>
          <a:xfrm>
            <a:off x="5029200" y="838200"/>
            <a:ext cx="795662" cy="35941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"/>
          <a:srcRect l="51535" r="10770" b="16393"/>
          <a:stretch/>
        </p:blipFill>
        <p:spPr>
          <a:xfrm>
            <a:off x="5867400" y="838200"/>
            <a:ext cx="795662" cy="35941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"/>
          <a:srcRect l="51535" r="10770" b="16393"/>
          <a:stretch/>
        </p:blipFill>
        <p:spPr>
          <a:xfrm>
            <a:off x="6705600" y="838200"/>
            <a:ext cx="795662" cy="359410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2"/>
          <a:srcRect l="51535" r="10770" b="16393"/>
          <a:stretch/>
        </p:blipFill>
        <p:spPr>
          <a:xfrm>
            <a:off x="7543800" y="838200"/>
            <a:ext cx="795662" cy="359410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2"/>
          <a:srcRect l="51535" r="10770" b="16393"/>
          <a:stretch/>
        </p:blipFill>
        <p:spPr>
          <a:xfrm>
            <a:off x="8348338" y="838200"/>
            <a:ext cx="795662" cy="3594100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 rot="16200000">
            <a:off x="2333655" y="1095345"/>
            <a:ext cx="1066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latin typeface="+mn-lt"/>
              </a:rPr>
              <a:t>Blank</a:t>
            </a:r>
            <a:endParaRPr lang="en-US" sz="2000" dirty="0">
              <a:latin typeface="+mn-lt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343400" y="1143000"/>
            <a:ext cx="45496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latin typeface="+mn-lt"/>
              </a:rPr>
              <a:t>B</a:t>
            </a:r>
            <a:endParaRPr lang="en-US" sz="2400" dirty="0">
              <a:latin typeface="+mn-lt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505200" y="1143000"/>
            <a:ext cx="45496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latin typeface="+mn-lt"/>
              </a:rPr>
              <a:t>A</a:t>
            </a:r>
            <a:endParaRPr lang="en-US" sz="2400" dirty="0">
              <a:latin typeface="+mn-lt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181600" y="1143000"/>
            <a:ext cx="45496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latin typeface="+mn-lt"/>
              </a:rPr>
              <a:t>C</a:t>
            </a:r>
            <a:endParaRPr lang="en-US" sz="2400" dirty="0">
              <a:latin typeface="+mn-lt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858000" y="1143000"/>
            <a:ext cx="45496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latin typeface="+mn-lt"/>
              </a:rPr>
              <a:t>E</a:t>
            </a:r>
            <a:endParaRPr lang="en-US" sz="2400" dirty="0">
              <a:latin typeface="+mn-l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019800" y="1143000"/>
            <a:ext cx="45496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latin typeface="+mn-lt"/>
              </a:rPr>
              <a:t>D</a:t>
            </a:r>
            <a:endParaRPr lang="en-US" sz="2400" dirty="0">
              <a:latin typeface="+mn-lt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8534400" y="1143000"/>
            <a:ext cx="45496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latin typeface="+mn-lt"/>
              </a:rPr>
              <a:t>G</a:t>
            </a:r>
            <a:endParaRPr lang="en-US" sz="2400" dirty="0">
              <a:latin typeface="+mn-lt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7696200" y="1143000"/>
            <a:ext cx="45496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latin typeface="+mn-lt"/>
              </a:rPr>
              <a:t>F</a:t>
            </a:r>
            <a:endParaRPr lang="en-US" sz="2400" dirty="0">
              <a:latin typeface="+mn-lt"/>
            </a:endParaRPr>
          </a:p>
        </p:txBody>
      </p:sp>
      <p:sp>
        <p:nvSpPr>
          <p:cNvPr id="24" name="TextBox 23"/>
          <p:cNvSpPr txBox="1"/>
          <p:nvPr/>
        </p:nvSpPr>
        <p:spPr>
          <a:xfrm rot="16200000">
            <a:off x="1832834" y="2815366"/>
            <a:ext cx="20376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FF0000"/>
                </a:solidFill>
                <a:latin typeface="Rockwell"/>
                <a:cs typeface="Rockwell"/>
              </a:rPr>
              <a:t>0</a:t>
            </a:r>
            <a:r>
              <a:rPr lang="en-US" dirty="0" smtClean="0">
                <a:latin typeface="Rockwell"/>
                <a:cs typeface="Rockwell"/>
              </a:rPr>
              <a:t>  ml of Enzyme</a:t>
            </a:r>
            <a:endParaRPr lang="en-US" dirty="0">
              <a:latin typeface="Rockwell"/>
              <a:cs typeface="Rockwell"/>
            </a:endParaRPr>
          </a:p>
        </p:txBody>
      </p:sp>
      <p:sp>
        <p:nvSpPr>
          <p:cNvPr id="25" name="TextBox 24"/>
          <p:cNvSpPr txBox="1"/>
          <p:nvPr/>
        </p:nvSpPr>
        <p:spPr>
          <a:xfrm rot="16200000">
            <a:off x="4423634" y="2891566"/>
            <a:ext cx="20376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FF0000"/>
                </a:solidFill>
                <a:latin typeface="Rockwell"/>
                <a:cs typeface="Rockwell"/>
              </a:rPr>
              <a:t>0.4</a:t>
            </a:r>
            <a:r>
              <a:rPr lang="en-US" dirty="0" smtClean="0">
                <a:latin typeface="Rockwell"/>
                <a:cs typeface="Rockwell"/>
              </a:rPr>
              <a:t>  ml of Enzyme</a:t>
            </a:r>
            <a:endParaRPr lang="en-US" dirty="0">
              <a:latin typeface="Rockwell"/>
              <a:cs typeface="Rockwell"/>
            </a:endParaRPr>
          </a:p>
        </p:txBody>
      </p:sp>
      <p:sp>
        <p:nvSpPr>
          <p:cNvPr id="26" name="TextBox 25"/>
          <p:cNvSpPr txBox="1"/>
          <p:nvPr/>
        </p:nvSpPr>
        <p:spPr>
          <a:xfrm rot="16200000">
            <a:off x="5261834" y="2891566"/>
            <a:ext cx="20376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FF0000"/>
                </a:solidFill>
                <a:latin typeface="Rockwell"/>
                <a:cs typeface="Rockwell"/>
              </a:rPr>
              <a:t>0.5</a:t>
            </a:r>
            <a:r>
              <a:rPr lang="en-US" dirty="0" smtClean="0">
                <a:latin typeface="Rockwell"/>
                <a:cs typeface="Rockwell"/>
              </a:rPr>
              <a:t>  ml of Enzyme</a:t>
            </a:r>
            <a:endParaRPr lang="en-US" dirty="0">
              <a:latin typeface="Rockwell"/>
              <a:cs typeface="Rockwell"/>
            </a:endParaRPr>
          </a:p>
        </p:txBody>
      </p:sp>
      <p:sp>
        <p:nvSpPr>
          <p:cNvPr id="27" name="TextBox 26"/>
          <p:cNvSpPr txBox="1"/>
          <p:nvPr/>
        </p:nvSpPr>
        <p:spPr>
          <a:xfrm rot="16200000">
            <a:off x="6100034" y="2815366"/>
            <a:ext cx="20376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FF0000"/>
                </a:solidFill>
                <a:latin typeface="Rockwell"/>
                <a:cs typeface="Rockwell"/>
              </a:rPr>
              <a:t>0.6</a:t>
            </a:r>
            <a:r>
              <a:rPr lang="en-US" dirty="0" smtClean="0">
                <a:latin typeface="Rockwell"/>
                <a:cs typeface="Rockwell"/>
              </a:rPr>
              <a:t>  ml of Enzyme</a:t>
            </a:r>
            <a:endParaRPr lang="en-US" dirty="0">
              <a:latin typeface="Rockwell"/>
              <a:cs typeface="Rockwell"/>
            </a:endParaRPr>
          </a:p>
        </p:txBody>
      </p:sp>
      <p:sp>
        <p:nvSpPr>
          <p:cNvPr id="28" name="TextBox 27"/>
          <p:cNvSpPr txBox="1"/>
          <p:nvPr/>
        </p:nvSpPr>
        <p:spPr>
          <a:xfrm rot="16200000">
            <a:off x="6862034" y="2891566"/>
            <a:ext cx="20376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FF0000"/>
                </a:solidFill>
                <a:latin typeface="Rockwell"/>
                <a:cs typeface="Rockwell"/>
              </a:rPr>
              <a:t>0.8</a:t>
            </a:r>
            <a:r>
              <a:rPr lang="en-US" dirty="0" smtClean="0">
                <a:latin typeface="Rockwell"/>
                <a:cs typeface="Rockwell"/>
              </a:rPr>
              <a:t>  ml of Enzyme</a:t>
            </a:r>
            <a:endParaRPr lang="en-US" dirty="0">
              <a:latin typeface="Rockwell"/>
              <a:cs typeface="Rockwell"/>
            </a:endParaRPr>
          </a:p>
        </p:txBody>
      </p:sp>
      <p:sp>
        <p:nvSpPr>
          <p:cNvPr id="29" name="TextBox 28"/>
          <p:cNvSpPr txBox="1"/>
          <p:nvPr/>
        </p:nvSpPr>
        <p:spPr>
          <a:xfrm rot="16200000">
            <a:off x="7700234" y="2891566"/>
            <a:ext cx="20376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FF0000"/>
                </a:solidFill>
                <a:latin typeface="Rockwell"/>
                <a:cs typeface="Rockwell"/>
              </a:rPr>
              <a:t>1</a:t>
            </a:r>
            <a:r>
              <a:rPr lang="en-US" dirty="0" smtClean="0">
                <a:latin typeface="Rockwell"/>
                <a:cs typeface="Rockwell"/>
              </a:rPr>
              <a:t> ml of Enzyme</a:t>
            </a:r>
            <a:endParaRPr lang="en-US" dirty="0">
              <a:latin typeface="Rockwell"/>
              <a:cs typeface="Rockwell"/>
            </a:endParaRPr>
          </a:p>
        </p:txBody>
      </p:sp>
      <p:sp>
        <p:nvSpPr>
          <p:cNvPr id="30" name="TextBox 29"/>
          <p:cNvSpPr txBox="1"/>
          <p:nvPr/>
        </p:nvSpPr>
        <p:spPr>
          <a:xfrm rot="16200000">
            <a:off x="2671034" y="2967766"/>
            <a:ext cx="20376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FF0000"/>
                </a:solidFill>
                <a:latin typeface="Rockwell"/>
                <a:cs typeface="Rockwell"/>
              </a:rPr>
              <a:t>0.2 </a:t>
            </a:r>
            <a:r>
              <a:rPr lang="en-US" dirty="0" smtClean="0">
                <a:latin typeface="Rockwell"/>
                <a:cs typeface="Rockwell"/>
              </a:rPr>
              <a:t> ml of Enzyme</a:t>
            </a:r>
            <a:endParaRPr lang="en-US" dirty="0">
              <a:latin typeface="Rockwell"/>
              <a:cs typeface="Rockwell"/>
            </a:endParaRPr>
          </a:p>
        </p:txBody>
      </p:sp>
      <p:sp>
        <p:nvSpPr>
          <p:cNvPr id="31" name="TextBox 30"/>
          <p:cNvSpPr txBox="1"/>
          <p:nvPr/>
        </p:nvSpPr>
        <p:spPr>
          <a:xfrm rot="16200000">
            <a:off x="3585434" y="2967766"/>
            <a:ext cx="20376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FF0000"/>
                </a:solidFill>
                <a:latin typeface="Rockwell"/>
                <a:cs typeface="Rockwell"/>
              </a:rPr>
              <a:t>0.3</a:t>
            </a:r>
            <a:r>
              <a:rPr lang="en-US" dirty="0" smtClean="0">
                <a:latin typeface="Rockwell"/>
                <a:cs typeface="Rockwell"/>
              </a:rPr>
              <a:t>  ml of Enzyme</a:t>
            </a:r>
            <a:endParaRPr lang="en-US" dirty="0">
              <a:latin typeface="Rockwell"/>
              <a:cs typeface="Rockwell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1219200" y="0"/>
            <a:ext cx="8229600" cy="747897"/>
          </a:xfrm>
          <a:prstGeom prst="rect">
            <a:avLst/>
          </a:prstGeom>
          <a:ln>
            <a:noFill/>
          </a:ln>
          <a:effectLst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l">
              <a:lnSpc>
                <a:spcPct val="120000"/>
              </a:lnSpc>
            </a:pPr>
            <a:r>
              <a:rPr lang="en-US" b="1" dirty="0" smtClean="0">
                <a:solidFill>
                  <a:srgbClr val="008000"/>
                </a:solidFill>
                <a:latin typeface="Rockwell"/>
                <a:cs typeface="Rockwell"/>
              </a:rPr>
              <a:t>To start the reaction </a:t>
            </a:r>
            <a:r>
              <a:rPr lang="en-US" dirty="0" smtClean="0">
                <a:latin typeface="Rockwell"/>
                <a:cs typeface="Rockwell"/>
              </a:rPr>
              <a:t>add the corresponding enzyme volume to each tube </a:t>
            </a:r>
          </a:p>
          <a:p>
            <a:pPr algn="l">
              <a:lnSpc>
                <a:spcPct val="120000"/>
              </a:lnSpc>
            </a:pPr>
            <a:r>
              <a:rPr lang="en-US" b="1" dirty="0">
                <a:solidFill>
                  <a:srgbClr val="FF0000"/>
                </a:solidFill>
                <a:latin typeface="Rockwell"/>
                <a:cs typeface="Rockwell"/>
              </a:rPr>
              <a:t>To stop the reaction </a:t>
            </a:r>
            <a:r>
              <a:rPr lang="en-US" b="1" dirty="0">
                <a:latin typeface="Rockwell"/>
                <a:cs typeface="Rockwell"/>
                <a:sym typeface="Wingdings"/>
              </a:rPr>
              <a:t> </a:t>
            </a:r>
            <a:r>
              <a:rPr lang="en-US" b="1" dirty="0">
                <a:latin typeface="Rockwell"/>
                <a:cs typeface="Rockwell"/>
              </a:rPr>
              <a:t> </a:t>
            </a:r>
            <a:r>
              <a:rPr lang="en-US" dirty="0">
                <a:latin typeface="Rockwell"/>
                <a:cs typeface="Rockwell"/>
              </a:rPr>
              <a:t>add </a:t>
            </a:r>
            <a:r>
              <a:rPr lang="en-US" b="1" dirty="0">
                <a:latin typeface="Rockwell"/>
                <a:cs typeface="Rockwell"/>
              </a:rPr>
              <a:t>0.5ml of KOH</a:t>
            </a:r>
            <a:r>
              <a:rPr lang="en-US" dirty="0">
                <a:latin typeface="Rockwell"/>
                <a:cs typeface="Rockwell"/>
              </a:rPr>
              <a:t> 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228600" y="1676400"/>
            <a:ext cx="2028595" cy="1200329"/>
          </a:xfrm>
          <a:prstGeom prst="rect">
            <a:avLst/>
          </a:prstGeom>
          <a:noFill/>
          <a:ln>
            <a:solidFill>
              <a:srgbClr val="FFFF00"/>
            </a:solidFill>
          </a:ln>
          <a:effectLst>
            <a:glow rad="101600">
              <a:schemeClr val="accent6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pPr algn="just"/>
            <a:r>
              <a:rPr lang="en-US" dirty="0" smtClean="0">
                <a:latin typeface="Rockwell"/>
                <a:cs typeface="Rockwell"/>
              </a:rPr>
              <a:t>All additions f </a:t>
            </a:r>
            <a:r>
              <a:rPr lang="en-US" dirty="0" smtClean="0">
                <a:solidFill>
                  <a:srgbClr val="008000"/>
                </a:solidFill>
                <a:latin typeface="Rockwell"/>
                <a:cs typeface="Rockwell"/>
              </a:rPr>
              <a:t>E</a:t>
            </a:r>
            <a:r>
              <a:rPr lang="en-US" dirty="0" smtClean="0">
                <a:latin typeface="Rockwell"/>
                <a:cs typeface="Rockwell"/>
              </a:rPr>
              <a:t> and </a:t>
            </a:r>
            <a:r>
              <a:rPr lang="en-US" dirty="0" smtClean="0">
                <a:solidFill>
                  <a:srgbClr val="FF0000"/>
                </a:solidFill>
                <a:latin typeface="Rockwell"/>
                <a:cs typeface="Rockwell"/>
              </a:rPr>
              <a:t>KOH</a:t>
            </a:r>
            <a:r>
              <a:rPr lang="en-US" dirty="0" smtClean="0">
                <a:latin typeface="Rockwell"/>
                <a:cs typeface="Rockwell"/>
              </a:rPr>
              <a:t> must be in 37 </a:t>
            </a:r>
            <a:r>
              <a:rPr lang="en-US" baseline="30000" dirty="0" smtClean="0">
                <a:latin typeface="Rockwell"/>
                <a:cs typeface="Rockwell"/>
              </a:rPr>
              <a:t>0</a:t>
            </a:r>
            <a:r>
              <a:rPr lang="en-US" dirty="0" smtClean="0">
                <a:latin typeface="Rockwell"/>
                <a:cs typeface="Rockwell"/>
              </a:rPr>
              <a:t>C water bath  </a:t>
            </a:r>
          </a:p>
        </p:txBody>
      </p:sp>
      <p:graphicFrame>
        <p:nvGraphicFramePr>
          <p:cNvPr id="37" name="Table 3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71140733"/>
              </p:ext>
            </p:extLst>
          </p:nvPr>
        </p:nvGraphicFramePr>
        <p:xfrm>
          <a:off x="1295400" y="4648200"/>
          <a:ext cx="7848600" cy="736600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1177290"/>
                <a:gridCol w="941832"/>
                <a:gridCol w="863346"/>
                <a:gridCol w="863346"/>
                <a:gridCol w="941832"/>
                <a:gridCol w="863346"/>
                <a:gridCol w="784860"/>
                <a:gridCol w="784860"/>
                <a:gridCol w="627888"/>
              </a:tblGrid>
              <a:tr h="222742">
                <a:tc>
                  <a:txBody>
                    <a:bodyPr/>
                    <a:lstStyle/>
                    <a:p>
                      <a:r>
                        <a:rPr lang="en-US" sz="1800" b="1" dirty="0" smtClean="0">
                          <a:solidFill>
                            <a:srgbClr val="008000"/>
                          </a:solidFill>
                        </a:rPr>
                        <a:t>Start at</a:t>
                      </a:r>
                      <a:endParaRPr lang="en-US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/>
                        <a:t>0</a:t>
                      </a:r>
                      <a:endParaRPr lang="en-US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/>
                        <a:t>0</a:t>
                      </a:r>
                      <a:endParaRPr lang="en-US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/>
                        <a:t>2</a:t>
                      </a:r>
                      <a:endParaRPr lang="en-US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/>
                        <a:t>4</a:t>
                      </a:r>
                      <a:endParaRPr lang="en-US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/>
                        <a:t>6</a:t>
                      </a:r>
                      <a:endParaRPr lang="en-US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/>
                        <a:t>8</a:t>
                      </a:r>
                      <a:endParaRPr lang="en-US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10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12</a:t>
                      </a:r>
                      <a:endParaRPr lang="en-US" sz="1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b="1" dirty="0" smtClean="0">
                          <a:solidFill>
                            <a:srgbClr val="FF0000"/>
                          </a:solidFill>
                        </a:rPr>
                        <a:t>Stop </a:t>
                      </a:r>
                      <a:r>
                        <a:rPr lang="en-US" sz="1800" b="1" dirty="0" smtClean="0">
                          <a:solidFill>
                            <a:srgbClr val="FF0000"/>
                          </a:solidFill>
                        </a:rPr>
                        <a:t>at</a:t>
                      </a:r>
                      <a:endParaRPr lang="en-US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/>
                        <a:t>0</a:t>
                      </a:r>
                      <a:endParaRPr lang="en-US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/>
                        <a:t>5</a:t>
                      </a:r>
                      <a:endParaRPr lang="en-US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/>
                        <a:t>7</a:t>
                      </a:r>
                      <a:endParaRPr lang="en-US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/>
                        <a:t>9</a:t>
                      </a:r>
                      <a:endParaRPr lang="en-US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/>
                        <a:t>11</a:t>
                      </a:r>
                      <a:endParaRPr lang="en-US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/>
                        <a:t>13</a:t>
                      </a:r>
                      <a:endParaRPr lang="en-US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/>
                        <a:t>15</a:t>
                      </a:r>
                      <a:endParaRPr lang="en-US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/>
                        <a:t>17</a:t>
                      </a:r>
                      <a:endParaRPr lang="en-US" sz="1800" b="1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8" name="Rectangle 37"/>
          <p:cNvSpPr/>
          <p:nvPr/>
        </p:nvSpPr>
        <p:spPr>
          <a:xfrm>
            <a:off x="27632" y="5791200"/>
            <a:ext cx="9116367" cy="7986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lnSpc>
                <a:spcPct val="130000"/>
              </a:lnSpc>
            </a:pPr>
            <a:r>
              <a:rPr lang="en-US" dirty="0">
                <a:latin typeface="Rockwell"/>
                <a:cs typeface="Rockwell"/>
              </a:rPr>
              <a:t>After all the reactions have been terminated, determine the absorbance at </a:t>
            </a:r>
            <a:r>
              <a:rPr lang="en-US" b="1" u="sng" dirty="0">
                <a:latin typeface="Rockwell"/>
                <a:cs typeface="Rockwell"/>
              </a:rPr>
              <a:t>405 nm</a:t>
            </a:r>
            <a:r>
              <a:rPr lang="en-US" dirty="0">
                <a:latin typeface="Rockwell"/>
                <a:cs typeface="Rockwell"/>
              </a:rPr>
              <a:t> for each </a:t>
            </a:r>
            <a:r>
              <a:rPr lang="en-US" dirty="0" smtClean="0">
                <a:latin typeface="Rockwell"/>
                <a:cs typeface="Rockwell"/>
              </a:rPr>
              <a:t>sample against blank.</a:t>
            </a:r>
            <a:endParaRPr lang="en-US" dirty="0">
              <a:latin typeface="Rockwell"/>
              <a:cs typeface="Rockwell"/>
            </a:endParaRPr>
          </a:p>
        </p:txBody>
      </p:sp>
      <p:pic>
        <p:nvPicPr>
          <p:cNvPr id="39" name="Picture 38"/>
          <p:cNvPicPr>
            <a:picLocks noChangeAspect="1"/>
          </p:cNvPicPr>
          <p:nvPr/>
        </p:nvPicPr>
        <p:blipFill>
          <a:blip r:embed="rId3">
            <a:alphaModFix amt="42000"/>
          </a:blip>
          <a:stretch>
            <a:fillRect/>
          </a:stretch>
        </p:blipFill>
        <p:spPr>
          <a:xfrm>
            <a:off x="3810000" y="5715000"/>
            <a:ext cx="898274" cy="773761"/>
          </a:xfrm>
          <a:prstGeom prst="rect">
            <a:avLst/>
          </a:prstGeom>
        </p:spPr>
      </p:pic>
      <p:pic>
        <p:nvPicPr>
          <p:cNvPr id="40" name="Picture 3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20866293">
            <a:off x="270992" y="4228697"/>
            <a:ext cx="1209295" cy="12493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23426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4118" y="849656"/>
            <a:ext cx="8919882" cy="6008344"/>
          </a:xfrm>
        </p:spPr>
        <p:txBody>
          <a:bodyPr>
            <a:normAutofit/>
          </a:bodyPr>
          <a:lstStyle/>
          <a:p>
            <a:pPr marL="0" indent="0" algn="just">
              <a:lnSpc>
                <a:spcPct val="130000"/>
              </a:lnSpc>
              <a:buNone/>
            </a:pPr>
            <a:endParaRPr lang="en-US" sz="2000" dirty="0">
              <a:latin typeface="Century Gothic"/>
              <a:cs typeface="Century Gothic"/>
            </a:endParaRPr>
          </a:p>
          <a:p>
            <a:pPr marL="457200" indent="-457200" algn="just">
              <a:lnSpc>
                <a:spcPct val="130000"/>
              </a:lnSpc>
              <a:buFont typeface="+mj-lt"/>
              <a:buAutoNum type="arabicPeriod" startAt="4"/>
            </a:pPr>
            <a:endParaRPr lang="en-US" sz="2000" dirty="0" smtClean="0">
              <a:latin typeface="Century Gothic"/>
              <a:cs typeface="Century Gothic"/>
            </a:endParaRPr>
          </a:p>
          <a:p>
            <a:pPr marL="457200" indent="-457200" algn="just">
              <a:lnSpc>
                <a:spcPct val="130000"/>
              </a:lnSpc>
              <a:buFont typeface="+mj-lt"/>
              <a:buAutoNum type="arabicPeriod" startAt="4"/>
            </a:pPr>
            <a:endParaRPr lang="en-US" sz="2000" dirty="0">
              <a:latin typeface="Century Gothic"/>
              <a:cs typeface="Century Gothic"/>
            </a:endParaRPr>
          </a:p>
          <a:p>
            <a:pPr marL="457200" indent="-457200" algn="just">
              <a:lnSpc>
                <a:spcPct val="130000"/>
              </a:lnSpc>
              <a:buFont typeface="+mj-lt"/>
              <a:buAutoNum type="arabicPeriod" startAt="4"/>
            </a:pPr>
            <a:endParaRPr lang="en-US" sz="2000" dirty="0" smtClean="0">
              <a:latin typeface="Century Gothic"/>
              <a:cs typeface="Century Gothic"/>
            </a:endParaRPr>
          </a:p>
          <a:p>
            <a:pPr marL="457200" indent="-457200" algn="just">
              <a:lnSpc>
                <a:spcPct val="130000"/>
              </a:lnSpc>
              <a:buFont typeface="+mj-lt"/>
              <a:buAutoNum type="arabicPeriod" startAt="4"/>
            </a:pPr>
            <a:endParaRPr lang="en-US" sz="2000" dirty="0">
              <a:latin typeface="Century Gothic"/>
              <a:cs typeface="Century Gothic"/>
            </a:endParaRPr>
          </a:p>
          <a:p>
            <a:pPr marL="457200" indent="-457200" algn="just">
              <a:lnSpc>
                <a:spcPct val="130000"/>
              </a:lnSpc>
              <a:buFont typeface="+mj-lt"/>
              <a:buAutoNum type="arabicPeriod" startAt="4"/>
            </a:pPr>
            <a:endParaRPr lang="en-US" sz="2000" dirty="0" smtClean="0">
              <a:latin typeface="Century Gothic"/>
              <a:cs typeface="Century Gothic"/>
            </a:endParaRPr>
          </a:p>
          <a:p>
            <a:pPr marL="0" indent="0" algn="just">
              <a:lnSpc>
                <a:spcPct val="130000"/>
              </a:lnSpc>
              <a:buNone/>
            </a:pPr>
            <a:endParaRPr lang="en-US" sz="2000" dirty="0">
              <a:latin typeface="Century Gothic"/>
              <a:cs typeface="Century Gothic"/>
            </a:endParaRPr>
          </a:p>
          <a:p>
            <a:pPr marL="0" lvl="0" indent="0" algn="just">
              <a:lnSpc>
                <a:spcPct val="130000"/>
              </a:lnSpc>
              <a:buNone/>
            </a:pPr>
            <a:r>
              <a:rPr lang="en-US" sz="2000" b="1" dirty="0" smtClean="0">
                <a:latin typeface="Century Gothic"/>
                <a:cs typeface="Century Gothic"/>
              </a:rPr>
              <a:t>       </a:t>
            </a:r>
          </a:p>
          <a:p>
            <a:pPr marL="457200" indent="-457200" algn="just">
              <a:lnSpc>
                <a:spcPct val="130000"/>
              </a:lnSpc>
              <a:buFont typeface="+mj-lt"/>
              <a:buAutoNum type="arabicPeriod" startAt="4"/>
            </a:pPr>
            <a:endParaRPr lang="en-US" sz="2000" dirty="0">
              <a:latin typeface="Century Gothic"/>
              <a:cs typeface="Century Gothic"/>
            </a:endParaRPr>
          </a:p>
          <a:p>
            <a:pPr marL="457200" indent="-457200" algn="just">
              <a:lnSpc>
                <a:spcPct val="130000"/>
              </a:lnSpc>
              <a:buFont typeface="+mj-lt"/>
              <a:buAutoNum type="arabicPeriod" startAt="4"/>
            </a:pPr>
            <a:endParaRPr lang="en-US" sz="2000" dirty="0" smtClean="0">
              <a:latin typeface="Century Gothic"/>
              <a:cs typeface="Century Gothic"/>
            </a:endParaRPr>
          </a:p>
          <a:p>
            <a:pPr marL="457200" indent="-457200" algn="just">
              <a:lnSpc>
                <a:spcPct val="130000"/>
              </a:lnSpc>
              <a:buFont typeface="+mj-lt"/>
              <a:buAutoNum type="arabicPeriod" startAt="4"/>
            </a:pPr>
            <a:endParaRPr lang="en-US" sz="2000" dirty="0">
              <a:latin typeface="Century Gothic"/>
              <a:cs typeface="Century Gothic"/>
            </a:endParaRPr>
          </a:p>
          <a:p>
            <a:pPr marL="457200" indent="-457200" algn="just">
              <a:lnSpc>
                <a:spcPct val="130000"/>
              </a:lnSpc>
              <a:buFont typeface="+mj-lt"/>
              <a:buAutoNum type="arabicPeriod" startAt="4"/>
            </a:pPr>
            <a:endParaRPr lang="en-US" sz="2000" dirty="0" smtClean="0">
              <a:latin typeface="Century Gothic"/>
              <a:cs typeface="Century Gothic"/>
            </a:endParaRPr>
          </a:p>
          <a:p>
            <a:pPr marL="457200" indent="-457200" algn="just">
              <a:lnSpc>
                <a:spcPct val="130000"/>
              </a:lnSpc>
              <a:buFont typeface="+mj-lt"/>
              <a:buAutoNum type="arabicPeriod" startAt="4"/>
            </a:pPr>
            <a:endParaRPr lang="en-US" sz="2000" dirty="0">
              <a:latin typeface="Century Gothic"/>
              <a:cs typeface="Century Gothic"/>
            </a:endParaRPr>
          </a:p>
          <a:p>
            <a:pPr marL="457200" indent="-457200" algn="just">
              <a:lnSpc>
                <a:spcPct val="130000"/>
              </a:lnSpc>
              <a:buFont typeface="+mj-lt"/>
              <a:buAutoNum type="arabicPeriod" startAt="4"/>
            </a:pPr>
            <a:endParaRPr lang="en-US" sz="2000" dirty="0" smtClean="0">
              <a:latin typeface="Century Gothic"/>
              <a:cs typeface="Century Gothic"/>
            </a:endParaRPr>
          </a:p>
          <a:p>
            <a:pPr marL="0" indent="0" algn="just">
              <a:lnSpc>
                <a:spcPct val="130000"/>
              </a:lnSpc>
              <a:buNone/>
            </a:pPr>
            <a:endParaRPr lang="en-US" sz="2000" dirty="0" smtClean="0">
              <a:latin typeface="Century Gothic"/>
              <a:cs typeface="Century Gothic"/>
            </a:endParaRPr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6560149"/>
              </p:ext>
            </p:extLst>
          </p:nvPr>
        </p:nvGraphicFramePr>
        <p:xfrm>
          <a:off x="381000" y="1835150"/>
          <a:ext cx="3600450" cy="4518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4" name="Document" r:id="rId3" imgW="5905500" imgH="6502400" progId="Word.Document.12">
                  <p:embed/>
                </p:oleObj>
              </mc:Choice>
              <mc:Fallback>
                <p:oleObj name="Document" r:id="rId3" imgW="5905500" imgH="650240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81000" y="1835150"/>
                        <a:ext cx="3600450" cy="45180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Curved Left Arrow 7"/>
          <p:cNvSpPr/>
          <p:nvPr/>
        </p:nvSpPr>
        <p:spPr>
          <a:xfrm rot="2813400">
            <a:off x="4307904" y="2231517"/>
            <a:ext cx="2053287" cy="2672003"/>
          </a:xfrm>
          <a:prstGeom prst="curvedLeftArrow">
            <a:avLst>
              <a:gd name="adj1" fmla="val 23805"/>
              <a:gd name="adj2" fmla="val 50000"/>
              <a:gd name="adj3" fmla="val 30552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553200" y="2438400"/>
            <a:ext cx="2209800" cy="15594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2000" b="1" dirty="0">
                <a:solidFill>
                  <a:srgbClr val="0000FF"/>
                </a:solidFill>
                <a:latin typeface="Rockwell"/>
                <a:cs typeface="Rockwell"/>
              </a:rPr>
              <a:t>T</a:t>
            </a:r>
            <a:r>
              <a:rPr lang="en-US" sz="2000" b="1" dirty="0" smtClean="0">
                <a:solidFill>
                  <a:srgbClr val="0000FF"/>
                </a:solidFill>
                <a:latin typeface="Rockwell"/>
                <a:cs typeface="Rockwell"/>
              </a:rPr>
              <a:t>o convert the time table to an easier way try the following</a:t>
            </a:r>
            <a:endParaRPr lang="en-US" sz="2000" b="1" dirty="0">
              <a:solidFill>
                <a:srgbClr val="0000FF"/>
              </a:solidFill>
              <a:latin typeface="Rockwell"/>
              <a:cs typeface="Rockwell"/>
            </a:endParaRPr>
          </a:p>
        </p:txBody>
      </p:sp>
      <p:pic>
        <p:nvPicPr>
          <p:cNvPr id="25" name="Picture 2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813786">
            <a:off x="5773559" y="4338423"/>
            <a:ext cx="2122097" cy="2237356"/>
          </a:xfrm>
          <a:prstGeom prst="rect">
            <a:avLst/>
          </a:prstGeom>
        </p:spPr>
      </p:pic>
      <p:graphicFrame>
        <p:nvGraphicFramePr>
          <p:cNvPr id="24" name="Table 2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16776504"/>
              </p:ext>
            </p:extLst>
          </p:nvPr>
        </p:nvGraphicFramePr>
        <p:xfrm>
          <a:off x="914400" y="381000"/>
          <a:ext cx="6906768" cy="1102360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1177290"/>
                <a:gridCol w="863346"/>
                <a:gridCol w="863346"/>
                <a:gridCol w="941832"/>
                <a:gridCol w="863346"/>
                <a:gridCol w="784860"/>
                <a:gridCol w="784860"/>
                <a:gridCol w="627888"/>
              </a:tblGrid>
              <a:tr h="222742">
                <a:tc>
                  <a:txBody>
                    <a:bodyPr/>
                    <a:lstStyle/>
                    <a:p>
                      <a:r>
                        <a:rPr lang="en-US" sz="1800" b="1" dirty="0" smtClean="0"/>
                        <a:t>Tube</a:t>
                      </a:r>
                      <a:endParaRPr lang="en-US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/>
                        <a:t>A</a:t>
                      </a:r>
                      <a:endParaRPr lang="en-US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/>
                        <a:t>B</a:t>
                      </a:r>
                      <a:endParaRPr lang="en-US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/>
                        <a:t>C</a:t>
                      </a:r>
                      <a:endParaRPr lang="en-US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/>
                        <a:t>D</a:t>
                      </a:r>
                      <a:endParaRPr lang="en-US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/>
                        <a:t>E</a:t>
                      </a:r>
                      <a:endParaRPr lang="en-US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F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G</a:t>
                      </a:r>
                      <a:endParaRPr lang="en-US" sz="1800" dirty="0"/>
                    </a:p>
                  </a:txBody>
                  <a:tcPr/>
                </a:tc>
              </a:tr>
              <a:tr h="222742">
                <a:tc>
                  <a:txBody>
                    <a:bodyPr/>
                    <a:lstStyle/>
                    <a:p>
                      <a:r>
                        <a:rPr lang="en-US" sz="1800" b="1" dirty="0" smtClean="0">
                          <a:solidFill>
                            <a:srgbClr val="008000"/>
                          </a:solidFill>
                        </a:rPr>
                        <a:t>Start at</a:t>
                      </a:r>
                      <a:endParaRPr lang="en-US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/>
                        <a:t>0</a:t>
                      </a:r>
                      <a:endParaRPr lang="en-US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/>
                        <a:t>2</a:t>
                      </a:r>
                      <a:endParaRPr lang="en-US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/>
                        <a:t>4</a:t>
                      </a:r>
                      <a:endParaRPr lang="en-US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/>
                        <a:t>6</a:t>
                      </a:r>
                      <a:endParaRPr lang="en-US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/>
                        <a:t>8</a:t>
                      </a:r>
                      <a:endParaRPr lang="en-US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10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12</a:t>
                      </a:r>
                      <a:endParaRPr lang="en-US" sz="1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b="1" dirty="0" smtClean="0">
                          <a:solidFill>
                            <a:srgbClr val="FF0000"/>
                          </a:solidFill>
                        </a:rPr>
                        <a:t>Stop </a:t>
                      </a:r>
                      <a:r>
                        <a:rPr lang="en-US" sz="1800" b="1" dirty="0" smtClean="0">
                          <a:solidFill>
                            <a:srgbClr val="FF0000"/>
                          </a:solidFill>
                        </a:rPr>
                        <a:t>at</a:t>
                      </a:r>
                      <a:endParaRPr lang="en-US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/>
                        <a:t>5</a:t>
                      </a:r>
                      <a:endParaRPr lang="en-US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/>
                        <a:t>7</a:t>
                      </a:r>
                      <a:endParaRPr lang="en-US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/>
                        <a:t>9</a:t>
                      </a:r>
                      <a:endParaRPr lang="en-US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/>
                        <a:t>11</a:t>
                      </a:r>
                      <a:endParaRPr lang="en-US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/>
                        <a:t>13</a:t>
                      </a:r>
                      <a:endParaRPr lang="en-US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/>
                        <a:t>15</a:t>
                      </a:r>
                      <a:endParaRPr lang="en-US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/>
                        <a:t>17</a:t>
                      </a:r>
                      <a:endParaRPr lang="en-US" sz="1800" b="1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256084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جدول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43145602"/>
              </p:ext>
            </p:extLst>
          </p:nvPr>
        </p:nvGraphicFramePr>
        <p:xfrm>
          <a:off x="0" y="1066800"/>
          <a:ext cx="6629399" cy="4343400"/>
        </p:xfrm>
        <a:graphic>
          <a:graphicData uri="http://schemas.openxmlformats.org/drawingml/2006/table">
            <a:tbl>
              <a:tblPr rtl="1">
                <a:tableStyleId>{2D5ABB26-0587-4C30-8999-92F81FD0307C}</a:tableStyleId>
              </a:tblPr>
              <a:tblGrid>
                <a:gridCol w="2785236"/>
                <a:gridCol w="1904467"/>
                <a:gridCol w="1001327"/>
                <a:gridCol w="938369"/>
              </a:tblGrid>
              <a:tr h="685800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Velocity </a:t>
                      </a:r>
                      <a:r>
                        <a:rPr kumimoji="0" lang="en-US" sz="16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(µmole of PNP/min) </a:t>
                      </a:r>
                      <a:endParaRPr kumimoji="0" lang="ar-sa" sz="16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charset="0"/>
                        <a:ea typeface="ＭＳ Ｐゴシック" charset="0"/>
                        <a:cs typeface="Arial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DC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Absorbance </a:t>
                      </a:r>
                      <a:r>
                        <a:rPr kumimoji="0" lang="en-US" sz="16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405 nm</a:t>
                      </a:r>
                      <a:endParaRPr kumimoji="0" lang="ar-sa" sz="16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charset="0"/>
                        <a:ea typeface="ＭＳ Ｐゴシック" charset="0"/>
                        <a:cs typeface="Arial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DC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[E] (</a:t>
                      </a:r>
                      <a:r>
                        <a:rPr kumimoji="0" lang="en-US" sz="1600" b="1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ml)</a:t>
                      </a:r>
                      <a:endParaRPr kumimoji="0" lang="ar-sa" sz="16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charset="0"/>
                        <a:ea typeface="ＭＳ Ｐゴシック" charset="0"/>
                        <a:cs typeface="Arial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DC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Tube </a:t>
                      </a:r>
                      <a:endParaRPr kumimoji="0" lang="ar-sa" sz="16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charset="0"/>
                        <a:ea typeface="ＭＳ Ｐゴシック" charset="0"/>
                        <a:cs typeface="Arial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DCF7"/>
                    </a:solidFill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ＭＳ Ｐゴシック" charset="0"/>
                        <a:cs typeface="Arial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ＭＳ Ｐゴシック" charset="0"/>
                        <a:cs typeface="Arial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0</a:t>
                      </a: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ＭＳ Ｐゴシック" charset="0"/>
                        <a:cs typeface="Arial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Blank</a:t>
                      </a:r>
                      <a:endParaRPr kumimoji="0" lang="en-US" sz="1600" b="1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ＭＳ Ｐゴシック" charset="0"/>
                        <a:cs typeface="Arial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DCF7"/>
                    </a:solidFill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ＭＳ Ｐゴシック" charset="0"/>
                        <a:cs typeface="Arial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ＭＳ Ｐゴシック" charset="0"/>
                        <a:cs typeface="Arial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0.2</a:t>
                      </a: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ＭＳ Ｐゴシック" charset="0"/>
                        <a:cs typeface="Arial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A</a:t>
                      </a:r>
                      <a:endParaRPr kumimoji="0" lang="en-US" sz="1600" b="1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ＭＳ Ｐゴシック" charset="0"/>
                        <a:cs typeface="Arial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DCF7"/>
                    </a:solidFill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ＭＳ Ｐゴシック" charset="0"/>
                        <a:cs typeface="Arial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ＭＳ Ｐゴシック" charset="0"/>
                        <a:cs typeface="Arial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0.3</a:t>
                      </a: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ＭＳ Ｐゴシック" charset="0"/>
                        <a:cs typeface="Arial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B</a:t>
                      </a:r>
                      <a:endParaRPr kumimoji="0" lang="en-US" sz="1600" b="1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ＭＳ Ｐゴシック" charset="0"/>
                        <a:cs typeface="Arial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DCF7"/>
                    </a:solidFill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ＭＳ Ｐゴシック" charset="0"/>
                        <a:cs typeface="Arial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ＭＳ Ｐゴシック" charset="0"/>
                        <a:cs typeface="Arial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0.4</a:t>
                      </a: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ＭＳ Ｐゴシック" charset="0"/>
                        <a:cs typeface="Arial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C</a:t>
                      </a:r>
                      <a:endParaRPr kumimoji="0" lang="en-US" sz="1600" b="1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ＭＳ Ｐゴシック" charset="0"/>
                        <a:cs typeface="Arial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DCF7"/>
                    </a:solidFill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ＭＳ Ｐゴシック" charset="0"/>
                        <a:cs typeface="Arial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ＭＳ Ｐゴシック" charset="0"/>
                        <a:cs typeface="Arial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0.5</a:t>
                      </a: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ＭＳ Ｐゴシック" charset="0"/>
                        <a:cs typeface="Arial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D</a:t>
                      </a:r>
                      <a:endParaRPr kumimoji="0" lang="en-US" sz="1600" b="1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ＭＳ Ｐゴシック" charset="0"/>
                        <a:cs typeface="Arial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DCF7"/>
                    </a:solidFill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ＭＳ Ｐゴシック" charset="0"/>
                        <a:cs typeface="Arial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ＭＳ Ｐゴシック" charset="0"/>
                        <a:cs typeface="Arial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0.6</a:t>
                      </a: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ＭＳ Ｐゴシック" charset="0"/>
                        <a:cs typeface="Arial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E</a:t>
                      </a:r>
                      <a:endParaRPr kumimoji="0" lang="en-US" sz="1600" b="1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ＭＳ Ｐゴシック" charset="0"/>
                        <a:cs typeface="Arial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DCF7"/>
                    </a:solidFill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ＭＳ Ｐゴシック" charset="0"/>
                        <a:cs typeface="Arial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ＭＳ Ｐゴシック" charset="0"/>
                        <a:cs typeface="Arial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0.8</a:t>
                      </a: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ＭＳ Ｐゴシック" charset="0"/>
                        <a:cs typeface="Arial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F</a:t>
                      </a:r>
                      <a:endParaRPr kumimoji="0" lang="en-US" sz="1600" b="1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ＭＳ Ｐゴシック" charset="0"/>
                        <a:cs typeface="Arial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DCF7"/>
                    </a:solidFill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ＭＳ Ｐゴシック" charset="0"/>
                        <a:cs typeface="Arial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ＭＳ Ｐゴシック" charset="0"/>
                        <a:cs typeface="Arial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1</a:t>
                      </a: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ＭＳ Ｐゴシック" charset="0"/>
                        <a:cs typeface="Arial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G</a:t>
                      </a:r>
                      <a:endParaRPr kumimoji="0" lang="en-US" sz="1600" b="1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ＭＳ Ｐゴシック" charset="0"/>
                        <a:cs typeface="Arial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DCF7"/>
                    </a:solidFill>
                  </a:tcPr>
                </a:tc>
              </a:tr>
            </a:tbl>
          </a:graphicData>
        </a:graphic>
      </p:graphicFrame>
      <p:sp>
        <p:nvSpPr>
          <p:cNvPr id="11313" name="مربع نص 2"/>
          <p:cNvSpPr txBox="1">
            <a:spLocks noChangeArrowheads="1"/>
          </p:cNvSpPr>
          <p:nvPr/>
        </p:nvSpPr>
        <p:spPr bwMode="auto">
          <a:xfrm>
            <a:off x="228600" y="152400"/>
            <a:ext cx="3581400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l" eaLnBrk="1" hangingPunct="1"/>
            <a:r>
              <a:rPr lang="en-US" sz="4400" b="1" dirty="0">
                <a:solidFill>
                  <a:srgbClr val="772399"/>
                </a:solidFill>
                <a:latin typeface="+mn-lt"/>
              </a:rPr>
              <a:t>Results :</a:t>
            </a:r>
            <a:endParaRPr lang="ar-sa" sz="4400" b="1" dirty="0">
              <a:solidFill>
                <a:srgbClr val="772399"/>
              </a:solidFill>
              <a:latin typeface="+mn-lt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81000" y="5715000"/>
            <a:ext cx="8077200" cy="900246"/>
          </a:xfrm>
          <a:prstGeom prst="rect">
            <a:avLst/>
          </a:prstGeom>
          <a:scene3d>
            <a:camera prst="perspectiveRelaxedModerately"/>
            <a:lightRig rig="threePt" dir="t"/>
          </a:scene3d>
          <a:sp3d>
            <a:bevelT prst="relaxedInset"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algn="l">
              <a:lnSpc>
                <a:spcPct val="150000"/>
              </a:lnSpc>
            </a:pPr>
            <a:r>
              <a:rPr lang="en-US" b="1" dirty="0">
                <a:solidFill>
                  <a:prstClr val="black"/>
                </a:solidFill>
                <a:latin typeface="Rockwell"/>
              </a:rPr>
              <a:t>Velocity (V) = (A x 10</a:t>
            </a:r>
            <a:r>
              <a:rPr lang="en-US" b="1" baseline="30000" dirty="0">
                <a:solidFill>
                  <a:prstClr val="black"/>
                </a:solidFill>
                <a:latin typeface="Rockwell"/>
              </a:rPr>
              <a:t>6</a:t>
            </a:r>
            <a:r>
              <a:rPr lang="en-US" b="1" dirty="0">
                <a:solidFill>
                  <a:prstClr val="black"/>
                </a:solidFill>
                <a:latin typeface="Rockwell"/>
              </a:rPr>
              <a:t>)  /(E x  time)=       </a:t>
            </a:r>
            <a:r>
              <a:rPr lang="en-US" b="1" dirty="0" smtClean="0">
                <a:solidFill>
                  <a:prstClr val="black"/>
                </a:solidFill>
                <a:latin typeface="Rockwell"/>
              </a:rPr>
              <a:t>      </a:t>
            </a:r>
            <a:r>
              <a:rPr lang="en-US" b="1" dirty="0" smtClean="0">
                <a:solidFill>
                  <a:srgbClr val="772399"/>
                </a:solidFill>
                <a:latin typeface="Rockwell"/>
              </a:rPr>
              <a:t>µmole </a:t>
            </a:r>
            <a:r>
              <a:rPr lang="en-US" b="1" dirty="0">
                <a:solidFill>
                  <a:srgbClr val="772399"/>
                </a:solidFill>
                <a:latin typeface="Rockwell"/>
              </a:rPr>
              <a:t>of PNP/min      </a:t>
            </a:r>
          </a:p>
          <a:p>
            <a:pPr lvl="0" algn="l">
              <a:lnSpc>
                <a:spcPct val="150000"/>
              </a:lnSpc>
            </a:pPr>
            <a:r>
              <a:rPr lang="en-US" dirty="0" smtClean="0">
                <a:solidFill>
                  <a:srgbClr val="772399"/>
                </a:solidFill>
                <a:latin typeface="Rockwell"/>
              </a:rPr>
              <a:t>E</a:t>
            </a:r>
            <a:r>
              <a:rPr lang="en-US" dirty="0">
                <a:solidFill>
                  <a:srgbClr val="772399"/>
                </a:solidFill>
                <a:latin typeface="Rockwell"/>
              </a:rPr>
              <a:t>=  extension coefficient=18.8 x </a:t>
            </a:r>
            <a:r>
              <a:rPr lang="en-US" dirty="0" smtClean="0">
                <a:solidFill>
                  <a:srgbClr val="772399"/>
                </a:solidFill>
                <a:latin typeface="Rockwell"/>
              </a:rPr>
              <a:t>10</a:t>
            </a:r>
            <a:r>
              <a:rPr lang="en-US" baseline="30000" dirty="0" smtClean="0">
                <a:solidFill>
                  <a:srgbClr val="772399"/>
                </a:solidFill>
                <a:latin typeface="Rockwell"/>
              </a:rPr>
              <a:t>3</a:t>
            </a:r>
            <a:r>
              <a:rPr lang="en-US" dirty="0" smtClean="0">
                <a:solidFill>
                  <a:srgbClr val="772399"/>
                </a:solidFill>
                <a:latin typeface="Rockwell"/>
              </a:rPr>
              <a:t>               Time </a:t>
            </a:r>
            <a:r>
              <a:rPr lang="en-US" dirty="0">
                <a:solidFill>
                  <a:srgbClr val="772399"/>
                </a:solidFill>
                <a:latin typeface="Rockwell"/>
              </a:rPr>
              <a:t>= 5 min</a:t>
            </a:r>
            <a:endParaRPr lang="en-US" dirty="0">
              <a:solidFill>
                <a:srgbClr val="772399"/>
              </a:solidFill>
              <a:latin typeface="Rockwell"/>
            </a:endParaRPr>
          </a:p>
        </p:txBody>
      </p:sp>
      <p:grpSp>
        <p:nvGrpSpPr>
          <p:cNvPr id="5" name="مجموعة 11"/>
          <p:cNvGrpSpPr>
            <a:grpSpLocks/>
          </p:cNvGrpSpPr>
          <p:nvPr/>
        </p:nvGrpSpPr>
        <p:grpSpPr bwMode="auto">
          <a:xfrm>
            <a:off x="6858000" y="1905000"/>
            <a:ext cx="2062168" cy="2453644"/>
            <a:chOff x="84526" y="1524000"/>
            <a:chExt cx="5620376" cy="3570842"/>
          </a:xfrm>
        </p:grpSpPr>
        <p:cxnSp>
          <p:nvCxnSpPr>
            <p:cNvPr id="6" name="رابط مستقيم 2"/>
            <p:cNvCxnSpPr>
              <a:cxnSpLocks noChangeShapeType="1"/>
            </p:cNvCxnSpPr>
            <p:nvPr/>
          </p:nvCxnSpPr>
          <p:spPr bwMode="auto">
            <a:xfrm rot="5400000">
              <a:off x="496034" y="3009778"/>
              <a:ext cx="2971556" cy="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>
              <a:outerShdw blurRad="40000" dist="23000" dir="5400000" rotWithShape="0">
                <a:srgbClr val="000000">
                  <a:alpha val="34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" name="رابط مستقيم 4"/>
            <p:cNvCxnSpPr>
              <a:cxnSpLocks noChangeShapeType="1"/>
            </p:cNvCxnSpPr>
            <p:nvPr/>
          </p:nvCxnSpPr>
          <p:spPr bwMode="auto">
            <a:xfrm>
              <a:off x="1981812" y="4495556"/>
              <a:ext cx="3656988" cy="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>
              <a:outerShdw blurRad="40000" dist="23000" dir="5400000" rotWithShape="0">
                <a:srgbClr val="000000">
                  <a:alpha val="34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8" name="رابط مستقيم 6"/>
            <p:cNvCxnSpPr>
              <a:cxnSpLocks noChangeShapeType="1"/>
            </p:cNvCxnSpPr>
            <p:nvPr/>
          </p:nvCxnSpPr>
          <p:spPr bwMode="auto">
            <a:xfrm flipV="1">
              <a:off x="1981812" y="2438217"/>
              <a:ext cx="2667000" cy="2057339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>
              <a:outerShdw blurRad="40000" dist="23000" dir="5400000" rotWithShape="0">
                <a:srgbClr val="000000">
                  <a:alpha val="34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9" name="مربع نص 8"/>
            <p:cNvSpPr txBox="1">
              <a:spLocks noChangeArrowheads="1"/>
            </p:cNvSpPr>
            <p:nvPr/>
          </p:nvSpPr>
          <p:spPr bwMode="auto">
            <a:xfrm>
              <a:off x="3169187" y="4557345"/>
              <a:ext cx="2535715" cy="5374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5pPr>
              <a:lvl6pPr marL="2514600" indent="-228600" algn="r" rtl="1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6pPr>
              <a:lvl7pPr marL="2971800" indent="-228600" algn="r" rtl="1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7pPr>
              <a:lvl8pPr marL="3429000" indent="-228600" algn="r" rtl="1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8pPr>
              <a:lvl9pPr marL="3886200" indent="-228600" algn="r" rtl="1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9pPr>
            </a:lstStyle>
            <a:p>
              <a:pPr eaLnBrk="1" hangingPunct="1"/>
              <a:r>
                <a:rPr lang="en-US" b="1" dirty="0">
                  <a:solidFill>
                    <a:srgbClr val="772399"/>
                  </a:solidFill>
                  <a:latin typeface="Calibri" charset="0"/>
                </a:rPr>
                <a:t>[E</a:t>
              </a:r>
              <a:r>
                <a:rPr lang="en-US" b="1" dirty="0" smtClean="0">
                  <a:solidFill>
                    <a:srgbClr val="772399"/>
                  </a:solidFill>
                  <a:latin typeface="Calibri" charset="0"/>
                </a:rPr>
                <a:t>] (ml)</a:t>
              </a:r>
              <a:endParaRPr lang="ar-sa" b="1" dirty="0">
                <a:solidFill>
                  <a:srgbClr val="772399"/>
                </a:solidFill>
                <a:latin typeface="Calibri" charset="0"/>
              </a:endParaRPr>
            </a:p>
          </p:txBody>
        </p:sp>
        <p:sp>
          <p:nvSpPr>
            <p:cNvPr id="10" name="مستطيل 9"/>
            <p:cNvSpPr>
              <a:spLocks noChangeArrowheads="1"/>
            </p:cNvSpPr>
            <p:nvPr/>
          </p:nvSpPr>
          <p:spPr bwMode="auto">
            <a:xfrm rot="5400000">
              <a:off x="-481574" y="2200995"/>
              <a:ext cx="2759541" cy="16273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algn="ctr">
                <a:lnSpc>
                  <a:spcPct val="80000"/>
                </a:lnSpc>
              </a:pPr>
              <a:r>
                <a:rPr lang="en-US" sz="1600" b="1" dirty="0">
                  <a:solidFill>
                    <a:srgbClr val="772399"/>
                  </a:solidFill>
                  <a:latin typeface="Calibri" charset="0"/>
                </a:rPr>
                <a:t>Velocity </a:t>
              </a:r>
            </a:p>
            <a:p>
              <a:pPr algn="ctr">
                <a:lnSpc>
                  <a:spcPct val="80000"/>
                </a:lnSpc>
              </a:pPr>
              <a:r>
                <a:rPr lang="en-US" sz="1600" b="1" dirty="0" smtClean="0">
                  <a:solidFill>
                    <a:srgbClr val="772399"/>
                  </a:solidFill>
                  <a:latin typeface="Calibri" charset="0"/>
                </a:rPr>
                <a:t>(µmole of PNP/min)</a:t>
              </a:r>
              <a:r>
                <a:rPr lang="en-US" sz="2400" b="1" dirty="0" smtClean="0">
                  <a:solidFill>
                    <a:srgbClr val="772399"/>
                  </a:solidFill>
                  <a:latin typeface="Calibri" charset="0"/>
                </a:rPr>
                <a:t> </a:t>
              </a:r>
              <a:endParaRPr lang="ar-sa" sz="2400" b="1" dirty="0">
                <a:solidFill>
                  <a:srgbClr val="772399"/>
                </a:solidFill>
                <a:latin typeface="Calibri" charset="0"/>
              </a:endParaRPr>
            </a:p>
          </p:txBody>
        </p:sp>
      </p:grp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914400"/>
            <a:ext cx="7556313" cy="1116106"/>
          </a:xfrm>
        </p:spPr>
        <p:txBody>
          <a:bodyPr/>
          <a:lstStyle/>
          <a:p>
            <a:r>
              <a:rPr lang="en-US" sz="4000" b="1" dirty="0" smtClean="0">
                <a:solidFill>
                  <a:srgbClr val="772399"/>
                </a:solidFill>
                <a:latin typeface="+mn-lt"/>
                <a:cs typeface="Century Gothic"/>
              </a:rPr>
              <a:t>Discussion:</a:t>
            </a:r>
            <a:endParaRPr lang="en-US" sz="4000" b="1" dirty="0">
              <a:solidFill>
                <a:srgbClr val="772399"/>
              </a:solidFill>
              <a:latin typeface="+mn-lt"/>
              <a:cs typeface="Century Gothic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2057400"/>
            <a:ext cx="8839200" cy="4144963"/>
          </a:xfrm>
        </p:spPr>
        <p:txBody>
          <a:bodyPr>
            <a:normAutofit lnSpcReduction="10000"/>
          </a:bodyPr>
          <a:lstStyle/>
          <a:p>
            <a:pPr algn="just">
              <a:lnSpc>
                <a:spcPct val="130000"/>
              </a:lnSpc>
              <a:buFont typeface="Arial"/>
              <a:buChar char="•"/>
            </a:pPr>
            <a:r>
              <a:rPr lang="en-US" sz="2400" dirty="0" smtClean="0">
                <a:cs typeface="Century Gothic"/>
              </a:rPr>
              <a:t>An introductory statement (In this experiment, we studied the effect of </a:t>
            </a:r>
            <a:r>
              <a:rPr lang="en-US" sz="2400" dirty="0">
                <a:cs typeface="Century Gothic"/>
              </a:rPr>
              <a:t>different </a:t>
            </a:r>
            <a:r>
              <a:rPr lang="en-US" sz="2400" dirty="0" smtClean="0">
                <a:cs typeface="Century Gothic"/>
              </a:rPr>
              <a:t>enzyme concentrations </a:t>
            </a:r>
            <a:r>
              <a:rPr lang="en-US" sz="2400" dirty="0">
                <a:cs typeface="Century Gothic"/>
              </a:rPr>
              <a:t>on the </a:t>
            </a:r>
            <a:r>
              <a:rPr lang="en-US" sz="2400" dirty="0" smtClean="0">
                <a:cs typeface="Century Gothic"/>
              </a:rPr>
              <a:t>rate </a:t>
            </a:r>
            <a:r>
              <a:rPr lang="en-US" sz="2400" dirty="0">
                <a:cs typeface="Century Gothic"/>
              </a:rPr>
              <a:t>of </a:t>
            </a:r>
            <a:r>
              <a:rPr lang="en-US" sz="2400" dirty="0" smtClean="0">
                <a:cs typeface="Century Gothic"/>
              </a:rPr>
              <a:t>acid phosphatase </a:t>
            </a:r>
            <a:r>
              <a:rPr lang="en-US" sz="2400" dirty="0">
                <a:cs typeface="Century Gothic"/>
              </a:rPr>
              <a:t>c</a:t>
            </a:r>
            <a:r>
              <a:rPr lang="en-US" sz="2400" dirty="0" smtClean="0">
                <a:cs typeface="Century Gothic"/>
              </a:rPr>
              <a:t>atalyzed reaction.)</a:t>
            </a:r>
          </a:p>
          <a:p>
            <a:pPr algn="just">
              <a:lnSpc>
                <a:spcPct val="130000"/>
              </a:lnSpc>
              <a:buFont typeface="Arial"/>
              <a:buChar char="•"/>
            </a:pPr>
            <a:r>
              <a:rPr lang="en-US" sz="2400" dirty="0" smtClean="0">
                <a:cs typeface="Century Gothic"/>
              </a:rPr>
              <a:t>Principle </a:t>
            </a:r>
          </a:p>
          <a:p>
            <a:pPr algn="just">
              <a:lnSpc>
                <a:spcPct val="130000"/>
              </a:lnSpc>
              <a:buFont typeface="Arial"/>
              <a:buChar char="•"/>
            </a:pPr>
            <a:r>
              <a:rPr lang="en-US" sz="2400" dirty="0">
                <a:cs typeface="Century Gothic"/>
              </a:rPr>
              <a:t>Describe the shape of </a:t>
            </a:r>
            <a:r>
              <a:rPr lang="en-US" sz="2400" dirty="0" smtClean="0">
                <a:cs typeface="Century Gothic"/>
              </a:rPr>
              <a:t>curve you get.</a:t>
            </a:r>
          </a:p>
          <a:p>
            <a:pPr algn="just">
              <a:lnSpc>
                <a:spcPct val="130000"/>
              </a:lnSpc>
              <a:buFont typeface="Arial"/>
              <a:buChar char="•"/>
            </a:pPr>
            <a:r>
              <a:rPr lang="en-US" sz="2400" dirty="0" smtClean="0">
                <a:cs typeface="Century Gothic"/>
              </a:rPr>
              <a:t>Comment on the relationship between [E] and the </a:t>
            </a:r>
            <a:r>
              <a:rPr lang="en-US" sz="2400" dirty="0" smtClean="0">
                <a:cs typeface="Century Gothic"/>
              </a:rPr>
              <a:t>rate </a:t>
            </a:r>
            <a:r>
              <a:rPr lang="en-US" sz="2400" dirty="0" smtClean="0">
                <a:cs typeface="Century Gothic"/>
              </a:rPr>
              <a:t>of the reaction.</a:t>
            </a:r>
            <a:endParaRPr lang="en-US" sz="2400" dirty="0">
              <a:cs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38832204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Advantage">
  <a:themeElements>
    <a:clrScheme name="Advantage">
      <a:dk1>
        <a:sysClr val="windowText" lastClr="000000"/>
      </a:dk1>
      <a:lt1>
        <a:sysClr val="window" lastClr="FFFFFF"/>
      </a:lt1>
      <a:dk2>
        <a:srgbClr val="2B142D"/>
      </a:dk2>
      <a:lt2>
        <a:srgbClr val="C3AFCC"/>
      </a:lt2>
      <a:accent1>
        <a:srgbClr val="663366"/>
      </a:accent1>
      <a:accent2>
        <a:srgbClr val="330F42"/>
      </a:accent2>
      <a:accent3>
        <a:srgbClr val="666699"/>
      </a:accent3>
      <a:accent4>
        <a:srgbClr val="999966"/>
      </a:accent4>
      <a:accent5>
        <a:srgbClr val="F7901E"/>
      </a:accent5>
      <a:accent6>
        <a:srgbClr val="A3A101"/>
      </a:accent6>
      <a:hlink>
        <a:srgbClr val="BC5FBC"/>
      </a:hlink>
      <a:folHlink>
        <a:srgbClr val="9775A7"/>
      </a:folHlink>
    </a:clrScheme>
    <a:fontScheme name="Advantage">
      <a:majorFont>
        <a:latin typeface="Rockwell"/>
        <a:ea typeface=""/>
        <a:cs typeface=""/>
        <a:font script="Jpan" typeface="ＭＳ ゴシック"/>
        <a:font script="Hans" typeface="宋体"/>
        <a:font script="Hant" typeface="新細明體"/>
      </a:majorFont>
      <a:minorFont>
        <a:latin typeface="Rockwell"/>
        <a:ea typeface=""/>
        <a:cs typeface=""/>
        <a:font script="Jpan" typeface="ＭＳ ゴシック"/>
        <a:font script="Hans" typeface="宋体"/>
        <a:font script="Hant" typeface="新細明體"/>
      </a:minorFont>
    </a:fontScheme>
    <a:fmtScheme name="Advantage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40000"/>
                <a:alpha val="100000"/>
                <a:satMod val="150000"/>
                <a:lumMod val="100000"/>
              </a:schemeClr>
            </a:gs>
            <a:gs pos="100000">
              <a:schemeClr val="phClr">
                <a:tint val="70000"/>
                <a:shade val="100000"/>
                <a:alpha val="100000"/>
                <a:satMod val="200000"/>
                <a:lumMod val="100000"/>
              </a:schemeClr>
            </a:gs>
          </a:gsLst>
          <a:lin ang="6000000" scaled="1"/>
        </a:gradFill>
        <a:gradFill rotWithShape="1">
          <a:gsLst>
            <a:gs pos="0">
              <a:schemeClr val="phClr">
                <a:shade val="40000"/>
                <a:alpha val="100000"/>
                <a:satMod val="150000"/>
                <a:lumMod val="100000"/>
              </a:schemeClr>
            </a:gs>
            <a:gs pos="100000">
              <a:schemeClr val="phClr">
                <a:tint val="70000"/>
                <a:shade val="100000"/>
                <a:alpha val="100000"/>
                <a:satMod val="200000"/>
                <a:lumMod val="100000"/>
              </a:schemeClr>
            </a:gs>
          </a:gsLst>
          <a:lin ang="5400000" scaled="1"/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50800" dist="25400" dir="13500000">
              <a:srgbClr val="FFFFFF">
                <a:alpha val="75000"/>
              </a:srgbClr>
            </a:innerShdw>
            <a:outerShdw blurRad="63500" dist="25400" dir="5400000" rotWithShape="0">
              <a:srgbClr val="808080">
                <a:alpha val="75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twoPt" dir="tl">
              <a:rot lat="0" lon="0" rev="4500000"/>
            </a:lightRig>
          </a:scene3d>
          <a:sp3d>
            <a:bevelT w="635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1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Advantage.thmx</Template>
  <TotalTime>3325</TotalTime>
  <Words>656</Words>
  <Application>Microsoft Macintosh PowerPoint</Application>
  <PresentationFormat>On-screen Show (4:3)</PresentationFormat>
  <Paragraphs>159</Paragraphs>
  <Slides>10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2" baseType="lpstr">
      <vt:lpstr>Advantage</vt:lpstr>
      <vt:lpstr>Microsoft Word Document</vt:lpstr>
      <vt:lpstr>The Effect of Enzyme Concentration on the Rate of an Enzyme Catalyzed Reaction. </vt:lpstr>
      <vt:lpstr>PowerPoint Presentation</vt:lpstr>
      <vt:lpstr>PowerPoint Presentation</vt:lpstr>
      <vt:lpstr>Principal of the enzyme assay in vitro</vt:lpstr>
      <vt:lpstr>PowerPoint Presentation</vt:lpstr>
      <vt:lpstr>PowerPoint Presentation</vt:lpstr>
      <vt:lpstr>PowerPoint Presentation</vt:lpstr>
      <vt:lpstr>PowerPoint Presentation</vt:lpstr>
      <vt:lpstr>Discussion:</vt:lpstr>
      <vt:lpstr>Question: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effects of enzyme concentration on the rate of an enzyme catalyzed reaction.</dc:title>
  <dc:creator>zaima</dc:creator>
  <cp:lastModifiedBy>Nora Saleh</cp:lastModifiedBy>
  <cp:revision>66</cp:revision>
  <dcterms:created xsi:type="dcterms:W3CDTF">2009-11-09T14:13:53Z</dcterms:created>
  <dcterms:modified xsi:type="dcterms:W3CDTF">2016-10-24T18:28:24Z</dcterms:modified>
</cp:coreProperties>
</file>