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5" r:id="rId1"/>
  </p:sldMasterIdLst>
  <p:notesMasterIdLst>
    <p:notesMasterId r:id="rId12"/>
  </p:notesMasterIdLst>
  <p:sldIdLst>
    <p:sldId id="256" r:id="rId2"/>
    <p:sldId id="266" r:id="rId3"/>
    <p:sldId id="257" r:id="rId4"/>
    <p:sldId id="273" r:id="rId5"/>
    <p:sldId id="274" r:id="rId6"/>
    <p:sldId id="275" r:id="rId7"/>
    <p:sldId id="276" r:id="rId8"/>
    <p:sldId id="264" r:id="rId9"/>
    <p:sldId id="272" r:id="rId10"/>
    <p:sldId id="277" r:id="rId11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CFC"/>
    <a:srgbClr val="FF0066"/>
    <a:srgbClr val="23E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نمط ذو سمات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نمط ذو سمات 1 - تميي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20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charset="0"/>
              </a:defRPr>
            </a:lvl1pPr>
          </a:lstStyle>
          <a:p>
            <a:fld id="{0AAE6567-25D6-734B-A1A2-B57A96DE41ED}" type="datetimeFigureOut">
              <a:rPr lang="ar-sa"/>
              <a:pPr/>
              <a:t>10/24/16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x-none" noProof="0" smtClean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charset="0"/>
              </a:defRPr>
            </a:lvl1pPr>
          </a:lstStyle>
          <a:p>
            <a:fld id="{3734933B-9C34-2343-A2ED-9413A04C0B69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0029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4933B-9C34-2343-A2ED-9413A04C0B69}" type="slidenum">
              <a:rPr lang="ar-sa" smtClean="0"/>
              <a:pPr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2518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0B96AC8-AC21-994D-89BA-4BE68D0F8811}" type="datetime1">
              <a:rPr lang="ar-sa" smtClean="0"/>
              <a:pPr/>
              <a:t>10/24/16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ARWA AL-KHYYAT BIOCHEMISTRY KSU</a:t>
            </a:r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6AC8-AC21-994D-89BA-4BE68D0F8811}" type="datetime1">
              <a:rPr lang="ar-sa" smtClean="0"/>
              <a:pPr/>
              <a:t>10/24/16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ARWA AL-KHYYAT BIOCHEMISTRY KSU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5B21-B0FE-CB49-821A-D53FF3FFACF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6AC8-AC21-994D-89BA-4BE68D0F8811}" type="datetime1">
              <a:rPr lang="ar-sa" smtClean="0"/>
              <a:pPr/>
              <a:t>10/24/16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ARWA AL-KHYYAT BIOCHEMISTRY KSU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5B21-B0FE-CB49-821A-D53FF3FFAC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6AC8-AC21-994D-89BA-4BE68D0F8811}" type="datetime1">
              <a:rPr lang="ar-sa" smtClean="0"/>
              <a:pPr/>
              <a:t>10/24/16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ARWA AL-KHYYAT BIOCHEMISTRY KSU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5B21-B0FE-CB49-821A-D53FF3FFAC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0B96AC8-AC21-994D-89BA-4BE68D0F8811}" type="datetime1">
              <a:rPr lang="ar-sa" smtClean="0"/>
              <a:pPr/>
              <a:t>10/24/16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r>
              <a:rPr lang="en-US" smtClean="0"/>
              <a:t>ARWA AL-KHYYAT BIOCHEMISTRY KSU</a:t>
            </a:r>
            <a:endParaRPr lang="ar-sa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0B96AC8-AC21-994D-89BA-4BE68D0F8811}" type="datetime1">
              <a:rPr lang="ar-sa" smtClean="0"/>
              <a:pPr/>
              <a:t>10/24/16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en-US" smtClean="0"/>
              <a:t>ARWA AL-KHYYAT BIOCHEMISTRY KSU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5B21-B0FE-CB49-821A-D53FF3FFACF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6AC8-AC21-994D-89BA-4BE68D0F8811}" type="datetime1">
              <a:rPr lang="ar-sa" smtClean="0"/>
              <a:pPr/>
              <a:t>10/24/16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ARWA AL-KHYYAT BIOCHEMISTRY KSU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5B21-B0FE-CB49-821A-D53FF3FFACF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B96AC8-AC21-994D-89BA-4BE68D0F8811}" type="datetime1">
              <a:rPr lang="ar-sa" smtClean="0"/>
              <a:pPr/>
              <a:t>10/24/16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ARWA AL-KHYYAT BIOCHEMISTRY KSU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5B21-B0FE-CB49-821A-D53FF3FFACF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B96AC8-AC21-994D-89BA-4BE68D0F8811}" type="datetime1">
              <a:rPr lang="ar-sa" smtClean="0"/>
              <a:pPr/>
              <a:t>10/24/16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ARWA AL-KHYYAT BIOCHEMISTRY KSU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5B21-B0FE-CB49-821A-D53FF3FFACF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0B96AC8-AC21-994D-89BA-4BE68D0F8811}" type="datetime1">
              <a:rPr lang="ar-sa" smtClean="0"/>
              <a:pPr/>
              <a:t>10/24/16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en-US" smtClean="0"/>
              <a:t>ARWA AL-KHYYAT BIOCHEMISTRY KSU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5B21-B0FE-CB49-821A-D53FF3FFACF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6AC8-AC21-994D-89BA-4BE68D0F8811}" type="datetime1">
              <a:rPr lang="ar-sa" smtClean="0"/>
              <a:pPr/>
              <a:t>10/24/16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ARWA AL-KHYYAT BIOCHEMISTRY KSU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5B21-B0FE-CB49-821A-D53FF3FFAC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6AC8-AC21-994D-89BA-4BE68D0F8811}" type="datetime1">
              <a:rPr lang="ar-sa" smtClean="0"/>
              <a:pPr/>
              <a:t>10/24/16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ARWA AL-KHYYAT BIOCHEMISTRY KSU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5B21-B0FE-CB49-821A-D53FF3FFACF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6AC8-AC21-994D-89BA-4BE68D0F8811}" type="datetime1">
              <a:rPr lang="ar-sa" smtClean="0"/>
              <a:pPr/>
              <a:t>10/24/16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ARWA AL-KHYYAT BIOCHEMISTRY KSU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5B21-B0FE-CB49-821A-D53FF3FFACF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6AC8-AC21-994D-89BA-4BE68D0F8811}" type="datetime1">
              <a:rPr lang="ar-sa" smtClean="0"/>
              <a:pPr/>
              <a:t>10/24/16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ARWA AL-KHYYAT BIOCHEMISTRY KSU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5B21-B0FE-CB49-821A-D53FF3FFACF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0B96AC8-AC21-994D-89BA-4BE68D0F8811}" type="datetime1">
              <a:rPr lang="ar-sa" smtClean="0"/>
              <a:pPr/>
              <a:t>10/24/16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ARWA AL-KHYYAT BIOCHEMISTRY KSU</a:t>
            </a:r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0B96AC8-AC21-994D-89BA-4BE68D0F8811}" type="datetime1">
              <a:rPr lang="ar-sa" smtClean="0"/>
              <a:pPr/>
              <a:t>10/24/16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ARWA AL-KHYYAT BIOCHEMISTRY KSU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427D5B21-B0FE-CB49-821A-D53FF3FFACF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6AC8-AC21-994D-89BA-4BE68D0F8811}" type="datetime1">
              <a:rPr lang="ar-sa" smtClean="0"/>
              <a:pPr/>
              <a:t>10/24/16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ARWA AL-KHYYAT BIOCHEMISTRY KSU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5B21-B0FE-CB49-821A-D53FF3FFAC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6AC8-AC21-994D-89BA-4BE68D0F8811}" type="datetime1">
              <a:rPr lang="ar-sa" smtClean="0"/>
              <a:pPr/>
              <a:t>10/24/16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ARWA AL-KHYYAT BIOCHEMISTRY KSU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5B21-B0FE-CB49-821A-D53FF3FFACF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6AC8-AC21-994D-89BA-4BE68D0F8811}" type="datetime1">
              <a:rPr lang="ar-sa" smtClean="0"/>
              <a:pPr/>
              <a:t>10/24/16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ARWA AL-KHYYAT BIOCHEMISTRY KSU</a:t>
            </a:r>
            <a:endParaRPr lang="ar-sa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427D5B21-B0FE-CB49-821A-D53FF3FFAC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6AC8-AC21-994D-89BA-4BE68D0F8811}" type="datetime1">
              <a:rPr lang="ar-sa" smtClean="0"/>
              <a:pPr/>
              <a:t>10/24/16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ARWA AL-KHYYAT BIOCHEMISTRY KSU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5B21-B0FE-CB49-821A-D53FF3FFACF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0B96AC8-AC21-994D-89BA-4BE68D0F8811}" type="datetime1">
              <a:rPr lang="ar-sa" smtClean="0"/>
              <a:pPr/>
              <a:t>10/24/16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ARWA AL-KHYYAT BIOCHEMISTRY KSU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27D5B21-B0FE-CB49-821A-D53FF3FFACF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  <p:sldLayoutId id="2147483723" r:id="rId18"/>
    <p:sldLayoutId id="2147483724" r:id="rId19"/>
    <p:sldLayoutId id="2147483725" r:id="rId20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7.emf"/><Relationship Id="rId5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871" y="4800600"/>
            <a:ext cx="8991600" cy="222885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40000"/>
              </a:lnSpc>
            </a:pPr>
            <a:r>
              <a:rPr lang="en-US" sz="3200" b="1" dirty="0">
                <a:solidFill>
                  <a:srgbClr val="215968"/>
                </a:solidFill>
              </a:rPr>
              <a:t>The </a:t>
            </a:r>
            <a:r>
              <a:rPr lang="en-US" sz="3200" b="1" dirty="0" smtClean="0">
                <a:solidFill>
                  <a:srgbClr val="215968"/>
                </a:solidFill>
              </a:rPr>
              <a:t>Effect </a:t>
            </a:r>
            <a:r>
              <a:rPr lang="en-US" sz="3200" b="1" dirty="0">
                <a:solidFill>
                  <a:srgbClr val="215968"/>
                </a:solidFill>
              </a:rPr>
              <a:t>of </a:t>
            </a:r>
            <a:r>
              <a:rPr lang="en-US" sz="3200" b="1" dirty="0" smtClean="0">
                <a:solidFill>
                  <a:srgbClr val="215968"/>
                </a:solidFill>
              </a:rPr>
              <a:t>Enzyme Concentration </a:t>
            </a:r>
            <a:r>
              <a:rPr lang="en-US" sz="3200" b="1" dirty="0">
                <a:solidFill>
                  <a:srgbClr val="215968"/>
                </a:solidFill>
              </a:rPr>
              <a:t>on the </a:t>
            </a:r>
            <a:r>
              <a:rPr lang="en-US" sz="3200" b="1" dirty="0" smtClean="0">
                <a:solidFill>
                  <a:srgbClr val="215968"/>
                </a:solidFill>
              </a:rPr>
              <a:t>Rate </a:t>
            </a:r>
            <a:r>
              <a:rPr lang="en-US" sz="3200" b="1" dirty="0">
                <a:solidFill>
                  <a:srgbClr val="215968"/>
                </a:solidFill>
              </a:rPr>
              <a:t>of an </a:t>
            </a:r>
            <a:r>
              <a:rPr lang="en-US" sz="3200" b="1" dirty="0" smtClean="0">
                <a:solidFill>
                  <a:srgbClr val="215968"/>
                </a:solidFill>
              </a:rPr>
              <a:t>Enzyme Catalyzed Reaction</a:t>
            </a:r>
            <a:r>
              <a:rPr lang="en-US" sz="3200" b="1" dirty="0">
                <a:solidFill>
                  <a:srgbClr val="215968"/>
                </a:solidFill>
              </a:rPr>
              <a:t>.</a:t>
            </a:r>
            <a:br>
              <a:rPr lang="en-US" sz="3200" b="1" dirty="0">
                <a:solidFill>
                  <a:srgbClr val="215968"/>
                </a:solidFill>
              </a:rPr>
            </a:br>
            <a:endParaRPr lang="ar-sa" sz="3200" b="1" dirty="0">
              <a:solidFill>
                <a:srgbClr val="215968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914400"/>
            <a:ext cx="2667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+mj-lt"/>
              </a:rPr>
              <a:t>322 BCH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+mj-lt"/>
            </a:endParaRPr>
          </a:p>
          <a:p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Exp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(4)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Question: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264526" cy="4144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/>
              <a:t>Assuming that there is a large excess of substrate. The rate of reaction will increase with increasing enzyme concentration. </a:t>
            </a:r>
            <a:r>
              <a:rPr lang="en-US" sz="2800" b="1" dirty="0" smtClean="0">
                <a:solidFill>
                  <a:srgbClr val="FF0000"/>
                </a:solidFill>
              </a:rPr>
              <a:t>WHY?  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16606">
            <a:off x="6754577" y="3752250"/>
            <a:ext cx="2001750" cy="277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4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28600" y="685800"/>
            <a:ext cx="8458200" cy="322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endParaRPr lang="en-US" sz="2800" dirty="0">
              <a:latin typeface="+mn-lt"/>
            </a:endParaRPr>
          </a:p>
          <a:p>
            <a:pPr algn="just"/>
            <a:r>
              <a:rPr lang="en-US" sz="4000" b="1" dirty="0">
                <a:solidFill>
                  <a:schemeClr val="accent2">
                    <a:lumMod val="75000"/>
                    <a:lumOff val="25000"/>
                  </a:schemeClr>
                </a:solidFill>
                <a:latin typeface="+mn-lt"/>
              </a:rPr>
              <a:t>Objectives:</a:t>
            </a:r>
          </a:p>
          <a:p>
            <a:pPr algn="just"/>
            <a:endParaRPr lang="en-US" sz="2800" dirty="0">
              <a:latin typeface="+mn-lt"/>
            </a:endParaRPr>
          </a:p>
          <a:p>
            <a:pPr algn="just">
              <a:lnSpc>
                <a:spcPct val="130000"/>
              </a:lnSpc>
            </a:pPr>
            <a:r>
              <a:rPr lang="en-US" sz="2800" dirty="0">
                <a:latin typeface="+mn-lt"/>
              </a:rPr>
              <a:t>To establish the relationship between enzyme concentration and the rate of an enzyme catalyzed reaction.</a:t>
            </a:r>
          </a:p>
        </p:txBody>
      </p:sp>
      <p:pic>
        <p:nvPicPr>
          <p:cNvPr id="2" name="Picture 1" descr="2000px-KinEnzymo(en).svg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67" r="54544" b="16366"/>
          <a:stretch/>
        </p:blipFill>
        <p:spPr>
          <a:xfrm>
            <a:off x="3429000" y="3962400"/>
            <a:ext cx="4419600" cy="249561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24600" y="4495800"/>
            <a:ext cx="2819400" cy="21336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19800" y="5257800"/>
            <a:ext cx="2819400" cy="4572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743200" y="1752600"/>
            <a:ext cx="3276600" cy="838200"/>
          </a:xfrm>
          <a:prstGeom prst="rect">
            <a:avLst/>
          </a:prstGeom>
          <a:solidFill>
            <a:srgbClr val="FFFFFF"/>
          </a:solidFill>
          <a:ln>
            <a:solidFill>
              <a:schemeClr val="accent2">
                <a:lumMod val="50000"/>
                <a:lumOff val="5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077" name="مربع نص 1"/>
          <p:cNvSpPr txBox="1">
            <a:spLocks noChangeArrowheads="1"/>
          </p:cNvSpPr>
          <p:nvPr/>
        </p:nvSpPr>
        <p:spPr bwMode="auto">
          <a:xfrm>
            <a:off x="0" y="533400"/>
            <a:ext cx="87630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457200" indent="-457200" algn="just" rtl="0" eaLnBrk="1" hangingPunct="1">
              <a:buFont typeface="Arial"/>
              <a:buChar char="•"/>
            </a:pPr>
            <a:r>
              <a:rPr lang="en-US" sz="2800" dirty="0" smtClean="0">
                <a:latin typeface="+mn-lt"/>
              </a:rPr>
              <a:t>The </a:t>
            </a:r>
            <a:r>
              <a:rPr lang="en-US" sz="2800" dirty="0">
                <a:latin typeface="+mn-lt"/>
              </a:rPr>
              <a:t>rate of enzyme catalyzed reaction is </a:t>
            </a:r>
            <a:r>
              <a:rPr lang="en-US" sz="2800" b="1" dirty="0" smtClean="0">
                <a:solidFill>
                  <a:srgbClr val="800000"/>
                </a:solidFill>
                <a:latin typeface="+mn-lt"/>
              </a:rPr>
              <a:t>directly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b="1" dirty="0" smtClean="0">
                <a:solidFill>
                  <a:srgbClr val="800000"/>
                </a:solidFill>
                <a:latin typeface="+mn-lt"/>
              </a:rPr>
              <a:t>proportional </a:t>
            </a:r>
            <a:r>
              <a:rPr lang="en-US" sz="2800" dirty="0">
                <a:latin typeface="+mn-lt"/>
              </a:rPr>
              <a:t>to enzyme </a:t>
            </a:r>
            <a:r>
              <a:rPr lang="en-US" sz="2800" dirty="0" smtClean="0">
                <a:latin typeface="+mn-lt"/>
              </a:rPr>
              <a:t>concentration.</a:t>
            </a:r>
          </a:p>
          <a:p>
            <a:pPr algn="just" rtl="0" eaLnBrk="1" hangingPunct="1"/>
            <a:endParaRPr lang="en-US" sz="2800" dirty="0">
              <a:latin typeface="+mn-lt"/>
            </a:endParaRPr>
          </a:p>
          <a:p>
            <a:pPr algn="ctr" eaLnBrk="1" hangingPunct="1"/>
            <a:r>
              <a:rPr lang="en-US" sz="4000" b="1" dirty="0">
                <a:latin typeface="+mn-lt"/>
              </a:rPr>
              <a:t>V </a:t>
            </a:r>
            <a:r>
              <a:rPr lang="el-GR" sz="4000" b="1" dirty="0">
                <a:latin typeface="+mn-lt"/>
              </a:rPr>
              <a:t>α</a:t>
            </a:r>
            <a:r>
              <a:rPr lang="en-US" sz="4000" b="1" dirty="0">
                <a:latin typeface="+mn-lt"/>
              </a:rPr>
              <a:t> [E</a:t>
            </a:r>
            <a:r>
              <a:rPr lang="en-US" sz="4000" b="1" dirty="0" smtClean="0">
                <a:latin typeface="+mn-lt"/>
              </a:rPr>
              <a:t>]</a:t>
            </a:r>
            <a:endParaRPr lang="ar-sa" sz="2800" b="1" dirty="0">
              <a:latin typeface="+mn-lt"/>
            </a:endParaRPr>
          </a:p>
        </p:txBody>
      </p:sp>
      <p:sp>
        <p:nvSpPr>
          <p:cNvPr id="3082" name="مربع نص 6"/>
          <p:cNvSpPr txBox="1">
            <a:spLocks noChangeArrowheads="1"/>
          </p:cNvSpPr>
          <p:nvPr/>
        </p:nvSpPr>
        <p:spPr bwMode="auto">
          <a:xfrm>
            <a:off x="4343400" y="3657600"/>
            <a:ext cx="4572000" cy="185281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just" rtl="0" eaLnBrk="1" hangingPunct="1">
              <a:lnSpc>
                <a:spcPct val="120000"/>
              </a:lnSpc>
            </a:pPr>
            <a:r>
              <a:rPr lang="en-US" sz="2400" dirty="0">
                <a:latin typeface="+mn-lt"/>
              </a:rPr>
              <a:t>As the enzyme concentration </a:t>
            </a:r>
            <a:r>
              <a:rPr lang="en-US" sz="2400" dirty="0" smtClean="0">
                <a:latin typeface="+mn-lt"/>
              </a:rPr>
              <a:t>increases, </a:t>
            </a:r>
            <a:r>
              <a:rPr lang="en-US" sz="2400" dirty="0">
                <a:latin typeface="+mn-lt"/>
              </a:rPr>
              <a:t>the rate of enzymatic reaction </a:t>
            </a:r>
            <a:r>
              <a:rPr lang="en-US" sz="2400" dirty="0" smtClean="0">
                <a:latin typeface="+mn-lt"/>
              </a:rPr>
              <a:t>increases </a:t>
            </a:r>
            <a:r>
              <a:rPr lang="en-US" sz="2400" dirty="0">
                <a:latin typeface="+mn-lt"/>
              </a:rPr>
              <a:t>which </a:t>
            </a:r>
            <a:r>
              <a:rPr lang="en-US" sz="2400" dirty="0" smtClean="0">
                <a:latin typeface="+mn-lt"/>
              </a:rPr>
              <a:t>gives </a:t>
            </a:r>
            <a:r>
              <a:rPr lang="en-US" sz="2400" dirty="0">
                <a:latin typeface="+mn-lt"/>
              </a:rPr>
              <a:t>a </a:t>
            </a:r>
            <a:r>
              <a:rPr lang="en-US" sz="2400" b="1" u="sng" dirty="0">
                <a:solidFill>
                  <a:srgbClr val="00B0F0"/>
                </a:solidFill>
                <a:latin typeface="+mn-lt"/>
              </a:rPr>
              <a:t>liner </a:t>
            </a:r>
            <a:r>
              <a:rPr lang="en-US" sz="2400" b="1" u="sng" dirty="0" smtClean="0">
                <a:solidFill>
                  <a:srgbClr val="00B0F0"/>
                </a:solidFill>
                <a:latin typeface="+mn-lt"/>
              </a:rPr>
              <a:t>curve</a:t>
            </a:r>
            <a:r>
              <a:rPr lang="en-US" sz="2400" b="1" dirty="0" smtClean="0">
                <a:solidFill>
                  <a:srgbClr val="00B0F0"/>
                </a:solidFill>
                <a:latin typeface="+mn-lt"/>
              </a:rPr>
              <a:t>.</a:t>
            </a:r>
            <a:endParaRPr lang="ar-sa" sz="2400" dirty="0">
              <a:latin typeface="+mn-lt"/>
            </a:endParaRPr>
          </a:p>
        </p:txBody>
      </p:sp>
      <p:pic>
        <p:nvPicPr>
          <p:cNvPr id="2" name="Picture 1" descr="substraterxnrate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3" b="-7535"/>
          <a:stretch/>
        </p:blipFill>
        <p:spPr>
          <a:xfrm>
            <a:off x="457200" y="3048000"/>
            <a:ext cx="3733800" cy="3962400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1270112" y="3456127"/>
            <a:ext cx="1816742" cy="996650"/>
          </a:xfrm>
          <a:custGeom>
            <a:avLst/>
            <a:gdLst>
              <a:gd name="connsiteX0" fmla="*/ 32154 w 1816742"/>
              <a:gd name="connsiteY0" fmla="*/ 64300 h 996650"/>
              <a:gd name="connsiteX1" fmla="*/ 64309 w 1816742"/>
              <a:gd name="connsiteY1" fmla="*/ 803750 h 996650"/>
              <a:gd name="connsiteX2" fmla="*/ 675249 w 1816742"/>
              <a:gd name="connsiteY2" fmla="*/ 996650 h 996650"/>
              <a:gd name="connsiteX3" fmla="*/ 1270111 w 1816742"/>
              <a:gd name="connsiteY3" fmla="*/ 884125 h 996650"/>
              <a:gd name="connsiteX4" fmla="*/ 1816742 w 1816742"/>
              <a:gd name="connsiteY4" fmla="*/ 482250 h 996650"/>
              <a:gd name="connsiteX5" fmla="*/ 1768510 w 1816742"/>
              <a:gd name="connsiteY5" fmla="*/ 0 h 996650"/>
              <a:gd name="connsiteX6" fmla="*/ 0 w 1816742"/>
              <a:gd name="connsiteY6" fmla="*/ 112525 h 99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6742" h="996650">
                <a:moveTo>
                  <a:pt x="32154" y="64300"/>
                </a:moveTo>
                <a:lnTo>
                  <a:pt x="64309" y="803750"/>
                </a:lnTo>
                <a:lnTo>
                  <a:pt x="675249" y="996650"/>
                </a:lnTo>
                <a:lnTo>
                  <a:pt x="1270111" y="884125"/>
                </a:lnTo>
                <a:lnTo>
                  <a:pt x="1816742" y="482250"/>
                </a:lnTo>
                <a:lnTo>
                  <a:pt x="1768510" y="0"/>
                </a:lnTo>
                <a:lnTo>
                  <a:pt x="0" y="112525"/>
                </a:ln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023604" cy="862584"/>
          </a:xfrm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chemeClr val="accent2">
                    <a:lumMod val="75000"/>
                    <a:lumOff val="25000"/>
                  </a:schemeClr>
                </a:solidFill>
                <a:latin typeface="+mn-lt"/>
                <a:cs typeface="Century Gothic"/>
              </a:rPr>
              <a:t>Principal of the </a:t>
            </a:r>
            <a:r>
              <a:rPr lang="en-US" sz="3100" b="1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+mn-lt"/>
                <a:cs typeface="Century Gothic"/>
              </a:rPr>
              <a:t>enzyme assay in vitro</a:t>
            </a:r>
            <a:endParaRPr lang="en-US" sz="3100" b="1" dirty="0">
              <a:solidFill>
                <a:schemeClr val="accent2">
                  <a:lumMod val="75000"/>
                  <a:lumOff val="25000"/>
                </a:schemeClr>
              </a:solidFill>
              <a:latin typeface="+mn-lt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743200"/>
            <a:ext cx="8763000" cy="387544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30000"/>
              </a:lnSpc>
              <a:buNone/>
            </a:pPr>
            <a:endParaRPr lang="en-US" sz="2400" dirty="0" smtClean="0">
              <a:latin typeface="Century Gothic"/>
              <a:cs typeface="Century Gothic"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/>
            </a:pPr>
            <a:r>
              <a:rPr lang="en-US" dirty="0">
                <a:latin typeface="Rockwell"/>
                <a:cs typeface="Rockwell"/>
              </a:rPr>
              <a:t>Under acid conditions, the enzyme catalyzes the hydrolysis of p-</a:t>
            </a:r>
            <a:r>
              <a:rPr lang="en-US" dirty="0" err="1">
                <a:latin typeface="Rockwell"/>
                <a:cs typeface="Rockwell"/>
              </a:rPr>
              <a:t>nitrophenyl</a:t>
            </a:r>
            <a:r>
              <a:rPr lang="en-US" dirty="0">
                <a:latin typeface="Rockwell"/>
                <a:cs typeface="Rockwell"/>
              </a:rPr>
              <a:t> phosphate (</a:t>
            </a:r>
            <a:r>
              <a:rPr lang="en-US" dirty="0" err="1">
                <a:latin typeface="Rockwell"/>
                <a:cs typeface="Rockwell"/>
              </a:rPr>
              <a:t>pNPP</a:t>
            </a:r>
            <a:r>
              <a:rPr lang="en-US" dirty="0">
                <a:latin typeface="Rockwell"/>
                <a:cs typeface="Rockwell"/>
              </a:rPr>
              <a:t>) to inorganic phosphate and p-</a:t>
            </a:r>
            <a:r>
              <a:rPr lang="en-US" dirty="0" err="1">
                <a:latin typeface="Rockwell"/>
                <a:cs typeface="Rockwell"/>
              </a:rPr>
              <a:t>nitrophenol</a:t>
            </a:r>
            <a:r>
              <a:rPr lang="en-US" dirty="0">
                <a:latin typeface="Rockwell"/>
                <a:cs typeface="Rockwell"/>
              </a:rPr>
              <a:t>.</a:t>
            </a:r>
          </a:p>
          <a:p>
            <a:pPr marL="457200" indent="-457200" algn="just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>
                <a:latin typeface="Rockwell"/>
                <a:cs typeface="Rockwell"/>
              </a:rPr>
              <a:t>Both </a:t>
            </a:r>
            <a:r>
              <a:rPr lang="en-US" dirty="0" smtClean="0">
                <a:latin typeface="Rockwell"/>
                <a:cs typeface="Rockwell"/>
              </a:rPr>
              <a:t>p-</a:t>
            </a:r>
            <a:r>
              <a:rPr lang="en-US" dirty="0" err="1" smtClean="0">
                <a:latin typeface="Rockwell"/>
                <a:cs typeface="Rockwell"/>
              </a:rPr>
              <a:t>nitrophenyl</a:t>
            </a:r>
            <a:r>
              <a:rPr lang="en-US" dirty="0" smtClean="0">
                <a:latin typeface="Rockwell"/>
                <a:cs typeface="Rockwell"/>
              </a:rPr>
              <a:t> phosphate and p-</a:t>
            </a:r>
            <a:r>
              <a:rPr lang="en-US" dirty="0" err="1" smtClean="0">
                <a:latin typeface="Rockwell"/>
                <a:cs typeface="Rockwell"/>
              </a:rPr>
              <a:t>nitrophenol</a:t>
            </a:r>
            <a:r>
              <a:rPr lang="en-US" dirty="0" smtClean="0">
                <a:latin typeface="Rockwell"/>
                <a:cs typeface="Rockwell"/>
              </a:rPr>
              <a:t> are colorless at acidic pH values.</a:t>
            </a:r>
          </a:p>
          <a:p>
            <a:pPr marL="457200" indent="-457200" algn="just">
              <a:lnSpc>
                <a:spcPct val="130000"/>
              </a:lnSpc>
              <a:buFont typeface="+mj-lt"/>
              <a:buAutoNum type="arabicPeriod"/>
            </a:pPr>
            <a:r>
              <a:rPr lang="en-US" altLang="en-US" dirty="0" smtClean="0">
                <a:latin typeface="Rockwell"/>
                <a:cs typeface="Rockwell"/>
              </a:rPr>
              <a:t>Under </a:t>
            </a:r>
            <a:r>
              <a:rPr lang="en-US" altLang="en-US" b="1" dirty="0" smtClean="0">
                <a:solidFill>
                  <a:srgbClr val="660066"/>
                </a:solidFill>
                <a:latin typeface="Rockwell"/>
                <a:cs typeface="Rockwell"/>
              </a:rPr>
              <a:t>alkaline conditions</a:t>
            </a:r>
            <a:r>
              <a:rPr lang="en-US" altLang="en-US" dirty="0" smtClean="0">
                <a:latin typeface="Rockwell"/>
                <a:cs typeface="Rockwell"/>
              </a:rPr>
              <a:t>, p-</a:t>
            </a:r>
            <a:r>
              <a:rPr lang="en-US" altLang="en-US" dirty="0" err="1" smtClean="0">
                <a:latin typeface="Rockwell"/>
                <a:cs typeface="Rockwell"/>
              </a:rPr>
              <a:t>nitrophenol</a:t>
            </a:r>
            <a:r>
              <a:rPr lang="en-US" altLang="en-US" dirty="0" smtClean="0">
                <a:latin typeface="Rockwell"/>
                <a:cs typeface="Rockwell"/>
              </a:rPr>
              <a:t> is converted to a </a:t>
            </a:r>
            <a:r>
              <a:rPr lang="en-US" altLang="en-US" dirty="0" smtClean="0">
                <a:solidFill>
                  <a:srgbClr val="E4CB3F"/>
                </a:solidFill>
                <a:latin typeface="Rockwell"/>
                <a:cs typeface="Rockwell"/>
              </a:rPr>
              <a:t>p-</a:t>
            </a:r>
            <a:r>
              <a:rPr lang="en-US" altLang="en-US" dirty="0" err="1" smtClean="0">
                <a:solidFill>
                  <a:srgbClr val="E4CB3F"/>
                </a:solidFill>
                <a:latin typeface="Rockwell"/>
                <a:cs typeface="Rockwell"/>
              </a:rPr>
              <a:t>nitrophenolate</a:t>
            </a:r>
            <a:r>
              <a:rPr lang="en-US" altLang="en-US" dirty="0" smtClean="0">
                <a:solidFill>
                  <a:srgbClr val="E4CB3F"/>
                </a:solidFill>
                <a:latin typeface="Rockwell"/>
                <a:cs typeface="Rockwell"/>
              </a:rPr>
              <a:t> </a:t>
            </a:r>
            <a:r>
              <a:rPr lang="en-US" altLang="en-US" dirty="0" smtClean="0">
                <a:latin typeface="Rockwell"/>
                <a:cs typeface="Rockwell"/>
              </a:rPr>
              <a:t>(yellow color) </a:t>
            </a:r>
            <a:r>
              <a:rPr lang="en-US" dirty="0" smtClean="0">
                <a:latin typeface="Rockwell"/>
                <a:cs typeface="Rockwell"/>
              </a:rPr>
              <a:t>and concentration can be measured at 405 nm.</a:t>
            </a:r>
          </a:p>
          <a:p>
            <a:pPr marL="173736" lvl="1" indent="0" algn="just">
              <a:lnSpc>
                <a:spcPct val="130000"/>
              </a:lnSpc>
              <a:buNone/>
            </a:pPr>
            <a:endParaRPr lang="en-US" sz="2000" b="1" i="1" u="sng" dirty="0" smtClean="0">
              <a:solidFill>
                <a:srgbClr val="660066"/>
              </a:solidFill>
              <a:latin typeface="Century Gothic"/>
              <a:cs typeface="Century Gothic"/>
            </a:endParaRPr>
          </a:p>
          <a:p>
            <a:endParaRPr lang="en-US" altLang="en-US" sz="2400" dirty="0">
              <a:latin typeface="Century Gothic"/>
              <a:cs typeface="Century Gothic"/>
            </a:endParaRPr>
          </a:p>
        </p:txBody>
      </p:sp>
      <p:pic>
        <p:nvPicPr>
          <p:cNvPr id="4" name="Picture 2" descr="http://www.bio.mtu.edu/campbell/bl482/lectures/lec2/482pnp1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7259" r="-43" b="51608"/>
          <a:stretch>
            <a:fillRect/>
          </a:stretch>
        </p:blipFill>
        <p:spPr bwMode="auto">
          <a:xfrm>
            <a:off x="856976" y="1223184"/>
            <a:ext cx="2876823" cy="17032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2" descr="http://www.bio.mtu.edu/campbell/bl482/lectures/lec2/482pnp1.gif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t="58069" r="-464" b="-171"/>
          <a:stretch/>
        </p:blipFill>
        <p:spPr bwMode="auto">
          <a:xfrm>
            <a:off x="4570506" y="1219200"/>
            <a:ext cx="2864224" cy="17525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838200" y="1143000"/>
            <a:ext cx="4414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2">
                    <a:lumMod val="50000"/>
                    <a:lumOff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3600" b="0" cap="none" spc="0" dirty="0">
              <a:ln w="0"/>
              <a:solidFill>
                <a:schemeClr val="accent2">
                  <a:lumMod val="50000"/>
                  <a:lumOff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1143000"/>
            <a:ext cx="36928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B050D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3600" b="0" cap="none" spc="0" dirty="0">
              <a:ln w="0"/>
              <a:solidFill>
                <a:srgbClr val="B050D7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5654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51535" r="10770" b="16393"/>
          <a:stretch/>
        </p:blipFill>
        <p:spPr>
          <a:xfrm>
            <a:off x="3048000" y="1524000"/>
            <a:ext cx="795662" cy="3594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51535" r="10770" b="16393"/>
          <a:stretch/>
        </p:blipFill>
        <p:spPr>
          <a:xfrm>
            <a:off x="2286000" y="1524000"/>
            <a:ext cx="795662" cy="3594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51535" r="10770" b="16393"/>
          <a:stretch/>
        </p:blipFill>
        <p:spPr>
          <a:xfrm>
            <a:off x="3962400" y="1524000"/>
            <a:ext cx="795662" cy="3594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51535" r="10770" b="16393"/>
          <a:stretch/>
        </p:blipFill>
        <p:spPr>
          <a:xfrm>
            <a:off x="4800600" y="1524000"/>
            <a:ext cx="795662" cy="3594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51535" r="10770" b="16393"/>
          <a:stretch/>
        </p:blipFill>
        <p:spPr>
          <a:xfrm>
            <a:off x="5715000" y="1524000"/>
            <a:ext cx="795662" cy="3594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51535" r="10770" b="16393"/>
          <a:stretch/>
        </p:blipFill>
        <p:spPr>
          <a:xfrm>
            <a:off x="6553200" y="1524000"/>
            <a:ext cx="795662" cy="35941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51535" r="10770" b="16393"/>
          <a:stretch/>
        </p:blipFill>
        <p:spPr>
          <a:xfrm>
            <a:off x="7467600" y="1524000"/>
            <a:ext cx="795662" cy="35941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51535" r="10770" b="16393"/>
          <a:stretch/>
        </p:blipFill>
        <p:spPr>
          <a:xfrm>
            <a:off x="8321877" y="1524000"/>
            <a:ext cx="795662" cy="35941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 rot="16200000">
            <a:off x="2105055" y="1781145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Blank</a:t>
            </a:r>
            <a:endParaRPr lang="en-US" sz="20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1752600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A</a:t>
            </a:r>
            <a:endParaRPr lang="en-US" sz="24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1752600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4800" y="1752600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B</a:t>
            </a:r>
            <a:endParaRPr lang="en-US" sz="24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5600" y="1752600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E</a:t>
            </a:r>
            <a:endParaRPr lang="en-US" sz="24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1200" y="1752600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D</a:t>
            </a:r>
            <a:endParaRPr lang="en-US" sz="24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43800" y="1752600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F</a:t>
            </a:r>
            <a:endParaRPr lang="en-US" sz="24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34400" y="1752600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G</a:t>
            </a:r>
            <a:endParaRPr lang="en-US" sz="2400" dirty="0">
              <a:latin typeface="+mn-lt"/>
            </a:endParaRPr>
          </a:p>
        </p:txBody>
      </p:sp>
      <p:sp>
        <p:nvSpPr>
          <p:cNvPr id="22" name="Freeform 21"/>
          <p:cNvSpPr/>
          <p:nvPr/>
        </p:nvSpPr>
        <p:spPr>
          <a:xfrm rot="10800000">
            <a:off x="2590800" y="4648197"/>
            <a:ext cx="6147078" cy="719201"/>
          </a:xfrm>
          <a:custGeom>
            <a:avLst/>
            <a:gdLst>
              <a:gd name="connsiteX0" fmla="*/ 0 w 6832879"/>
              <a:gd name="connsiteY0" fmla="*/ 546551 h 643001"/>
              <a:gd name="connsiteX1" fmla="*/ 0 w 6832879"/>
              <a:gd name="connsiteY1" fmla="*/ 0 h 643001"/>
              <a:gd name="connsiteX2" fmla="*/ 6832879 w 6832879"/>
              <a:gd name="connsiteY2" fmla="*/ 48225 h 643001"/>
              <a:gd name="connsiteX3" fmla="*/ 6832879 w 6832879"/>
              <a:gd name="connsiteY3" fmla="*/ 643001 h 643001"/>
              <a:gd name="connsiteX4" fmla="*/ 6832879 w 6832879"/>
              <a:gd name="connsiteY4" fmla="*/ 643001 h 64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2879" h="643001">
                <a:moveTo>
                  <a:pt x="0" y="546551"/>
                </a:moveTo>
                <a:lnTo>
                  <a:pt x="0" y="0"/>
                </a:lnTo>
                <a:lnTo>
                  <a:pt x="6832879" y="48225"/>
                </a:lnTo>
                <a:lnTo>
                  <a:pt x="6832879" y="643001"/>
                </a:lnTo>
                <a:lnTo>
                  <a:pt x="6832879" y="643001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16164" y="5334000"/>
            <a:ext cx="6934200" cy="123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All the factors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that affect enzyme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kinetics are constant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except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enzyme concentration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where it varies in each tube</a:t>
            </a:r>
          </a:p>
          <a:p>
            <a:pPr algn="ctr">
              <a:lnSpc>
                <a:spcPct val="140000"/>
              </a:lnSpc>
            </a:pPr>
            <a:r>
              <a:rPr lang="en-US" b="1" dirty="0" smtClean="0">
                <a:latin typeface="Rockwell"/>
                <a:cs typeface="Rockwell"/>
              </a:rPr>
              <a:t>Time = 5 min       pH= 5.7         Temp= 37 </a:t>
            </a:r>
            <a:r>
              <a:rPr lang="en-US" b="1" baseline="30000" dirty="0" err="1" smtClean="0">
                <a:latin typeface="Rockwell"/>
                <a:cs typeface="Rockwell"/>
              </a:rPr>
              <a:t>o</a:t>
            </a:r>
            <a:r>
              <a:rPr lang="en-US" b="1" dirty="0" err="1" smtClean="0">
                <a:latin typeface="Rockwell"/>
                <a:cs typeface="Rockwell"/>
              </a:rPr>
              <a:t>C</a:t>
            </a:r>
            <a:r>
              <a:rPr lang="en-US" b="1" dirty="0" smtClean="0">
                <a:latin typeface="Rockwell"/>
                <a:cs typeface="Rockwell"/>
              </a:rPr>
              <a:t>     [S] = 0.05M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Rockwell"/>
              <a:cs typeface="Rockwell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8600" y="1752600"/>
            <a:ext cx="1915383" cy="1549142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600" b="1" dirty="0" smtClean="0">
                <a:latin typeface="Rockwell"/>
                <a:cs typeface="Rockwell"/>
              </a:rPr>
              <a:t>Add to each tube:</a:t>
            </a: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en-US" sz="1600" dirty="0" smtClean="0">
                <a:latin typeface="Rockwell"/>
                <a:cs typeface="Rockwell"/>
              </a:rPr>
              <a:t>0.5 ml of buffer</a:t>
            </a: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en-US" sz="1600" dirty="0" smtClean="0">
                <a:latin typeface="Rockwell"/>
                <a:cs typeface="Rockwell"/>
              </a:rPr>
              <a:t>0.5 ml of </a:t>
            </a:r>
            <a:r>
              <a:rPr lang="en-US" sz="1600" dirty="0" err="1" smtClean="0">
                <a:latin typeface="Rockwell"/>
                <a:cs typeface="Rockwell"/>
              </a:rPr>
              <a:t>pNPP</a:t>
            </a:r>
            <a:endParaRPr lang="en-US" sz="1600" dirty="0" smtClean="0">
              <a:latin typeface="Rockwell"/>
              <a:cs typeface="Rockwell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en-US" sz="1600" dirty="0" smtClean="0">
                <a:latin typeface="Rockwell"/>
                <a:cs typeface="Rockwell"/>
              </a:rPr>
              <a:t>0.5 ml MgCl</a:t>
            </a:r>
            <a:r>
              <a:rPr lang="en-US" sz="1600" baseline="-25000" dirty="0" smtClean="0">
                <a:latin typeface="Rockwell"/>
                <a:cs typeface="Rockwell"/>
              </a:rPr>
              <a:t>2 </a:t>
            </a:r>
            <a:endParaRPr lang="en-US" sz="1600" dirty="0" smtClean="0">
              <a:latin typeface="Rockwell"/>
              <a:cs typeface="Rockwell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2400" y="152400"/>
            <a:ext cx="20597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  <a:lumOff val="25000"/>
                  </a:schemeClr>
                </a:solidFill>
                <a:latin typeface="Rockwell"/>
                <a:cs typeface="Rockwell"/>
              </a:rPr>
              <a:t>Method: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28600" y="3581400"/>
            <a:ext cx="1905000" cy="1592744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rgbClr val="FF0000"/>
                </a:solidFill>
                <a:latin typeface="Rockwell"/>
                <a:cs typeface="Rockwell"/>
              </a:rPr>
              <a:t>PS</a:t>
            </a:r>
            <a:r>
              <a:rPr lang="en-US" sz="1600" b="1" dirty="0" smtClean="0">
                <a:solidFill>
                  <a:srgbClr val="FF0000"/>
                </a:solidFill>
                <a:latin typeface="Rockwell"/>
                <a:cs typeface="Rockwell"/>
              </a:rPr>
              <a:t>:  </a:t>
            </a:r>
            <a:r>
              <a:rPr lang="en-US" sz="1600" dirty="0">
                <a:latin typeface="Rockwell"/>
                <a:cs typeface="Rockwell"/>
              </a:rPr>
              <a:t>Water volume will differ in each tube since each tube have [E</a:t>
            </a:r>
            <a:r>
              <a:rPr lang="en-US" sz="1600" dirty="0" smtClean="0">
                <a:latin typeface="Rockwell"/>
                <a:cs typeface="Rockwell"/>
              </a:rPr>
              <a:t>]</a:t>
            </a:r>
            <a:r>
              <a:rPr lang="en-US" dirty="0" smtClean="0">
                <a:latin typeface="Rockwell"/>
                <a:cs typeface="Rockwell"/>
              </a:rPr>
              <a:t>.</a:t>
            </a:r>
            <a:endParaRPr lang="en-US" dirty="0">
              <a:latin typeface="Rockwell"/>
              <a:cs typeface="Rockwell"/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1604234" y="334876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Rockwell"/>
                <a:cs typeface="Rockwell"/>
              </a:rPr>
              <a:t>5.5 ml of dis. H</a:t>
            </a:r>
            <a:r>
              <a:rPr lang="en-US" baseline="-25000" dirty="0" smtClean="0">
                <a:latin typeface="Rockwell"/>
                <a:cs typeface="Rockwell"/>
              </a:rPr>
              <a:t>2</a:t>
            </a:r>
            <a:r>
              <a:rPr lang="en-US" dirty="0" smtClean="0">
                <a:latin typeface="Rockwell"/>
                <a:cs typeface="Rockwell"/>
              </a:rPr>
              <a:t>O</a:t>
            </a:r>
            <a:endParaRPr lang="en-US" dirty="0">
              <a:latin typeface="Rockwell"/>
              <a:cs typeface="Rockwell"/>
            </a:endParaRPr>
          </a:p>
        </p:txBody>
      </p:sp>
      <p:sp>
        <p:nvSpPr>
          <p:cNvPr id="36" name="TextBox 35"/>
          <p:cNvSpPr txBox="1"/>
          <p:nvPr/>
        </p:nvSpPr>
        <p:spPr>
          <a:xfrm rot="16200000">
            <a:off x="2366234" y="334876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Rockwell"/>
                <a:cs typeface="Rockwell"/>
              </a:rPr>
              <a:t>5.3 ml of dis. H</a:t>
            </a:r>
            <a:r>
              <a:rPr lang="en-US" baseline="-25000" dirty="0" smtClean="0">
                <a:latin typeface="Rockwell"/>
                <a:cs typeface="Rockwell"/>
              </a:rPr>
              <a:t>2</a:t>
            </a:r>
            <a:r>
              <a:rPr lang="en-US" dirty="0" smtClean="0">
                <a:latin typeface="Rockwell"/>
                <a:cs typeface="Rockwell"/>
              </a:rPr>
              <a:t>O</a:t>
            </a:r>
            <a:endParaRPr lang="en-US" dirty="0">
              <a:latin typeface="Rockwell"/>
              <a:cs typeface="Rockwell"/>
            </a:endParaRPr>
          </a:p>
        </p:txBody>
      </p:sp>
      <p:sp>
        <p:nvSpPr>
          <p:cNvPr id="37" name="TextBox 36"/>
          <p:cNvSpPr txBox="1"/>
          <p:nvPr/>
        </p:nvSpPr>
        <p:spPr>
          <a:xfrm rot="16200000">
            <a:off x="3356834" y="334876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Rockwell"/>
                <a:cs typeface="Rockwell"/>
              </a:rPr>
              <a:t>5.2 ml of dis. H</a:t>
            </a:r>
            <a:r>
              <a:rPr lang="en-US" baseline="-25000" dirty="0" smtClean="0">
                <a:latin typeface="Rockwell"/>
                <a:cs typeface="Rockwell"/>
              </a:rPr>
              <a:t>2</a:t>
            </a:r>
            <a:r>
              <a:rPr lang="en-US" dirty="0" smtClean="0">
                <a:latin typeface="Rockwell"/>
                <a:cs typeface="Rockwell"/>
              </a:rPr>
              <a:t>O</a:t>
            </a:r>
            <a:endParaRPr lang="en-US" dirty="0">
              <a:latin typeface="Rockwell"/>
              <a:cs typeface="Rockwell"/>
            </a:endParaRPr>
          </a:p>
        </p:txBody>
      </p:sp>
      <p:sp>
        <p:nvSpPr>
          <p:cNvPr id="38" name="TextBox 37"/>
          <p:cNvSpPr txBox="1"/>
          <p:nvPr/>
        </p:nvSpPr>
        <p:spPr>
          <a:xfrm rot="16200000">
            <a:off x="4118834" y="334876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Rockwell"/>
                <a:cs typeface="Rockwell"/>
              </a:rPr>
              <a:t>5.1 ml of dis. H</a:t>
            </a:r>
            <a:r>
              <a:rPr lang="en-US" baseline="-25000" dirty="0" smtClean="0">
                <a:latin typeface="Rockwell"/>
                <a:cs typeface="Rockwell"/>
              </a:rPr>
              <a:t>2</a:t>
            </a:r>
            <a:r>
              <a:rPr lang="en-US" dirty="0" smtClean="0">
                <a:latin typeface="Rockwell"/>
                <a:cs typeface="Rockwell"/>
              </a:rPr>
              <a:t>O</a:t>
            </a:r>
            <a:endParaRPr lang="en-US" dirty="0">
              <a:latin typeface="Rockwell"/>
              <a:cs typeface="Rockwell"/>
            </a:endParaRPr>
          </a:p>
        </p:txBody>
      </p:sp>
      <p:sp>
        <p:nvSpPr>
          <p:cNvPr id="39" name="TextBox 38"/>
          <p:cNvSpPr txBox="1"/>
          <p:nvPr/>
        </p:nvSpPr>
        <p:spPr>
          <a:xfrm rot="16200000">
            <a:off x="5109434" y="334876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Rockwell"/>
                <a:cs typeface="Rockwell"/>
              </a:rPr>
              <a:t>5  ml of dis. H</a:t>
            </a:r>
            <a:r>
              <a:rPr lang="en-US" baseline="-25000" dirty="0" smtClean="0">
                <a:latin typeface="Rockwell"/>
                <a:cs typeface="Rockwell"/>
              </a:rPr>
              <a:t>2</a:t>
            </a:r>
            <a:r>
              <a:rPr lang="en-US" dirty="0" smtClean="0">
                <a:latin typeface="Rockwell"/>
                <a:cs typeface="Rockwell"/>
              </a:rPr>
              <a:t>O</a:t>
            </a:r>
            <a:endParaRPr lang="en-US" dirty="0">
              <a:latin typeface="Rockwell"/>
              <a:cs typeface="Rockwell"/>
            </a:endParaRPr>
          </a:p>
        </p:txBody>
      </p:sp>
      <p:sp>
        <p:nvSpPr>
          <p:cNvPr id="40" name="TextBox 39"/>
          <p:cNvSpPr txBox="1"/>
          <p:nvPr/>
        </p:nvSpPr>
        <p:spPr>
          <a:xfrm rot="16200000">
            <a:off x="5947634" y="334876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Rockwell"/>
                <a:cs typeface="Rockwell"/>
              </a:rPr>
              <a:t>4.9 ml of dis. H</a:t>
            </a:r>
            <a:r>
              <a:rPr lang="en-US" baseline="-25000" dirty="0" smtClean="0">
                <a:latin typeface="Rockwell"/>
                <a:cs typeface="Rockwell"/>
              </a:rPr>
              <a:t>2</a:t>
            </a:r>
            <a:r>
              <a:rPr lang="en-US" dirty="0" smtClean="0">
                <a:latin typeface="Rockwell"/>
                <a:cs typeface="Rockwell"/>
              </a:rPr>
              <a:t>O</a:t>
            </a:r>
            <a:endParaRPr lang="en-US" dirty="0">
              <a:latin typeface="Rockwell"/>
              <a:cs typeface="Rockwell"/>
            </a:endParaRPr>
          </a:p>
        </p:txBody>
      </p:sp>
      <p:sp>
        <p:nvSpPr>
          <p:cNvPr id="41" name="TextBox 40"/>
          <p:cNvSpPr txBox="1"/>
          <p:nvPr/>
        </p:nvSpPr>
        <p:spPr>
          <a:xfrm rot="16200000">
            <a:off x="6862034" y="342496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Rockwell"/>
                <a:cs typeface="Rockwell"/>
              </a:rPr>
              <a:t>4.7 ml of dis. H</a:t>
            </a:r>
            <a:r>
              <a:rPr lang="en-US" baseline="-25000" dirty="0" smtClean="0">
                <a:latin typeface="Rockwell"/>
                <a:cs typeface="Rockwell"/>
              </a:rPr>
              <a:t>2</a:t>
            </a:r>
            <a:r>
              <a:rPr lang="en-US" dirty="0" smtClean="0">
                <a:latin typeface="Rockwell"/>
                <a:cs typeface="Rockwell"/>
              </a:rPr>
              <a:t>O</a:t>
            </a:r>
            <a:endParaRPr lang="en-US" dirty="0">
              <a:latin typeface="Rockwell"/>
              <a:cs typeface="Rockwell"/>
            </a:endParaRPr>
          </a:p>
        </p:txBody>
      </p:sp>
      <p:sp>
        <p:nvSpPr>
          <p:cNvPr id="42" name="TextBox 41"/>
          <p:cNvSpPr txBox="1"/>
          <p:nvPr/>
        </p:nvSpPr>
        <p:spPr>
          <a:xfrm rot="16200000">
            <a:off x="7700234" y="342496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Rockwell"/>
                <a:cs typeface="Rockwell"/>
              </a:rPr>
              <a:t>4.5 ml of dis. H</a:t>
            </a:r>
            <a:r>
              <a:rPr lang="en-US" baseline="-25000" dirty="0" smtClean="0">
                <a:latin typeface="Rockwell"/>
                <a:cs typeface="Rockwell"/>
              </a:rPr>
              <a:t>2</a:t>
            </a:r>
            <a:r>
              <a:rPr lang="en-US" dirty="0" smtClean="0">
                <a:latin typeface="Rockwell"/>
                <a:cs typeface="Rockwell"/>
              </a:rPr>
              <a:t>O</a:t>
            </a:r>
            <a:endParaRPr lang="en-US" dirty="0">
              <a:latin typeface="Rockwell"/>
              <a:cs typeface="Rockwell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0524313" y="2908008"/>
            <a:ext cx="1667688" cy="1878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dirty="0">
                <a:latin typeface="Century Gothic"/>
                <a:cs typeface="Century Gothic"/>
              </a:rPr>
              <a:t>Place </a:t>
            </a:r>
            <a:r>
              <a:rPr lang="en-US" dirty="0" smtClean="0">
                <a:latin typeface="Century Gothic"/>
                <a:cs typeface="Century Gothic"/>
              </a:rPr>
              <a:t>in </a:t>
            </a:r>
            <a:r>
              <a:rPr lang="en-US" dirty="0">
                <a:latin typeface="Century Gothic"/>
                <a:cs typeface="Century Gothic"/>
              </a:rPr>
              <a:t>a water bath maintained at 37 ºC </a:t>
            </a:r>
            <a:r>
              <a:rPr lang="en-US" dirty="0" smtClean="0">
                <a:latin typeface="Century Gothic"/>
                <a:cs typeface="Century Gothic"/>
              </a:rPr>
              <a:t>for </a:t>
            </a:r>
            <a:r>
              <a:rPr lang="en-US" dirty="0">
                <a:latin typeface="Century Gothic"/>
                <a:cs typeface="Century Gothic"/>
              </a:rPr>
              <a:t>5 minutes.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0676713" y="3060408"/>
            <a:ext cx="1667688" cy="1878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dirty="0">
                <a:latin typeface="Century Gothic"/>
                <a:cs typeface="Century Gothic"/>
              </a:rPr>
              <a:t>Place </a:t>
            </a:r>
            <a:r>
              <a:rPr lang="en-US" dirty="0" smtClean="0">
                <a:latin typeface="Century Gothic"/>
                <a:cs typeface="Century Gothic"/>
              </a:rPr>
              <a:t>in </a:t>
            </a:r>
            <a:r>
              <a:rPr lang="en-US" dirty="0">
                <a:latin typeface="Century Gothic"/>
                <a:cs typeface="Century Gothic"/>
              </a:rPr>
              <a:t>a water bath maintained at 37 ºC </a:t>
            </a:r>
            <a:r>
              <a:rPr lang="en-US" dirty="0" smtClean="0">
                <a:latin typeface="Century Gothic"/>
                <a:cs typeface="Century Gothic"/>
              </a:rPr>
              <a:t>for </a:t>
            </a:r>
            <a:r>
              <a:rPr lang="en-US" dirty="0">
                <a:latin typeface="Century Gothic"/>
                <a:cs typeface="Century Gothic"/>
              </a:rPr>
              <a:t>5 minutes.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0829113" y="3212808"/>
            <a:ext cx="1667688" cy="1878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dirty="0">
                <a:latin typeface="Century Gothic"/>
                <a:cs typeface="Century Gothic"/>
              </a:rPr>
              <a:t>Place </a:t>
            </a:r>
            <a:r>
              <a:rPr lang="en-US" dirty="0" smtClean="0">
                <a:latin typeface="Century Gothic"/>
                <a:cs typeface="Century Gothic"/>
              </a:rPr>
              <a:t>in </a:t>
            </a:r>
            <a:r>
              <a:rPr lang="en-US" dirty="0">
                <a:latin typeface="Century Gothic"/>
                <a:cs typeface="Century Gothic"/>
              </a:rPr>
              <a:t>a water bath maintained at 37 ºC </a:t>
            </a:r>
            <a:r>
              <a:rPr lang="en-US" dirty="0" smtClean="0">
                <a:latin typeface="Century Gothic"/>
                <a:cs typeface="Century Gothic"/>
              </a:rPr>
              <a:t>for </a:t>
            </a:r>
            <a:r>
              <a:rPr lang="en-US" dirty="0">
                <a:latin typeface="Century Gothic"/>
                <a:cs typeface="Century Gothic"/>
              </a:rPr>
              <a:t>5 minutes.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0981513" y="3365208"/>
            <a:ext cx="1667688" cy="1878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dirty="0">
                <a:latin typeface="Century Gothic"/>
                <a:cs typeface="Century Gothic"/>
              </a:rPr>
              <a:t>Place </a:t>
            </a:r>
            <a:r>
              <a:rPr lang="en-US" dirty="0" smtClean="0">
                <a:latin typeface="Century Gothic"/>
                <a:cs typeface="Century Gothic"/>
              </a:rPr>
              <a:t>in </a:t>
            </a:r>
            <a:r>
              <a:rPr lang="en-US" dirty="0">
                <a:latin typeface="Century Gothic"/>
                <a:cs typeface="Century Gothic"/>
              </a:rPr>
              <a:t>a water bath maintained at 37 ºC </a:t>
            </a:r>
            <a:r>
              <a:rPr lang="en-US" dirty="0" smtClean="0">
                <a:latin typeface="Century Gothic"/>
                <a:cs typeface="Century Gothic"/>
              </a:rPr>
              <a:t>for </a:t>
            </a:r>
            <a:r>
              <a:rPr lang="en-US" dirty="0">
                <a:latin typeface="Century Gothic"/>
                <a:cs typeface="Century Gothic"/>
              </a:rPr>
              <a:t>5 minutes.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438400" y="9144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Rockwell"/>
                <a:cs typeface="Rockwell"/>
              </a:rPr>
              <a:t>Place in a water bath maintained at 37 ºC for 5 minutes</a:t>
            </a:r>
            <a:r>
              <a:rPr lang="en-US" b="1" dirty="0" smtClean="0">
                <a:latin typeface="Rockwell"/>
                <a:cs typeface="Rockwell"/>
              </a:rPr>
              <a:t>. </a:t>
            </a:r>
            <a:endParaRPr lang="en-US" b="1" dirty="0"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33511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1535" r="10770" b="16393"/>
          <a:stretch/>
        </p:blipFill>
        <p:spPr>
          <a:xfrm>
            <a:off x="2514600" y="838200"/>
            <a:ext cx="795662" cy="3594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51535" r="10770" b="16393"/>
          <a:stretch/>
        </p:blipFill>
        <p:spPr>
          <a:xfrm>
            <a:off x="3352800" y="838200"/>
            <a:ext cx="795662" cy="3594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51535" r="10770" b="16393"/>
          <a:stretch/>
        </p:blipFill>
        <p:spPr>
          <a:xfrm>
            <a:off x="4191000" y="838200"/>
            <a:ext cx="795662" cy="3594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51535" r="10770" b="16393"/>
          <a:stretch/>
        </p:blipFill>
        <p:spPr>
          <a:xfrm>
            <a:off x="5029200" y="838200"/>
            <a:ext cx="795662" cy="3594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51535" r="10770" b="16393"/>
          <a:stretch/>
        </p:blipFill>
        <p:spPr>
          <a:xfrm>
            <a:off x="5867400" y="838200"/>
            <a:ext cx="795662" cy="3594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51535" r="10770" b="16393"/>
          <a:stretch/>
        </p:blipFill>
        <p:spPr>
          <a:xfrm>
            <a:off x="6705600" y="838200"/>
            <a:ext cx="795662" cy="35941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51535" r="10770" b="16393"/>
          <a:stretch/>
        </p:blipFill>
        <p:spPr>
          <a:xfrm>
            <a:off x="7543800" y="838200"/>
            <a:ext cx="795662" cy="35941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51535" r="10770" b="16393"/>
          <a:stretch/>
        </p:blipFill>
        <p:spPr>
          <a:xfrm>
            <a:off x="8348338" y="838200"/>
            <a:ext cx="795662" cy="35941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 rot="16200000">
            <a:off x="2333655" y="1095345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Blank</a:t>
            </a:r>
            <a:endParaRPr lang="en-US" sz="20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43400" y="1143000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B</a:t>
            </a:r>
            <a:endParaRPr lang="en-US" sz="24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5200" y="1143000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A</a:t>
            </a:r>
            <a:endParaRPr lang="en-US" sz="24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1143000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C</a:t>
            </a:r>
            <a:endParaRPr lang="en-US" sz="24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0" y="1143000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E</a:t>
            </a:r>
            <a:endParaRPr lang="en-US" sz="24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9800" y="1143000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D</a:t>
            </a:r>
            <a:endParaRPr lang="en-US" sz="24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34400" y="1143000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G</a:t>
            </a:r>
            <a:endParaRPr lang="en-US" sz="24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96200" y="1143000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F</a:t>
            </a:r>
            <a:endParaRPr lang="en-US" sz="240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1832834" y="281536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ckwell"/>
                <a:cs typeface="Rockwell"/>
              </a:rPr>
              <a:t>0</a:t>
            </a:r>
            <a:r>
              <a:rPr lang="en-US" dirty="0" smtClean="0">
                <a:latin typeface="Rockwell"/>
                <a:cs typeface="Rockwell"/>
              </a:rPr>
              <a:t>  ml of Enzyme</a:t>
            </a:r>
            <a:endParaRPr lang="en-US" dirty="0">
              <a:latin typeface="Rockwell"/>
              <a:cs typeface="Rockwell"/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4423634" y="289156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ckwell"/>
                <a:cs typeface="Rockwell"/>
              </a:rPr>
              <a:t>0.4</a:t>
            </a:r>
            <a:r>
              <a:rPr lang="en-US" dirty="0" smtClean="0">
                <a:latin typeface="Rockwell"/>
                <a:cs typeface="Rockwell"/>
              </a:rPr>
              <a:t>  ml of Enzyme</a:t>
            </a:r>
            <a:endParaRPr lang="en-US" dirty="0">
              <a:latin typeface="Rockwell"/>
              <a:cs typeface="Rockwell"/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5261834" y="289156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ckwell"/>
                <a:cs typeface="Rockwell"/>
              </a:rPr>
              <a:t>0.5</a:t>
            </a:r>
            <a:r>
              <a:rPr lang="en-US" dirty="0" smtClean="0">
                <a:latin typeface="Rockwell"/>
                <a:cs typeface="Rockwell"/>
              </a:rPr>
              <a:t>  ml of Enzyme</a:t>
            </a:r>
            <a:endParaRPr lang="en-US" dirty="0">
              <a:latin typeface="Rockwell"/>
              <a:cs typeface="Rockwell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6100034" y="281536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ckwell"/>
                <a:cs typeface="Rockwell"/>
              </a:rPr>
              <a:t>0.6</a:t>
            </a:r>
            <a:r>
              <a:rPr lang="en-US" dirty="0" smtClean="0">
                <a:latin typeface="Rockwell"/>
                <a:cs typeface="Rockwell"/>
              </a:rPr>
              <a:t>  ml of Enzyme</a:t>
            </a:r>
            <a:endParaRPr lang="en-US" dirty="0">
              <a:latin typeface="Rockwell"/>
              <a:cs typeface="Rockwell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6862034" y="289156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ckwell"/>
                <a:cs typeface="Rockwell"/>
              </a:rPr>
              <a:t>0.8</a:t>
            </a:r>
            <a:r>
              <a:rPr lang="en-US" dirty="0" smtClean="0">
                <a:latin typeface="Rockwell"/>
                <a:cs typeface="Rockwell"/>
              </a:rPr>
              <a:t>  ml of Enzyme</a:t>
            </a:r>
            <a:endParaRPr lang="en-US" dirty="0">
              <a:latin typeface="Rockwell"/>
              <a:cs typeface="Rockwell"/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7700234" y="289156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ckwell"/>
                <a:cs typeface="Rockwell"/>
              </a:rPr>
              <a:t>1</a:t>
            </a:r>
            <a:r>
              <a:rPr lang="en-US" dirty="0" smtClean="0">
                <a:latin typeface="Rockwell"/>
                <a:cs typeface="Rockwell"/>
              </a:rPr>
              <a:t> ml of Enzyme</a:t>
            </a:r>
            <a:endParaRPr lang="en-US" dirty="0">
              <a:latin typeface="Rockwell"/>
              <a:cs typeface="Rockwell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2671034" y="296776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ckwell"/>
                <a:cs typeface="Rockwell"/>
              </a:rPr>
              <a:t>0.2 </a:t>
            </a:r>
            <a:r>
              <a:rPr lang="en-US" dirty="0" smtClean="0">
                <a:latin typeface="Rockwell"/>
                <a:cs typeface="Rockwell"/>
              </a:rPr>
              <a:t> ml of Enzyme</a:t>
            </a:r>
            <a:endParaRPr lang="en-US" dirty="0">
              <a:latin typeface="Rockwell"/>
              <a:cs typeface="Rockwell"/>
            </a:endParaRPr>
          </a:p>
        </p:txBody>
      </p:sp>
      <p:sp>
        <p:nvSpPr>
          <p:cNvPr id="31" name="TextBox 30"/>
          <p:cNvSpPr txBox="1"/>
          <p:nvPr/>
        </p:nvSpPr>
        <p:spPr>
          <a:xfrm rot="16200000">
            <a:off x="3585434" y="296776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ckwell"/>
                <a:cs typeface="Rockwell"/>
              </a:rPr>
              <a:t>0.3</a:t>
            </a:r>
            <a:r>
              <a:rPr lang="en-US" dirty="0" smtClean="0">
                <a:latin typeface="Rockwell"/>
                <a:cs typeface="Rockwell"/>
              </a:rPr>
              <a:t>  ml of Enzyme</a:t>
            </a:r>
            <a:endParaRPr lang="en-US" dirty="0">
              <a:latin typeface="Rockwell"/>
              <a:cs typeface="Rockwell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19200" y="0"/>
            <a:ext cx="8229600" cy="747897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b="1" dirty="0" smtClean="0">
                <a:solidFill>
                  <a:srgbClr val="008000"/>
                </a:solidFill>
                <a:latin typeface="Rockwell"/>
                <a:cs typeface="Rockwell"/>
              </a:rPr>
              <a:t>To start the reaction </a:t>
            </a:r>
            <a:r>
              <a:rPr lang="en-US" dirty="0" smtClean="0">
                <a:latin typeface="Rockwell"/>
                <a:cs typeface="Rockwell"/>
              </a:rPr>
              <a:t>add the corresponding enzyme volume to each tube </a:t>
            </a:r>
          </a:p>
          <a:p>
            <a:pPr algn="l">
              <a:lnSpc>
                <a:spcPct val="120000"/>
              </a:lnSpc>
            </a:pPr>
            <a:r>
              <a:rPr lang="en-US" b="1" dirty="0">
                <a:solidFill>
                  <a:srgbClr val="FF0000"/>
                </a:solidFill>
                <a:latin typeface="Rockwell"/>
                <a:cs typeface="Rockwell"/>
              </a:rPr>
              <a:t>To stop the reaction </a:t>
            </a:r>
            <a:r>
              <a:rPr lang="en-US" b="1" dirty="0">
                <a:latin typeface="Rockwell"/>
                <a:cs typeface="Rockwell"/>
                <a:sym typeface="Wingdings"/>
              </a:rPr>
              <a:t> </a:t>
            </a:r>
            <a:r>
              <a:rPr lang="en-US" b="1" dirty="0">
                <a:latin typeface="Rockwell"/>
                <a:cs typeface="Rockwell"/>
              </a:rPr>
              <a:t> </a:t>
            </a:r>
            <a:r>
              <a:rPr lang="en-US" dirty="0">
                <a:latin typeface="Rockwell"/>
                <a:cs typeface="Rockwell"/>
              </a:rPr>
              <a:t>add </a:t>
            </a:r>
            <a:r>
              <a:rPr lang="en-US" b="1" dirty="0">
                <a:latin typeface="Rockwell"/>
                <a:cs typeface="Rockwell"/>
              </a:rPr>
              <a:t>0.5ml of KOH</a:t>
            </a:r>
            <a:r>
              <a:rPr lang="en-US" dirty="0">
                <a:latin typeface="Rockwell"/>
                <a:cs typeface="Rockwell"/>
              </a:rPr>
              <a:t>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8600" y="1676400"/>
            <a:ext cx="2028595" cy="1200329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Rockwell"/>
                <a:cs typeface="Rockwell"/>
              </a:rPr>
              <a:t>All additions f </a:t>
            </a:r>
            <a:r>
              <a:rPr lang="en-US" dirty="0" smtClean="0">
                <a:solidFill>
                  <a:srgbClr val="008000"/>
                </a:solidFill>
                <a:latin typeface="Rockwell"/>
                <a:cs typeface="Rockwell"/>
              </a:rPr>
              <a:t>E</a:t>
            </a:r>
            <a:r>
              <a:rPr lang="en-US" dirty="0" smtClean="0">
                <a:latin typeface="Rockwell"/>
                <a:cs typeface="Rockwell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Rockwell"/>
                <a:cs typeface="Rockwell"/>
              </a:rPr>
              <a:t>KOH</a:t>
            </a:r>
            <a:r>
              <a:rPr lang="en-US" dirty="0" smtClean="0">
                <a:latin typeface="Rockwell"/>
                <a:cs typeface="Rockwell"/>
              </a:rPr>
              <a:t> must be in 37 </a:t>
            </a:r>
            <a:r>
              <a:rPr lang="en-US" baseline="30000" dirty="0" smtClean="0">
                <a:latin typeface="Rockwell"/>
                <a:cs typeface="Rockwell"/>
              </a:rPr>
              <a:t>0</a:t>
            </a:r>
            <a:r>
              <a:rPr lang="en-US" dirty="0" smtClean="0">
                <a:latin typeface="Rockwell"/>
                <a:cs typeface="Rockwell"/>
              </a:rPr>
              <a:t>C water bath  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140733"/>
              </p:ext>
            </p:extLst>
          </p:nvPr>
        </p:nvGraphicFramePr>
        <p:xfrm>
          <a:off x="1295400" y="4648200"/>
          <a:ext cx="7848600" cy="736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177290"/>
                <a:gridCol w="941832"/>
                <a:gridCol w="863346"/>
                <a:gridCol w="863346"/>
                <a:gridCol w="941832"/>
                <a:gridCol w="863346"/>
                <a:gridCol w="784860"/>
                <a:gridCol w="784860"/>
                <a:gridCol w="627888"/>
              </a:tblGrid>
              <a:tr h="22274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8000"/>
                          </a:solidFill>
                        </a:rPr>
                        <a:t>Start at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Stop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at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17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27632" y="5791200"/>
            <a:ext cx="9116367" cy="798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30000"/>
              </a:lnSpc>
            </a:pPr>
            <a:r>
              <a:rPr lang="en-US" dirty="0">
                <a:latin typeface="Rockwell"/>
                <a:cs typeface="Rockwell"/>
              </a:rPr>
              <a:t>After all the reactions have been terminated, determine the absorbance at </a:t>
            </a:r>
            <a:r>
              <a:rPr lang="en-US" b="1" u="sng" dirty="0">
                <a:latin typeface="Rockwell"/>
                <a:cs typeface="Rockwell"/>
              </a:rPr>
              <a:t>405 nm</a:t>
            </a:r>
            <a:r>
              <a:rPr lang="en-US" dirty="0">
                <a:latin typeface="Rockwell"/>
                <a:cs typeface="Rockwell"/>
              </a:rPr>
              <a:t> for each </a:t>
            </a:r>
            <a:r>
              <a:rPr lang="en-US" dirty="0" smtClean="0">
                <a:latin typeface="Rockwell"/>
                <a:cs typeface="Rockwell"/>
              </a:rPr>
              <a:t>sample against blank.</a:t>
            </a:r>
            <a:endParaRPr lang="en-US" dirty="0">
              <a:latin typeface="Rockwell"/>
              <a:cs typeface="Rockwell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alphaModFix amt="42000"/>
          </a:blip>
          <a:stretch>
            <a:fillRect/>
          </a:stretch>
        </p:blipFill>
        <p:spPr>
          <a:xfrm>
            <a:off x="3810000" y="5715000"/>
            <a:ext cx="898274" cy="77376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866293">
            <a:off x="270992" y="4228697"/>
            <a:ext cx="1209295" cy="124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342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18" y="849656"/>
            <a:ext cx="8919882" cy="600834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30000"/>
              </a:lnSpc>
              <a:buNone/>
            </a:pPr>
            <a:endParaRPr lang="en-US" sz="2000" dirty="0">
              <a:latin typeface="Century Gothic"/>
              <a:cs typeface="Century Gothic"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4"/>
            </a:pPr>
            <a:endParaRPr lang="en-US" sz="2000" dirty="0" smtClean="0">
              <a:latin typeface="Century Gothic"/>
              <a:cs typeface="Century Gothic"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4"/>
            </a:pPr>
            <a:endParaRPr lang="en-US" sz="2000" dirty="0">
              <a:latin typeface="Century Gothic"/>
              <a:cs typeface="Century Gothic"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4"/>
            </a:pPr>
            <a:endParaRPr lang="en-US" sz="2000" dirty="0" smtClean="0">
              <a:latin typeface="Century Gothic"/>
              <a:cs typeface="Century Gothic"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4"/>
            </a:pPr>
            <a:endParaRPr lang="en-US" sz="2000" dirty="0">
              <a:latin typeface="Century Gothic"/>
              <a:cs typeface="Century Gothic"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4"/>
            </a:pPr>
            <a:endParaRPr lang="en-US" sz="2000" dirty="0" smtClean="0">
              <a:latin typeface="Century Gothic"/>
              <a:cs typeface="Century Gothic"/>
            </a:endParaRPr>
          </a:p>
          <a:p>
            <a:pPr marL="0" indent="0" algn="just">
              <a:lnSpc>
                <a:spcPct val="130000"/>
              </a:lnSpc>
              <a:buNone/>
            </a:pPr>
            <a:endParaRPr lang="en-US" sz="2000" dirty="0">
              <a:latin typeface="Century Gothic"/>
              <a:cs typeface="Century Gothic"/>
            </a:endParaRPr>
          </a:p>
          <a:p>
            <a:pPr marL="0" lvl="0" indent="0" algn="just">
              <a:lnSpc>
                <a:spcPct val="130000"/>
              </a:lnSpc>
              <a:buNone/>
            </a:pPr>
            <a:r>
              <a:rPr lang="en-US" sz="2000" b="1" dirty="0" smtClean="0">
                <a:latin typeface="Century Gothic"/>
                <a:cs typeface="Century Gothic"/>
              </a:rPr>
              <a:t>       </a:t>
            </a: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4"/>
            </a:pPr>
            <a:endParaRPr lang="en-US" sz="2000" dirty="0">
              <a:latin typeface="Century Gothic"/>
              <a:cs typeface="Century Gothic"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4"/>
            </a:pPr>
            <a:endParaRPr lang="en-US" sz="2000" dirty="0" smtClean="0">
              <a:latin typeface="Century Gothic"/>
              <a:cs typeface="Century Gothic"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4"/>
            </a:pPr>
            <a:endParaRPr lang="en-US" sz="2000" dirty="0">
              <a:latin typeface="Century Gothic"/>
              <a:cs typeface="Century Gothic"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4"/>
            </a:pPr>
            <a:endParaRPr lang="en-US" sz="2000" dirty="0" smtClean="0">
              <a:latin typeface="Century Gothic"/>
              <a:cs typeface="Century Gothic"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4"/>
            </a:pPr>
            <a:endParaRPr lang="en-US" sz="2000" dirty="0">
              <a:latin typeface="Century Gothic"/>
              <a:cs typeface="Century Gothic"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4"/>
            </a:pPr>
            <a:endParaRPr lang="en-US" sz="2000" dirty="0" smtClean="0">
              <a:latin typeface="Century Gothic"/>
              <a:cs typeface="Century Gothic"/>
            </a:endParaRPr>
          </a:p>
          <a:p>
            <a:pPr marL="0" indent="0" algn="just">
              <a:lnSpc>
                <a:spcPct val="130000"/>
              </a:lnSpc>
              <a:buNone/>
            </a:pPr>
            <a:endParaRPr lang="en-US" sz="2000" dirty="0" smtClean="0">
              <a:latin typeface="Century Gothic"/>
              <a:cs typeface="Century Gothic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60149"/>
              </p:ext>
            </p:extLst>
          </p:nvPr>
        </p:nvGraphicFramePr>
        <p:xfrm>
          <a:off x="381000" y="1835150"/>
          <a:ext cx="3600450" cy="451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" r:id="rId3" imgW="5905500" imgH="6502400" progId="Word.Document.12">
                  <p:embed/>
                </p:oleObj>
              </mc:Choice>
              <mc:Fallback>
                <p:oleObj name="Document" r:id="rId3" imgW="5905500" imgH="6502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835150"/>
                        <a:ext cx="3600450" cy="451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urved Left Arrow 7"/>
          <p:cNvSpPr/>
          <p:nvPr/>
        </p:nvSpPr>
        <p:spPr>
          <a:xfrm rot="2813400">
            <a:off x="4307904" y="2231517"/>
            <a:ext cx="2053287" cy="2672003"/>
          </a:xfrm>
          <a:prstGeom prst="curvedLeftArrow">
            <a:avLst>
              <a:gd name="adj1" fmla="val 23805"/>
              <a:gd name="adj2" fmla="val 50000"/>
              <a:gd name="adj3" fmla="val 3055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2438400"/>
            <a:ext cx="2209800" cy="1559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rgbClr val="0000FF"/>
                </a:solidFill>
                <a:latin typeface="Rockwell"/>
                <a:cs typeface="Rockwell"/>
              </a:rPr>
              <a:t>T</a:t>
            </a:r>
            <a:r>
              <a:rPr lang="en-US" sz="2000" b="1" dirty="0" smtClean="0">
                <a:solidFill>
                  <a:srgbClr val="0000FF"/>
                </a:solidFill>
                <a:latin typeface="Rockwell"/>
                <a:cs typeface="Rockwell"/>
              </a:rPr>
              <a:t>o convert the time table to an easier way try the following</a:t>
            </a:r>
            <a:endParaRPr lang="en-US" sz="2000" b="1" dirty="0">
              <a:solidFill>
                <a:srgbClr val="0000FF"/>
              </a:solidFill>
              <a:latin typeface="Rockwell"/>
              <a:cs typeface="Rockwell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813786">
            <a:off x="5773559" y="4338423"/>
            <a:ext cx="2122097" cy="2237356"/>
          </a:xfrm>
          <a:prstGeom prst="rect">
            <a:avLst/>
          </a:prstGeom>
        </p:spPr>
      </p:pic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776504"/>
              </p:ext>
            </p:extLst>
          </p:nvPr>
        </p:nvGraphicFramePr>
        <p:xfrm>
          <a:off x="914400" y="381000"/>
          <a:ext cx="6906768" cy="1102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177290"/>
                <a:gridCol w="863346"/>
                <a:gridCol w="863346"/>
                <a:gridCol w="941832"/>
                <a:gridCol w="863346"/>
                <a:gridCol w="784860"/>
                <a:gridCol w="784860"/>
                <a:gridCol w="627888"/>
              </a:tblGrid>
              <a:tr h="22274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Tube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D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</a:t>
                      </a:r>
                      <a:endParaRPr lang="en-US" sz="1800" dirty="0"/>
                    </a:p>
                  </a:txBody>
                  <a:tcPr/>
                </a:tc>
              </a:tr>
              <a:tr h="22274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8000"/>
                          </a:solidFill>
                        </a:rPr>
                        <a:t>Start at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Stop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at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17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608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145602"/>
              </p:ext>
            </p:extLst>
          </p:nvPr>
        </p:nvGraphicFramePr>
        <p:xfrm>
          <a:off x="0" y="1066800"/>
          <a:ext cx="6629399" cy="4343400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2785236"/>
                <a:gridCol w="1904467"/>
                <a:gridCol w="1001327"/>
                <a:gridCol w="93836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Velocity 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(µmole of PNP/min) </a:t>
                      </a:r>
                      <a:endParaRPr kumimoji="0" lang="ar-sa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Absorbance 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405 nm</a:t>
                      </a:r>
                      <a:endParaRPr kumimoji="0" lang="ar-sa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[E] (</a:t>
                      </a: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ml)</a:t>
                      </a:r>
                      <a:endParaRPr kumimoji="0" lang="ar-sa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Tube </a:t>
                      </a:r>
                      <a:endParaRPr kumimoji="0" lang="ar-sa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CF7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Blank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CF7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CF7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0.3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CF7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0.4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CF7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CF7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0.6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CF7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0.8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CF7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CF7"/>
                    </a:solidFill>
                  </a:tcPr>
                </a:tc>
              </a:tr>
            </a:tbl>
          </a:graphicData>
        </a:graphic>
      </p:graphicFrame>
      <p:sp>
        <p:nvSpPr>
          <p:cNvPr id="11313" name="مربع نص 2"/>
          <p:cNvSpPr txBox="1">
            <a:spLocks noChangeArrowheads="1"/>
          </p:cNvSpPr>
          <p:nvPr/>
        </p:nvSpPr>
        <p:spPr bwMode="auto">
          <a:xfrm>
            <a:off x="228600" y="152400"/>
            <a:ext cx="3581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4400" b="1" dirty="0">
                <a:solidFill>
                  <a:srgbClr val="772399"/>
                </a:solidFill>
                <a:latin typeface="+mn-lt"/>
              </a:rPr>
              <a:t>Results :</a:t>
            </a:r>
            <a:endParaRPr lang="ar-sa" sz="4400" b="1" dirty="0">
              <a:solidFill>
                <a:srgbClr val="772399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5715000"/>
            <a:ext cx="8077200" cy="900246"/>
          </a:xfrm>
          <a:prstGeom prst="rect">
            <a:avLst/>
          </a:prstGeom>
          <a:scene3d>
            <a:camera prst="perspectiveRelaxedModerately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l">
              <a:lnSpc>
                <a:spcPct val="150000"/>
              </a:lnSpc>
            </a:pPr>
            <a:r>
              <a:rPr lang="en-US" b="1" dirty="0">
                <a:solidFill>
                  <a:prstClr val="black"/>
                </a:solidFill>
                <a:latin typeface="Rockwell"/>
              </a:rPr>
              <a:t>Velocity (V) = (A x 10</a:t>
            </a:r>
            <a:r>
              <a:rPr lang="en-US" b="1" baseline="30000" dirty="0">
                <a:solidFill>
                  <a:prstClr val="black"/>
                </a:solidFill>
                <a:latin typeface="Rockwell"/>
              </a:rPr>
              <a:t>6</a:t>
            </a:r>
            <a:r>
              <a:rPr lang="en-US" b="1" dirty="0">
                <a:solidFill>
                  <a:prstClr val="black"/>
                </a:solidFill>
                <a:latin typeface="Rockwell"/>
              </a:rPr>
              <a:t>)  /(E x  time)=       </a:t>
            </a:r>
            <a:r>
              <a:rPr lang="en-US" b="1" dirty="0" smtClean="0">
                <a:solidFill>
                  <a:prstClr val="black"/>
                </a:solidFill>
                <a:latin typeface="Rockwell"/>
              </a:rPr>
              <a:t>      </a:t>
            </a:r>
            <a:r>
              <a:rPr lang="en-US" b="1" dirty="0" smtClean="0">
                <a:solidFill>
                  <a:srgbClr val="772399"/>
                </a:solidFill>
                <a:latin typeface="Rockwell"/>
              </a:rPr>
              <a:t>µmole </a:t>
            </a:r>
            <a:r>
              <a:rPr lang="en-US" b="1" dirty="0">
                <a:solidFill>
                  <a:srgbClr val="772399"/>
                </a:solidFill>
                <a:latin typeface="Rockwell"/>
              </a:rPr>
              <a:t>of PNP/min      </a:t>
            </a:r>
          </a:p>
          <a:p>
            <a:pPr lvl="0" algn="l">
              <a:lnSpc>
                <a:spcPct val="150000"/>
              </a:lnSpc>
            </a:pPr>
            <a:r>
              <a:rPr lang="en-US" dirty="0" smtClean="0">
                <a:solidFill>
                  <a:srgbClr val="772399"/>
                </a:solidFill>
                <a:latin typeface="Rockwell"/>
              </a:rPr>
              <a:t>E</a:t>
            </a:r>
            <a:r>
              <a:rPr lang="en-US" dirty="0">
                <a:solidFill>
                  <a:srgbClr val="772399"/>
                </a:solidFill>
                <a:latin typeface="Rockwell"/>
              </a:rPr>
              <a:t>=  extension coefficient=18.8 x </a:t>
            </a:r>
            <a:r>
              <a:rPr lang="en-US" dirty="0" smtClean="0">
                <a:solidFill>
                  <a:srgbClr val="772399"/>
                </a:solidFill>
                <a:latin typeface="Rockwell"/>
              </a:rPr>
              <a:t>10</a:t>
            </a:r>
            <a:r>
              <a:rPr lang="en-US" baseline="30000" dirty="0" smtClean="0">
                <a:solidFill>
                  <a:srgbClr val="772399"/>
                </a:solidFill>
                <a:latin typeface="Rockwell"/>
              </a:rPr>
              <a:t>3</a:t>
            </a:r>
            <a:r>
              <a:rPr lang="en-US" dirty="0" smtClean="0">
                <a:solidFill>
                  <a:srgbClr val="772399"/>
                </a:solidFill>
                <a:latin typeface="Rockwell"/>
              </a:rPr>
              <a:t>               Time </a:t>
            </a:r>
            <a:r>
              <a:rPr lang="en-US" dirty="0">
                <a:solidFill>
                  <a:srgbClr val="772399"/>
                </a:solidFill>
                <a:latin typeface="Rockwell"/>
              </a:rPr>
              <a:t>= 5 min</a:t>
            </a:r>
            <a:endParaRPr lang="en-US" dirty="0">
              <a:solidFill>
                <a:srgbClr val="772399"/>
              </a:solidFill>
              <a:latin typeface="Rockwell"/>
            </a:endParaRPr>
          </a:p>
        </p:txBody>
      </p:sp>
      <p:grpSp>
        <p:nvGrpSpPr>
          <p:cNvPr id="5" name="مجموعة 11"/>
          <p:cNvGrpSpPr>
            <a:grpSpLocks/>
          </p:cNvGrpSpPr>
          <p:nvPr/>
        </p:nvGrpSpPr>
        <p:grpSpPr bwMode="auto">
          <a:xfrm>
            <a:off x="6858000" y="1905000"/>
            <a:ext cx="2062168" cy="2453644"/>
            <a:chOff x="84526" y="1524000"/>
            <a:chExt cx="5620376" cy="3570842"/>
          </a:xfrm>
        </p:grpSpPr>
        <p:cxnSp>
          <p:nvCxnSpPr>
            <p:cNvPr id="6" name="رابط مستقيم 2"/>
            <p:cNvCxnSpPr>
              <a:cxnSpLocks noChangeShapeType="1"/>
            </p:cNvCxnSpPr>
            <p:nvPr/>
          </p:nvCxnSpPr>
          <p:spPr bwMode="auto">
            <a:xfrm rot="5400000">
              <a:off x="496034" y="3009778"/>
              <a:ext cx="297155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رابط مستقيم 4"/>
            <p:cNvCxnSpPr>
              <a:cxnSpLocks noChangeShapeType="1"/>
            </p:cNvCxnSpPr>
            <p:nvPr/>
          </p:nvCxnSpPr>
          <p:spPr bwMode="auto">
            <a:xfrm>
              <a:off x="1981812" y="4495556"/>
              <a:ext cx="36569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رابط مستقيم 6"/>
            <p:cNvCxnSpPr>
              <a:cxnSpLocks noChangeShapeType="1"/>
            </p:cNvCxnSpPr>
            <p:nvPr/>
          </p:nvCxnSpPr>
          <p:spPr bwMode="auto">
            <a:xfrm flipV="1">
              <a:off x="1981812" y="2438217"/>
              <a:ext cx="2667000" cy="205733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مربع نص 8"/>
            <p:cNvSpPr txBox="1">
              <a:spLocks noChangeArrowheads="1"/>
            </p:cNvSpPr>
            <p:nvPr/>
          </p:nvSpPr>
          <p:spPr bwMode="auto">
            <a:xfrm>
              <a:off x="3169187" y="4557345"/>
              <a:ext cx="2535715" cy="537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 dirty="0">
                  <a:solidFill>
                    <a:srgbClr val="772399"/>
                  </a:solidFill>
                  <a:latin typeface="Calibri" charset="0"/>
                </a:rPr>
                <a:t>[E</a:t>
              </a:r>
              <a:r>
                <a:rPr lang="en-US" b="1" dirty="0" smtClean="0">
                  <a:solidFill>
                    <a:srgbClr val="772399"/>
                  </a:solidFill>
                  <a:latin typeface="Calibri" charset="0"/>
                </a:rPr>
                <a:t>] (ml)</a:t>
              </a:r>
              <a:endParaRPr lang="ar-sa" b="1" dirty="0">
                <a:solidFill>
                  <a:srgbClr val="772399"/>
                </a:solidFill>
                <a:latin typeface="Calibri" charset="0"/>
              </a:endParaRPr>
            </a:p>
          </p:txBody>
        </p:sp>
        <p:sp>
          <p:nvSpPr>
            <p:cNvPr id="10" name="مستطيل 9"/>
            <p:cNvSpPr>
              <a:spLocks noChangeArrowheads="1"/>
            </p:cNvSpPr>
            <p:nvPr/>
          </p:nvSpPr>
          <p:spPr bwMode="auto">
            <a:xfrm rot="5400000">
              <a:off x="-481574" y="2200995"/>
              <a:ext cx="2759541" cy="1627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solidFill>
                    <a:srgbClr val="772399"/>
                  </a:solidFill>
                  <a:latin typeface="Calibri" charset="0"/>
                </a:rPr>
                <a:t>Velocity 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 b="1" dirty="0" smtClean="0">
                  <a:solidFill>
                    <a:srgbClr val="772399"/>
                  </a:solidFill>
                  <a:latin typeface="Calibri" charset="0"/>
                </a:rPr>
                <a:t>(µmole of PNP/min)</a:t>
              </a:r>
              <a:r>
                <a:rPr lang="en-US" sz="2400" b="1" dirty="0" smtClean="0">
                  <a:solidFill>
                    <a:srgbClr val="772399"/>
                  </a:solidFill>
                  <a:latin typeface="Calibri" charset="0"/>
                </a:rPr>
                <a:t> </a:t>
              </a:r>
              <a:endParaRPr lang="ar-sa" sz="2400" b="1" dirty="0">
                <a:solidFill>
                  <a:srgbClr val="772399"/>
                </a:solidFill>
                <a:latin typeface="Calibri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7556313" cy="1116106"/>
          </a:xfrm>
        </p:spPr>
        <p:txBody>
          <a:bodyPr/>
          <a:lstStyle/>
          <a:p>
            <a:r>
              <a:rPr lang="en-US" sz="4000" b="1" dirty="0" smtClean="0">
                <a:solidFill>
                  <a:srgbClr val="772399"/>
                </a:solidFill>
                <a:latin typeface="+mn-lt"/>
                <a:cs typeface="Century Gothic"/>
              </a:rPr>
              <a:t>Discussion:</a:t>
            </a:r>
            <a:endParaRPr lang="en-US" sz="4000" b="1" dirty="0">
              <a:solidFill>
                <a:srgbClr val="772399"/>
              </a:solidFill>
              <a:latin typeface="+mn-lt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839200" cy="41449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30000"/>
              </a:lnSpc>
              <a:buFont typeface="Arial"/>
              <a:buChar char="•"/>
            </a:pPr>
            <a:r>
              <a:rPr lang="en-US" sz="2400" dirty="0" smtClean="0">
                <a:cs typeface="Century Gothic"/>
              </a:rPr>
              <a:t>An introductory statement (In this experiment, we studied the effect of </a:t>
            </a:r>
            <a:r>
              <a:rPr lang="en-US" sz="2400" dirty="0">
                <a:cs typeface="Century Gothic"/>
              </a:rPr>
              <a:t>different </a:t>
            </a:r>
            <a:r>
              <a:rPr lang="en-US" sz="2400" dirty="0" smtClean="0">
                <a:cs typeface="Century Gothic"/>
              </a:rPr>
              <a:t>enzyme concentrations </a:t>
            </a:r>
            <a:r>
              <a:rPr lang="en-US" sz="2400" dirty="0">
                <a:cs typeface="Century Gothic"/>
              </a:rPr>
              <a:t>on the </a:t>
            </a:r>
            <a:r>
              <a:rPr lang="en-US" sz="2400" dirty="0" smtClean="0">
                <a:cs typeface="Century Gothic"/>
              </a:rPr>
              <a:t>rate </a:t>
            </a:r>
            <a:r>
              <a:rPr lang="en-US" sz="2400" dirty="0">
                <a:cs typeface="Century Gothic"/>
              </a:rPr>
              <a:t>of </a:t>
            </a:r>
            <a:r>
              <a:rPr lang="en-US" sz="2400" dirty="0" smtClean="0">
                <a:cs typeface="Century Gothic"/>
              </a:rPr>
              <a:t>acid phosphatase </a:t>
            </a:r>
            <a:r>
              <a:rPr lang="en-US" sz="2400" dirty="0">
                <a:cs typeface="Century Gothic"/>
              </a:rPr>
              <a:t>c</a:t>
            </a:r>
            <a:r>
              <a:rPr lang="en-US" sz="2400" dirty="0" smtClean="0">
                <a:cs typeface="Century Gothic"/>
              </a:rPr>
              <a:t>atalyzed reaction.)</a:t>
            </a:r>
          </a:p>
          <a:p>
            <a:pPr algn="just">
              <a:lnSpc>
                <a:spcPct val="130000"/>
              </a:lnSpc>
              <a:buFont typeface="Arial"/>
              <a:buChar char="•"/>
            </a:pPr>
            <a:r>
              <a:rPr lang="en-US" sz="2400" dirty="0" smtClean="0">
                <a:cs typeface="Century Gothic"/>
              </a:rPr>
              <a:t>Principle </a:t>
            </a:r>
          </a:p>
          <a:p>
            <a:pPr algn="just">
              <a:lnSpc>
                <a:spcPct val="130000"/>
              </a:lnSpc>
              <a:buFont typeface="Arial"/>
              <a:buChar char="•"/>
            </a:pPr>
            <a:r>
              <a:rPr lang="en-US" sz="2400" dirty="0">
                <a:cs typeface="Century Gothic"/>
              </a:rPr>
              <a:t>Describe the shape of </a:t>
            </a:r>
            <a:r>
              <a:rPr lang="en-US" sz="2400" dirty="0" smtClean="0">
                <a:cs typeface="Century Gothic"/>
              </a:rPr>
              <a:t>curve you get.</a:t>
            </a:r>
          </a:p>
          <a:p>
            <a:pPr algn="just">
              <a:lnSpc>
                <a:spcPct val="130000"/>
              </a:lnSpc>
              <a:buFont typeface="Arial"/>
              <a:buChar char="•"/>
            </a:pPr>
            <a:r>
              <a:rPr lang="en-US" sz="2400" dirty="0" smtClean="0">
                <a:cs typeface="Century Gothic"/>
              </a:rPr>
              <a:t>Comment on the relationship between [E] and the </a:t>
            </a:r>
            <a:r>
              <a:rPr lang="en-US" sz="2400" dirty="0" smtClean="0">
                <a:cs typeface="Century Gothic"/>
              </a:rPr>
              <a:t>rate </a:t>
            </a:r>
            <a:r>
              <a:rPr lang="en-US" sz="2400" dirty="0" smtClean="0">
                <a:cs typeface="Century Gothic"/>
              </a:rPr>
              <a:t>of the reaction.</a:t>
            </a:r>
            <a:endParaRPr lang="en-US" sz="2400" dirty="0"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83220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3325</TotalTime>
  <Words>656</Words>
  <Application>Microsoft Macintosh PowerPoint</Application>
  <PresentationFormat>On-screen Show (4:3)</PresentationFormat>
  <Paragraphs>159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Advantage</vt:lpstr>
      <vt:lpstr>Microsoft Word Document</vt:lpstr>
      <vt:lpstr>The Effect of Enzyme Concentration on the Rate of an Enzyme Catalyzed Reaction. </vt:lpstr>
      <vt:lpstr>PowerPoint Presentation</vt:lpstr>
      <vt:lpstr>PowerPoint Presentation</vt:lpstr>
      <vt:lpstr>Principal of the enzyme assay in vitro</vt:lpstr>
      <vt:lpstr>PowerPoint Presentation</vt:lpstr>
      <vt:lpstr>PowerPoint Presentation</vt:lpstr>
      <vt:lpstr>PowerPoint Presentation</vt:lpstr>
      <vt:lpstr>PowerPoint Presentation</vt:lpstr>
      <vt:lpstr>Discussion:</vt:lpstr>
      <vt:lpstr>Question: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enzyme concentration on the rate of an enzyme catalyzed reaction.</dc:title>
  <dc:creator>zaima</dc:creator>
  <cp:lastModifiedBy>Nora Saleh</cp:lastModifiedBy>
  <cp:revision>66</cp:revision>
  <dcterms:created xsi:type="dcterms:W3CDTF">2009-11-09T14:13:53Z</dcterms:created>
  <dcterms:modified xsi:type="dcterms:W3CDTF">2016-10-24T18:28:24Z</dcterms:modified>
</cp:coreProperties>
</file>