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ctiveX/activeX1.xml" ContentType="application/vnd.ms-office.activeX+xml"/>
  <Override PartName="/ppt/activeX/activeX1.bin" ContentType="application/vnd.ms-office.activeX"/>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81" r:id="rId1"/>
  </p:sldMasterIdLst>
  <p:notesMasterIdLst>
    <p:notesMasterId r:id="rId136"/>
  </p:notesMasterIdLst>
  <p:handoutMasterIdLst>
    <p:handoutMasterId r:id="rId137"/>
  </p:handoutMasterIdLst>
  <p:sldIdLst>
    <p:sldId id="723" r:id="rId2"/>
    <p:sldId id="895" r:id="rId3"/>
    <p:sldId id="620" r:id="rId4"/>
    <p:sldId id="935" r:id="rId5"/>
    <p:sldId id="781" r:id="rId6"/>
    <p:sldId id="776" r:id="rId7"/>
    <p:sldId id="777" r:id="rId8"/>
    <p:sldId id="917" r:id="rId9"/>
    <p:sldId id="778" r:id="rId10"/>
    <p:sldId id="780" r:id="rId11"/>
    <p:sldId id="626" r:id="rId12"/>
    <p:sldId id="627" r:id="rId13"/>
    <p:sldId id="918" r:id="rId14"/>
    <p:sldId id="929" r:id="rId15"/>
    <p:sldId id="896" r:id="rId16"/>
    <p:sldId id="768" r:id="rId17"/>
    <p:sldId id="769" r:id="rId18"/>
    <p:sldId id="876" r:id="rId19"/>
    <p:sldId id="877" r:id="rId20"/>
    <p:sldId id="770" r:id="rId21"/>
    <p:sldId id="771" r:id="rId22"/>
    <p:sldId id="835" r:id="rId23"/>
    <p:sldId id="930" r:id="rId24"/>
    <p:sldId id="936" r:id="rId25"/>
    <p:sldId id="937" r:id="rId26"/>
    <p:sldId id="774" r:id="rId27"/>
    <p:sldId id="931" r:id="rId28"/>
    <p:sldId id="639" r:id="rId29"/>
    <p:sldId id="851" r:id="rId30"/>
    <p:sldId id="790" r:id="rId31"/>
    <p:sldId id="938" r:id="rId32"/>
    <p:sldId id="1042" r:id="rId33"/>
    <p:sldId id="1043" r:id="rId34"/>
    <p:sldId id="1044" r:id="rId35"/>
    <p:sldId id="791" r:id="rId36"/>
    <p:sldId id="941" r:id="rId37"/>
    <p:sldId id="942" r:id="rId38"/>
    <p:sldId id="792" r:id="rId39"/>
    <p:sldId id="793" r:id="rId40"/>
    <p:sldId id="897" r:id="rId41"/>
    <p:sldId id="1045" r:id="rId42"/>
    <p:sldId id="839" r:id="rId43"/>
    <p:sldId id="840" r:id="rId44"/>
    <p:sldId id="898" r:id="rId45"/>
    <p:sldId id="624" r:id="rId46"/>
    <p:sldId id="893" r:id="rId47"/>
    <p:sldId id="899" r:id="rId48"/>
    <p:sldId id="949" r:id="rId49"/>
    <p:sldId id="717" r:id="rId50"/>
    <p:sldId id="962" r:id="rId51"/>
    <p:sldId id="913" r:id="rId52"/>
    <p:sldId id="951" r:id="rId53"/>
    <p:sldId id="952" r:id="rId54"/>
    <p:sldId id="988" r:id="rId55"/>
    <p:sldId id="914" r:id="rId56"/>
    <p:sldId id="885" r:id="rId57"/>
    <p:sldId id="886" r:id="rId58"/>
    <p:sldId id="800" r:id="rId59"/>
    <p:sldId id="801" r:id="rId60"/>
    <p:sldId id="803" r:id="rId61"/>
    <p:sldId id="887" r:id="rId62"/>
    <p:sldId id="805" r:id="rId63"/>
    <p:sldId id="967" r:id="rId64"/>
    <p:sldId id="964" r:id="rId65"/>
    <p:sldId id="808" r:id="rId66"/>
    <p:sldId id="956" r:id="rId67"/>
    <p:sldId id="809" r:id="rId68"/>
    <p:sldId id="810" r:id="rId69"/>
    <p:sldId id="965" r:id="rId70"/>
    <p:sldId id="1052" r:id="rId71"/>
    <p:sldId id="900" r:id="rId72"/>
    <p:sldId id="820" r:id="rId73"/>
    <p:sldId id="822" r:id="rId74"/>
    <p:sldId id="823" r:id="rId75"/>
    <p:sldId id="1056" r:id="rId76"/>
    <p:sldId id="906" r:id="rId77"/>
    <p:sldId id="1063" r:id="rId78"/>
    <p:sldId id="1057" r:id="rId79"/>
    <p:sldId id="827" r:id="rId80"/>
    <p:sldId id="1058" r:id="rId81"/>
    <p:sldId id="845" r:id="rId82"/>
    <p:sldId id="994" r:id="rId83"/>
    <p:sldId id="725" r:id="rId84"/>
    <p:sldId id="999" r:id="rId85"/>
    <p:sldId id="1000" r:id="rId86"/>
    <p:sldId id="1059" r:id="rId87"/>
    <p:sldId id="1060" r:id="rId88"/>
    <p:sldId id="828" r:id="rId89"/>
    <p:sldId id="830" r:id="rId90"/>
    <p:sldId id="829" r:id="rId91"/>
    <p:sldId id="1065" r:id="rId92"/>
    <p:sldId id="832" r:id="rId93"/>
    <p:sldId id="678" r:id="rId94"/>
    <p:sldId id="1066" r:id="rId95"/>
    <p:sldId id="903" r:id="rId96"/>
    <p:sldId id="904" r:id="rId97"/>
    <p:sldId id="905" r:id="rId98"/>
    <p:sldId id="1008" r:id="rId99"/>
    <p:sldId id="736" r:id="rId100"/>
    <p:sldId id="1064" r:id="rId101"/>
    <p:sldId id="737" r:id="rId102"/>
    <p:sldId id="738" r:id="rId103"/>
    <p:sldId id="739" r:id="rId104"/>
    <p:sldId id="740" r:id="rId105"/>
    <p:sldId id="1054" r:id="rId106"/>
    <p:sldId id="1061" r:id="rId107"/>
    <p:sldId id="901" r:id="rId108"/>
    <p:sldId id="753" r:id="rId109"/>
    <p:sldId id="752" r:id="rId110"/>
    <p:sldId id="1011" r:id="rId111"/>
    <p:sldId id="754" r:id="rId112"/>
    <p:sldId id="1013" r:id="rId113"/>
    <p:sldId id="921" r:id="rId114"/>
    <p:sldId id="748" r:id="rId115"/>
    <p:sldId id="1023" r:id="rId116"/>
    <p:sldId id="1021" r:id="rId117"/>
    <p:sldId id="741" r:id="rId118"/>
    <p:sldId id="742" r:id="rId119"/>
    <p:sldId id="1071" r:id="rId120"/>
    <p:sldId id="713" r:id="rId121"/>
    <p:sldId id="714" r:id="rId122"/>
    <p:sldId id="1025" r:id="rId123"/>
    <p:sldId id="909" r:id="rId124"/>
    <p:sldId id="874" r:id="rId125"/>
    <p:sldId id="910" r:id="rId126"/>
    <p:sldId id="912" r:id="rId127"/>
    <p:sldId id="1049" r:id="rId128"/>
    <p:sldId id="1050" r:id="rId129"/>
    <p:sldId id="1033" r:id="rId130"/>
    <p:sldId id="1051" r:id="rId131"/>
    <p:sldId id="1028" r:id="rId132"/>
    <p:sldId id="1069" r:id="rId133"/>
    <p:sldId id="1070" r:id="rId134"/>
    <p:sldId id="993" r:id="rId135"/>
  </p:sldIdLst>
  <p:sldSz cx="9144000" cy="6858000" type="screen4x3"/>
  <p:notesSz cx="6834188" cy="9979025"/>
  <p:defaultTextStyle>
    <a:defPPr>
      <a:defRPr lang="en-US"/>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2C55C085-5801-4476-B702-EDD9E67B44C8}">
          <p14:sldIdLst>
            <p14:sldId id="723"/>
            <p14:sldId id="895"/>
            <p14:sldId id="620"/>
            <p14:sldId id="935"/>
            <p14:sldId id="781"/>
            <p14:sldId id="776"/>
            <p14:sldId id="777"/>
            <p14:sldId id="917"/>
            <p14:sldId id="778"/>
            <p14:sldId id="780"/>
            <p14:sldId id="626"/>
            <p14:sldId id="627"/>
            <p14:sldId id="918"/>
            <p14:sldId id="929"/>
            <p14:sldId id="896"/>
            <p14:sldId id="768"/>
            <p14:sldId id="769"/>
            <p14:sldId id="876"/>
            <p14:sldId id="877"/>
            <p14:sldId id="770"/>
            <p14:sldId id="771"/>
            <p14:sldId id="835"/>
            <p14:sldId id="930"/>
            <p14:sldId id="936"/>
            <p14:sldId id="937"/>
            <p14:sldId id="774"/>
            <p14:sldId id="931"/>
            <p14:sldId id="639"/>
            <p14:sldId id="851"/>
            <p14:sldId id="790"/>
            <p14:sldId id="938"/>
            <p14:sldId id="1042"/>
            <p14:sldId id="1043"/>
            <p14:sldId id="1044"/>
            <p14:sldId id="791"/>
            <p14:sldId id="941"/>
            <p14:sldId id="942"/>
            <p14:sldId id="792"/>
            <p14:sldId id="793"/>
            <p14:sldId id="897"/>
            <p14:sldId id="1045"/>
            <p14:sldId id="839"/>
            <p14:sldId id="840"/>
            <p14:sldId id="898"/>
            <p14:sldId id="624"/>
            <p14:sldId id="893"/>
            <p14:sldId id="899"/>
            <p14:sldId id="949"/>
            <p14:sldId id="717"/>
            <p14:sldId id="962"/>
            <p14:sldId id="913"/>
            <p14:sldId id="951"/>
            <p14:sldId id="952"/>
            <p14:sldId id="988"/>
            <p14:sldId id="914"/>
            <p14:sldId id="885"/>
            <p14:sldId id="886"/>
            <p14:sldId id="800"/>
            <p14:sldId id="801"/>
            <p14:sldId id="803"/>
            <p14:sldId id="887"/>
            <p14:sldId id="805"/>
            <p14:sldId id="967"/>
            <p14:sldId id="964"/>
            <p14:sldId id="808"/>
            <p14:sldId id="956"/>
            <p14:sldId id="809"/>
            <p14:sldId id="810"/>
            <p14:sldId id="965"/>
            <p14:sldId id="1052"/>
            <p14:sldId id="900"/>
            <p14:sldId id="820"/>
            <p14:sldId id="822"/>
            <p14:sldId id="823"/>
            <p14:sldId id="1056"/>
            <p14:sldId id="906"/>
            <p14:sldId id="1063"/>
            <p14:sldId id="1057"/>
            <p14:sldId id="827"/>
            <p14:sldId id="1058"/>
            <p14:sldId id="845"/>
            <p14:sldId id="994"/>
            <p14:sldId id="725"/>
            <p14:sldId id="999"/>
            <p14:sldId id="1000"/>
            <p14:sldId id="1059"/>
            <p14:sldId id="1060"/>
            <p14:sldId id="828"/>
            <p14:sldId id="830"/>
            <p14:sldId id="829"/>
            <p14:sldId id="1065"/>
            <p14:sldId id="832"/>
            <p14:sldId id="678"/>
            <p14:sldId id="1066"/>
            <p14:sldId id="903"/>
            <p14:sldId id="904"/>
            <p14:sldId id="905"/>
            <p14:sldId id="1008"/>
            <p14:sldId id="736"/>
            <p14:sldId id="1064"/>
            <p14:sldId id="737"/>
            <p14:sldId id="738"/>
            <p14:sldId id="739"/>
            <p14:sldId id="740"/>
            <p14:sldId id="1054"/>
            <p14:sldId id="1061"/>
            <p14:sldId id="901"/>
            <p14:sldId id="753"/>
            <p14:sldId id="752"/>
            <p14:sldId id="1011"/>
            <p14:sldId id="754"/>
            <p14:sldId id="1013"/>
            <p14:sldId id="921"/>
            <p14:sldId id="748"/>
            <p14:sldId id="1023"/>
            <p14:sldId id="1021"/>
            <p14:sldId id="741"/>
            <p14:sldId id="742"/>
            <p14:sldId id="1071"/>
            <p14:sldId id="713"/>
            <p14:sldId id="714"/>
            <p14:sldId id="1025"/>
            <p14:sldId id="909"/>
            <p14:sldId id="874"/>
            <p14:sldId id="910"/>
            <p14:sldId id="912"/>
            <p14:sldId id="1049"/>
            <p14:sldId id="1050"/>
            <p14:sldId id="1033"/>
            <p14:sldId id="1051"/>
            <p14:sldId id="1028"/>
            <p14:sldId id="1069"/>
            <p14:sldId id="1070"/>
            <p14:sldId id="99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43">
          <p15:clr>
            <a:srgbClr val="A4A3A4"/>
          </p15:clr>
        </p15:guide>
        <p15:guide id="2" pos="215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B0BEF"/>
    <a:srgbClr val="FF3300"/>
    <a:srgbClr val="FF99CC"/>
    <a:srgbClr val="E27100"/>
    <a:srgbClr val="FFFFCC"/>
    <a:srgbClr val="000000"/>
    <a:srgbClr val="F09530"/>
    <a:srgbClr val="6E6EF8"/>
    <a:srgbClr val="DA7A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075" autoAdjust="0"/>
  </p:normalViewPr>
  <p:slideViewPr>
    <p:cSldViewPr snapToGrid="0">
      <p:cViewPr varScale="1">
        <p:scale>
          <a:sx n="112" d="100"/>
          <a:sy n="112" d="100"/>
        </p:scale>
        <p:origin x="978"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Lst>
  </p:outlineViewPr>
  <p:notesTextViewPr>
    <p:cViewPr>
      <p:scale>
        <a:sx n="100" d="100"/>
        <a:sy n="100" d="100"/>
      </p:scale>
      <p:origin x="0" y="0"/>
    </p:cViewPr>
  </p:notesTextViewPr>
  <p:notesViewPr>
    <p:cSldViewPr snapToGrid="0">
      <p:cViewPr varScale="1">
        <p:scale>
          <a:sx n="61" d="100"/>
          <a:sy n="61" d="100"/>
        </p:scale>
        <p:origin x="-2868" y="-96"/>
      </p:cViewPr>
      <p:guideLst>
        <p:guide orient="horz" pos="3143"/>
        <p:guide pos="2152"/>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_rels/viewProps.xml.rels><?xml version="1.0" encoding="UTF-8" standalone="yes"?>
<Relationships xmlns="http://schemas.openxmlformats.org/package/2006/relationships"><Relationship Id="rId8" Type="http://schemas.openxmlformats.org/officeDocument/2006/relationships/slide" Target="slides/slide80.xml"/><Relationship Id="rId13" Type="http://schemas.openxmlformats.org/officeDocument/2006/relationships/slide" Target="slides/slide97.xml"/><Relationship Id="rId18" Type="http://schemas.openxmlformats.org/officeDocument/2006/relationships/slide" Target="slides/slide120.xml"/><Relationship Id="rId3" Type="http://schemas.openxmlformats.org/officeDocument/2006/relationships/slide" Target="slides/slide45.xml"/><Relationship Id="rId7" Type="http://schemas.openxmlformats.org/officeDocument/2006/relationships/slide" Target="slides/slide79.xml"/><Relationship Id="rId12" Type="http://schemas.openxmlformats.org/officeDocument/2006/relationships/slide" Target="slides/slide95.xml"/><Relationship Id="rId17" Type="http://schemas.openxmlformats.org/officeDocument/2006/relationships/slide" Target="slides/slide116.xml"/><Relationship Id="rId2" Type="http://schemas.openxmlformats.org/officeDocument/2006/relationships/slide" Target="slides/slide37.xml"/><Relationship Id="rId16" Type="http://schemas.openxmlformats.org/officeDocument/2006/relationships/slide" Target="slides/slide110.xml"/><Relationship Id="rId1" Type="http://schemas.openxmlformats.org/officeDocument/2006/relationships/slide" Target="slides/slide36.xml"/><Relationship Id="rId6" Type="http://schemas.openxmlformats.org/officeDocument/2006/relationships/slide" Target="slides/slide78.xml"/><Relationship Id="rId11" Type="http://schemas.openxmlformats.org/officeDocument/2006/relationships/slide" Target="slides/slide93.xml"/><Relationship Id="rId5" Type="http://schemas.openxmlformats.org/officeDocument/2006/relationships/slide" Target="slides/slide49.xml"/><Relationship Id="rId15" Type="http://schemas.openxmlformats.org/officeDocument/2006/relationships/slide" Target="slides/slide109.xml"/><Relationship Id="rId10" Type="http://schemas.openxmlformats.org/officeDocument/2006/relationships/slide" Target="slides/slide91.xml"/><Relationship Id="rId19" Type="http://schemas.openxmlformats.org/officeDocument/2006/relationships/slide" Target="slides/slide121.xml"/><Relationship Id="rId4" Type="http://schemas.openxmlformats.org/officeDocument/2006/relationships/slide" Target="slides/slide46.xml"/><Relationship Id="rId9" Type="http://schemas.openxmlformats.org/officeDocument/2006/relationships/slide" Target="slides/slide81.xml"/><Relationship Id="rId14" Type="http://schemas.openxmlformats.org/officeDocument/2006/relationships/slide" Target="slides/slide10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60E79E-E9EF-42FD-A660-3DE4CFC2AB31}" type="doc">
      <dgm:prSet loTypeId="urn:microsoft.com/office/officeart/2008/layout/HorizontalMultiLevelHierarchy" loCatId="hierarchy" qsTypeId="urn:microsoft.com/office/officeart/2005/8/quickstyle/simple1" qsCatId="simple" csTypeId="urn:microsoft.com/office/officeart/2005/8/colors/colorful3" csCatId="colorful" phldr="1"/>
      <dgm:spPr/>
      <dgm:t>
        <a:bodyPr/>
        <a:lstStyle/>
        <a:p>
          <a:endParaRPr lang="en-US"/>
        </a:p>
      </dgm:t>
    </dgm:pt>
    <dgm:pt modelId="{73AD866C-B873-41E6-A67E-1EF321E00A06}">
      <dgm:prSet custT="1"/>
      <dgm:spPr/>
      <dgm:t>
        <a:bodyPr/>
        <a:lstStyle/>
        <a:p>
          <a:pPr rtl="0"/>
          <a:r>
            <a:rPr lang="en-US" sz="2400" b="1" dirty="0" smtClean="0"/>
            <a:t>Slides </a:t>
          </a:r>
          <a:endParaRPr lang="en-US" sz="2400" b="1" dirty="0"/>
        </a:p>
      </dgm:t>
    </dgm:pt>
    <dgm:pt modelId="{E6CDAC03-6D4A-42D0-8AA9-0798465C863F}" type="parTrans" cxnId="{5DE1F526-EB84-405D-9859-E2BE3EF10D24}">
      <dgm:prSet/>
      <dgm:spPr/>
      <dgm:t>
        <a:bodyPr/>
        <a:lstStyle/>
        <a:p>
          <a:endParaRPr lang="en-US" sz="5400" b="1"/>
        </a:p>
      </dgm:t>
    </dgm:pt>
    <dgm:pt modelId="{B23A8613-124F-4276-B83B-36E7720EC250}" type="sibTrans" cxnId="{5DE1F526-EB84-405D-9859-E2BE3EF10D24}">
      <dgm:prSet/>
      <dgm:spPr/>
      <dgm:t>
        <a:bodyPr/>
        <a:lstStyle/>
        <a:p>
          <a:endParaRPr lang="en-US" sz="5400" b="1"/>
        </a:p>
      </dgm:t>
    </dgm:pt>
    <dgm:pt modelId="{445D40DF-E027-482D-A019-4D635011B8EC}">
      <dgm:prSet custT="1"/>
      <dgm:spPr/>
      <dgm:t>
        <a:bodyPr/>
        <a:lstStyle/>
        <a:p>
          <a:pPr rtl="0"/>
          <a:r>
            <a:rPr lang="en-US" sz="2400" b="1" dirty="0" smtClean="0"/>
            <a:t>Translational (planar)</a:t>
          </a:r>
          <a:endParaRPr lang="en-US" sz="2400" b="1" dirty="0"/>
        </a:p>
      </dgm:t>
    </dgm:pt>
    <dgm:pt modelId="{4251C642-2498-4780-A283-93800DD65757}" type="parTrans" cxnId="{FEB8E3A7-418A-427B-910B-BAC3F46D0760}">
      <dgm:prSet custT="1"/>
      <dgm:spPr/>
      <dgm:t>
        <a:bodyPr/>
        <a:lstStyle/>
        <a:p>
          <a:endParaRPr lang="en-US" sz="5400" b="1"/>
        </a:p>
      </dgm:t>
    </dgm:pt>
    <dgm:pt modelId="{9C2FE0D4-2EB0-4993-81F1-AF62F5E7A8B0}" type="sibTrans" cxnId="{FEB8E3A7-418A-427B-910B-BAC3F46D0760}">
      <dgm:prSet/>
      <dgm:spPr/>
      <dgm:t>
        <a:bodyPr/>
        <a:lstStyle/>
        <a:p>
          <a:endParaRPr lang="en-US" sz="5400" b="1"/>
        </a:p>
      </dgm:t>
    </dgm:pt>
    <dgm:pt modelId="{8E387F51-F0AB-49A3-A48F-4F72A2AF5250}">
      <dgm:prSet custT="1"/>
      <dgm:spPr/>
      <dgm:t>
        <a:bodyPr/>
        <a:lstStyle/>
        <a:p>
          <a:pPr rtl="0"/>
          <a:r>
            <a:rPr lang="en-US" sz="2400" b="1" dirty="0" smtClean="0"/>
            <a:t>Infinite</a:t>
          </a:r>
          <a:endParaRPr lang="en-US" sz="2400" b="1" dirty="0"/>
        </a:p>
      </dgm:t>
    </dgm:pt>
    <dgm:pt modelId="{066111AD-748B-460E-A61E-43813E675A55}" type="parTrans" cxnId="{AEE0BA95-D91B-4F6E-8447-B4940A592F69}">
      <dgm:prSet custT="1"/>
      <dgm:spPr/>
      <dgm:t>
        <a:bodyPr/>
        <a:lstStyle/>
        <a:p>
          <a:endParaRPr lang="en-US" sz="5400" b="1"/>
        </a:p>
      </dgm:t>
    </dgm:pt>
    <dgm:pt modelId="{A32B4EDF-BBEA-4743-8614-3E15B368AAB4}" type="sibTrans" cxnId="{AEE0BA95-D91B-4F6E-8447-B4940A592F69}">
      <dgm:prSet/>
      <dgm:spPr/>
      <dgm:t>
        <a:bodyPr/>
        <a:lstStyle/>
        <a:p>
          <a:endParaRPr lang="en-US" sz="5400" b="1"/>
        </a:p>
      </dgm:t>
    </dgm:pt>
    <dgm:pt modelId="{C4C2B51A-5229-4940-9CC4-51F6A29ABD7E}">
      <dgm:prSet custT="1"/>
      <dgm:spPr/>
      <dgm:t>
        <a:bodyPr/>
        <a:lstStyle/>
        <a:p>
          <a:pPr rtl="0"/>
          <a:r>
            <a:rPr lang="en-US" sz="2400" b="1" dirty="0" smtClean="0"/>
            <a:t>Finite</a:t>
          </a:r>
          <a:endParaRPr lang="en-US" sz="2400" b="1" dirty="0"/>
        </a:p>
      </dgm:t>
    </dgm:pt>
    <dgm:pt modelId="{9E6E9A56-BDC8-4B2E-8C76-7C08C4DB0439}" type="parTrans" cxnId="{F2C3EFBD-E8DC-4029-87D3-6EC3C98E6915}">
      <dgm:prSet custT="1"/>
      <dgm:spPr/>
      <dgm:t>
        <a:bodyPr/>
        <a:lstStyle/>
        <a:p>
          <a:endParaRPr lang="en-US" sz="5400" b="1"/>
        </a:p>
      </dgm:t>
    </dgm:pt>
    <dgm:pt modelId="{060BBCBE-5FD3-4BCB-BFED-3F1AAD7910D4}" type="sibTrans" cxnId="{F2C3EFBD-E8DC-4029-87D3-6EC3C98E6915}">
      <dgm:prSet/>
      <dgm:spPr/>
      <dgm:t>
        <a:bodyPr/>
        <a:lstStyle/>
        <a:p>
          <a:endParaRPr lang="en-US" sz="5400" b="1"/>
        </a:p>
      </dgm:t>
    </dgm:pt>
    <dgm:pt modelId="{BDF9FDFC-8B7B-4250-94C5-CD74291552FF}">
      <dgm:prSet custT="1"/>
      <dgm:spPr/>
      <dgm:t>
        <a:bodyPr/>
        <a:lstStyle/>
        <a:p>
          <a:pPr rtl="0"/>
          <a:r>
            <a:rPr lang="en-US" sz="2400" b="1" dirty="0" smtClean="0"/>
            <a:t>Rotational (curved)</a:t>
          </a:r>
          <a:endParaRPr lang="en-US" sz="2400" b="1" dirty="0"/>
        </a:p>
      </dgm:t>
    </dgm:pt>
    <dgm:pt modelId="{E9398D50-2769-4AA6-A2E7-7AD4EAF63C84}" type="parTrans" cxnId="{285874FF-4738-49FC-AE6E-485432513D4A}">
      <dgm:prSet custT="1"/>
      <dgm:spPr/>
      <dgm:t>
        <a:bodyPr/>
        <a:lstStyle/>
        <a:p>
          <a:endParaRPr lang="en-US" sz="5400" b="1"/>
        </a:p>
      </dgm:t>
    </dgm:pt>
    <dgm:pt modelId="{AD359E2D-5B66-4C77-B7E3-9C4D1329B940}" type="sibTrans" cxnId="{285874FF-4738-49FC-AE6E-485432513D4A}">
      <dgm:prSet/>
      <dgm:spPr/>
      <dgm:t>
        <a:bodyPr/>
        <a:lstStyle/>
        <a:p>
          <a:endParaRPr lang="en-US" sz="5400" b="1"/>
        </a:p>
      </dgm:t>
    </dgm:pt>
    <dgm:pt modelId="{D207E2AF-8C77-4F8E-9611-F7E8604FD336}">
      <dgm:prSet custT="1"/>
      <dgm:spPr/>
      <dgm:t>
        <a:bodyPr/>
        <a:lstStyle/>
        <a:p>
          <a:pPr rtl="0"/>
          <a:r>
            <a:rPr lang="en-US" sz="2400" b="1" dirty="0" smtClean="0"/>
            <a:t>Above the toe</a:t>
          </a:r>
          <a:endParaRPr lang="en-US" sz="2400" b="1" dirty="0"/>
        </a:p>
      </dgm:t>
    </dgm:pt>
    <dgm:pt modelId="{7285224D-9422-49BC-97AA-B6C9979D0610}" type="parTrans" cxnId="{050C443F-F590-498A-B1CA-F19D944D33B7}">
      <dgm:prSet custT="1"/>
      <dgm:spPr/>
      <dgm:t>
        <a:bodyPr/>
        <a:lstStyle/>
        <a:p>
          <a:endParaRPr lang="en-US" sz="5400" b="1"/>
        </a:p>
      </dgm:t>
    </dgm:pt>
    <dgm:pt modelId="{C4170250-B5E8-4C55-B944-D31D574AF093}" type="sibTrans" cxnId="{050C443F-F590-498A-B1CA-F19D944D33B7}">
      <dgm:prSet/>
      <dgm:spPr/>
      <dgm:t>
        <a:bodyPr/>
        <a:lstStyle/>
        <a:p>
          <a:endParaRPr lang="en-US" sz="5400" b="1"/>
        </a:p>
      </dgm:t>
    </dgm:pt>
    <dgm:pt modelId="{0F9732BB-EB48-428D-B824-A9C21A1669E7}">
      <dgm:prSet custT="1"/>
      <dgm:spPr/>
      <dgm:t>
        <a:bodyPr/>
        <a:lstStyle/>
        <a:p>
          <a:pPr rtl="0"/>
          <a:r>
            <a:rPr lang="en-US" sz="2400" b="1" dirty="0" smtClean="0"/>
            <a:t>Through the toe</a:t>
          </a:r>
          <a:endParaRPr lang="en-US" sz="2400" b="1" dirty="0"/>
        </a:p>
      </dgm:t>
    </dgm:pt>
    <dgm:pt modelId="{EBEF304E-80BA-4B3A-A5F9-51ECFDEBFE0C}" type="parTrans" cxnId="{6DD28498-E794-479E-96DF-5861880E0672}">
      <dgm:prSet custT="1"/>
      <dgm:spPr/>
      <dgm:t>
        <a:bodyPr/>
        <a:lstStyle/>
        <a:p>
          <a:endParaRPr lang="en-US" sz="5400" b="1"/>
        </a:p>
      </dgm:t>
    </dgm:pt>
    <dgm:pt modelId="{B12D91B9-F6D0-4281-923D-884FC0321E87}" type="sibTrans" cxnId="{6DD28498-E794-479E-96DF-5861880E0672}">
      <dgm:prSet/>
      <dgm:spPr/>
      <dgm:t>
        <a:bodyPr/>
        <a:lstStyle/>
        <a:p>
          <a:endParaRPr lang="en-US" sz="5400" b="1"/>
        </a:p>
      </dgm:t>
    </dgm:pt>
    <dgm:pt modelId="{9CC50B5C-1763-4F6A-B932-418168B2BF0A}">
      <dgm:prSet custT="1"/>
      <dgm:spPr/>
      <dgm:t>
        <a:bodyPr/>
        <a:lstStyle/>
        <a:p>
          <a:pPr rtl="0"/>
          <a:r>
            <a:rPr lang="en-US" sz="2400" b="1" dirty="0" smtClean="0"/>
            <a:t>Deep seated</a:t>
          </a:r>
          <a:endParaRPr lang="en-US" sz="2400" b="1" dirty="0"/>
        </a:p>
      </dgm:t>
    </dgm:pt>
    <dgm:pt modelId="{8C7E5A48-3FC2-4132-90B1-72BE12127F2C}" type="parTrans" cxnId="{7AB5B724-8CA3-4A02-9B45-82DF645EAA06}">
      <dgm:prSet custT="1"/>
      <dgm:spPr/>
      <dgm:t>
        <a:bodyPr/>
        <a:lstStyle/>
        <a:p>
          <a:endParaRPr lang="en-US" sz="5400" b="1"/>
        </a:p>
      </dgm:t>
    </dgm:pt>
    <dgm:pt modelId="{CB7332ED-0350-4C47-9C83-40AAC4856131}" type="sibTrans" cxnId="{7AB5B724-8CA3-4A02-9B45-82DF645EAA06}">
      <dgm:prSet/>
      <dgm:spPr/>
      <dgm:t>
        <a:bodyPr/>
        <a:lstStyle/>
        <a:p>
          <a:endParaRPr lang="en-US" sz="5400" b="1"/>
        </a:p>
      </dgm:t>
    </dgm:pt>
    <dgm:pt modelId="{12AF8019-2490-4749-A9C1-7195E5400264}">
      <dgm:prSet custT="1"/>
      <dgm:spPr/>
      <dgm:t>
        <a:bodyPr/>
        <a:lstStyle/>
        <a:p>
          <a:pPr rtl="0"/>
          <a:r>
            <a:rPr lang="en-US" sz="2400" b="1" dirty="0" smtClean="0"/>
            <a:t>Finite</a:t>
          </a:r>
          <a:endParaRPr lang="en-US" sz="2400" b="1" dirty="0"/>
        </a:p>
      </dgm:t>
    </dgm:pt>
    <dgm:pt modelId="{FED8827F-82CD-4547-8030-E96E8DEC5402}" type="parTrans" cxnId="{A3FD5D3A-E284-4892-AF0C-4FBA682DD92F}">
      <dgm:prSet custT="1"/>
      <dgm:spPr/>
      <dgm:t>
        <a:bodyPr/>
        <a:lstStyle/>
        <a:p>
          <a:endParaRPr lang="en-US" sz="500" b="1"/>
        </a:p>
      </dgm:t>
    </dgm:pt>
    <dgm:pt modelId="{FBB6A016-D0F6-4D20-A33D-61F50C87FD7A}" type="sibTrans" cxnId="{A3FD5D3A-E284-4892-AF0C-4FBA682DD92F}">
      <dgm:prSet/>
      <dgm:spPr/>
      <dgm:t>
        <a:bodyPr/>
        <a:lstStyle/>
        <a:p>
          <a:endParaRPr lang="en-US" sz="1800" b="1"/>
        </a:p>
      </dgm:t>
    </dgm:pt>
    <dgm:pt modelId="{A4D2AE66-C8BB-408A-B6FE-8C9D7DCDE058}">
      <dgm:prSet custT="1"/>
      <dgm:spPr/>
      <dgm:t>
        <a:bodyPr/>
        <a:lstStyle/>
        <a:p>
          <a:pPr rtl="0"/>
          <a:r>
            <a:rPr lang="en-US" sz="2400" b="1" dirty="0" smtClean="0"/>
            <a:t>Long plane failure surface</a:t>
          </a:r>
          <a:endParaRPr lang="en-US" sz="2400" b="1" dirty="0"/>
        </a:p>
      </dgm:t>
    </dgm:pt>
    <dgm:pt modelId="{FAA3EDB0-D3A3-452D-97F2-D521772EECB9}" type="parTrans" cxnId="{BD8FF073-7E6B-44AD-A3F6-040DE2774B49}">
      <dgm:prSet custT="1"/>
      <dgm:spPr/>
      <dgm:t>
        <a:bodyPr/>
        <a:lstStyle/>
        <a:p>
          <a:endParaRPr lang="en-US" sz="600" b="1"/>
        </a:p>
      </dgm:t>
    </dgm:pt>
    <dgm:pt modelId="{6A046D31-C2A6-41D1-9D71-B1BCB7B4F621}" type="sibTrans" cxnId="{BD8FF073-7E6B-44AD-A3F6-040DE2774B49}">
      <dgm:prSet/>
      <dgm:spPr/>
      <dgm:t>
        <a:bodyPr/>
        <a:lstStyle/>
        <a:p>
          <a:endParaRPr lang="en-US" sz="2000" b="1"/>
        </a:p>
      </dgm:t>
    </dgm:pt>
    <dgm:pt modelId="{1BD492A0-B827-4B05-AEF2-CEE03364174F}">
      <dgm:prSet custT="1"/>
      <dgm:spPr/>
      <dgm:t>
        <a:bodyPr/>
        <a:lstStyle/>
        <a:p>
          <a:pPr rtl="0"/>
          <a:r>
            <a:rPr lang="en-US" sz="2400" b="1" dirty="0" smtClean="0"/>
            <a:t>Plane failure surface</a:t>
          </a:r>
          <a:endParaRPr lang="en-US" sz="2400" b="1" dirty="0"/>
        </a:p>
      </dgm:t>
    </dgm:pt>
    <dgm:pt modelId="{253D23B1-392E-4B16-875A-7A17B405AB50}" type="parTrans" cxnId="{65B5DA90-7EA5-4DFD-948D-F07647E0B2F2}">
      <dgm:prSet custT="1"/>
      <dgm:spPr/>
      <dgm:t>
        <a:bodyPr/>
        <a:lstStyle/>
        <a:p>
          <a:endParaRPr lang="en-US" sz="600" b="1"/>
        </a:p>
      </dgm:t>
    </dgm:pt>
    <dgm:pt modelId="{24D99C05-6648-466F-8F4E-8E2314B3324A}" type="sibTrans" cxnId="{65B5DA90-7EA5-4DFD-948D-F07647E0B2F2}">
      <dgm:prSet/>
      <dgm:spPr/>
      <dgm:t>
        <a:bodyPr/>
        <a:lstStyle/>
        <a:p>
          <a:endParaRPr lang="en-US" sz="2000" b="1"/>
        </a:p>
      </dgm:t>
    </dgm:pt>
    <dgm:pt modelId="{B3CDBD77-A08F-4FE1-927D-7D5BBBB2446B}" type="pres">
      <dgm:prSet presAssocID="{7160E79E-E9EF-42FD-A660-3DE4CFC2AB31}" presName="Name0" presStyleCnt="0">
        <dgm:presLayoutVars>
          <dgm:chPref val="1"/>
          <dgm:dir/>
          <dgm:animOne val="branch"/>
          <dgm:animLvl val="lvl"/>
          <dgm:resizeHandles val="exact"/>
        </dgm:presLayoutVars>
      </dgm:prSet>
      <dgm:spPr/>
      <dgm:t>
        <a:bodyPr/>
        <a:lstStyle/>
        <a:p>
          <a:endParaRPr lang="en-US"/>
        </a:p>
      </dgm:t>
    </dgm:pt>
    <dgm:pt modelId="{59A539C0-8248-4020-9EA2-2371AB79FFCB}" type="pres">
      <dgm:prSet presAssocID="{73AD866C-B873-41E6-A67E-1EF321E00A06}" presName="root1" presStyleCnt="0"/>
      <dgm:spPr/>
    </dgm:pt>
    <dgm:pt modelId="{0107D01A-58B5-4B77-93AB-ADDEB40B7666}" type="pres">
      <dgm:prSet presAssocID="{73AD866C-B873-41E6-A67E-1EF321E00A06}" presName="LevelOneTextNode" presStyleLbl="node0" presStyleIdx="0" presStyleCnt="1" custScaleX="83935" custScaleY="110511" custLinFactNeighborX="3008" custLinFactNeighborY="-3833">
        <dgm:presLayoutVars>
          <dgm:chPref val="3"/>
        </dgm:presLayoutVars>
      </dgm:prSet>
      <dgm:spPr/>
      <dgm:t>
        <a:bodyPr/>
        <a:lstStyle/>
        <a:p>
          <a:endParaRPr lang="en-US"/>
        </a:p>
      </dgm:t>
    </dgm:pt>
    <dgm:pt modelId="{9A582822-89E0-479B-AFAB-692AA3C8B952}" type="pres">
      <dgm:prSet presAssocID="{73AD866C-B873-41E6-A67E-1EF321E00A06}" presName="level2hierChild" presStyleCnt="0"/>
      <dgm:spPr/>
    </dgm:pt>
    <dgm:pt modelId="{FDD40A8F-7A75-40CB-B406-0323525B73D9}" type="pres">
      <dgm:prSet presAssocID="{4251C642-2498-4780-A283-93800DD65757}" presName="conn2-1" presStyleLbl="parChTrans1D2" presStyleIdx="0" presStyleCnt="2"/>
      <dgm:spPr/>
      <dgm:t>
        <a:bodyPr/>
        <a:lstStyle/>
        <a:p>
          <a:endParaRPr lang="en-US"/>
        </a:p>
      </dgm:t>
    </dgm:pt>
    <dgm:pt modelId="{12781031-FEFC-4CE2-8CCB-6A0C6B8A519F}" type="pres">
      <dgm:prSet presAssocID="{4251C642-2498-4780-A283-93800DD65757}" presName="connTx" presStyleLbl="parChTrans1D2" presStyleIdx="0" presStyleCnt="2"/>
      <dgm:spPr/>
      <dgm:t>
        <a:bodyPr/>
        <a:lstStyle/>
        <a:p>
          <a:endParaRPr lang="en-US"/>
        </a:p>
      </dgm:t>
    </dgm:pt>
    <dgm:pt modelId="{682E6180-32D8-4585-A588-19F8CBFFACBD}" type="pres">
      <dgm:prSet presAssocID="{445D40DF-E027-482D-A019-4D635011B8EC}" presName="root2" presStyleCnt="0"/>
      <dgm:spPr/>
    </dgm:pt>
    <dgm:pt modelId="{9732B8A1-A548-42ED-B730-DBF6FEB7D44B}" type="pres">
      <dgm:prSet presAssocID="{445D40DF-E027-482D-A019-4D635011B8EC}" presName="LevelTwoTextNode" presStyleLbl="node2" presStyleIdx="0" presStyleCnt="2" custScaleX="92231" custScaleY="123556" custLinFactNeighborX="10037" custLinFactNeighborY="-48468">
        <dgm:presLayoutVars>
          <dgm:chPref val="3"/>
        </dgm:presLayoutVars>
      </dgm:prSet>
      <dgm:spPr/>
      <dgm:t>
        <a:bodyPr/>
        <a:lstStyle/>
        <a:p>
          <a:endParaRPr lang="en-US"/>
        </a:p>
      </dgm:t>
    </dgm:pt>
    <dgm:pt modelId="{A5ADD624-501C-4042-9003-E22167681B93}" type="pres">
      <dgm:prSet presAssocID="{445D40DF-E027-482D-A019-4D635011B8EC}" presName="level3hierChild" presStyleCnt="0"/>
      <dgm:spPr/>
    </dgm:pt>
    <dgm:pt modelId="{C325AF92-DC7C-4706-B992-BD2CC0A8A87A}" type="pres">
      <dgm:prSet presAssocID="{066111AD-748B-460E-A61E-43813E675A55}" presName="conn2-1" presStyleLbl="parChTrans1D3" presStyleIdx="0" presStyleCnt="3"/>
      <dgm:spPr/>
      <dgm:t>
        <a:bodyPr/>
        <a:lstStyle/>
        <a:p>
          <a:endParaRPr lang="en-US"/>
        </a:p>
      </dgm:t>
    </dgm:pt>
    <dgm:pt modelId="{C8DF363D-67F7-49CD-AD58-45C1450553B6}" type="pres">
      <dgm:prSet presAssocID="{066111AD-748B-460E-A61E-43813E675A55}" presName="connTx" presStyleLbl="parChTrans1D3" presStyleIdx="0" presStyleCnt="3"/>
      <dgm:spPr/>
      <dgm:t>
        <a:bodyPr/>
        <a:lstStyle/>
        <a:p>
          <a:endParaRPr lang="en-US"/>
        </a:p>
      </dgm:t>
    </dgm:pt>
    <dgm:pt modelId="{A5423D14-727D-4939-9D7A-0A385661251F}" type="pres">
      <dgm:prSet presAssocID="{8E387F51-F0AB-49A3-A48F-4F72A2AF5250}" presName="root2" presStyleCnt="0"/>
      <dgm:spPr/>
    </dgm:pt>
    <dgm:pt modelId="{4B661CF6-2EC3-435B-936B-9E7BDE21299A}" type="pres">
      <dgm:prSet presAssocID="{8E387F51-F0AB-49A3-A48F-4F72A2AF5250}" presName="LevelTwoTextNode" presStyleLbl="node3" presStyleIdx="0" presStyleCnt="3" custScaleX="55117" custScaleY="100146" custLinFactNeighborX="2925" custLinFactNeighborY="-82589">
        <dgm:presLayoutVars>
          <dgm:chPref val="3"/>
        </dgm:presLayoutVars>
      </dgm:prSet>
      <dgm:spPr/>
      <dgm:t>
        <a:bodyPr/>
        <a:lstStyle/>
        <a:p>
          <a:endParaRPr lang="en-US"/>
        </a:p>
      </dgm:t>
    </dgm:pt>
    <dgm:pt modelId="{0172FD91-349B-453E-B178-37C8A76591FF}" type="pres">
      <dgm:prSet presAssocID="{8E387F51-F0AB-49A3-A48F-4F72A2AF5250}" presName="level3hierChild" presStyleCnt="0"/>
      <dgm:spPr/>
    </dgm:pt>
    <dgm:pt modelId="{DD069F66-0220-4006-AABB-B2DC9082B97C}" type="pres">
      <dgm:prSet presAssocID="{FAA3EDB0-D3A3-452D-97F2-D521772EECB9}" presName="conn2-1" presStyleLbl="parChTrans1D4" presStyleIdx="0" presStyleCnt="5"/>
      <dgm:spPr/>
      <dgm:t>
        <a:bodyPr/>
        <a:lstStyle/>
        <a:p>
          <a:endParaRPr lang="en-US"/>
        </a:p>
      </dgm:t>
    </dgm:pt>
    <dgm:pt modelId="{5F528040-C0D1-4A29-9BAD-74917B512F84}" type="pres">
      <dgm:prSet presAssocID="{FAA3EDB0-D3A3-452D-97F2-D521772EECB9}" presName="connTx" presStyleLbl="parChTrans1D4" presStyleIdx="0" presStyleCnt="5"/>
      <dgm:spPr/>
      <dgm:t>
        <a:bodyPr/>
        <a:lstStyle/>
        <a:p>
          <a:endParaRPr lang="en-US"/>
        </a:p>
      </dgm:t>
    </dgm:pt>
    <dgm:pt modelId="{972FACB4-1486-4BA0-8CDE-5CC26C22FA61}" type="pres">
      <dgm:prSet presAssocID="{A4D2AE66-C8BB-408A-B6FE-8C9D7DCDE058}" presName="root2" presStyleCnt="0"/>
      <dgm:spPr/>
    </dgm:pt>
    <dgm:pt modelId="{5D5ACB38-5CA6-4EBB-85B8-B8593DB49DC2}" type="pres">
      <dgm:prSet presAssocID="{A4D2AE66-C8BB-408A-B6FE-8C9D7DCDE058}" presName="LevelTwoTextNode" presStyleLbl="node4" presStyleIdx="0" presStyleCnt="5" custScaleX="100684" custScaleY="156761" custLinFactNeighborX="-3177" custLinFactNeighborY="-82978">
        <dgm:presLayoutVars>
          <dgm:chPref val="3"/>
        </dgm:presLayoutVars>
      </dgm:prSet>
      <dgm:spPr/>
      <dgm:t>
        <a:bodyPr/>
        <a:lstStyle/>
        <a:p>
          <a:endParaRPr lang="en-US"/>
        </a:p>
      </dgm:t>
    </dgm:pt>
    <dgm:pt modelId="{DC6420F2-B0A6-4598-B86A-780FF2FB053C}" type="pres">
      <dgm:prSet presAssocID="{A4D2AE66-C8BB-408A-B6FE-8C9D7DCDE058}" presName="level3hierChild" presStyleCnt="0"/>
      <dgm:spPr/>
    </dgm:pt>
    <dgm:pt modelId="{3A709A14-6802-4F06-B26F-524AD13A209E}" type="pres">
      <dgm:prSet presAssocID="{9E6E9A56-BDC8-4B2E-8C76-7C08C4DB0439}" presName="conn2-1" presStyleLbl="parChTrans1D3" presStyleIdx="1" presStyleCnt="3"/>
      <dgm:spPr/>
      <dgm:t>
        <a:bodyPr/>
        <a:lstStyle/>
        <a:p>
          <a:endParaRPr lang="en-US"/>
        </a:p>
      </dgm:t>
    </dgm:pt>
    <dgm:pt modelId="{BBAE4491-492F-4722-A529-E9AD72E68817}" type="pres">
      <dgm:prSet presAssocID="{9E6E9A56-BDC8-4B2E-8C76-7C08C4DB0439}" presName="connTx" presStyleLbl="parChTrans1D3" presStyleIdx="1" presStyleCnt="3"/>
      <dgm:spPr/>
      <dgm:t>
        <a:bodyPr/>
        <a:lstStyle/>
        <a:p>
          <a:endParaRPr lang="en-US"/>
        </a:p>
      </dgm:t>
    </dgm:pt>
    <dgm:pt modelId="{69E19FA5-8FB8-4D55-B382-2608528050CC}" type="pres">
      <dgm:prSet presAssocID="{C4C2B51A-5229-4940-9CC4-51F6A29ABD7E}" presName="root2" presStyleCnt="0"/>
      <dgm:spPr/>
    </dgm:pt>
    <dgm:pt modelId="{DC31023E-70EE-4979-80CC-FD6387B3F10A}" type="pres">
      <dgm:prSet presAssocID="{C4C2B51A-5229-4940-9CC4-51F6A29ABD7E}" presName="LevelTwoTextNode" presStyleLbl="node3" presStyleIdx="1" presStyleCnt="3" custScaleX="39869" custScaleY="94352" custLinFactNeighborX="3383" custLinFactNeighborY="-13847">
        <dgm:presLayoutVars>
          <dgm:chPref val="3"/>
        </dgm:presLayoutVars>
      </dgm:prSet>
      <dgm:spPr/>
      <dgm:t>
        <a:bodyPr/>
        <a:lstStyle/>
        <a:p>
          <a:endParaRPr lang="en-US"/>
        </a:p>
      </dgm:t>
    </dgm:pt>
    <dgm:pt modelId="{DFB55DA8-75AD-4286-8B2E-E40DABF24C66}" type="pres">
      <dgm:prSet presAssocID="{C4C2B51A-5229-4940-9CC4-51F6A29ABD7E}" presName="level3hierChild" presStyleCnt="0"/>
      <dgm:spPr/>
    </dgm:pt>
    <dgm:pt modelId="{9727B26F-6DB0-4521-B664-FE145DF2AEA3}" type="pres">
      <dgm:prSet presAssocID="{253D23B1-392E-4B16-875A-7A17B405AB50}" presName="conn2-1" presStyleLbl="parChTrans1D4" presStyleIdx="1" presStyleCnt="5"/>
      <dgm:spPr/>
      <dgm:t>
        <a:bodyPr/>
        <a:lstStyle/>
        <a:p>
          <a:endParaRPr lang="en-US"/>
        </a:p>
      </dgm:t>
    </dgm:pt>
    <dgm:pt modelId="{55EEF59C-5657-4BD8-A401-1C048CC78127}" type="pres">
      <dgm:prSet presAssocID="{253D23B1-392E-4B16-875A-7A17B405AB50}" presName="connTx" presStyleLbl="parChTrans1D4" presStyleIdx="1" presStyleCnt="5"/>
      <dgm:spPr/>
      <dgm:t>
        <a:bodyPr/>
        <a:lstStyle/>
        <a:p>
          <a:endParaRPr lang="en-US"/>
        </a:p>
      </dgm:t>
    </dgm:pt>
    <dgm:pt modelId="{64332CD1-AE1F-4A4C-A76D-F7FD6712F701}" type="pres">
      <dgm:prSet presAssocID="{1BD492A0-B827-4B05-AEF2-CEE03364174F}" presName="root2" presStyleCnt="0"/>
      <dgm:spPr/>
    </dgm:pt>
    <dgm:pt modelId="{B73F6AAA-0831-4489-87DE-6C30B4255D03}" type="pres">
      <dgm:prSet presAssocID="{1BD492A0-B827-4B05-AEF2-CEE03364174F}" presName="LevelTwoTextNode" presStyleLbl="node4" presStyleIdx="1" presStyleCnt="5" custScaleY="113026" custLinFactNeighborX="-3132" custLinFactNeighborY="-13999">
        <dgm:presLayoutVars>
          <dgm:chPref val="3"/>
        </dgm:presLayoutVars>
      </dgm:prSet>
      <dgm:spPr/>
      <dgm:t>
        <a:bodyPr/>
        <a:lstStyle/>
        <a:p>
          <a:endParaRPr lang="en-US"/>
        </a:p>
      </dgm:t>
    </dgm:pt>
    <dgm:pt modelId="{C7CC033D-190C-42A3-81AE-4A32E017C365}" type="pres">
      <dgm:prSet presAssocID="{1BD492A0-B827-4B05-AEF2-CEE03364174F}" presName="level3hierChild" presStyleCnt="0"/>
      <dgm:spPr/>
    </dgm:pt>
    <dgm:pt modelId="{7DB96047-55FD-48D0-95A1-CDF7C49FFF68}" type="pres">
      <dgm:prSet presAssocID="{E9398D50-2769-4AA6-A2E7-7AD4EAF63C84}" presName="conn2-1" presStyleLbl="parChTrans1D2" presStyleIdx="1" presStyleCnt="2"/>
      <dgm:spPr/>
      <dgm:t>
        <a:bodyPr/>
        <a:lstStyle/>
        <a:p>
          <a:endParaRPr lang="en-US"/>
        </a:p>
      </dgm:t>
    </dgm:pt>
    <dgm:pt modelId="{4A0745E8-F934-4595-BE8E-DC5060E10B89}" type="pres">
      <dgm:prSet presAssocID="{E9398D50-2769-4AA6-A2E7-7AD4EAF63C84}" presName="connTx" presStyleLbl="parChTrans1D2" presStyleIdx="1" presStyleCnt="2"/>
      <dgm:spPr/>
      <dgm:t>
        <a:bodyPr/>
        <a:lstStyle/>
        <a:p>
          <a:endParaRPr lang="en-US"/>
        </a:p>
      </dgm:t>
    </dgm:pt>
    <dgm:pt modelId="{C97EDEF7-D6C2-4E1B-8363-215ED54441AF}" type="pres">
      <dgm:prSet presAssocID="{BDF9FDFC-8B7B-4250-94C5-CD74291552FF}" presName="root2" presStyleCnt="0"/>
      <dgm:spPr/>
    </dgm:pt>
    <dgm:pt modelId="{0899FD94-5A32-474D-BB20-59CB5D2302EC}" type="pres">
      <dgm:prSet presAssocID="{BDF9FDFC-8B7B-4250-94C5-CD74291552FF}" presName="LevelTwoTextNode" presStyleLbl="node2" presStyleIdx="1" presStyleCnt="2" custScaleX="73291" custScaleY="142509" custLinFactNeighborX="10731" custLinFactNeighborY="65023">
        <dgm:presLayoutVars>
          <dgm:chPref val="3"/>
        </dgm:presLayoutVars>
      </dgm:prSet>
      <dgm:spPr/>
      <dgm:t>
        <a:bodyPr/>
        <a:lstStyle/>
        <a:p>
          <a:endParaRPr lang="en-US"/>
        </a:p>
      </dgm:t>
    </dgm:pt>
    <dgm:pt modelId="{25621E4F-D713-4AB0-A15A-AF8156A214A6}" type="pres">
      <dgm:prSet presAssocID="{BDF9FDFC-8B7B-4250-94C5-CD74291552FF}" presName="level3hierChild" presStyleCnt="0"/>
      <dgm:spPr/>
    </dgm:pt>
    <dgm:pt modelId="{1E63D77C-7B28-40CD-8C49-3401872CC083}" type="pres">
      <dgm:prSet presAssocID="{FED8827F-82CD-4547-8030-E96E8DEC5402}" presName="conn2-1" presStyleLbl="parChTrans1D3" presStyleIdx="2" presStyleCnt="3"/>
      <dgm:spPr/>
      <dgm:t>
        <a:bodyPr/>
        <a:lstStyle/>
        <a:p>
          <a:endParaRPr lang="en-US"/>
        </a:p>
      </dgm:t>
    </dgm:pt>
    <dgm:pt modelId="{F986C38F-DF8A-4DFE-B379-B78928420A46}" type="pres">
      <dgm:prSet presAssocID="{FED8827F-82CD-4547-8030-E96E8DEC5402}" presName="connTx" presStyleLbl="parChTrans1D3" presStyleIdx="2" presStyleCnt="3"/>
      <dgm:spPr/>
      <dgm:t>
        <a:bodyPr/>
        <a:lstStyle/>
        <a:p>
          <a:endParaRPr lang="en-US"/>
        </a:p>
      </dgm:t>
    </dgm:pt>
    <dgm:pt modelId="{727E4992-73F7-4561-A88D-70C96723CBF2}" type="pres">
      <dgm:prSet presAssocID="{12AF8019-2490-4749-A9C1-7195E5400264}" presName="root2" presStyleCnt="0"/>
      <dgm:spPr/>
    </dgm:pt>
    <dgm:pt modelId="{A731861B-0162-4162-961E-019ACE4C7D13}" type="pres">
      <dgm:prSet presAssocID="{12AF8019-2490-4749-A9C1-7195E5400264}" presName="LevelTwoTextNode" presStyleLbl="node3" presStyleIdx="2" presStyleCnt="3" custScaleX="40949" custLinFactNeighborX="4500" custLinFactNeighborY="65023">
        <dgm:presLayoutVars>
          <dgm:chPref val="3"/>
        </dgm:presLayoutVars>
      </dgm:prSet>
      <dgm:spPr/>
      <dgm:t>
        <a:bodyPr/>
        <a:lstStyle/>
        <a:p>
          <a:endParaRPr lang="en-US"/>
        </a:p>
      </dgm:t>
    </dgm:pt>
    <dgm:pt modelId="{67F3EE4A-7E77-407A-977E-2828E0CB6AE0}" type="pres">
      <dgm:prSet presAssocID="{12AF8019-2490-4749-A9C1-7195E5400264}" presName="level3hierChild" presStyleCnt="0"/>
      <dgm:spPr/>
    </dgm:pt>
    <dgm:pt modelId="{BAED1D83-370D-40B6-9052-45848A484838}" type="pres">
      <dgm:prSet presAssocID="{7285224D-9422-49BC-97AA-B6C9979D0610}" presName="conn2-1" presStyleLbl="parChTrans1D4" presStyleIdx="2" presStyleCnt="5"/>
      <dgm:spPr/>
      <dgm:t>
        <a:bodyPr/>
        <a:lstStyle/>
        <a:p>
          <a:endParaRPr lang="en-US"/>
        </a:p>
      </dgm:t>
    </dgm:pt>
    <dgm:pt modelId="{07F7C2D4-C7AF-4FBA-B217-1754D6175C0A}" type="pres">
      <dgm:prSet presAssocID="{7285224D-9422-49BC-97AA-B6C9979D0610}" presName="connTx" presStyleLbl="parChTrans1D4" presStyleIdx="2" presStyleCnt="5"/>
      <dgm:spPr/>
      <dgm:t>
        <a:bodyPr/>
        <a:lstStyle/>
        <a:p>
          <a:endParaRPr lang="en-US"/>
        </a:p>
      </dgm:t>
    </dgm:pt>
    <dgm:pt modelId="{80D7D151-7B69-40E3-80EA-57BA4F3D178A}" type="pres">
      <dgm:prSet presAssocID="{D207E2AF-8C77-4F8E-9611-F7E8604FD336}" presName="root2" presStyleCnt="0"/>
      <dgm:spPr/>
    </dgm:pt>
    <dgm:pt modelId="{808393F3-773D-4D27-A27A-A8D3980D4C31}" type="pres">
      <dgm:prSet presAssocID="{D207E2AF-8C77-4F8E-9611-F7E8604FD336}" presName="LevelTwoTextNode" presStyleLbl="node4" presStyleIdx="2" presStyleCnt="5" custScaleX="98156" custScaleY="55937" custLinFactNeighborX="1221" custLinFactNeighborY="63110">
        <dgm:presLayoutVars>
          <dgm:chPref val="3"/>
        </dgm:presLayoutVars>
      </dgm:prSet>
      <dgm:spPr/>
      <dgm:t>
        <a:bodyPr/>
        <a:lstStyle/>
        <a:p>
          <a:endParaRPr lang="en-US"/>
        </a:p>
      </dgm:t>
    </dgm:pt>
    <dgm:pt modelId="{F5D60A0F-C01E-4CA2-87F8-4D16776E108F}" type="pres">
      <dgm:prSet presAssocID="{D207E2AF-8C77-4F8E-9611-F7E8604FD336}" presName="level3hierChild" presStyleCnt="0"/>
      <dgm:spPr/>
    </dgm:pt>
    <dgm:pt modelId="{55335E9A-F3CF-441C-AE6C-6EEF7F9ED437}" type="pres">
      <dgm:prSet presAssocID="{EBEF304E-80BA-4B3A-A5F9-51ECFDEBFE0C}" presName="conn2-1" presStyleLbl="parChTrans1D4" presStyleIdx="3" presStyleCnt="5"/>
      <dgm:spPr/>
      <dgm:t>
        <a:bodyPr/>
        <a:lstStyle/>
        <a:p>
          <a:endParaRPr lang="en-US"/>
        </a:p>
      </dgm:t>
    </dgm:pt>
    <dgm:pt modelId="{C97404F0-7DF5-4353-80E6-764BC6570186}" type="pres">
      <dgm:prSet presAssocID="{EBEF304E-80BA-4B3A-A5F9-51ECFDEBFE0C}" presName="connTx" presStyleLbl="parChTrans1D4" presStyleIdx="3" presStyleCnt="5"/>
      <dgm:spPr/>
      <dgm:t>
        <a:bodyPr/>
        <a:lstStyle/>
        <a:p>
          <a:endParaRPr lang="en-US"/>
        </a:p>
      </dgm:t>
    </dgm:pt>
    <dgm:pt modelId="{569BE88B-81C7-4F1C-B2B6-5FAABCA20143}" type="pres">
      <dgm:prSet presAssocID="{0F9732BB-EB48-428D-B824-A9C21A1669E7}" presName="root2" presStyleCnt="0"/>
      <dgm:spPr/>
    </dgm:pt>
    <dgm:pt modelId="{6857825C-EF2F-456A-9079-6DDDABD0C4B1}" type="pres">
      <dgm:prSet presAssocID="{0F9732BB-EB48-428D-B824-A9C21A1669E7}" presName="LevelTwoTextNode" presStyleLbl="node4" presStyleIdx="3" presStyleCnt="5" custScaleX="124849" custScaleY="53247" custLinFactNeighborX="-1079" custLinFactNeighborY="65013">
        <dgm:presLayoutVars>
          <dgm:chPref val="3"/>
        </dgm:presLayoutVars>
      </dgm:prSet>
      <dgm:spPr/>
      <dgm:t>
        <a:bodyPr/>
        <a:lstStyle/>
        <a:p>
          <a:endParaRPr lang="en-US"/>
        </a:p>
      </dgm:t>
    </dgm:pt>
    <dgm:pt modelId="{38CA8227-04AA-4911-A854-A82D72B9FED7}" type="pres">
      <dgm:prSet presAssocID="{0F9732BB-EB48-428D-B824-A9C21A1669E7}" presName="level3hierChild" presStyleCnt="0"/>
      <dgm:spPr/>
    </dgm:pt>
    <dgm:pt modelId="{00F264B6-0D5D-400D-9FBD-1DBF5EC8BFCA}" type="pres">
      <dgm:prSet presAssocID="{8C7E5A48-3FC2-4132-90B1-72BE12127F2C}" presName="conn2-1" presStyleLbl="parChTrans1D4" presStyleIdx="4" presStyleCnt="5"/>
      <dgm:spPr/>
      <dgm:t>
        <a:bodyPr/>
        <a:lstStyle/>
        <a:p>
          <a:endParaRPr lang="en-US"/>
        </a:p>
      </dgm:t>
    </dgm:pt>
    <dgm:pt modelId="{3CE1A222-4A3B-43A9-9208-6B13CA056698}" type="pres">
      <dgm:prSet presAssocID="{8C7E5A48-3FC2-4132-90B1-72BE12127F2C}" presName="connTx" presStyleLbl="parChTrans1D4" presStyleIdx="4" presStyleCnt="5"/>
      <dgm:spPr/>
      <dgm:t>
        <a:bodyPr/>
        <a:lstStyle/>
        <a:p>
          <a:endParaRPr lang="en-US"/>
        </a:p>
      </dgm:t>
    </dgm:pt>
    <dgm:pt modelId="{76900260-903D-46F7-B22A-8BE67594F8C4}" type="pres">
      <dgm:prSet presAssocID="{9CC50B5C-1763-4F6A-B932-418168B2BF0A}" presName="root2" presStyleCnt="0"/>
      <dgm:spPr/>
    </dgm:pt>
    <dgm:pt modelId="{8A954570-C5C0-4CBD-AF7E-F5055AAE0DC4}" type="pres">
      <dgm:prSet presAssocID="{9CC50B5C-1763-4F6A-B932-418168B2BF0A}" presName="LevelTwoTextNode" presStyleLbl="node4" presStyleIdx="4" presStyleCnt="5" custScaleX="98156" custScaleY="55937" custLinFactNeighborX="-889" custLinFactNeighborY="63110">
        <dgm:presLayoutVars>
          <dgm:chPref val="3"/>
        </dgm:presLayoutVars>
      </dgm:prSet>
      <dgm:spPr/>
      <dgm:t>
        <a:bodyPr/>
        <a:lstStyle/>
        <a:p>
          <a:endParaRPr lang="en-US"/>
        </a:p>
      </dgm:t>
    </dgm:pt>
    <dgm:pt modelId="{94090EFA-D4C9-4546-A807-87263824945E}" type="pres">
      <dgm:prSet presAssocID="{9CC50B5C-1763-4F6A-B932-418168B2BF0A}" presName="level3hierChild" presStyleCnt="0"/>
      <dgm:spPr/>
    </dgm:pt>
  </dgm:ptLst>
  <dgm:cxnLst>
    <dgm:cxn modelId="{0D3F0433-BA5A-4FCE-9DBE-C109717F979E}" type="presOf" srcId="{7160E79E-E9EF-42FD-A660-3DE4CFC2AB31}" destId="{B3CDBD77-A08F-4FE1-927D-7D5BBBB2446B}" srcOrd="0" destOrd="0" presId="urn:microsoft.com/office/officeart/2008/layout/HorizontalMultiLevelHierarchy"/>
    <dgm:cxn modelId="{E03BE44F-3CEC-43FF-A99B-0934171BAEC2}" type="presOf" srcId="{9CC50B5C-1763-4F6A-B932-418168B2BF0A}" destId="{8A954570-C5C0-4CBD-AF7E-F5055AAE0DC4}" srcOrd="0" destOrd="0" presId="urn:microsoft.com/office/officeart/2008/layout/HorizontalMultiLevelHierarchy"/>
    <dgm:cxn modelId="{4B33D62B-0673-421A-A7E4-465CAADAE97B}" type="presOf" srcId="{EBEF304E-80BA-4B3A-A5F9-51ECFDEBFE0C}" destId="{C97404F0-7DF5-4353-80E6-764BC6570186}" srcOrd="1" destOrd="0" presId="urn:microsoft.com/office/officeart/2008/layout/HorizontalMultiLevelHierarchy"/>
    <dgm:cxn modelId="{A3FD5D3A-E284-4892-AF0C-4FBA682DD92F}" srcId="{BDF9FDFC-8B7B-4250-94C5-CD74291552FF}" destId="{12AF8019-2490-4749-A9C1-7195E5400264}" srcOrd="0" destOrd="0" parTransId="{FED8827F-82CD-4547-8030-E96E8DEC5402}" sibTransId="{FBB6A016-D0F6-4D20-A33D-61F50C87FD7A}"/>
    <dgm:cxn modelId="{2552FE1C-7B6C-4ECA-A79F-9B5920975CB4}" type="presOf" srcId="{FAA3EDB0-D3A3-452D-97F2-D521772EECB9}" destId="{5F528040-C0D1-4A29-9BAD-74917B512F84}" srcOrd="1" destOrd="0" presId="urn:microsoft.com/office/officeart/2008/layout/HorizontalMultiLevelHierarchy"/>
    <dgm:cxn modelId="{51099BA2-382A-4CBF-9361-7B8284B12ADB}" type="presOf" srcId="{C4C2B51A-5229-4940-9CC4-51F6A29ABD7E}" destId="{DC31023E-70EE-4979-80CC-FD6387B3F10A}" srcOrd="0" destOrd="0" presId="urn:microsoft.com/office/officeart/2008/layout/HorizontalMultiLevelHierarchy"/>
    <dgm:cxn modelId="{6E6B57B2-4465-4E4A-8EA6-F3CD5C55FF6F}" type="presOf" srcId="{9E6E9A56-BDC8-4B2E-8C76-7C08C4DB0439}" destId="{BBAE4491-492F-4722-A529-E9AD72E68817}" srcOrd="1" destOrd="0" presId="urn:microsoft.com/office/officeart/2008/layout/HorizontalMultiLevelHierarchy"/>
    <dgm:cxn modelId="{2EAA101F-D2D8-4D4D-AE04-0FEC86747955}" type="presOf" srcId="{445D40DF-E027-482D-A019-4D635011B8EC}" destId="{9732B8A1-A548-42ED-B730-DBF6FEB7D44B}" srcOrd="0" destOrd="0" presId="urn:microsoft.com/office/officeart/2008/layout/HorizontalMultiLevelHierarchy"/>
    <dgm:cxn modelId="{0ED3D011-7DD1-4105-9632-2CD9F139C9A6}" type="presOf" srcId="{4251C642-2498-4780-A283-93800DD65757}" destId="{12781031-FEFC-4CE2-8CCB-6A0C6B8A519F}" srcOrd="1" destOrd="0" presId="urn:microsoft.com/office/officeart/2008/layout/HorizontalMultiLevelHierarchy"/>
    <dgm:cxn modelId="{6DD28498-E794-479E-96DF-5861880E0672}" srcId="{12AF8019-2490-4749-A9C1-7195E5400264}" destId="{0F9732BB-EB48-428D-B824-A9C21A1669E7}" srcOrd="1" destOrd="0" parTransId="{EBEF304E-80BA-4B3A-A5F9-51ECFDEBFE0C}" sibTransId="{B12D91B9-F6D0-4281-923D-884FC0321E87}"/>
    <dgm:cxn modelId="{5DE1F526-EB84-405D-9859-E2BE3EF10D24}" srcId="{7160E79E-E9EF-42FD-A660-3DE4CFC2AB31}" destId="{73AD866C-B873-41E6-A67E-1EF321E00A06}" srcOrd="0" destOrd="0" parTransId="{E6CDAC03-6D4A-42D0-8AA9-0798465C863F}" sibTransId="{B23A8613-124F-4276-B83B-36E7720EC250}"/>
    <dgm:cxn modelId="{285874FF-4738-49FC-AE6E-485432513D4A}" srcId="{73AD866C-B873-41E6-A67E-1EF321E00A06}" destId="{BDF9FDFC-8B7B-4250-94C5-CD74291552FF}" srcOrd="1" destOrd="0" parTransId="{E9398D50-2769-4AA6-A2E7-7AD4EAF63C84}" sibTransId="{AD359E2D-5B66-4C77-B7E3-9C4D1329B940}"/>
    <dgm:cxn modelId="{C9D60B7D-33B8-434A-8373-9DE6BB2FE4ED}" type="presOf" srcId="{8C7E5A48-3FC2-4132-90B1-72BE12127F2C}" destId="{00F264B6-0D5D-400D-9FBD-1DBF5EC8BFCA}" srcOrd="0" destOrd="0" presId="urn:microsoft.com/office/officeart/2008/layout/HorizontalMultiLevelHierarchy"/>
    <dgm:cxn modelId="{050C443F-F590-498A-B1CA-F19D944D33B7}" srcId="{12AF8019-2490-4749-A9C1-7195E5400264}" destId="{D207E2AF-8C77-4F8E-9611-F7E8604FD336}" srcOrd="0" destOrd="0" parTransId="{7285224D-9422-49BC-97AA-B6C9979D0610}" sibTransId="{C4170250-B5E8-4C55-B944-D31D574AF093}"/>
    <dgm:cxn modelId="{98973032-252E-4A5D-AF6A-3CB7E32830D1}" type="presOf" srcId="{0F9732BB-EB48-428D-B824-A9C21A1669E7}" destId="{6857825C-EF2F-456A-9079-6DDDABD0C4B1}" srcOrd="0" destOrd="0" presId="urn:microsoft.com/office/officeart/2008/layout/HorizontalMultiLevelHierarchy"/>
    <dgm:cxn modelId="{39441030-F1BE-4631-920E-62AA0154A73A}" type="presOf" srcId="{EBEF304E-80BA-4B3A-A5F9-51ECFDEBFE0C}" destId="{55335E9A-F3CF-441C-AE6C-6EEF7F9ED437}" srcOrd="0" destOrd="0" presId="urn:microsoft.com/office/officeart/2008/layout/HorizontalMultiLevelHierarchy"/>
    <dgm:cxn modelId="{7AB5B724-8CA3-4A02-9B45-82DF645EAA06}" srcId="{12AF8019-2490-4749-A9C1-7195E5400264}" destId="{9CC50B5C-1763-4F6A-B932-418168B2BF0A}" srcOrd="2" destOrd="0" parTransId="{8C7E5A48-3FC2-4132-90B1-72BE12127F2C}" sibTransId="{CB7332ED-0350-4C47-9C83-40AAC4856131}"/>
    <dgm:cxn modelId="{65B5DA90-7EA5-4DFD-948D-F07647E0B2F2}" srcId="{C4C2B51A-5229-4940-9CC4-51F6A29ABD7E}" destId="{1BD492A0-B827-4B05-AEF2-CEE03364174F}" srcOrd="0" destOrd="0" parTransId="{253D23B1-392E-4B16-875A-7A17B405AB50}" sibTransId="{24D99C05-6648-466F-8F4E-8E2314B3324A}"/>
    <dgm:cxn modelId="{F931C55F-D2E4-4B59-BC36-E657AFBE2F38}" type="presOf" srcId="{8E387F51-F0AB-49A3-A48F-4F72A2AF5250}" destId="{4B661CF6-2EC3-435B-936B-9E7BDE21299A}" srcOrd="0" destOrd="0" presId="urn:microsoft.com/office/officeart/2008/layout/HorizontalMultiLevelHierarchy"/>
    <dgm:cxn modelId="{D1341064-3549-4B46-921A-75B0F8DA13D6}" type="presOf" srcId="{253D23B1-392E-4B16-875A-7A17B405AB50}" destId="{9727B26F-6DB0-4521-B664-FE145DF2AEA3}" srcOrd="0" destOrd="0" presId="urn:microsoft.com/office/officeart/2008/layout/HorizontalMultiLevelHierarchy"/>
    <dgm:cxn modelId="{BD8FF073-7E6B-44AD-A3F6-040DE2774B49}" srcId="{8E387F51-F0AB-49A3-A48F-4F72A2AF5250}" destId="{A4D2AE66-C8BB-408A-B6FE-8C9D7DCDE058}" srcOrd="0" destOrd="0" parTransId="{FAA3EDB0-D3A3-452D-97F2-D521772EECB9}" sibTransId="{6A046D31-C2A6-41D1-9D71-B1BCB7B4F621}"/>
    <dgm:cxn modelId="{312F95DA-5BA2-4591-B449-1DA3A5F2EEF2}" type="presOf" srcId="{7285224D-9422-49BC-97AA-B6C9979D0610}" destId="{07F7C2D4-C7AF-4FBA-B217-1754D6175C0A}" srcOrd="1" destOrd="0" presId="urn:microsoft.com/office/officeart/2008/layout/HorizontalMultiLevelHierarchy"/>
    <dgm:cxn modelId="{FEB8E3A7-418A-427B-910B-BAC3F46D0760}" srcId="{73AD866C-B873-41E6-A67E-1EF321E00A06}" destId="{445D40DF-E027-482D-A019-4D635011B8EC}" srcOrd="0" destOrd="0" parTransId="{4251C642-2498-4780-A283-93800DD65757}" sibTransId="{9C2FE0D4-2EB0-4993-81F1-AF62F5E7A8B0}"/>
    <dgm:cxn modelId="{F9C30B73-83F6-402E-AC03-286A843429AD}" type="presOf" srcId="{FED8827F-82CD-4547-8030-E96E8DEC5402}" destId="{1E63D77C-7B28-40CD-8C49-3401872CC083}" srcOrd="0" destOrd="0" presId="urn:microsoft.com/office/officeart/2008/layout/HorizontalMultiLevelHierarchy"/>
    <dgm:cxn modelId="{B4AD738D-2CDD-47C1-9ECB-ED91FF66B02D}" type="presOf" srcId="{8C7E5A48-3FC2-4132-90B1-72BE12127F2C}" destId="{3CE1A222-4A3B-43A9-9208-6B13CA056698}" srcOrd="1" destOrd="0" presId="urn:microsoft.com/office/officeart/2008/layout/HorizontalMultiLevelHierarchy"/>
    <dgm:cxn modelId="{3FBD4764-5225-4D2D-A87F-47FE7C78DD96}" type="presOf" srcId="{4251C642-2498-4780-A283-93800DD65757}" destId="{FDD40A8F-7A75-40CB-B406-0323525B73D9}" srcOrd="0" destOrd="0" presId="urn:microsoft.com/office/officeart/2008/layout/HorizontalMultiLevelHierarchy"/>
    <dgm:cxn modelId="{FDC3BABE-CA14-4E32-B9AB-23FDD423D426}" type="presOf" srcId="{73AD866C-B873-41E6-A67E-1EF321E00A06}" destId="{0107D01A-58B5-4B77-93AB-ADDEB40B7666}" srcOrd="0" destOrd="0" presId="urn:microsoft.com/office/officeart/2008/layout/HorizontalMultiLevelHierarchy"/>
    <dgm:cxn modelId="{87C5C3C3-C17B-4FBA-A8B5-4CCBF926680E}" type="presOf" srcId="{FED8827F-82CD-4547-8030-E96E8DEC5402}" destId="{F986C38F-DF8A-4DFE-B379-B78928420A46}" srcOrd="1" destOrd="0" presId="urn:microsoft.com/office/officeart/2008/layout/HorizontalMultiLevelHierarchy"/>
    <dgm:cxn modelId="{981187CF-A38E-4319-BB9B-849A24D32AEF}" type="presOf" srcId="{1BD492A0-B827-4B05-AEF2-CEE03364174F}" destId="{B73F6AAA-0831-4489-87DE-6C30B4255D03}" srcOrd="0" destOrd="0" presId="urn:microsoft.com/office/officeart/2008/layout/HorizontalMultiLevelHierarchy"/>
    <dgm:cxn modelId="{8D3E35BF-141E-42D9-9108-D3214EED15AC}" type="presOf" srcId="{E9398D50-2769-4AA6-A2E7-7AD4EAF63C84}" destId="{7DB96047-55FD-48D0-95A1-CDF7C49FFF68}" srcOrd="0" destOrd="0" presId="urn:microsoft.com/office/officeart/2008/layout/HorizontalMultiLevelHierarchy"/>
    <dgm:cxn modelId="{EDA5014C-70D6-43C2-A8B1-A2767AA35B37}" type="presOf" srcId="{D207E2AF-8C77-4F8E-9611-F7E8604FD336}" destId="{808393F3-773D-4D27-A27A-A8D3980D4C31}" srcOrd="0" destOrd="0" presId="urn:microsoft.com/office/officeart/2008/layout/HorizontalMultiLevelHierarchy"/>
    <dgm:cxn modelId="{E5C2BE4E-7F4A-4AF0-BD14-5CDF00566FA9}" type="presOf" srcId="{FAA3EDB0-D3A3-452D-97F2-D521772EECB9}" destId="{DD069F66-0220-4006-AABB-B2DC9082B97C}" srcOrd="0" destOrd="0" presId="urn:microsoft.com/office/officeart/2008/layout/HorizontalMultiLevelHierarchy"/>
    <dgm:cxn modelId="{EEFF259E-4F8A-43A2-BF1D-43D1EE86F9D1}" type="presOf" srcId="{9E6E9A56-BDC8-4B2E-8C76-7C08C4DB0439}" destId="{3A709A14-6802-4F06-B26F-524AD13A209E}" srcOrd="0" destOrd="0" presId="urn:microsoft.com/office/officeart/2008/layout/HorizontalMultiLevelHierarchy"/>
    <dgm:cxn modelId="{5B39E918-69DD-471D-A10E-B4CD7134D068}" type="presOf" srcId="{066111AD-748B-460E-A61E-43813E675A55}" destId="{C325AF92-DC7C-4706-B992-BD2CC0A8A87A}" srcOrd="0" destOrd="0" presId="urn:microsoft.com/office/officeart/2008/layout/HorizontalMultiLevelHierarchy"/>
    <dgm:cxn modelId="{B3646DC2-BF22-41B1-A355-3D1ACBE445AB}" type="presOf" srcId="{A4D2AE66-C8BB-408A-B6FE-8C9D7DCDE058}" destId="{5D5ACB38-5CA6-4EBB-85B8-B8593DB49DC2}" srcOrd="0" destOrd="0" presId="urn:microsoft.com/office/officeart/2008/layout/HorizontalMultiLevelHierarchy"/>
    <dgm:cxn modelId="{AEE0BA95-D91B-4F6E-8447-B4940A592F69}" srcId="{445D40DF-E027-482D-A019-4D635011B8EC}" destId="{8E387F51-F0AB-49A3-A48F-4F72A2AF5250}" srcOrd="0" destOrd="0" parTransId="{066111AD-748B-460E-A61E-43813E675A55}" sibTransId="{A32B4EDF-BBEA-4743-8614-3E15B368AAB4}"/>
    <dgm:cxn modelId="{C12B5C2F-F72C-44EB-9322-DB2D393AF458}" type="presOf" srcId="{7285224D-9422-49BC-97AA-B6C9979D0610}" destId="{BAED1D83-370D-40B6-9052-45848A484838}" srcOrd="0" destOrd="0" presId="urn:microsoft.com/office/officeart/2008/layout/HorizontalMultiLevelHierarchy"/>
    <dgm:cxn modelId="{F44228B7-4360-4751-8EAA-2953F439610B}" type="presOf" srcId="{12AF8019-2490-4749-A9C1-7195E5400264}" destId="{A731861B-0162-4162-961E-019ACE4C7D13}" srcOrd="0" destOrd="0" presId="urn:microsoft.com/office/officeart/2008/layout/HorizontalMultiLevelHierarchy"/>
    <dgm:cxn modelId="{6A4978B2-91BB-4867-B835-0627668387FA}" type="presOf" srcId="{066111AD-748B-460E-A61E-43813E675A55}" destId="{C8DF363D-67F7-49CD-AD58-45C1450553B6}" srcOrd="1" destOrd="0" presId="urn:microsoft.com/office/officeart/2008/layout/HorizontalMultiLevelHierarchy"/>
    <dgm:cxn modelId="{F2C3EFBD-E8DC-4029-87D3-6EC3C98E6915}" srcId="{445D40DF-E027-482D-A019-4D635011B8EC}" destId="{C4C2B51A-5229-4940-9CC4-51F6A29ABD7E}" srcOrd="1" destOrd="0" parTransId="{9E6E9A56-BDC8-4B2E-8C76-7C08C4DB0439}" sibTransId="{060BBCBE-5FD3-4BCB-BFED-3F1AAD7910D4}"/>
    <dgm:cxn modelId="{7088D78F-8A5D-4665-9FB2-835BD2BA03D0}" type="presOf" srcId="{E9398D50-2769-4AA6-A2E7-7AD4EAF63C84}" destId="{4A0745E8-F934-4595-BE8E-DC5060E10B89}" srcOrd="1" destOrd="0" presId="urn:microsoft.com/office/officeart/2008/layout/HorizontalMultiLevelHierarchy"/>
    <dgm:cxn modelId="{33576934-7101-4468-ACF3-4B87FD36155F}" type="presOf" srcId="{253D23B1-392E-4B16-875A-7A17B405AB50}" destId="{55EEF59C-5657-4BD8-A401-1C048CC78127}" srcOrd="1" destOrd="0" presId="urn:microsoft.com/office/officeart/2008/layout/HorizontalMultiLevelHierarchy"/>
    <dgm:cxn modelId="{516513E2-8CC4-48A3-97BA-A2777C41FCCC}" type="presOf" srcId="{BDF9FDFC-8B7B-4250-94C5-CD74291552FF}" destId="{0899FD94-5A32-474D-BB20-59CB5D2302EC}" srcOrd="0" destOrd="0" presId="urn:microsoft.com/office/officeart/2008/layout/HorizontalMultiLevelHierarchy"/>
    <dgm:cxn modelId="{747D4243-44D7-41AA-92C9-6B938C9D0D11}" type="presParOf" srcId="{B3CDBD77-A08F-4FE1-927D-7D5BBBB2446B}" destId="{59A539C0-8248-4020-9EA2-2371AB79FFCB}" srcOrd="0" destOrd="0" presId="urn:microsoft.com/office/officeart/2008/layout/HorizontalMultiLevelHierarchy"/>
    <dgm:cxn modelId="{4AA9D449-46C6-444C-A385-C11D57D3E346}" type="presParOf" srcId="{59A539C0-8248-4020-9EA2-2371AB79FFCB}" destId="{0107D01A-58B5-4B77-93AB-ADDEB40B7666}" srcOrd="0" destOrd="0" presId="urn:microsoft.com/office/officeart/2008/layout/HorizontalMultiLevelHierarchy"/>
    <dgm:cxn modelId="{0E3737CB-87A2-47E3-B35B-EE124FA43646}" type="presParOf" srcId="{59A539C0-8248-4020-9EA2-2371AB79FFCB}" destId="{9A582822-89E0-479B-AFAB-692AA3C8B952}" srcOrd="1" destOrd="0" presId="urn:microsoft.com/office/officeart/2008/layout/HorizontalMultiLevelHierarchy"/>
    <dgm:cxn modelId="{53E85A45-7C1A-4D45-8A4B-2E82B42E6459}" type="presParOf" srcId="{9A582822-89E0-479B-AFAB-692AA3C8B952}" destId="{FDD40A8F-7A75-40CB-B406-0323525B73D9}" srcOrd="0" destOrd="0" presId="urn:microsoft.com/office/officeart/2008/layout/HorizontalMultiLevelHierarchy"/>
    <dgm:cxn modelId="{753A15C5-4158-442A-B551-67D887372545}" type="presParOf" srcId="{FDD40A8F-7A75-40CB-B406-0323525B73D9}" destId="{12781031-FEFC-4CE2-8CCB-6A0C6B8A519F}" srcOrd="0" destOrd="0" presId="urn:microsoft.com/office/officeart/2008/layout/HorizontalMultiLevelHierarchy"/>
    <dgm:cxn modelId="{0402AA6B-31B0-4D87-B56C-D24D08986B77}" type="presParOf" srcId="{9A582822-89E0-479B-AFAB-692AA3C8B952}" destId="{682E6180-32D8-4585-A588-19F8CBFFACBD}" srcOrd="1" destOrd="0" presId="urn:microsoft.com/office/officeart/2008/layout/HorizontalMultiLevelHierarchy"/>
    <dgm:cxn modelId="{B778CFC2-FA42-46C0-A075-CF19413352FB}" type="presParOf" srcId="{682E6180-32D8-4585-A588-19F8CBFFACBD}" destId="{9732B8A1-A548-42ED-B730-DBF6FEB7D44B}" srcOrd="0" destOrd="0" presId="urn:microsoft.com/office/officeart/2008/layout/HorizontalMultiLevelHierarchy"/>
    <dgm:cxn modelId="{96083631-D042-4EFE-8040-99507CDDA83C}" type="presParOf" srcId="{682E6180-32D8-4585-A588-19F8CBFFACBD}" destId="{A5ADD624-501C-4042-9003-E22167681B93}" srcOrd="1" destOrd="0" presId="urn:microsoft.com/office/officeart/2008/layout/HorizontalMultiLevelHierarchy"/>
    <dgm:cxn modelId="{E247F1ED-39F2-4F21-BA81-0911E1155909}" type="presParOf" srcId="{A5ADD624-501C-4042-9003-E22167681B93}" destId="{C325AF92-DC7C-4706-B992-BD2CC0A8A87A}" srcOrd="0" destOrd="0" presId="urn:microsoft.com/office/officeart/2008/layout/HorizontalMultiLevelHierarchy"/>
    <dgm:cxn modelId="{3D01463F-CFD0-4CF3-86C0-A572E4088451}" type="presParOf" srcId="{C325AF92-DC7C-4706-B992-BD2CC0A8A87A}" destId="{C8DF363D-67F7-49CD-AD58-45C1450553B6}" srcOrd="0" destOrd="0" presId="urn:microsoft.com/office/officeart/2008/layout/HorizontalMultiLevelHierarchy"/>
    <dgm:cxn modelId="{E1350358-E64D-4E7C-A162-57434A0722D3}" type="presParOf" srcId="{A5ADD624-501C-4042-9003-E22167681B93}" destId="{A5423D14-727D-4939-9D7A-0A385661251F}" srcOrd="1" destOrd="0" presId="urn:microsoft.com/office/officeart/2008/layout/HorizontalMultiLevelHierarchy"/>
    <dgm:cxn modelId="{56F25F1D-AA8A-455D-B4B8-99DC1F39DD81}" type="presParOf" srcId="{A5423D14-727D-4939-9D7A-0A385661251F}" destId="{4B661CF6-2EC3-435B-936B-9E7BDE21299A}" srcOrd="0" destOrd="0" presId="urn:microsoft.com/office/officeart/2008/layout/HorizontalMultiLevelHierarchy"/>
    <dgm:cxn modelId="{0B790F83-31EA-4270-8C89-12953CAC9E20}" type="presParOf" srcId="{A5423D14-727D-4939-9D7A-0A385661251F}" destId="{0172FD91-349B-453E-B178-37C8A76591FF}" srcOrd="1" destOrd="0" presId="urn:microsoft.com/office/officeart/2008/layout/HorizontalMultiLevelHierarchy"/>
    <dgm:cxn modelId="{936FB289-DDA8-4C7B-BA38-93D62C873A73}" type="presParOf" srcId="{0172FD91-349B-453E-B178-37C8A76591FF}" destId="{DD069F66-0220-4006-AABB-B2DC9082B97C}" srcOrd="0" destOrd="0" presId="urn:microsoft.com/office/officeart/2008/layout/HorizontalMultiLevelHierarchy"/>
    <dgm:cxn modelId="{1C48C9AF-39A7-4F41-8BEF-5C1572E5814C}" type="presParOf" srcId="{DD069F66-0220-4006-AABB-B2DC9082B97C}" destId="{5F528040-C0D1-4A29-9BAD-74917B512F84}" srcOrd="0" destOrd="0" presId="urn:microsoft.com/office/officeart/2008/layout/HorizontalMultiLevelHierarchy"/>
    <dgm:cxn modelId="{8AB00145-6531-49DD-9FE0-9F065C435B88}" type="presParOf" srcId="{0172FD91-349B-453E-B178-37C8A76591FF}" destId="{972FACB4-1486-4BA0-8CDE-5CC26C22FA61}" srcOrd="1" destOrd="0" presId="urn:microsoft.com/office/officeart/2008/layout/HorizontalMultiLevelHierarchy"/>
    <dgm:cxn modelId="{94709FBA-3859-4C5F-AFBC-F3534A143615}" type="presParOf" srcId="{972FACB4-1486-4BA0-8CDE-5CC26C22FA61}" destId="{5D5ACB38-5CA6-4EBB-85B8-B8593DB49DC2}" srcOrd="0" destOrd="0" presId="urn:microsoft.com/office/officeart/2008/layout/HorizontalMultiLevelHierarchy"/>
    <dgm:cxn modelId="{A343FCAC-DCDF-4CA9-BBD8-DA762DD71834}" type="presParOf" srcId="{972FACB4-1486-4BA0-8CDE-5CC26C22FA61}" destId="{DC6420F2-B0A6-4598-B86A-780FF2FB053C}" srcOrd="1" destOrd="0" presId="urn:microsoft.com/office/officeart/2008/layout/HorizontalMultiLevelHierarchy"/>
    <dgm:cxn modelId="{3DB141B3-8F36-4066-BA99-7B5B2ECC0295}" type="presParOf" srcId="{A5ADD624-501C-4042-9003-E22167681B93}" destId="{3A709A14-6802-4F06-B26F-524AD13A209E}" srcOrd="2" destOrd="0" presId="urn:microsoft.com/office/officeart/2008/layout/HorizontalMultiLevelHierarchy"/>
    <dgm:cxn modelId="{6C7B594B-F4B1-494B-9F70-AFC70BE5EFB3}" type="presParOf" srcId="{3A709A14-6802-4F06-B26F-524AD13A209E}" destId="{BBAE4491-492F-4722-A529-E9AD72E68817}" srcOrd="0" destOrd="0" presId="urn:microsoft.com/office/officeart/2008/layout/HorizontalMultiLevelHierarchy"/>
    <dgm:cxn modelId="{B6745CD9-3F6C-4A3B-9E6B-4FB891B086BF}" type="presParOf" srcId="{A5ADD624-501C-4042-9003-E22167681B93}" destId="{69E19FA5-8FB8-4D55-B382-2608528050CC}" srcOrd="3" destOrd="0" presId="urn:microsoft.com/office/officeart/2008/layout/HorizontalMultiLevelHierarchy"/>
    <dgm:cxn modelId="{53340F57-D047-4655-8908-5AE3C4A456F5}" type="presParOf" srcId="{69E19FA5-8FB8-4D55-B382-2608528050CC}" destId="{DC31023E-70EE-4979-80CC-FD6387B3F10A}" srcOrd="0" destOrd="0" presId="urn:microsoft.com/office/officeart/2008/layout/HorizontalMultiLevelHierarchy"/>
    <dgm:cxn modelId="{58273F58-6212-4ABD-9C8F-AED8607ED613}" type="presParOf" srcId="{69E19FA5-8FB8-4D55-B382-2608528050CC}" destId="{DFB55DA8-75AD-4286-8B2E-E40DABF24C66}" srcOrd="1" destOrd="0" presId="urn:microsoft.com/office/officeart/2008/layout/HorizontalMultiLevelHierarchy"/>
    <dgm:cxn modelId="{A5496C4B-8490-4B0F-8F22-8B7B23A221D5}" type="presParOf" srcId="{DFB55DA8-75AD-4286-8B2E-E40DABF24C66}" destId="{9727B26F-6DB0-4521-B664-FE145DF2AEA3}" srcOrd="0" destOrd="0" presId="urn:microsoft.com/office/officeart/2008/layout/HorizontalMultiLevelHierarchy"/>
    <dgm:cxn modelId="{3DF42DC6-6189-4EC8-B2AC-561B23ADD6BF}" type="presParOf" srcId="{9727B26F-6DB0-4521-B664-FE145DF2AEA3}" destId="{55EEF59C-5657-4BD8-A401-1C048CC78127}" srcOrd="0" destOrd="0" presId="urn:microsoft.com/office/officeart/2008/layout/HorizontalMultiLevelHierarchy"/>
    <dgm:cxn modelId="{1709F708-5ADB-408E-BD10-8D2CEBF21CFC}" type="presParOf" srcId="{DFB55DA8-75AD-4286-8B2E-E40DABF24C66}" destId="{64332CD1-AE1F-4A4C-A76D-F7FD6712F701}" srcOrd="1" destOrd="0" presId="urn:microsoft.com/office/officeart/2008/layout/HorizontalMultiLevelHierarchy"/>
    <dgm:cxn modelId="{523D7DEF-0AA2-41A3-8B66-57A3B956DEF8}" type="presParOf" srcId="{64332CD1-AE1F-4A4C-A76D-F7FD6712F701}" destId="{B73F6AAA-0831-4489-87DE-6C30B4255D03}" srcOrd="0" destOrd="0" presId="urn:microsoft.com/office/officeart/2008/layout/HorizontalMultiLevelHierarchy"/>
    <dgm:cxn modelId="{1EFAB626-94CA-45B0-9382-5CAB963D6F39}" type="presParOf" srcId="{64332CD1-AE1F-4A4C-A76D-F7FD6712F701}" destId="{C7CC033D-190C-42A3-81AE-4A32E017C365}" srcOrd="1" destOrd="0" presId="urn:microsoft.com/office/officeart/2008/layout/HorizontalMultiLevelHierarchy"/>
    <dgm:cxn modelId="{D15BB4EA-5A69-442E-A92B-84F2F84BBDD8}" type="presParOf" srcId="{9A582822-89E0-479B-AFAB-692AA3C8B952}" destId="{7DB96047-55FD-48D0-95A1-CDF7C49FFF68}" srcOrd="2" destOrd="0" presId="urn:microsoft.com/office/officeart/2008/layout/HorizontalMultiLevelHierarchy"/>
    <dgm:cxn modelId="{F80F0C2D-AD3E-4CA8-AA6E-41D6C144599C}" type="presParOf" srcId="{7DB96047-55FD-48D0-95A1-CDF7C49FFF68}" destId="{4A0745E8-F934-4595-BE8E-DC5060E10B89}" srcOrd="0" destOrd="0" presId="urn:microsoft.com/office/officeart/2008/layout/HorizontalMultiLevelHierarchy"/>
    <dgm:cxn modelId="{C4B81945-9D06-4AB1-A0E9-B40F96057FC5}" type="presParOf" srcId="{9A582822-89E0-479B-AFAB-692AA3C8B952}" destId="{C97EDEF7-D6C2-4E1B-8363-215ED54441AF}" srcOrd="3" destOrd="0" presId="urn:microsoft.com/office/officeart/2008/layout/HorizontalMultiLevelHierarchy"/>
    <dgm:cxn modelId="{EA9773B6-BEC1-4BAB-85B2-76B8D6F964F5}" type="presParOf" srcId="{C97EDEF7-D6C2-4E1B-8363-215ED54441AF}" destId="{0899FD94-5A32-474D-BB20-59CB5D2302EC}" srcOrd="0" destOrd="0" presId="urn:microsoft.com/office/officeart/2008/layout/HorizontalMultiLevelHierarchy"/>
    <dgm:cxn modelId="{E330EDEA-6905-4056-A73A-9E8B6D31FBC1}" type="presParOf" srcId="{C97EDEF7-D6C2-4E1B-8363-215ED54441AF}" destId="{25621E4F-D713-4AB0-A15A-AF8156A214A6}" srcOrd="1" destOrd="0" presId="urn:microsoft.com/office/officeart/2008/layout/HorizontalMultiLevelHierarchy"/>
    <dgm:cxn modelId="{6F1DD2D5-5A20-453E-B134-D7848EE7450D}" type="presParOf" srcId="{25621E4F-D713-4AB0-A15A-AF8156A214A6}" destId="{1E63D77C-7B28-40CD-8C49-3401872CC083}" srcOrd="0" destOrd="0" presId="urn:microsoft.com/office/officeart/2008/layout/HorizontalMultiLevelHierarchy"/>
    <dgm:cxn modelId="{23395230-89E7-458D-81F5-CD7CD355E3ED}" type="presParOf" srcId="{1E63D77C-7B28-40CD-8C49-3401872CC083}" destId="{F986C38F-DF8A-4DFE-B379-B78928420A46}" srcOrd="0" destOrd="0" presId="urn:microsoft.com/office/officeart/2008/layout/HorizontalMultiLevelHierarchy"/>
    <dgm:cxn modelId="{3FE2821F-C40D-45E5-8EF0-8B540C9DDCC4}" type="presParOf" srcId="{25621E4F-D713-4AB0-A15A-AF8156A214A6}" destId="{727E4992-73F7-4561-A88D-70C96723CBF2}" srcOrd="1" destOrd="0" presId="urn:microsoft.com/office/officeart/2008/layout/HorizontalMultiLevelHierarchy"/>
    <dgm:cxn modelId="{630B4541-F219-4803-9143-E4F6FDFB6D6C}" type="presParOf" srcId="{727E4992-73F7-4561-A88D-70C96723CBF2}" destId="{A731861B-0162-4162-961E-019ACE4C7D13}" srcOrd="0" destOrd="0" presId="urn:microsoft.com/office/officeart/2008/layout/HorizontalMultiLevelHierarchy"/>
    <dgm:cxn modelId="{67612D05-C3F8-4C3E-8DFD-641EB8E8B97F}" type="presParOf" srcId="{727E4992-73F7-4561-A88D-70C96723CBF2}" destId="{67F3EE4A-7E77-407A-977E-2828E0CB6AE0}" srcOrd="1" destOrd="0" presId="urn:microsoft.com/office/officeart/2008/layout/HorizontalMultiLevelHierarchy"/>
    <dgm:cxn modelId="{33CB1BBC-7CA7-45AD-91DE-8A22076F2C8A}" type="presParOf" srcId="{67F3EE4A-7E77-407A-977E-2828E0CB6AE0}" destId="{BAED1D83-370D-40B6-9052-45848A484838}" srcOrd="0" destOrd="0" presId="urn:microsoft.com/office/officeart/2008/layout/HorizontalMultiLevelHierarchy"/>
    <dgm:cxn modelId="{2A087027-DEB0-436B-91C5-D560AF3849CF}" type="presParOf" srcId="{BAED1D83-370D-40B6-9052-45848A484838}" destId="{07F7C2D4-C7AF-4FBA-B217-1754D6175C0A}" srcOrd="0" destOrd="0" presId="urn:microsoft.com/office/officeart/2008/layout/HorizontalMultiLevelHierarchy"/>
    <dgm:cxn modelId="{12FF7245-F7E9-47B4-A186-24430E968456}" type="presParOf" srcId="{67F3EE4A-7E77-407A-977E-2828E0CB6AE0}" destId="{80D7D151-7B69-40E3-80EA-57BA4F3D178A}" srcOrd="1" destOrd="0" presId="urn:microsoft.com/office/officeart/2008/layout/HorizontalMultiLevelHierarchy"/>
    <dgm:cxn modelId="{A1E17830-266D-44D0-A18A-05B3B1C74451}" type="presParOf" srcId="{80D7D151-7B69-40E3-80EA-57BA4F3D178A}" destId="{808393F3-773D-4D27-A27A-A8D3980D4C31}" srcOrd="0" destOrd="0" presId="urn:microsoft.com/office/officeart/2008/layout/HorizontalMultiLevelHierarchy"/>
    <dgm:cxn modelId="{A5F38388-C67D-4590-A649-E685F4C4990C}" type="presParOf" srcId="{80D7D151-7B69-40E3-80EA-57BA4F3D178A}" destId="{F5D60A0F-C01E-4CA2-87F8-4D16776E108F}" srcOrd="1" destOrd="0" presId="urn:microsoft.com/office/officeart/2008/layout/HorizontalMultiLevelHierarchy"/>
    <dgm:cxn modelId="{AF5FEA56-C644-487C-B5DE-8915094B77F2}" type="presParOf" srcId="{67F3EE4A-7E77-407A-977E-2828E0CB6AE0}" destId="{55335E9A-F3CF-441C-AE6C-6EEF7F9ED437}" srcOrd="2" destOrd="0" presId="urn:microsoft.com/office/officeart/2008/layout/HorizontalMultiLevelHierarchy"/>
    <dgm:cxn modelId="{ACBD589C-BAC6-4F91-91F7-1D1A03FEA10D}" type="presParOf" srcId="{55335E9A-F3CF-441C-AE6C-6EEF7F9ED437}" destId="{C97404F0-7DF5-4353-80E6-764BC6570186}" srcOrd="0" destOrd="0" presId="urn:microsoft.com/office/officeart/2008/layout/HorizontalMultiLevelHierarchy"/>
    <dgm:cxn modelId="{B42BDB6B-10EC-4D2A-8678-C6CBF9F8E9A0}" type="presParOf" srcId="{67F3EE4A-7E77-407A-977E-2828E0CB6AE0}" destId="{569BE88B-81C7-4F1C-B2B6-5FAABCA20143}" srcOrd="3" destOrd="0" presId="urn:microsoft.com/office/officeart/2008/layout/HorizontalMultiLevelHierarchy"/>
    <dgm:cxn modelId="{B4392406-7F55-46A4-BCD4-F8941B16338D}" type="presParOf" srcId="{569BE88B-81C7-4F1C-B2B6-5FAABCA20143}" destId="{6857825C-EF2F-456A-9079-6DDDABD0C4B1}" srcOrd="0" destOrd="0" presId="urn:microsoft.com/office/officeart/2008/layout/HorizontalMultiLevelHierarchy"/>
    <dgm:cxn modelId="{C46AD63A-3DD3-4C47-855B-C3D7C700D5C2}" type="presParOf" srcId="{569BE88B-81C7-4F1C-B2B6-5FAABCA20143}" destId="{38CA8227-04AA-4911-A854-A82D72B9FED7}" srcOrd="1" destOrd="0" presId="urn:microsoft.com/office/officeart/2008/layout/HorizontalMultiLevelHierarchy"/>
    <dgm:cxn modelId="{FBD92C43-3680-4426-8BEE-446443456541}" type="presParOf" srcId="{67F3EE4A-7E77-407A-977E-2828E0CB6AE0}" destId="{00F264B6-0D5D-400D-9FBD-1DBF5EC8BFCA}" srcOrd="4" destOrd="0" presId="urn:microsoft.com/office/officeart/2008/layout/HorizontalMultiLevelHierarchy"/>
    <dgm:cxn modelId="{375F4D63-4AAD-41E8-BF51-2E3C4D3C1D4B}" type="presParOf" srcId="{00F264B6-0D5D-400D-9FBD-1DBF5EC8BFCA}" destId="{3CE1A222-4A3B-43A9-9208-6B13CA056698}" srcOrd="0" destOrd="0" presId="urn:microsoft.com/office/officeart/2008/layout/HorizontalMultiLevelHierarchy"/>
    <dgm:cxn modelId="{42E46D34-BA1A-4A47-A686-AAA4AA8CA3D0}" type="presParOf" srcId="{67F3EE4A-7E77-407A-977E-2828E0CB6AE0}" destId="{76900260-903D-46F7-B22A-8BE67594F8C4}" srcOrd="5" destOrd="0" presId="urn:microsoft.com/office/officeart/2008/layout/HorizontalMultiLevelHierarchy"/>
    <dgm:cxn modelId="{9EB5274A-8AD5-4505-9A92-3B3104E82DE4}" type="presParOf" srcId="{76900260-903D-46F7-B22A-8BE67594F8C4}" destId="{8A954570-C5C0-4CBD-AF7E-F5055AAE0DC4}" srcOrd="0" destOrd="0" presId="urn:microsoft.com/office/officeart/2008/layout/HorizontalMultiLevelHierarchy"/>
    <dgm:cxn modelId="{1795BA79-D1F2-4349-8501-3CE77856E8B2}" type="presParOf" srcId="{76900260-903D-46F7-B22A-8BE67594F8C4}" destId="{94090EFA-D4C9-4546-A807-87263824945E}" srcOrd="1" destOrd="0" presId="urn:microsoft.com/office/officeart/2008/layout/HorizontalMultiLevelHierarchy"/>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61.wmf"/><Relationship Id="rId1" Type="http://schemas.openxmlformats.org/officeDocument/2006/relationships/image" Target="../media/image160.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81.wmf"/><Relationship Id="rId1" Type="http://schemas.openxmlformats.org/officeDocument/2006/relationships/image" Target="../media/image180.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60.wmf"/><Relationship Id="rId1" Type="http://schemas.openxmlformats.org/officeDocument/2006/relationships/image" Target="../media/image181.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85.wmf"/><Relationship Id="rId1" Type="http://schemas.openxmlformats.org/officeDocument/2006/relationships/image" Target="../media/image160.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5.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0.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12.wmf"/><Relationship Id="rId1" Type="http://schemas.openxmlformats.org/officeDocument/2006/relationships/image" Target="../media/image211.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1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13.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224.wmf"/><Relationship Id="rId1" Type="http://schemas.openxmlformats.org/officeDocument/2006/relationships/image" Target="../media/image22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226.wmf"/><Relationship Id="rId1" Type="http://schemas.openxmlformats.org/officeDocument/2006/relationships/image" Target="../media/image22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61.wmf"/><Relationship Id="rId1" Type="http://schemas.openxmlformats.org/officeDocument/2006/relationships/image" Target="../media/image16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73500" y="0"/>
            <a:ext cx="2960688" cy="498475"/>
          </a:xfrm>
          <a:prstGeom prst="rect">
            <a:avLst/>
          </a:prstGeom>
        </p:spPr>
        <p:txBody>
          <a:bodyPr vert="horz" lIns="91440" tIns="45720" rIns="91440" bIns="45720" rtlCol="1"/>
          <a:lstStyle>
            <a:lvl1pPr algn="r" rtl="0"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sz="quarter" idx="1"/>
          </p:nvPr>
        </p:nvSpPr>
        <p:spPr>
          <a:xfrm>
            <a:off x="1588" y="0"/>
            <a:ext cx="2960687" cy="498475"/>
          </a:xfrm>
          <a:prstGeom prst="rect">
            <a:avLst/>
          </a:prstGeom>
        </p:spPr>
        <p:txBody>
          <a:bodyPr vert="horz" lIns="91440" tIns="45720" rIns="91440" bIns="45720" rtlCol="1"/>
          <a:lstStyle>
            <a:lvl1pPr algn="l" rtl="0" fontAlgn="auto">
              <a:spcBef>
                <a:spcPts val="0"/>
              </a:spcBef>
              <a:spcAft>
                <a:spcPts val="0"/>
              </a:spcAft>
              <a:defRPr sz="1200">
                <a:latin typeface="+mn-lt"/>
                <a:cs typeface="+mn-cs"/>
              </a:defRPr>
            </a:lvl1pPr>
          </a:lstStyle>
          <a:p>
            <a:pPr>
              <a:defRPr/>
            </a:pPr>
            <a:fld id="{6F2052E0-E484-462E-9497-66218BE3A242}" type="datetime3">
              <a:rPr lang="en-US"/>
              <a:pPr>
                <a:defRPr/>
              </a:pPr>
              <a:t>14 April 2016</a:t>
            </a:fld>
            <a:endParaRPr lang="ar-SA"/>
          </a:p>
        </p:txBody>
      </p:sp>
      <p:sp>
        <p:nvSpPr>
          <p:cNvPr id="4" name="Footer Placeholder 3"/>
          <p:cNvSpPr>
            <a:spLocks noGrp="1"/>
          </p:cNvSpPr>
          <p:nvPr>
            <p:ph type="ftr" sz="quarter" idx="2"/>
          </p:nvPr>
        </p:nvSpPr>
        <p:spPr>
          <a:xfrm>
            <a:off x="3873500" y="9478963"/>
            <a:ext cx="2960688" cy="498475"/>
          </a:xfrm>
          <a:prstGeom prst="rect">
            <a:avLst/>
          </a:prstGeom>
        </p:spPr>
        <p:txBody>
          <a:bodyPr vert="horz" lIns="91440" tIns="45720" rIns="91440" bIns="45720" rtlCol="1" anchor="b"/>
          <a:lstStyle>
            <a:lvl1pPr algn="r" rtl="0" fontAlgn="auto">
              <a:spcBef>
                <a:spcPts val="0"/>
              </a:spcBef>
              <a:spcAft>
                <a:spcPts val="0"/>
              </a:spcAft>
              <a:defRPr sz="1200">
                <a:latin typeface="+mn-lt"/>
                <a:cs typeface="+mn-cs"/>
              </a:defRPr>
            </a:lvl1pPr>
          </a:lstStyle>
          <a:p>
            <a:pPr>
              <a:defRPr/>
            </a:pPr>
            <a:endParaRPr lang="ar-SA"/>
          </a:p>
        </p:txBody>
      </p:sp>
      <p:sp>
        <p:nvSpPr>
          <p:cNvPr id="5" name="Slide Number Placeholder 4"/>
          <p:cNvSpPr>
            <a:spLocks noGrp="1"/>
          </p:cNvSpPr>
          <p:nvPr>
            <p:ph type="sldNum" sz="quarter" idx="3"/>
          </p:nvPr>
        </p:nvSpPr>
        <p:spPr>
          <a:xfrm>
            <a:off x="1588" y="9478963"/>
            <a:ext cx="2960687" cy="498475"/>
          </a:xfrm>
          <a:prstGeom prst="rect">
            <a:avLst/>
          </a:prstGeom>
        </p:spPr>
        <p:txBody>
          <a:bodyPr vert="horz" lIns="91440" tIns="45720" rIns="91440" bIns="45720" rtlCol="1" anchor="b"/>
          <a:lstStyle>
            <a:lvl1pPr algn="l" rtl="0" fontAlgn="auto">
              <a:spcBef>
                <a:spcPts val="0"/>
              </a:spcBef>
              <a:spcAft>
                <a:spcPts val="0"/>
              </a:spcAft>
              <a:defRPr sz="1200">
                <a:latin typeface="+mn-lt"/>
                <a:cs typeface="+mn-cs"/>
              </a:defRPr>
            </a:lvl1pPr>
          </a:lstStyle>
          <a:p>
            <a:pPr>
              <a:defRPr/>
            </a:pPr>
            <a:fld id="{C022B0C5-6B2D-4525-A942-325DEE094407}" type="slidenum">
              <a:rPr lang="ar-SA"/>
              <a:pPr>
                <a:defRPr/>
              </a:pPr>
              <a:t>‹#›</a:t>
            </a:fld>
            <a:endParaRPr lang="ar-SA"/>
          </a:p>
        </p:txBody>
      </p:sp>
    </p:spTree>
    <p:extLst>
      <p:ext uri="{BB962C8B-B14F-4D97-AF65-F5344CB8AC3E}">
        <p14:creationId xmlns:p14="http://schemas.microsoft.com/office/powerpoint/2010/main" val="26883805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0688" cy="498475"/>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71913" y="0"/>
            <a:ext cx="2960687" cy="498475"/>
          </a:xfrm>
          <a:prstGeom prst="rect">
            <a:avLst/>
          </a:prstGeom>
        </p:spPr>
        <p:txBody>
          <a:bodyPr vert="horz" lIns="91440" tIns="45720" rIns="91440" bIns="45720" rtlCol="0"/>
          <a:lstStyle>
            <a:lvl1pPr algn="r" rtl="0" fontAlgn="auto">
              <a:spcBef>
                <a:spcPts val="0"/>
              </a:spcBef>
              <a:spcAft>
                <a:spcPts val="0"/>
              </a:spcAft>
              <a:defRPr sz="1200">
                <a:latin typeface="+mn-lt"/>
                <a:cs typeface="+mn-cs"/>
              </a:defRPr>
            </a:lvl1pPr>
          </a:lstStyle>
          <a:p>
            <a:pPr>
              <a:defRPr/>
            </a:pPr>
            <a:fld id="{E501D583-40BD-4B4F-A157-C0C9AADB4D87}" type="datetime3">
              <a:rPr lang="en-US"/>
              <a:pPr>
                <a:defRPr/>
              </a:pPr>
              <a:t>14 April 2016</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4213" y="4740275"/>
            <a:ext cx="5467350" cy="4491038"/>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78963"/>
            <a:ext cx="2960688" cy="498475"/>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71913" y="9478963"/>
            <a:ext cx="2960687" cy="498475"/>
          </a:xfrm>
          <a:prstGeom prst="rect">
            <a:avLst/>
          </a:prstGeom>
        </p:spPr>
        <p:txBody>
          <a:bodyPr vert="horz" lIns="91440" tIns="45720" rIns="91440" bIns="45720" rtlCol="0" anchor="b"/>
          <a:lstStyle>
            <a:lvl1pPr algn="r" rtl="0" fontAlgn="auto">
              <a:spcBef>
                <a:spcPts val="0"/>
              </a:spcBef>
              <a:spcAft>
                <a:spcPts val="0"/>
              </a:spcAft>
              <a:defRPr sz="1200">
                <a:latin typeface="+mn-lt"/>
                <a:cs typeface="+mn-cs"/>
              </a:defRPr>
            </a:lvl1pPr>
          </a:lstStyle>
          <a:p>
            <a:pPr>
              <a:defRPr/>
            </a:pPr>
            <a:fld id="{D7851597-2F9C-4E4C-BB93-EC56DC5DF886}" type="slidenum">
              <a:rPr lang="en-US"/>
              <a:pPr>
                <a:defRPr/>
              </a:pPr>
              <a:t>‹#›</a:t>
            </a:fld>
            <a:endParaRPr lang="en-US"/>
          </a:p>
        </p:txBody>
      </p:sp>
    </p:spTree>
    <p:extLst>
      <p:ext uri="{BB962C8B-B14F-4D97-AF65-F5344CB8AC3E}">
        <p14:creationId xmlns:p14="http://schemas.microsoft.com/office/powerpoint/2010/main" val="180066503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a:t>
            </a:fld>
            <a:endParaRPr lang="en-US"/>
          </a:p>
        </p:txBody>
      </p:sp>
    </p:spTree>
    <p:extLst>
      <p:ext uri="{BB962C8B-B14F-4D97-AF65-F5344CB8AC3E}">
        <p14:creationId xmlns:p14="http://schemas.microsoft.com/office/powerpoint/2010/main" val="420632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12</a:t>
            </a:fld>
            <a:endParaRPr lang="en-US" smtClean="0"/>
          </a:p>
        </p:txBody>
      </p:sp>
    </p:spTree>
    <p:extLst>
      <p:ext uri="{BB962C8B-B14F-4D97-AF65-F5344CB8AC3E}">
        <p14:creationId xmlns:p14="http://schemas.microsoft.com/office/powerpoint/2010/main" val="1843930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7E7CD2-B01F-45BD-863C-771A0043F916}" type="slidenum">
              <a:rPr lang="en-US"/>
              <a:pPr eaLnBrk="1" hangingPunct="1"/>
              <a:t>13</a:t>
            </a:fld>
            <a:endParaRPr lang="en-US"/>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994551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15</a:t>
            </a:fld>
            <a:endParaRPr lang="en-US" smtClean="0"/>
          </a:p>
        </p:txBody>
      </p:sp>
    </p:spTree>
    <p:extLst>
      <p:ext uri="{BB962C8B-B14F-4D97-AF65-F5344CB8AC3E}">
        <p14:creationId xmlns:p14="http://schemas.microsoft.com/office/powerpoint/2010/main" val="3909030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16</a:t>
            </a:fld>
            <a:endParaRPr lang="en-US"/>
          </a:p>
        </p:txBody>
      </p:sp>
    </p:spTree>
    <p:extLst>
      <p:ext uri="{BB962C8B-B14F-4D97-AF65-F5344CB8AC3E}">
        <p14:creationId xmlns:p14="http://schemas.microsoft.com/office/powerpoint/2010/main" val="36408506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17</a:t>
            </a:fld>
            <a:endParaRPr lang="en-US"/>
          </a:p>
        </p:txBody>
      </p:sp>
    </p:spTree>
    <p:extLst>
      <p:ext uri="{BB962C8B-B14F-4D97-AF65-F5344CB8AC3E}">
        <p14:creationId xmlns:p14="http://schemas.microsoft.com/office/powerpoint/2010/main" val="6595025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18</a:t>
            </a:fld>
            <a:endParaRPr lang="en-US"/>
          </a:p>
        </p:txBody>
      </p:sp>
    </p:spTree>
    <p:extLst>
      <p:ext uri="{BB962C8B-B14F-4D97-AF65-F5344CB8AC3E}">
        <p14:creationId xmlns:p14="http://schemas.microsoft.com/office/powerpoint/2010/main" val="466201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19</a:t>
            </a:fld>
            <a:endParaRPr lang="en-US"/>
          </a:p>
        </p:txBody>
      </p:sp>
    </p:spTree>
    <p:extLst>
      <p:ext uri="{BB962C8B-B14F-4D97-AF65-F5344CB8AC3E}">
        <p14:creationId xmlns:p14="http://schemas.microsoft.com/office/powerpoint/2010/main" val="3920285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20</a:t>
            </a:fld>
            <a:endParaRPr lang="en-US"/>
          </a:p>
        </p:txBody>
      </p:sp>
    </p:spTree>
    <p:extLst>
      <p:ext uri="{BB962C8B-B14F-4D97-AF65-F5344CB8AC3E}">
        <p14:creationId xmlns:p14="http://schemas.microsoft.com/office/powerpoint/2010/main" val="9438824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21</a:t>
            </a:fld>
            <a:endParaRPr lang="en-US"/>
          </a:p>
        </p:txBody>
      </p:sp>
    </p:spTree>
    <p:extLst>
      <p:ext uri="{BB962C8B-B14F-4D97-AF65-F5344CB8AC3E}">
        <p14:creationId xmlns:p14="http://schemas.microsoft.com/office/powerpoint/2010/main" val="13376532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22</a:t>
            </a:fld>
            <a:endParaRPr lang="en-US"/>
          </a:p>
        </p:txBody>
      </p:sp>
    </p:spTree>
    <p:extLst>
      <p:ext uri="{BB962C8B-B14F-4D97-AF65-F5344CB8AC3E}">
        <p14:creationId xmlns:p14="http://schemas.microsoft.com/office/powerpoint/2010/main" val="771203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2</a:t>
            </a:fld>
            <a:endParaRPr lang="en-US" smtClean="0"/>
          </a:p>
        </p:txBody>
      </p:sp>
    </p:spTree>
    <p:extLst>
      <p:ext uri="{BB962C8B-B14F-4D97-AF65-F5344CB8AC3E}">
        <p14:creationId xmlns:p14="http://schemas.microsoft.com/office/powerpoint/2010/main" val="4088399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70C392D-79A3-41E9-A3F2-671067258DC6}" type="slidenum">
              <a:rPr lang="en-GB" smtClean="0"/>
              <a:pPr/>
              <a:t>24</a:t>
            </a:fld>
            <a:endParaRPr lang="en-GB" dirty="0"/>
          </a:p>
        </p:txBody>
      </p:sp>
    </p:spTree>
    <p:extLst>
      <p:ext uri="{BB962C8B-B14F-4D97-AF65-F5344CB8AC3E}">
        <p14:creationId xmlns:p14="http://schemas.microsoft.com/office/powerpoint/2010/main" val="1593563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70C392D-79A3-41E9-A3F2-671067258DC6}" type="slidenum">
              <a:rPr lang="en-GB" smtClean="0"/>
              <a:pPr/>
              <a:t>25</a:t>
            </a:fld>
            <a:endParaRPr lang="en-GB" dirty="0"/>
          </a:p>
        </p:txBody>
      </p:sp>
    </p:spTree>
    <p:extLst>
      <p:ext uri="{BB962C8B-B14F-4D97-AF65-F5344CB8AC3E}">
        <p14:creationId xmlns:p14="http://schemas.microsoft.com/office/powerpoint/2010/main" val="7563802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26</a:t>
            </a:fld>
            <a:endParaRPr lang="en-US"/>
          </a:p>
        </p:txBody>
      </p:sp>
    </p:spTree>
    <p:extLst>
      <p:ext uri="{BB962C8B-B14F-4D97-AF65-F5344CB8AC3E}">
        <p14:creationId xmlns:p14="http://schemas.microsoft.com/office/powerpoint/2010/main" val="167290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29</a:t>
            </a:fld>
            <a:endParaRPr lang="en-US"/>
          </a:p>
        </p:txBody>
      </p:sp>
    </p:spTree>
    <p:extLst>
      <p:ext uri="{BB962C8B-B14F-4D97-AF65-F5344CB8AC3E}">
        <p14:creationId xmlns:p14="http://schemas.microsoft.com/office/powerpoint/2010/main" val="1310560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30</a:t>
            </a:fld>
            <a:endParaRPr lang="en-US"/>
          </a:p>
        </p:txBody>
      </p:sp>
    </p:spTree>
    <p:extLst>
      <p:ext uri="{BB962C8B-B14F-4D97-AF65-F5344CB8AC3E}">
        <p14:creationId xmlns:p14="http://schemas.microsoft.com/office/powerpoint/2010/main" val="2830980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7DFDB59-0E1B-4552-B707-F2238532C662}" type="slidenum">
              <a:rPr lang="en-US"/>
              <a:pPr/>
              <a:t>31</a:t>
            </a:fld>
            <a:endParaRPr lang="en-US"/>
          </a:p>
        </p:txBody>
      </p:sp>
      <p:sp>
        <p:nvSpPr>
          <p:cNvPr id="19458" name="Rectangle 7"/>
          <p:cNvSpPr txBox="1">
            <a:spLocks noGrp="1" noChangeArrowheads="1"/>
          </p:cNvSpPr>
          <p:nvPr/>
        </p:nvSpPr>
        <p:spPr bwMode="auto">
          <a:xfrm>
            <a:off x="3872707" y="9480074"/>
            <a:ext cx="2961481" cy="498951"/>
          </a:xfrm>
          <a:prstGeom prst="rect">
            <a:avLst/>
          </a:prstGeom>
          <a:noFill/>
          <a:ln w="9525">
            <a:noFill/>
            <a:miter lim="800000"/>
            <a:headEnd/>
            <a:tailEnd/>
          </a:ln>
        </p:spPr>
        <p:txBody>
          <a:bodyPr anchor="b"/>
          <a:lstStyle/>
          <a:p>
            <a:pPr algn="r"/>
            <a:fld id="{5595BA66-C0A8-438D-8A3C-3A1B590BFC44}" type="slidenum">
              <a:rPr lang="en-US" sz="1200">
                <a:latin typeface="Times" pitchFamily="18" charset="0"/>
              </a:rPr>
              <a:pPr algn="r"/>
              <a:t>31</a:t>
            </a:fld>
            <a:endParaRPr lang="en-US" sz="1200">
              <a:latin typeface="Times" pitchFamily="18"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911225" y="4740037"/>
            <a:ext cx="5011738" cy="4490561"/>
          </a:xfrm>
        </p:spPr>
        <p:txBody>
          <a:bodyPr/>
          <a:lstStyle/>
          <a:p>
            <a:pPr>
              <a:spcBef>
                <a:spcPct val="0"/>
              </a:spcBef>
            </a:pPr>
            <a:r>
              <a:rPr lang="en-US" sz="1800">
                <a:solidFill>
                  <a:srgbClr val="FF0000"/>
                </a:solidFill>
              </a:rPr>
              <a:t>To view this animation, click “View” and then “Slide Show” on the top navigation bar.</a:t>
            </a:r>
            <a:endParaRPr lang="en-US"/>
          </a:p>
        </p:txBody>
      </p:sp>
    </p:spTree>
    <p:extLst>
      <p:ext uri="{BB962C8B-B14F-4D97-AF65-F5344CB8AC3E}">
        <p14:creationId xmlns:p14="http://schemas.microsoft.com/office/powerpoint/2010/main" val="26820469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34</a:t>
            </a:fld>
            <a:endParaRPr lang="en-US"/>
          </a:p>
        </p:txBody>
      </p:sp>
    </p:spTree>
    <p:extLst>
      <p:ext uri="{BB962C8B-B14F-4D97-AF65-F5344CB8AC3E}">
        <p14:creationId xmlns:p14="http://schemas.microsoft.com/office/powerpoint/2010/main" val="15933192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35</a:t>
            </a:fld>
            <a:endParaRPr lang="en-US"/>
          </a:p>
        </p:txBody>
      </p:sp>
    </p:spTree>
    <p:extLst>
      <p:ext uri="{BB962C8B-B14F-4D97-AF65-F5344CB8AC3E}">
        <p14:creationId xmlns:p14="http://schemas.microsoft.com/office/powerpoint/2010/main" val="146372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7851597-2F9C-4E4C-BB93-EC56DC5DF886}" type="slidenum">
              <a:rPr lang="en-US" smtClean="0"/>
              <a:pPr>
                <a:defRPr/>
              </a:pPr>
              <a:t>36</a:t>
            </a:fld>
            <a:endParaRPr lang="en-US"/>
          </a:p>
        </p:txBody>
      </p:sp>
    </p:spTree>
    <p:extLst>
      <p:ext uri="{BB962C8B-B14F-4D97-AF65-F5344CB8AC3E}">
        <p14:creationId xmlns:p14="http://schemas.microsoft.com/office/powerpoint/2010/main" val="30600739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7851597-2F9C-4E4C-BB93-EC56DC5DF886}" type="slidenum">
              <a:rPr lang="en-US" smtClean="0"/>
              <a:pPr>
                <a:defRPr/>
              </a:pPr>
              <a:t>37</a:t>
            </a:fld>
            <a:endParaRPr lang="en-US"/>
          </a:p>
        </p:txBody>
      </p:sp>
    </p:spTree>
    <p:extLst>
      <p:ext uri="{BB962C8B-B14F-4D97-AF65-F5344CB8AC3E}">
        <p14:creationId xmlns:p14="http://schemas.microsoft.com/office/powerpoint/2010/main" val="820373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5</a:t>
            </a:fld>
            <a:endParaRPr lang="en-US"/>
          </a:p>
        </p:txBody>
      </p:sp>
    </p:spTree>
    <p:extLst>
      <p:ext uri="{BB962C8B-B14F-4D97-AF65-F5344CB8AC3E}">
        <p14:creationId xmlns:p14="http://schemas.microsoft.com/office/powerpoint/2010/main" val="14702035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38</a:t>
            </a:fld>
            <a:endParaRPr lang="en-US"/>
          </a:p>
        </p:txBody>
      </p:sp>
    </p:spTree>
    <p:extLst>
      <p:ext uri="{BB962C8B-B14F-4D97-AF65-F5344CB8AC3E}">
        <p14:creationId xmlns:p14="http://schemas.microsoft.com/office/powerpoint/2010/main" val="4402644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39</a:t>
            </a:fld>
            <a:endParaRPr lang="en-US"/>
          </a:p>
        </p:txBody>
      </p:sp>
    </p:spTree>
    <p:extLst>
      <p:ext uri="{BB962C8B-B14F-4D97-AF65-F5344CB8AC3E}">
        <p14:creationId xmlns:p14="http://schemas.microsoft.com/office/powerpoint/2010/main" val="15628876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40</a:t>
            </a:fld>
            <a:endParaRPr lang="en-US" smtClean="0"/>
          </a:p>
        </p:txBody>
      </p:sp>
    </p:spTree>
    <p:extLst>
      <p:ext uri="{BB962C8B-B14F-4D97-AF65-F5344CB8AC3E}">
        <p14:creationId xmlns:p14="http://schemas.microsoft.com/office/powerpoint/2010/main" val="5302874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44</a:t>
            </a:fld>
            <a:endParaRPr lang="en-US" smtClean="0"/>
          </a:p>
        </p:txBody>
      </p:sp>
    </p:spTree>
    <p:extLst>
      <p:ext uri="{BB962C8B-B14F-4D97-AF65-F5344CB8AC3E}">
        <p14:creationId xmlns:p14="http://schemas.microsoft.com/office/powerpoint/2010/main" val="2071172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47</a:t>
            </a:fld>
            <a:endParaRPr lang="en-US" smtClean="0"/>
          </a:p>
        </p:txBody>
      </p:sp>
    </p:spTree>
    <p:extLst>
      <p:ext uri="{BB962C8B-B14F-4D97-AF65-F5344CB8AC3E}">
        <p14:creationId xmlns:p14="http://schemas.microsoft.com/office/powerpoint/2010/main" val="19823026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7851597-2F9C-4E4C-BB93-EC56DC5DF886}" type="slidenum">
              <a:rPr lang="en-US" smtClean="0"/>
              <a:pPr>
                <a:defRPr/>
              </a:pPr>
              <a:t>49</a:t>
            </a:fld>
            <a:endParaRPr lang="en-US"/>
          </a:p>
        </p:txBody>
      </p:sp>
    </p:spTree>
    <p:extLst>
      <p:ext uri="{BB962C8B-B14F-4D97-AF65-F5344CB8AC3E}">
        <p14:creationId xmlns:p14="http://schemas.microsoft.com/office/powerpoint/2010/main" val="41054808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51</a:t>
            </a:fld>
            <a:endParaRPr lang="en-US"/>
          </a:p>
        </p:txBody>
      </p:sp>
    </p:spTree>
    <p:extLst>
      <p:ext uri="{BB962C8B-B14F-4D97-AF65-F5344CB8AC3E}">
        <p14:creationId xmlns:p14="http://schemas.microsoft.com/office/powerpoint/2010/main" val="27541953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This indicates that in an infinite slope in </a:t>
            </a:r>
            <a:r>
              <a:rPr lang="en-US" sz="1200" b="1" dirty="0" smtClean="0"/>
              <a:t>sand</a:t>
            </a:r>
            <a:r>
              <a:rPr lang="en-US" sz="1200" dirty="0" smtClean="0"/>
              <a:t>, the value of Fs is independent of the height H and the slope is stable as long as </a:t>
            </a:r>
            <a:r>
              <a:rPr lang="en-US" sz="1200" dirty="0" smtClean="0">
                <a:latin typeface="Symbol" panose="05050102010706020507" pitchFamily="18" charset="2"/>
              </a:rPr>
              <a:t>b</a:t>
            </a:r>
            <a:r>
              <a:rPr lang="en-US" sz="1200" dirty="0" smtClean="0"/>
              <a:t> &lt; </a:t>
            </a:r>
            <a:r>
              <a:rPr lang="en-US" sz="1200" dirty="0" smtClean="0">
                <a:latin typeface="Symbol" panose="05050102010706020507" pitchFamily="18" charset="2"/>
              </a:rPr>
              <a:t>f</a:t>
            </a:r>
            <a:r>
              <a:rPr lang="en-US" sz="1200" dirty="0" smtClean="0"/>
              <a:t>’.</a:t>
            </a:r>
          </a:p>
        </p:txBody>
      </p:sp>
      <p:sp>
        <p:nvSpPr>
          <p:cNvPr id="4" name="Slide Number Placeholder 3"/>
          <p:cNvSpPr>
            <a:spLocks noGrp="1"/>
          </p:cNvSpPr>
          <p:nvPr>
            <p:ph type="sldNum" sz="quarter" idx="10"/>
          </p:nvPr>
        </p:nvSpPr>
        <p:spPr/>
        <p:txBody>
          <a:bodyPr/>
          <a:lstStyle/>
          <a:p>
            <a:fld id="{BDB0406F-6116-4B27-A7C0-B6D6EE912E0C}" type="slidenum">
              <a:rPr lang="en-US" smtClean="0"/>
              <a:t>55</a:t>
            </a:fld>
            <a:endParaRPr lang="en-US"/>
          </a:p>
        </p:txBody>
      </p:sp>
    </p:spTree>
    <p:extLst>
      <p:ext uri="{BB962C8B-B14F-4D97-AF65-F5344CB8AC3E}">
        <p14:creationId xmlns:p14="http://schemas.microsoft.com/office/powerpoint/2010/main" val="14027286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58</a:t>
            </a:fld>
            <a:endParaRPr lang="en-US"/>
          </a:p>
        </p:txBody>
      </p:sp>
    </p:spTree>
    <p:extLst>
      <p:ext uri="{BB962C8B-B14F-4D97-AF65-F5344CB8AC3E}">
        <p14:creationId xmlns:p14="http://schemas.microsoft.com/office/powerpoint/2010/main" val="34822476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59</a:t>
            </a:fld>
            <a:endParaRPr lang="en-US"/>
          </a:p>
        </p:txBody>
      </p:sp>
    </p:spTree>
    <p:extLst>
      <p:ext uri="{BB962C8B-B14F-4D97-AF65-F5344CB8AC3E}">
        <p14:creationId xmlns:p14="http://schemas.microsoft.com/office/powerpoint/2010/main" val="3916724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6</a:t>
            </a:fld>
            <a:endParaRPr lang="en-US"/>
          </a:p>
        </p:txBody>
      </p:sp>
    </p:spTree>
    <p:extLst>
      <p:ext uri="{BB962C8B-B14F-4D97-AF65-F5344CB8AC3E}">
        <p14:creationId xmlns:p14="http://schemas.microsoft.com/office/powerpoint/2010/main" val="41271401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60</a:t>
            </a:fld>
            <a:endParaRPr lang="en-US" smtClean="0"/>
          </a:p>
        </p:txBody>
      </p:sp>
    </p:spTree>
    <p:extLst>
      <p:ext uri="{BB962C8B-B14F-4D97-AF65-F5344CB8AC3E}">
        <p14:creationId xmlns:p14="http://schemas.microsoft.com/office/powerpoint/2010/main" val="6024754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62</a:t>
            </a:fld>
            <a:endParaRPr lang="en-US"/>
          </a:p>
        </p:txBody>
      </p:sp>
    </p:spTree>
    <p:extLst>
      <p:ext uri="{BB962C8B-B14F-4D97-AF65-F5344CB8AC3E}">
        <p14:creationId xmlns:p14="http://schemas.microsoft.com/office/powerpoint/2010/main" val="12988840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65</a:t>
            </a:fld>
            <a:endParaRPr lang="en-US"/>
          </a:p>
        </p:txBody>
      </p:sp>
    </p:spTree>
    <p:extLst>
      <p:ext uri="{BB962C8B-B14F-4D97-AF65-F5344CB8AC3E}">
        <p14:creationId xmlns:p14="http://schemas.microsoft.com/office/powerpoint/2010/main" val="14262375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66</a:t>
            </a:fld>
            <a:endParaRPr lang="en-US"/>
          </a:p>
        </p:txBody>
      </p:sp>
    </p:spTree>
    <p:extLst>
      <p:ext uri="{BB962C8B-B14F-4D97-AF65-F5344CB8AC3E}">
        <p14:creationId xmlns:p14="http://schemas.microsoft.com/office/powerpoint/2010/main" val="3156647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67</a:t>
            </a:fld>
            <a:endParaRPr lang="en-US"/>
          </a:p>
        </p:txBody>
      </p:sp>
    </p:spTree>
    <p:extLst>
      <p:ext uri="{BB962C8B-B14F-4D97-AF65-F5344CB8AC3E}">
        <p14:creationId xmlns:p14="http://schemas.microsoft.com/office/powerpoint/2010/main" val="33825072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68</a:t>
            </a:fld>
            <a:endParaRPr lang="en-US"/>
          </a:p>
        </p:txBody>
      </p:sp>
    </p:spTree>
    <p:extLst>
      <p:ext uri="{BB962C8B-B14F-4D97-AF65-F5344CB8AC3E}">
        <p14:creationId xmlns:p14="http://schemas.microsoft.com/office/powerpoint/2010/main" val="31425440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71</a:t>
            </a:fld>
            <a:endParaRPr lang="en-US" smtClean="0"/>
          </a:p>
        </p:txBody>
      </p:sp>
    </p:spTree>
    <p:extLst>
      <p:ext uri="{BB962C8B-B14F-4D97-AF65-F5344CB8AC3E}">
        <p14:creationId xmlns:p14="http://schemas.microsoft.com/office/powerpoint/2010/main" val="30764770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72</a:t>
            </a:fld>
            <a:endParaRPr lang="en-US"/>
          </a:p>
        </p:txBody>
      </p:sp>
    </p:spTree>
    <p:extLst>
      <p:ext uri="{BB962C8B-B14F-4D97-AF65-F5344CB8AC3E}">
        <p14:creationId xmlns:p14="http://schemas.microsoft.com/office/powerpoint/2010/main" val="37281896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73</a:t>
            </a:fld>
            <a:endParaRPr lang="en-US"/>
          </a:p>
        </p:txBody>
      </p:sp>
    </p:spTree>
    <p:extLst>
      <p:ext uri="{BB962C8B-B14F-4D97-AF65-F5344CB8AC3E}">
        <p14:creationId xmlns:p14="http://schemas.microsoft.com/office/powerpoint/2010/main" val="41808394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74</a:t>
            </a:fld>
            <a:endParaRPr lang="en-US"/>
          </a:p>
        </p:txBody>
      </p:sp>
    </p:spTree>
    <p:extLst>
      <p:ext uri="{BB962C8B-B14F-4D97-AF65-F5344CB8AC3E}">
        <p14:creationId xmlns:p14="http://schemas.microsoft.com/office/powerpoint/2010/main" val="1464550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7</a:t>
            </a:fld>
            <a:endParaRPr lang="en-US"/>
          </a:p>
        </p:txBody>
      </p:sp>
    </p:spTree>
    <p:extLst>
      <p:ext uri="{BB962C8B-B14F-4D97-AF65-F5344CB8AC3E}">
        <p14:creationId xmlns:p14="http://schemas.microsoft.com/office/powerpoint/2010/main" val="13356256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76</a:t>
            </a:fld>
            <a:endParaRPr lang="en-US" smtClean="0"/>
          </a:p>
        </p:txBody>
      </p:sp>
    </p:spTree>
    <p:extLst>
      <p:ext uri="{BB962C8B-B14F-4D97-AF65-F5344CB8AC3E}">
        <p14:creationId xmlns:p14="http://schemas.microsoft.com/office/powerpoint/2010/main" val="39205345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83</a:t>
            </a:fld>
            <a:endParaRPr lang="en-US"/>
          </a:p>
        </p:txBody>
      </p:sp>
    </p:spTree>
    <p:extLst>
      <p:ext uri="{BB962C8B-B14F-4D97-AF65-F5344CB8AC3E}">
        <p14:creationId xmlns:p14="http://schemas.microsoft.com/office/powerpoint/2010/main" val="27718973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84</a:t>
            </a:fld>
            <a:endParaRPr lang="en-US"/>
          </a:p>
        </p:txBody>
      </p:sp>
    </p:spTree>
    <p:extLst>
      <p:ext uri="{BB962C8B-B14F-4D97-AF65-F5344CB8AC3E}">
        <p14:creationId xmlns:p14="http://schemas.microsoft.com/office/powerpoint/2010/main" val="29408564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85</a:t>
            </a:fld>
            <a:endParaRPr lang="en-US"/>
          </a:p>
        </p:txBody>
      </p:sp>
    </p:spTree>
    <p:extLst>
      <p:ext uri="{BB962C8B-B14F-4D97-AF65-F5344CB8AC3E}">
        <p14:creationId xmlns:p14="http://schemas.microsoft.com/office/powerpoint/2010/main" val="13339644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88</a:t>
            </a:fld>
            <a:endParaRPr lang="en-US"/>
          </a:p>
        </p:txBody>
      </p:sp>
    </p:spTree>
    <p:extLst>
      <p:ext uri="{BB962C8B-B14F-4D97-AF65-F5344CB8AC3E}">
        <p14:creationId xmlns:p14="http://schemas.microsoft.com/office/powerpoint/2010/main" val="4881885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89</a:t>
            </a:fld>
            <a:endParaRPr lang="en-US"/>
          </a:p>
        </p:txBody>
      </p:sp>
    </p:spTree>
    <p:extLst>
      <p:ext uri="{BB962C8B-B14F-4D97-AF65-F5344CB8AC3E}">
        <p14:creationId xmlns:p14="http://schemas.microsoft.com/office/powerpoint/2010/main" val="8620014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90</a:t>
            </a:fld>
            <a:endParaRPr lang="en-US"/>
          </a:p>
        </p:txBody>
      </p:sp>
    </p:spTree>
    <p:extLst>
      <p:ext uri="{BB962C8B-B14F-4D97-AF65-F5344CB8AC3E}">
        <p14:creationId xmlns:p14="http://schemas.microsoft.com/office/powerpoint/2010/main" val="33890918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96</a:t>
            </a:fld>
            <a:endParaRPr lang="en-US"/>
          </a:p>
        </p:txBody>
      </p:sp>
    </p:spTree>
    <p:extLst>
      <p:ext uri="{BB962C8B-B14F-4D97-AF65-F5344CB8AC3E}">
        <p14:creationId xmlns:p14="http://schemas.microsoft.com/office/powerpoint/2010/main" val="3515397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99</a:t>
            </a:fld>
            <a:endParaRPr lang="en-US"/>
          </a:p>
        </p:txBody>
      </p:sp>
    </p:spTree>
    <p:extLst>
      <p:ext uri="{BB962C8B-B14F-4D97-AF65-F5344CB8AC3E}">
        <p14:creationId xmlns:p14="http://schemas.microsoft.com/office/powerpoint/2010/main" val="16659243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107</a:t>
            </a:fld>
            <a:endParaRPr lang="en-US" smtClean="0"/>
          </a:p>
        </p:txBody>
      </p:sp>
    </p:spTree>
    <p:extLst>
      <p:ext uri="{BB962C8B-B14F-4D97-AF65-F5344CB8AC3E}">
        <p14:creationId xmlns:p14="http://schemas.microsoft.com/office/powerpoint/2010/main" val="1865287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60FE08A-32B8-48C4-910B-73589ED71AFA}" type="slidenum">
              <a:rPr lang="en-US"/>
              <a:pPr eaLnBrk="1" hangingPunct="1"/>
              <a:t>8</a:t>
            </a:fld>
            <a:endParaRPr lang="en-US"/>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694819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114</a:t>
            </a:fld>
            <a:endParaRPr lang="en-US"/>
          </a:p>
        </p:txBody>
      </p:sp>
    </p:spTree>
    <p:extLst>
      <p:ext uri="{BB962C8B-B14F-4D97-AF65-F5344CB8AC3E}">
        <p14:creationId xmlns:p14="http://schemas.microsoft.com/office/powerpoint/2010/main" val="7671382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7851597-2F9C-4E4C-BB93-EC56DC5DF886}" type="slidenum">
              <a:rPr lang="en-US" smtClean="0"/>
              <a:pPr>
                <a:defRPr/>
              </a:pPr>
              <a:t>116</a:t>
            </a:fld>
            <a:endParaRPr lang="en-US"/>
          </a:p>
        </p:txBody>
      </p:sp>
    </p:spTree>
    <p:extLst>
      <p:ext uri="{BB962C8B-B14F-4D97-AF65-F5344CB8AC3E}">
        <p14:creationId xmlns:p14="http://schemas.microsoft.com/office/powerpoint/2010/main" val="7529613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117</a:t>
            </a:fld>
            <a:endParaRPr lang="en-US"/>
          </a:p>
        </p:txBody>
      </p:sp>
    </p:spTree>
    <p:extLst>
      <p:ext uri="{BB962C8B-B14F-4D97-AF65-F5344CB8AC3E}">
        <p14:creationId xmlns:p14="http://schemas.microsoft.com/office/powerpoint/2010/main" val="32115257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118</a:t>
            </a:fld>
            <a:endParaRPr lang="en-US"/>
          </a:p>
        </p:txBody>
      </p:sp>
    </p:spTree>
    <p:extLst>
      <p:ext uri="{BB962C8B-B14F-4D97-AF65-F5344CB8AC3E}">
        <p14:creationId xmlns:p14="http://schemas.microsoft.com/office/powerpoint/2010/main" val="10670903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119</a:t>
            </a:fld>
            <a:endParaRPr lang="en-US"/>
          </a:p>
        </p:txBody>
      </p:sp>
    </p:spTree>
    <p:extLst>
      <p:ext uri="{BB962C8B-B14F-4D97-AF65-F5344CB8AC3E}">
        <p14:creationId xmlns:p14="http://schemas.microsoft.com/office/powerpoint/2010/main" val="21859820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279525"/>
            <a:ext cx="46037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124</a:t>
            </a:fld>
            <a:endParaRPr lang="en-US"/>
          </a:p>
        </p:txBody>
      </p:sp>
    </p:spTree>
    <p:extLst>
      <p:ext uri="{BB962C8B-B14F-4D97-AF65-F5344CB8AC3E}">
        <p14:creationId xmlns:p14="http://schemas.microsoft.com/office/powerpoint/2010/main" val="115510045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126</a:t>
            </a:fld>
            <a:endParaRPr lang="en-US"/>
          </a:p>
        </p:txBody>
      </p:sp>
    </p:spTree>
    <p:extLst>
      <p:ext uri="{BB962C8B-B14F-4D97-AF65-F5344CB8AC3E}">
        <p14:creationId xmlns:p14="http://schemas.microsoft.com/office/powerpoint/2010/main" val="1789294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9</a:t>
            </a:fld>
            <a:endParaRPr lang="en-US"/>
          </a:p>
        </p:txBody>
      </p:sp>
    </p:spTree>
    <p:extLst>
      <p:ext uri="{BB962C8B-B14F-4D97-AF65-F5344CB8AC3E}">
        <p14:creationId xmlns:p14="http://schemas.microsoft.com/office/powerpoint/2010/main" val="3152724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1575" y="1247775"/>
            <a:ext cx="4491038" cy="3368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10</a:t>
            </a:fld>
            <a:endParaRPr lang="en-US"/>
          </a:p>
        </p:txBody>
      </p:sp>
    </p:spTree>
    <p:extLst>
      <p:ext uri="{BB962C8B-B14F-4D97-AF65-F5344CB8AC3E}">
        <p14:creationId xmlns:p14="http://schemas.microsoft.com/office/powerpoint/2010/main" val="3310282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11</a:t>
            </a:fld>
            <a:endParaRPr lang="en-US" smtClean="0"/>
          </a:p>
        </p:txBody>
      </p:sp>
    </p:spTree>
    <p:extLst>
      <p:ext uri="{BB962C8B-B14F-4D97-AF65-F5344CB8AC3E}">
        <p14:creationId xmlns:p14="http://schemas.microsoft.com/office/powerpoint/2010/main" val="2471160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7911E93-4E63-421F-BE02-27FD8A3616D4}" type="datetime4">
              <a:rPr lang="en-US" smtClean="0"/>
              <a:t>April 14,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1B077D-5FD5-40DF-8A2B-7C4CC394D9B0}" type="slidenum">
              <a:rPr lang="en-US"/>
              <a:pPr>
                <a:defRPr/>
              </a:pPr>
              <a:t>‹#›</a:t>
            </a:fld>
            <a:endParaRPr lang="en-US" sz="1800"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AF612B1-6F9E-4190-BDC0-565703BB65E6}" type="datetime4">
              <a:rPr lang="en-US" smtClean="0"/>
              <a:t>April 14,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F8DFFA-F519-4557-8678-191219FB9C9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31C9EF-DB80-4814-ACDB-257DEDE69702}" type="datetime4">
              <a:rPr lang="en-US" smtClean="0"/>
              <a:t>April 14,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88A3591-D1EE-4797-ACFB-D27D8DDCC0A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35E3C82-AB8A-4D88-9198-1C83399CA771}" type="datetime4">
              <a:rPr lang="en-US" smtClean="0"/>
              <a:t>April 14,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9B0144-80A4-41CB-9278-A4BB8B9E229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3B573C8-0505-4398-B4E2-F70445E7980A}" type="datetime4">
              <a:rPr lang="en-US" smtClean="0"/>
              <a:t>April 14,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367DE0-7D97-45B6-BCB6-96841A53652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2D6A4570-AC5E-4576-89A0-4874A596508E}" type="datetime4">
              <a:rPr lang="en-US" smtClean="0"/>
              <a:t>April 14, 2016</a:t>
            </a:fld>
            <a:endParaRPr lang="en-US"/>
          </a:p>
        </p:txBody>
      </p:sp>
      <p:sp>
        <p:nvSpPr>
          <p:cNvPr id="6" name="Footer Placeholder 5"/>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CE1B3F0F-664D-448F-889A-C286EC7B14D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20CBE073-75C6-4DA7-8076-D85F6587A9A0}" type="datetime4">
              <a:rPr lang="en-US" smtClean="0"/>
              <a:t>April 14, 2016</a:t>
            </a:fld>
            <a:endParaRPr lang="en-US"/>
          </a:p>
        </p:txBody>
      </p:sp>
      <p:sp>
        <p:nvSpPr>
          <p:cNvPr id="8" name="Footer Placeholder 7"/>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4935CE78-940C-4E2F-897C-35EC4C43E7F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7E641803-1500-4600-B9A3-C1B86CD02CCE}" type="datetime4">
              <a:rPr lang="en-US" smtClean="0"/>
              <a:t>April 14, 2016</a:t>
            </a:fld>
            <a:endParaRPr lang="en-US"/>
          </a:p>
        </p:txBody>
      </p:sp>
      <p:sp>
        <p:nvSpPr>
          <p:cNvPr id="4" name="Footer Placeholder 3"/>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69F7CD6A-47D7-416A-9D74-E6E948377A0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5458E656-9AAC-4C6D-A091-1452FDF27592}" type="datetime4">
              <a:rPr lang="en-US" smtClean="0"/>
              <a:t>April 14, 2016</a:t>
            </a:fld>
            <a:endParaRPr lang="en-US"/>
          </a:p>
        </p:txBody>
      </p:sp>
      <p:sp>
        <p:nvSpPr>
          <p:cNvPr id="3" name="Footer Placeholder 2"/>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1EEDC1DA-F1AF-4105-8901-75997C24E55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65B1B5C9-4B4F-4213-A143-0D78F13F6718}" type="datetime4">
              <a:rPr lang="en-US" smtClean="0"/>
              <a:t>April 14, 2016</a:t>
            </a:fld>
            <a:endParaRPr lang="en-US"/>
          </a:p>
        </p:txBody>
      </p:sp>
      <p:sp>
        <p:nvSpPr>
          <p:cNvPr id="6" name="Footer Placeholder 5"/>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E062554B-4F5D-4FD8-902F-B8295340508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1EE8F94-8685-4973-B8A0-860D3290CC4F}" type="datetime4">
              <a:rPr lang="en-US" smtClean="0"/>
              <a:t>April 14, 2016</a:t>
            </a:fld>
            <a:endParaRPr lang="en-US"/>
          </a:p>
        </p:txBody>
      </p:sp>
      <p:sp>
        <p:nvSpPr>
          <p:cNvPr id="6" name="Footer Placeholder 5"/>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D5D02144-2F28-4BB6-AFAC-A35A00C95B4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rtl="0" fontAlgn="auto">
              <a:spcBef>
                <a:spcPts val="0"/>
              </a:spcBef>
              <a:spcAft>
                <a:spcPts val="0"/>
              </a:spcAft>
              <a:defRPr sz="1200">
                <a:solidFill>
                  <a:schemeClr val="tx1">
                    <a:tint val="75000"/>
                  </a:schemeClr>
                </a:solidFill>
                <a:latin typeface="+mn-lt"/>
                <a:cs typeface="+mn-cs"/>
              </a:defRPr>
            </a:lvl1pPr>
          </a:lstStyle>
          <a:p>
            <a:pPr>
              <a:defRPr/>
            </a:pPr>
            <a:fld id="{25E109C4-7FDE-4B99-8967-39E1BE8CA95D}" type="datetime4">
              <a:rPr lang="en-US" smtClean="0"/>
              <a:t>April 14, 2016</a:t>
            </a:fld>
            <a:endParaRPr lang="en-US" sz="800" dirty="0">
              <a:solidFill>
                <a:schemeClr val="accent2"/>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rtl="0" fontAlgn="auto">
              <a:spcBef>
                <a:spcPts val="0"/>
              </a:spcBef>
              <a:spcAft>
                <a:spcPts val="0"/>
              </a:spcAft>
              <a:defRPr sz="800">
                <a:solidFill>
                  <a:schemeClr val="accent2"/>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rtl="0" fontAlgn="auto">
              <a:spcBef>
                <a:spcPts val="0"/>
              </a:spcBef>
              <a:spcAft>
                <a:spcPts val="0"/>
              </a:spcAft>
              <a:defRPr sz="1200">
                <a:solidFill>
                  <a:schemeClr val="tx1">
                    <a:tint val="75000"/>
                  </a:schemeClr>
                </a:solidFill>
                <a:latin typeface="+mn-lt"/>
                <a:cs typeface="+mn-cs"/>
              </a:defRPr>
            </a:lvl1pPr>
          </a:lstStyle>
          <a:p>
            <a:pPr>
              <a:defRPr/>
            </a:pPr>
            <a:fld id="{6524F81D-7811-4AF8-B7F1-B3D5C55333D2}" type="slidenum">
              <a:rPr lang="en-US"/>
              <a:pPr>
                <a:defRPr/>
              </a:pPr>
              <a:t>‹#›</a:t>
            </a:fld>
            <a:endParaRPr lang="en-US" sz="1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632" r:id="rId1"/>
    <p:sldLayoutId id="2147484633" r:id="rId2"/>
    <p:sldLayoutId id="2147484634" r:id="rId3"/>
    <p:sldLayoutId id="2147484635" r:id="rId4"/>
    <p:sldLayoutId id="2147484636" r:id="rId5"/>
    <p:sldLayoutId id="2147484637" r:id="rId6"/>
    <p:sldLayoutId id="2147484638" r:id="rId7"/>
    <p:sldLayoutId id="2147484639" r:id="rId8"/>
    <p:sldLayoutId id="2147484640" r:id="rId9"/>
    <p:sldLayoutId id="2147484641" r:id="rId10"/>
    <p:sldLayoutId id="2147484642"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84.emf"/><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200.emf"/><Relationship Id="rId2" Type="http://schemas.openxmlformats.org/officeDocument/2006/relationships/image" Target="../media/image199.emf"/><Relationship Id="rId1" Type="http://schemas.openxmlformats.org/officeDocument/2006/relationships/slideLayout" Target="../slideLayouts/slideLayout7.xml"/><Relationship Id="rId4" Type="http://schemas.openxmlformats.org/officeDocument/2006/relationships/image" Target="../media/image201.emf"/></Relationships>
</file>

<file path=ppt/slides/_rels/slide102.xml.rels><?xml version="1.0" encoding="UTF-8" standalone="yes"?>
<Relationships xmlns="http://schemas.openxmlformats.org/package/2006/relationships"><Relationship Id="rId2" Type="http://schemas.openxmlformats.org/officeDocument/2006/relationships/image" Target="../media/image202.emf"/><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204.emf"/><Relationship Id="rId2" Type="http://schemas.openxmlformats.org/officeDocument/2006/relationships/image" Target="../media/image203.emf"/><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206.emf"/><Relationship Id="rId2" Type="http://schemas.openxmlformats.org/officeDocument/2006/relationships/image" Target="../media/image205.emf"/><Relationship Id="rId1" Type="http://schemas.openxmlformats.org/officeDocument/2006/relationships/slideLayout" Target="../slideLayouts/slideLayout7.xml"/><Relationship Id="rId5" Type="http://schemas.openxmlformats.org/officeDocument/2006/relationships/image" Target="../media/image208.emf"/><Relationship Id="rId4" Type="http://schemas.openxmlformats.org/officeDocument/2006/relationships/image" Target="../media/image207.emf"/></Relationships>
</file>

<file path=ppt/slides/_rels/slide105.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84.emf"/><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image" Target="../media/image160.wmf"/><Relationship Id="rId4" Type="http://schemas.openxmlformats.org/officeDocument/2006/relationships/oleObject" Target="../embeddings/oleObject20.bin"/></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21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212.wmf"/><Relationship Id="rId5" Type="http://schemas.openxmlformats.org/officeDocument/2006/relationships/oleObject" Target="../embeddings/oleObject22.bin"/><Relationship Id="rId4" Type="http://schemas.openxmlformats.org/officeDocument/2006/relationships/image" Target="../media/image211.wmf"/></Relationships>
</file>

<file path=ppt/slides/_rels/slide111.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213.wmf"/><Relationship Id="rId4" Type="http://schemas.openxmlformats.org/officeDocument/2006/relationships/oleObject" Target="../embeddings/oleObject23.bin"/></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60.xml"/><Relationship Id="rId7" Type="http://schemas.openxmlformats.org/officeDocument/2006/relationships/image" Target="../media/image213.wmf"/><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oleObject" Target="../embeddings/oleObject24.bin"/><Relationship Id="rId5" Type="http://schemas.openxmlformats.org/officeDocument/2006/relationships/image" Target="../media/image216.emf"/><Relationship Id="rId4" Type="http://schemas.openxmlformats.org/officeDocument/2006/relationships/image" Target="../media/image214.jpeg"/></Relationships>
</file>

<file path=ppt/slides/_rels/slide115.xml.rels><?xml version="1.0" encoding="UTF-8" standalone="yes"?>
<Relationships xmlns="http://schemas.openxmlformats.org/package/2006/relationships"><Relationship Id="rId2" Type="http://schemas.openxmlformats.org/officeDocument/2006/relationships/image" Target="../media/image217.gif"/><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216.em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218.emf"/><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220.emf"/><Relationship Id="rId4" Type="http://schemas.openxmlformats.org/officeDocument/2006/relationships/image" Target="../media/image219.emf"/></Relationships>
</file>

<file path=ppt/slides/_rels/slide118.xml.rels><?xml version="1.0" encoding="UTF-8" standalone="yes"?>
<Relationships xmlns="http://schemas.openxmlformats.org/package/2006/relationships"><Relationship Id="rId3" Type="http://schemas.openxmlformats.org/officeDocument/2006/relationships/image" Target="../media/image221.emf"/><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216.emf"/><Relationship Id="rId4" Type="http://schemas.openxmlformats.org/officeDocument/2006/relationships/image" Target="../media/image222.emf"/></Relationships>
</file>

<file path=ppt/slides/_rels/slide119.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216.emf"/></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20.xml.rels><?xml version="1.0" encoding="UTF-8" standalone="yes"?>
<Relationships xmlns="http://schemas.openxmlformats.org/package/2006/relationships"><Relationship Id="rId3" Type="http://schemas.openxmlformats.org/officeDocument/2006/relationships/oleObject" Target="../embeddings/oleObject25.bin"/><Relationship Id="rId7" Type="http://schemas.openxmlformats.org/officeDocument/2006/relationships/image" Target="../media/image224.wmf"/><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oleObject" Target="../embeddings/oleObject26.bin"/><Relationship Id="rId5" Type="http://schemas.openxmlformats.org/officeDocument/2006/relationships/image" Target="../media/image214.jpeg"/><Relationship Id="rId4" Type="http://schemas.openxmlformats.org/officeDocument/2006/relationships/image" Target="../media/image223.wmf"/></Relationships>
</file>

<file path=ppt/slides/_rels/slide121.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226.wmf"/><Relationship Id="rId5" Type="http://schemas.openxmlformats.org/officeDocument/2006/relationships/oleObject" Target="../embeddings/oleObject28.bin"/><Relationship Id="rId4" Type="http://schemas.openxmlformats.org/officeDocument/2006/relationships/image" Target="../media/image225.wmf"/></Relationships>
</file>

<file path=ppt/slides/_rels/slide122.xml.rels><?xml version="1.0" encoding="UTF-8" standalone="yes"?>
<Relationships xmlns="http://schemas.openxmlformats.org/package/2006/relationships"><Relationship Id="rId3" Type="http://schemas.openxmlformats.org/officeDocument/2006/relationships/image" Target="../media/image228.emf"/><Relationship Id="rId2" Type="http://schemas.openxmlformats.org/officeDocument/2006/relationships/image" Target="../media/image227.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230.gi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231.emf"/><Relationship Id="rId7" Type="http://schemas.openxmlformats.org/officeDocument/2006/relationships/image" Target="../media/image235.emf"/><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234.emf"/><Relationship Id="rId5" Type="http://schemas.openxmlformats.org/officeDocument/2006/relationships/image" Target="../media/image233.emf"/><Relationship Id="rId4" Type="http://schemas.openxmlformats.org/officeDocument/2006/relationships/image" Target="../media/image232.emf"/></Relationships>
</file>

<file path=ppt/slides/_rels/slide127.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237.emf"/><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122.emf"/><Relationship Id="rId2" Type="http://schemas.openxmlformats.org/officeDocument/2006/relationships/image" Target="../media/image120.emf"/><Relationship Id="rId1" Type="http://schemas.openxmlformats.org/officeDocument/2006/relationships/slideLayout" Target="../slideLayouts/slideLayout7.xml"/><Relationship Id="rId4" Type="http://schemas.openxmlformats.org/officeDocument/2006/relationships/image" Target="../media/image123.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130.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19.gif"/><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image" Target="../media/image240.png"/><Relationship Id="rId1" Type="http://schemas.openxmlformats.org/officeDocument/2006/relationships/slideLayout" Target="../slideLayouts/slideLayout7.xml"/><Relationship Id="rId5" Type="http://schemas.openxmlformats.org/officeDocument/2006/relationships/image" Target="../media/image243.emf"/><Relationship Id="rId4" Type="http://schemas.openxmlformats.org/officeDocument/2006/relationships/image" Target="../media/image242.emf"/></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2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4.emf"/><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2.vml"/><Relationship Id="rId5" Type="http://schemas.openxmlformats.org/officeDocument/2006/relationships/image" Target="../media/image35.wmf"/><Relationship Id="rId4" Type="http://schemas.openxmlformats.org/officeDocument/2006/relationships/notesSlide" Target="../notesSlides/notesSlide25.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37.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2.bin"/><Relationship Id="rId5" Type="http://schemas.microsoft.com/office/2007/relationships/hdphoto" Target="../media/hdphoto2.wdp"/><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0.png"/><Relationship Id="rId7" Type="http://schemas.openxmlformats.org/officeDocument/2006/relationships/diagramQuickStyle" Target="../diagrams/quickStyle1.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Layout" Target="../diagrams/layout1.xml"/><Relationship Id="rId11" Type="http://schemas.openxmlformats.org/officeDocument/2006/relationships/image" Target="../media/image43.png"/><Relationship Id="rId5" Type="http://schemas.openxmlformats.org/officeDocument/2006/relationships/diagramData" Target="../diagrams/data1.xml"/><Relationship Id="rId10" Type="http://schemas.openxmlformats.org/officeDocument/2006/relationships/image" Target="../media/image42.png"/><Relationship Id="rId4" Type="http://schemas.openxmlformats.org/officeDocument/2006/relationships/image" Target="../media/image41.png"/><Relationship Id="rId9" Type="http://schemas.microsoft.com/office/2007/relationships/diagramDrawing" Target="../diagrams/drawing1.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3.pn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6.emf"/><Relationship Id="rId1" Type="http://schemas.openxmlformats.org/officeDocument/2006/relationships/slideLayout" Target="../slideLayouts/slideLayout2.xml"/><Relationship Id="rId6" Type="http://schemas.openxmlformats.org/officeDocument/2006/relationships/image" Target="../media/image48.emf"/><Relationship Id="rId5" Type="http://schemas.openxmlformats.org/officeDocument/2006/relationships/image" Target="../media/image47.emf"/><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oleObject" Target="../embeddings/oleObject3.bin"/><Relationship Id="rId7" Type="http://schemas.openxmlformats.org/officeDocument/2006/relationships/image" Target="../media/image50.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image" Target="../media/image51.emf"/><Relationship Id="rId4" Type="http://schemas.openxmlformats.org/officeDocument/2006/relationships/image" Target="../media/image49.wmf"/><Relationship Id="rId9" Type="http://schemas.openxmlformats.org/officeDocument/2006/relationships/image" Target="../media/image53.e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57.emf"/><Relationship Id="rId5" Type="http://schemas.openxmlformats.org/officeDocument/2006/relationships/image" Target="../media/image56.emf"/><Relationship Id="rId4" Type="http://schemas.openxmlformats.org/officeDocument/2006/relationships/image" Target="../media/image55.emf"/></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64.emf"/><Relationship Id="rId3" Type="http://schemas.openxmlformats.org/officeDocument/2006/relationships/image" Target="../media/image59.emf"/><Relationship Id="rId7" Type="http://schemas.openxmlformats.org/officeDocument/2006/relationships/image" Target="../media/image63.e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62.emf"/><Relationship Id="rId11" Type="http://schemas.openxmlformats.org/officeDocument/2006/relationships/image" Target="../media/image58.wmf"/><Relationship Id="rId5" Type="http://schemas.openxmlformats.org/officeDocument/2006/relationships/image" Target="../media/image61.emf"/><Relationship Id="rId10" Type="http://schemas.openxmlformats.org/officeDocument/2006/relationships/oleObject" Target="../embeddings/oleObject5.bin"/><Relationship Id="rId4" Type="http://schemas.openxmlformats.org/officeDocument/2006/relationships/image" Target="../media/image60.emf"/><Relationship Id="rId9" Type="http://schemas.openxmlformats.org/officeDocument/2006/relationships/image" Target="../media/image65.emf"/></Relationships>
</file>

<file path=ppt/slides/_rels/slide51.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notesSlide" Target="../notesSlides/notesSlide36.xml"/><Relationship Id="rId7"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66.wmf"/><Relationship Id="rId5" Type="http://schemas.openxmlformats.org/officeDocument/2006/relationships/oleObject" Target="../embeddings/oleObject6.bin"/><Relationship Id="rId4" Type="http://schemas.openxmlformats.org/officeDocument/2006/relationships/image" Target="../media/image67.png"/><Relationship Id="rId9" Type="http://schemas.openxmlformats.org/officeDocument/2006/relationships/image" Target="../media/image70.png"/></Relationships>
</file>

<file path=ppt/slides/_rels/slide52.xml.rels><?xml version="1.0" encoding="UTF-8" standalone="yes"?>
<Relationships xmlns="http://schemas.openxmlformats.org/package/2006/relationships"><Relationship Id="rId3" Type="http://schemas.openxmlformats.org/officeDocument/2006/relationships/image" Target="../media/image72.emf"/><Relationship Id="rId7" Type="http://schemas.openxmlformats.org/officeDocument/2006/relationships/image" Target="../media/image76.emf"/><Relationship Id="rId2" Type="http://schemas.openxmlformats.org/officeDocument/2006/relationships/image" Target="../media/image71.emf"/><Relationship Id="rId1" Type="http://schemas.openxmlformats.org/officeDocument/2006/relationships/slideLayout" Target="../slideLayouts/slideLayout7.xml"/><Relationship Id="rId6" Type="http://schemas.openxmlformats.org/officeDocument/2006/relationships/image" Target="../media/image75.emf"/><Relationship Id="rId5" Type="http://schemas.openxmlformats.org/officeDocument/2006/relationships/image" Target="../media/image74.emf"/><Relationship Id="rId4" Type="http://schemas.openxmlformats.org/officeDocument/2006/relationships/image" Target="../media/image73.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7.bin"/><Relationship Id="rId7" Type="http://schemas.openxmlformats.org/officeDocument/2006/relationships/image" Target="../media/image79.e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78.emf"/><Relationship Id="rId5" Type="http://schemas.openxmlformats.org/officeDocument/2006/relationships/image" Target="../media/image62.emf"/><Relationship Id="rId4" Type="http://schemas.openxmlformats.org/officeDocument/2006/relationships/image" Target="../media/image77.wmf"/></Relationships>
</file>

<file path=ppt/slides/_rels/slide54.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72.emf"/><Relationship Id="rId7"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 Id="rId6" Type="http://schemas.openxmlformats.org/officeDocument/2006/relationships/image" Target="../media/image63.emf"/><Relationship Id="rId5" Type="http://schemas.openxmlformats.org/officeDocument/2006/relationships/image" Target="../media/image62.emf"/><Relationship Id="rId4" Type="http://schemas.openxmlformats.org/officeDocument/2006/relationships/image" Target="../media/image75.emf"/><Relationship Id="rId9" Type="http://schemas.openxmlformats.org/officeDocument/2006/relationships/image" Target="../media/image101.png"/></Relationships>
</file>

<file path=ppt/slides/_rels/slide55.xml.rels><?xml version="1.0" encoding="UTF-8" standalone="yes"?>
<Relationships xmlns="http://schemas.openxmlformats.org/package/2006/relationships"><Relationship Id="rId8" Type="http://schemas.openxmlformats.org/officeDocument/2006/relationships/image" Target="../media/image890.png"/><Relationship Id="rId3" Type="http://schemas.openxmlformats.org/officeDocument/2006/relationships/image" Target="../media/image80.emf"/><Relationship Id="rId7" Type="http://schemas.openxmlformats.org/officeDocument/2006/relationships/image" Target="../media/image880.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870.png"/><Relationship Id="rId5" Type="http://schemas.openxmlformats.org/officeDocument/2006/relationships/image" Target="../media/image81.emf"/><Relationship Id="rId4" Type="http://schemas.openxmlformats.org/officeDocument/2006/relationships/image" Target="../media/image871.png"/></Relationships>
</file>

<file path=ppt/slides/_rels/slide56.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87.emf"/><Relationship Id="rId4" Type="http://schemas.openxmlformats.org/officeDocument/2006/relationships/image" Target="../media/image86.emf"/></Relationships>
</file>

<file path=ppt/slides/_rels/slide59.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89.em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image" Target="../media/image90.emf"/><Relationship Id="rId1" Type="http://schemas.openxmlformats.org/officeDocument/2006/relationships/slideLayout" Target="../slideLayouts/slideLayout7.xml"/><Relationship Id="rId6" Type="http://schemas.openxmlformats.org/officeDocument/2006/relationships/image" Target="../media/image94.emf"/><Relationship Id="rId5" Type="http://schemas.openxmlformats.org/officeDocument/2006/relationships/image" Target="../media/image93.emf"/><Relationship Id="rId4" Type="http://schemas.openxmlformats.org/officeDocument/2006/relationships/image" Target="../media/image92.emf"/></Relationships>
</file>

<file path=ppt/slides/_rels/slide64.xml.rels><?xml version="1.0" encoding="UTF-8" standalone="yes"?>
<Relationships xmlns="http://schemas.openxmlformats.org/package/2006/relationships"><Relationship Id="rId3" Type="http://schemas.openxmlformats.org/officeDocument/2006/relationships/image" Target="../media/image96.emf"/><Relationship Id="rId7" Type="http://schemas.openxmlformats.org/officeDocument/2006/relationships/image" Target="../media/image100.emf"/><Relationship Id="rId2" Type="http://schemas.openxmlformats.org/officeDocument/2006/relationships/image" Target="../media/image95.emf"/><Relationship Id="rId1" Type="http://schemas.openxmlformats.org/officeDocument/2006/relationships/slideLayout" Target="../slideLayouts/slideLayout7.xml"/><Relationship Id="rId6" Type="http://schemas.openxmlformats.org/officeDocument/2006/relationships/image" Target="../media/image99.emf"/><Relationship Id="rId5" Type="http://schemas.openxmlformats.org/officeDocument/2006/relationships/image" Target="../media/image98.emf"/><Relationship Id="rId4" Type="http://schemas.openxmlformats.org/officeDocument/2006/relationships/image" Target="../media/image97.emf"/></Relationships>
</file>

<file path=ppt/slides/_rels/slide65.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04.emf"/><Relationship Id="rId5" Type="http://schemas.openxmlformats.org/officeDocument/2006/relationships/image" Target="../media/image103.emf"/><Relationship Id="rId4" Type="http://schemas.openxmlformats.org/officeDocument/2006/relationships/image" Target="../media/image102.emf"/></Relationships>
</file>

<file path=ppt/slides/_rels/slide66.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06.emf"/><Relationship Id="rId5" Type="http://schemas.openxmlformats.org/officeDocument/2006/relationships/image" Target="../media/image120.png"/><Relationship Id="rId4" Type="http://schemas.openxmlformats.org/officeDocument/2006/relationships/image" Target="../media/image125.png"/></Relationships>
</file>

<file path=ppt/slides/_rels/slide67.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110.emf"/><Relationship Id="rId3" Type="http://schemas.openxmlformats.org/officeDocument/2006/relationships/image" Target="../media/image101.emf"/><Relationship Id="rId7" Type="http://schemas.openxmlformats.org/officeDocument/2006/relationships/image" Target="../media/image109.emf"/><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08.emf"/><Relationship Id="rId5" Type="http://schemas.openxmlformats.org/officeDocument/2006/relationships/image" Target="../media/image107.emf"/><Relationship Id="rId4" Type="http://schemas.openxmlformats.org/officeDocument/2006/relationships/image" Target="../media/image105.emf"/></Relationships>
</file>

<file path=ppt/slides/_rels/slide69.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105.emf"/><Relationship Id="rId1" Type="http://schemas.openxmlformats.org/officeDocument/2006/relationships/slideLayout" Target="../slideLayouts/slideLayout7.xml"/><Relationship Id="rId6" Type="http://schemas.openxmlformats.org/officeDocument/2006/relationships/image" Target="../media/image111.emf"/><Relationship Id="rId5" Type="http://schemas.openxmlformats.org/officeDocument/2006/relationships/image" Target="../media/image102.emf"/><Relationship Id="rId4" Type="http://schemas.openxmlformats.org/officeDocument/2006/relationships/image" Target="../media/image62.emf"/></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02.emf"/><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114.emf"/><Relationship Id="rId4" Type="http://schemas.openxmlformats.org/officeDocument/2006/relationships/image" Target="../media/image113.emf"/></Relationships>
</file>

<file path=ppt/slides/_rels/slide73.x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117.emf"/><Relationship Id="rId4" Type="http://schemas.openxmlformats.org/officeDocument/2006/relationships/image" Target="../media/image116.emf"/></Relationships>
</file>

<file path=ppt/slides/_rels/slide74.xml.rels><?xml version="1.0" encoding="UTF-8" standalone="yes"?>
<Relationships xmlns="http://schemas.openxmlformats.org/package/2006/relationships"><Relationship Id="rId3" Type="http://schemas.openxmlformats.org/officeDocument/2006/relationships/image" Target="../media/image118.gif"/><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119.gi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image" Target="../media/image120.emf"/><Relationship Id="rId1" Type="http://schemas.openxmlformats.org/officeDocument/2006/relationships/slideLayout" Target="../slideLayouts/slideLayout7.xml"/><Relationship Id="rId6" Type="http://schemas.openxmlformats.org/officeDocument/2006/relationships/image" Target="../media/image140.png"/><Relationship Id="rId5" Type="http://schemas.openxmlformats.org/officeDocument/2006/relationships/image" Target="../media/image123.emf"/><Relationship Id="rId4" Type="http://schemas.openxmlformats.org/officeDocument/2006/relationships/image" Target="../media/image122.emf"/></Relationships>
</file>

<file path=ppt/slides/_rels/slide7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20.emf"/><Relationship Id="rId1" Type="http://schemas.openxmlformats.org/officeDocument/2006/relationships/slideLayout" Target="../slideLayouts/slideLayout2.xml"/><Relationship Id="rId5" Type="http://schemas.openxmlformats.org/officeDocument/2006/relationships/image" Target="../media/image123.emf"/><Relationship Id="rId4" Type="http://schemas.openxmlformats.org/officeDocument/2006/relationships/image" Target="../media/image12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123.e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38.png"/><Relationship Id="rId5" Type="http://schemas.openxmlformats.org/officeDocument/2006/relationships/image" Target="../media/image143.png"/><Relationship Id="rId4" Type="http://schemas.openxmlformats.org/officeDocument/2006/relationships/image" Target="../media/image125.wmf"/></Relationships>
</file>

<file path=ppt/slides/_rels/slide8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82.xml.rels><?xml version="1.0" encoding="UTF-8" standalone="yes"?>
<Relationships xmlns="http://schemas.openxmlformats.org/package/2006/relationships"><Relationship Id="rId3" Type="http://schemas.openxmlformats.org/officeDocument/2006/relationships/image" Target="../media/image130.emf"/><Relationship Id="rId2" Type="http://schemas.openxmlformats.org/officeDocument/2006/relationships/image" Target="../media/image129.emf"/><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8" Type="http://schemas.openxmlformats.org/officeDocument/2006/relationships/image" Target="../media/image136.emf"/><Relationship Id="rId3" Type="http://schemas.openxmlformats.org/officeDocument/2006/relationships/image" Target="../media/image131.emf"/><Relationship Id="rId7" Type="http://schemas.openxmlformats.org/officeDocument/2006/relationships/image" Target="../media/image135.emf"/><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134.emf"/><Relationship Id="rId11" Type="http://schemas.openxmlformats.org/officeDocument/2006/relationships/image" Target="../media/image139.emf"/><Relationship Id="rId5" Type="http://schemas.openxmlformats.org/officeDocument/2006/relationships/image" Target="../media/image133.emf"/><Relationship Id="rId10" Type="http://schemas.openxmlformats.org/officeDocument/2006/relationships/image" Target="../media/image138.emf"/><Relationship Id="rId4" Type="http://schemas.openxmlformats.org/officeDocument/2006/relationships/image" Target="../media/image132.emf"/><Relationship Id="rId9" Type="http://schemas.openxmlformats.org/officeDocument/2006/relationships/image" Target="../media/image137.emf"/></Relationships>
</file>

<file path=ppt/slides/_rels/slide84.xml.rels><?xml version="1.0" encoding="UTF-8" standalone="yes"?>
<Relationships xmlns="http://schemas.openxmlformats.org/package/2006/relationships"><Relationship Id="rId8" Type="http://schemas.openxmlformats.org/officeDocument/2006/relationships/image" Target="../media/image145.emf"/><Relationship Id="rId13" Type="http://schemas.openxmlformats.org/officeDocument/2006/relationships/image" Target="../media/image149.emf"/><Relationship Id="rId3" Type="http://schemas.openxmlformats.org/officeDocument/2006/relationships/image" Target="../media/image140.emf"/><Relationship Id="rId7" Type="http://schemas.openxmlformats.org/officeDocument/2006/relationships/image" Target="../media/image144.emf"/><Relationship Id="rId12" Type="http://schemas.openxmlformats.org/officeDocument/2006/relationships/image" Target="../media/image148.emf"/><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143.emf"/><Relationship Id="rId11" Type="http://schemas.openxmlformats.org/officeDocument/2006/relationships/image" Target="../media/image147.emf"/><Relationship Id="rId5" Type="http://schemas.openxmlformats.org/officeDocument/2006/relationships/image" Target="../media/image142.emf"/><Relationship Id="rId10" Type="http://schemas.openxmlformats.org/officeDocument/2006/relationships/image" Target="../media/image146.emf"/><Relationship Id="rId4" Type="http://schemas.openxmlformats.org/officeDocument/2006/relationships/image" Target="../media/image141.emf"/><Relationship Id="rId9" Type="http://schemas.openxmlformats.org/officeDocument/2006/relationships/image" Target="../media/image116.emf"/></Relationships>
</file>

<file path=ppt/slides/_rels/slide85.xml.rels><?xml version="1.0" encoding="UTF-8" standalone="yes"?>
<Relationships xmlns="http://schemas.openxmlformats.org/package/2006/relationships"><Relationship Id="rId8" Type="http://schemas.openxmlformats.org/officeDocument/2006/relationships/image" Target="../media/image154.emf"/><Relationship Id="rId13" Type="http://schemas.openxmlformats.org/officeDocument/2006/relationships/image" Target="../media/image159.emf"/><Relationship Id="rId3" Type="http://schemas.openxmlformats.org/officeDocument/2006/relationships/image" Target="../media/image150.emf"/><Relationship Id="rId7" Type="http://schemas.openxmlformats.org/officeDocument/2006/relationships/image" Target="../media/image153.emf"/><Relationship Id="rId12" Type="http://schemas.openxmlformats.org/officeDocument/2006/relationships/image" Target="../media/image158.emf"/><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152.emf"/><Relationship Id="rId11" Type="http://schemas.openxmlformats.org/officeDocument/2006/relationships/image" Target="../media/image157.emf"/><Relationship Id="rId5" Type="http://schemas.openxmlformats.org/officeDocument/2006/relationships/image" Target="../media/image151.emf"/><Relationship Id="rId10" Type="http://schemas.openxmlformats.org/officeDocument/2006/relationships/image" Target="../media/image156.emf"/><Relationship Id="rId4" Type="http://schemas.openxmlformats.org/officeDocument/2006/relationships/image" Target="../media/image140.emf"/><Relationship Id="rId9" Type="http://schemas.openxmlformats.org/officeDocument/2006/relationships/image" Target="../media/image155.emf"/></Relationships>
</file>

<file path=ppt/slides/_rels/slide86.xml.rels><?xml version="1.0" encoding="UTF-8" standalone="yes"?>
<Relationships xmlns="http://schemas.openxmlformats.org/package/2006/relationships"><Relationship Id="rId8" Type="http://schemas.openxmlformats.org/officeDocument/2006/relationships/image" Target="../media/image162.emf"/><Relationship Id="rId3" Type="http://schemas.openxmlformats.org/officeDocument/2006/relationships/image" Target="../media/image126.png"/><Relationship Id="rId7" Type="http://schemas.openxmlformats.org/officeDocument/2006/relationships/image" Target="../media/image161.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10.bin"/><Relationship Id="rId5" Type="http://schemas.openxmlformats.org/officeDocument/2006/relationships/image" Target="../media/image160.wmf"/><Relationship Id="rId4" Type="http://schemas.openxmlformats.org/officeDocument/2006/relationships/oleObject" Target="../embeddings/oleObject9.bin"/><Relationship Id="rId9" Type="http://schemas.openxmlformats.org/officeDocument/2006/relationships/image" Target="../media/image163.emf"/></Relationships>
</file>

<file path=ppt/slides/_rels/slide87.xml.rels><?xml version="1.0" encoding="UTF-8" standalone="yes"?>
<Relationships xmlns="http://schemas.openxmlformats.org/package/2006/relationships"><Relationship Id="rId3" Type="http://schemas.openxmlformats.org/officeDocument/2006/relationships/image" Target="../media/image126.png"/><Relationship Id="rId7" Type="http://schemas.openxmlformats.org/officeDocument/2006/relationships/image" Target="../media/image161.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12.bin"/><Relationship Id="rId5" Type="http://schemas.openxmlformats.org/officeDocument/2006/relationships/image" Target="../media/image160.wmf"/><Relationship Id="rId4" Type="http://schemas.openxmlformats.org/officeDocument/2006/relationships/oleObject" Target="../embeddings/oleObject11.bin"/></Relationships>
</file>

<file path=ppt/slides/_rels/slide88.xml.rels><?xml version="1.0" encoding="UTF-8" standalone="yes"?>
<Relationships xmlns="http://schemas.openxmlformats.org/package/2006/relationships"><Relationship Id="rId8" Type="http://schemas.openxmlformats.org/officeDocument/2006/relationships/image" Target="../media/image166.emf"/><Relationship Id="rId3" Type="http://schemas.openxmlformats.org/officeDocument/2006/relationships/image" Target="../media/image164.emf"/><Relationship Id="rId7" Type="http://schemas.openxmlformats.org/officeDocument/2006/relationships/image" Target="../media/image165.emf"/><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148.emf"/><Relationship Id="rId5" Type="http://schemas.openxmlformats.org/officeDocument/2006/relationships/image" Target="../media/image146.emf"/><Relationship Id="rId10" Type="http://schemas.openxmlformats.org/officeDocument/2006/relationships/image" Target="../media/image168.emf"/><Relationship Id="rId4" Type="http://schemas.openxmlformats.org/officeDocument/2006/relationships/image" Target="../media/image116.emf"/><Relationship Id="rId9" Type="http://schemas.openxmlformats.org/officeDocument/2006/relationships/image" Target="../media/image167.emf"/></Relationships>
</file>

<file path=ppt/slides/_rels/slide89.xml.rels><?xml version="1.0" encoding="UTF-8" standalone="yes"?>
<Relationships xmlns="http://schemas.openxmlformats.org/package/2006/relationships"><Relationship Id="rId8" Type="http://schemas.openxmlformats.org/officeDocument/2006/relationships/image" Target="../media/image174.emf"/><Relationship Id="rId3" Type="http://schemas.openxmlformats.org/officeDocument/2006/relationships/image" Target="../media/image169.png"/><Relationship Id="rId7" Type="http://schemas.openxmlformats.org/officeDocument/2006/relationships/image" Target="../media/image173.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172.emf"/><Relationship Id="rId5" Type="http://schemas.openxmlformats.org/officeDocument/2006/relationships/image" Target="../media/image171.emf"/><Relationship Id="rId4" Type="http://schemas.openxmlformats.org/officeDocument/2006/relationships/image" Target="../media/image170.emf"/></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75.emf"/><Relationship Id="rId7" Type="http://schemas.openxmlformats.org/officeDocument/2006/relationships/image" Target="../media/image192.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72.emf"/><Relationship Id="rId5" Type="http://schemas.openxmlformats.org/officeDocument/2006/relationships/image" Target="../media/image177.emf"/><Relationship Id="rId4" Type="http://schemas.openxmlformats.org/officeDocument/2006/relationships/image" Target="../media/image176.emf"/></Relationships>
</file>

<file path=ppt/slides/_rels/slide9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92.xml.rels><?xml version="1.0" encoding="UTF-8" standalone="yes"?>
<Relationships xmlns="http://schemas.openxmlformats.org/package/2006/relationships"><Relationship Id="rId3" Type="http://schemas.openxmlformats.org/officeDocument/2006/relationships/image" Target="../media/image179.emf"/><Relationship Id="rId2" Type="http://schemas.openxmlformats.org/officeDocument/2006/relationships/image" Target="../media/image178.emf"/><Relationship Id="rId1" Type="http://schemas.openxmlformats.org/officeDocument/2006/relationships/slideLayout" Target="../slideLayouts/slideLayout2.xml"/><Relationship Id="rId4" Type="http://schemas.openxmlformats.org/officeDocument/2006/relationships/image" Target="../media/image199.png"/></Relationships>
</file>

<file path=ppt/slides/_rels/slide93.xml.rels><?xml version="1.0" encoding="UTF-8" standalone="yes"?>
<Relationships xmlns="http://schemas.openxmlformats.org/package/2006/relationships"><Relationship Id="rId8" Type="http://schemas.openxmlformats.org/officeDocument/2006/relationships/image" Target="../media/image183.emf"/><Relationship Id="rId3" Type="http://schemas.openxmlformats.org/officeDocument/2006/relationships/oleObject" Target="../embeddings/oleObject13.bin"/><Relationship Id="rId7" Type="http://schemas.openxmlformats.org/officeDocument/2006/relationships/image" Target="../media/image182.e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181.wmf"/><Relationship Id="rId5" Type="http://schemas.openxmlformats.org/officeDocument/2006/relationships/oleObject" Target="../embeddings/oleObject14.bin"/><Relationship Id="rId4" Type="http://schemas.openxmlformats.org/officeDocument/2006/relationships/image" Target="../media/image180.wmf"/></Relationships>
</file>

<file path=ppt/slides/_rels/slide94.xml.rels><?xml version="1.0" encoding="UTF-8" standalone="yes"?>
<Relationships xmlns="http://schemas.openxmlformats.org/package/2006/relationships"><Relationship Id="rId8" Type="http://schemas.openxmlformats.org/officeDocument/2006/relationships/image" Target="../media/image160.wmf"/><Relationship Id="rId3" Type="http://schemas.openxmlformats.org/officeDocument/2006/relationships/image" Target="../media/image184.emf"/><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78.emf"/><Relationship Id="rId5" Type="http://schemas.openxmlformats.org/officeDocument/2006/relationships/image" Target="../media/image181.wmf"/><Relationship Id="rId4" Type="http://schemas.openxmlformats.org/officeDocument/2006/relationships/oleObject" Target="../embeddings/oleObject15.bin"/></Relationships>
</file>

<file path=ppt/slides/_rels/slide95.xml.rels><?xml version="1.0" encoding="UTF-8" standalone="yes"?>
<Relationships xmlns="http://schemas.openxmlformats.org/package/2006/relationships"><Relationship Id="rId8" Type="http://schemas.openxmlformats.org/officeDocument/2006/relationships/image" Target="../media/image186.emf"/><Relationship Id="rId3" Type="http://schemas.openxmlformats.org/officeDocument/2006/relationships/image" Target="../media/image184.emf"/><Relationship Id="rId7" Type="http://schemas.openxmlformats.org/officeDocument/2006/relationships/image" Target="../media/image185.w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18.bin"/><Relationship Id="rId11" Type="http://schemas.openxmlformats.org/officeDocument/2006/relationships/image" Target="../media/image189.emf"/><Relationship Id="rId5" Type="http://schemas.openxmlformats.org/officeDocument/2006/relationships/image" Target="../media/image160.wmf"/><Relationship Id="rId10" Type="http://schemas.openxmlformats.org/officeDocument/2006/relationships/image" Target="../media/image188.emf"/><Relationship Id="rId4" Type="http://schemas.openxmlformats.org/officeDocument/2006/relationships/oleObject" Target="../embeddings/oleObject17.bin"/><Relationship Id="rId9" Type="http://schemas.openxmlformats.org/officeDocument/2006/relationships/image" Target="../media/image187.emf"/></Relationships>
</file>

<file path=ppt/slides/_rels/slide96.xml.rels><?xml version="1.0" encoding="UTF-8" standalone="yes"?>
<Relationships xmlns="http://schemas.openxmlformats.org/package/2006/relationships"><Relationship Id="rId8" Type="http://schemas.openxmlformats.org/officeDocument/2006/relationships/image" Target="../media/image194.emf"/><Relationship Id="rId3" Type="http://schemas.openxmlformats.org/officeDocument/2006/relationships/image" Target="../media/image190.png"/><Relationship Id="rId7" Type="http://schemas.openxmlformats.org/officeDocument/2006/relationships/image" Target="../media/image193.emf"/><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92.emf"/><Relationship Id="rId5" Type="http://schemas.openxmlformats.org/officeDocument/2006/relationships/image" Target="../media/image191.emf"/><Relationship Id="rId4" Type="http://schemas.microsoft.com/office/2007/relationships/hdphoto" Target="../media/hdphoto3.wdp"/></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184.emf"/><Relationship Id="rId4" Type="http://schemas.openxmlformats.org/officeDocument/2006/relationships/image" Target="../media/image195.wmf"/></Relationships>
</file>

<file path=ppt/slides/_rels/slide98.xml.rels><?xml version="1.0" encoding="UTF-8" standalone="yes"?>
<Relationships xmlns="http://schemas.openxmlformats.org/package/2006/relationships"><Relationship Id="rId3" Type="http://schemas.openxmlformats.org/officeDocument/2006/relationships/image" Target="../media/image196.emf"/><Relationship Id="rId2" Type="http://schemas.openxmlformats.org/officeDocument/2006/relationships/image" Target="../media/image184.emf"/><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198.emf"/><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09681" y="455064"/>
            <a:ext cx="5218654" cy="1260431"/>
          </a:xfrm>
        </p:spPr>
        <p:txBody>
          <a:bodyPr>
            <a:normAutofit/>
          </a:bodyPr>
          <a:lstStyle/>
          <a:p>
            <a:pPr algn="l"/>
            <a:r>
              <a:rPr lang="en-US" sz="3600" b="1" dirty="0">
                <a:solidFill>
                  <a:schemeClr val="tx1">
                    <a:lumMod val="65000"/>
                    <a:lumOff val="35000"/>
                  </a:schemeClr>
                </a:solidFill>
                <a:latin typeface="Arial Narrow" panose="020B0606020202030204" pitchFamily="34" charset="0"/>
              </a:rPr>
              <a:t>Geotechnical Engineering II</a:t>
            </a:r>
            <a:br>
              <a:rPr lang="en-US" sz="3600" b="1" dirty="0">
                <a:solidFill>
                  <a:schemeClr val="tx1">
                    <a:lumMod val="65000"/>
                    <a:lumOff val="35000"/>
                  </a:schemeClr>
                </a:solidFill>
                <a:latin typeface="Arial Narrow" panose="020B0606020202030204" pitchFamily="34" charset="0"/>
              </a:rPr>
            </a:br>
            <a:r>
              <a:rPr lang="en-AU" sz="3600" b="1" dirty="0">
                <a:solidFill>
                  <a:srgbClr val="339933"/>
                </a:solidFill>
                <a:latin typeface="Arial Narrow" panose="020B0606020202030204" pitchFamily="34" charset="0"/>
              </a:rPr>
              <a:t>CE 481</a:t>
            </a:r>
            <a:endParaRPr lang="en-US" sz="3600" b="1" dirty="0">
              <a:solidFill>
                <a:srgbClr val="339933"/>
              </a:solidFill>
              <a:latin typeface="Arial Narrow" panose="020B0606020202030204" pitchFamily="34" charset="0"/>
            </a:endParaRPr>
          </a:p>
        </p:txBody>
      </p:sp>
      <p:sp>
        <p:nvSpPr>
          <p:cNvPr id="3" name="Subtitle 2"/>
          <p:cNvSpPr>
            <a:spLocks noGrp="1"/>
          </p:cNvSpPr>
          <p:nvPr>
            <p:ph type="subTitle" idx="1"/>
          </p:nvPr>
        </p:nvSpPr>
        <p:spPr>
          <a:xfrm>
            <a:off x="3541486" y="1725821"/>
            <a:ext cx="5282213" cy="1531729"/>
          </a:xfrm>
        </p:spPr>
        <p:txBody>
          <a:bodyPr>
            <a:noAutofit/>
          </a:bodyPr>
          <a:lstStyle/>
          <a:p>
            <a:pPr algn="l"/>
            <a:r>
              <a:rPr lang="en-US" sz="9600" b="1" dirty="0" smtClean="0">
                <a:solidFill>
                  <a:srgbClr val="0070C0"/>
                </a:solidFill>
                <a:latin typeface="Arial Narrow" panose="020B0606020202030204" pitchFamily="34" charset="0"/>
              </a:rPr>
              <a:t>4</a:t>
            </a:r>
            <a:r>
              <a:rPr lang="en-US" sz="4400" b="1" dirty="0" smtClean="0">
                <a:solidFill>
                  <a:srgbClr val="0070C0"/>
                </a:solidFill>
                <a:latin typeface="Arial Narrow" panose="020B0606020202030204" pitchFamily="34" charset="0"/>
              </a:rPr>
              <a:t>. </a:t>
            </a:r>
            <a:r>
              <a:rPr lang="en-US" sz="4800" b="1" dirty="0" smtClean="0">
                <a:solidFill>
                  <a:srgbClr val="0070C0"/>
                </a:solidFill>
                <a:latin typeface="Arial Narrow" panose="020B0606020202030204" pitchFamily="34" charset="0"/>
              </a:rPr>
              <a:t>Slope Stability</a:t>
            </a:r>
            <a:endParaRPr lang="en-US" sz="4800" b="1" dirty="0">
              <a:solidFill>
                <a:srgbClr val="0070C0"/>
              </a:solidFill>
              <a:latin typeface="Arial Narrow" panose="020B0606020202030204" pitchFamily="34" charset="0"/>
            </a:endParaRPr>
          </a:p>
        </p:txBody>
      </p:sp>
      <p:cxnSp>
        <p:nvCxnSpPr>
          <p:cNvPr id="9" name="Straight Connector 8"/>
          <p:cNvCxnSpPr/>
          <p:nvPr/>
        </p:nvCxnSpPr>
        <p:spPr>
          <a:xfrm>
            <a:off x="396334" y="4883861"/>
            <a:ext cx="0" cy="1716964"/>
          </a:xfrm>
          <a:prstGeom prst="line">
            <a:avLst/>
          </a:prstGeom>
          <a:ln w="28575"/>
        </p:spPr>
        <p:style>
          <a:lnRef idx="3">
            <a:schemeClr val="accent4"/>
          </a:lnRef>
          <a:fillRef idx="0">
            <a:schemeClr val="accent4"/>
          </a:fillRef>
          <a:effectRef idx="2">
            <a:schemeClr val="accent4"/>
          </a:effectRef>
          <a:fontRef idx="minor">
            <a:schemeClr val="tx1"/>
          </a:fontRef>
        </p:style>
      </p:cxnSp>
      <p:cxnSp>
        <p:nvCxnSpPr>
          <p:cNvPr id="10" name="Straight Connector 9"/>
          <p:cNvCxnSpPr/>
          <p:nvPr/>
        </p:nvCxnSpPr>
        <p:spPr>
          <a:xfrm>
            <a:off x="396334" y="4867107"/>
            <a:ext cx="3489866" cy="16753"/>
          </a:xfrm>
          <a:prstGeom prst="line">
            <a:avLst/>
          </a:prstGeom>
        </p:spPr>
        <p:style>
          <a:lnRef idx="3">
            <a:schemeClr val="accent1"/>
          </a:lnRef>
          <a:fillRef idx="0">
            <a:schemeClr val="accent1"/>
          </a:fillRef>
          <a:effectRef idx="2">
            <a:schemeClr val="accent1"/>
          </a:effectRef>
          <a:fontRef idx="minor">
            <a:schemeClr val="tx1"/>
          </a:fontRef>
        </p:style>
      </p:cxnSp>
      <p:sp>
        <p:nvSpPr>
          <p:cNvPr id="14" name="Subtitle 2"/>
          <p:cNvSpPr txBox="1">
            <a:spLocks/>
          </p:cNvSpPr>
          <p:nvPr/>
        </p:nvSpPr>
        <p:spPr>
          <a:xfrm>
            <a:off x="541475" y="4952659"/>
            <a:ext cx="4756666" cy="1648166"/>
          </a:xfrm>
          <a:prstGeom prst="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dirty="0" smtClean="0">
                <a:solidFill>
                  <a:schemeClr val="tx1">
                    <a:lumMod val="75000"/>
                    <a:lumOff val="25000"/>
                  </a:schemeClr>
                </a:solidFill>
                <a:latin typeface="Arial Narrow" panose="020B0606020202030204" pitchFamily="34" charset="0"/>
              </a:rPr>
              <a:t>Omitted parts:</a:t>
            </a:r>
          </a:p>
          <a:p>
            <a:pPr algn="l"/>
            <a:r>
              <a:rPr lang="en-US" sz="2000" b="1" dirty="0" smtClean="0">
                <a:solidFill>
                  <a:schemeClr val="tx1">
                    <a:lumMod val="75000"/>
                    <a:lumOff val="25000"/>
                  </a:schemeClr>
                </a:solidFill>
                <a:latin typeface="Arial Narrow" panose="020B0606020202030204" pitchFamily="34" charset="0"/>
              </a:rPr>
              <a:t>Sections 15.9</a:t>
            </a:r>
            <a:r>
              <a:rPr lang="en-US" sz="2000" b="1" smtClean="0">
                <a:solidFill>
                  <a:schemeClr val="tx1">
                    <a:lumMod val="75000"/>
                    <a:lumOff val="25000"/>
                  </a:schemeClr>
                </a:solidFill>
                <a:latin typeface="Arial Narrow" panose="020B0606020202030204" pitchFamily="34" charset="0"/>
              </a:rPr>
              <a:t>, 15.14</a:t>
            </a:r>
            <a:r>
              <a:rPr lang="en-US" sz="2000" b="1" dirty="0" smtClean="0">
                <a:solidFill>
                  <a:schemeClr val="tx1">
                    <a:lumMod val="75000"/>
                    <a:lumOff val="25000"/>
                  </a:schemeClr>
                </a:solidFill>
                <a:latin typeface="Arial Narrow" panose="020B0606020202030204" pitchFamily="34" charset="0"/>
              </a:rPr>
              <a:t>, 15.15, 15.16, 15.17</a:t>
            </a:r>
          </a:p>
          <a:p>
            <a:pPr algn="l"/>
            <a:r>
              <a:rPr lang="en-US" sz="2000" b="1" dirty="0">
                <a:solidFill>
                  <a:schemeClr val="tx1">
                    <a:lumMod val="75000"/>
                    <a:lumOff val="25000"/>
                  </a:schemeClr>
                </a:solidFill>
                <a:latin typeface="Arial Narrow" panose="020B0606020202030204" pitchFamily="34" charset="0"/>
              </a:rPr>
              <a:t>Figures 15.24, 15.25, 15.26, 15.27 </a:t>
            </a:r>
            <a:endParaRPr lang="en-US" sz="2000" b="1" dirty="0" smtClean="0">
              <a:solidFill>
                <a:schemeClr val="tx1">
                  <a:lumMod val="75000"/>
                  <a:lumOff val="25000"/>
                </a:schemeClr>
              </a:solidFill>
              <a:latin typeface="Arial Narrow" panose="020B0606020202030204" pitchFamily="34" charset="0"/>
            </a:endParaRPr>
          </a:p>
          <a:p>
            <a:pPr algn="l"/>
            <a:r>
              <a:rPr lang="en-US" sz="2000" b="1" dirty="0" smtClean="0">
                <a:solidFill>
                  <a:schemeClr val="tx1">
                    <a:lumMod val="75000"/>
                    <a:lumOff val="25000"/>
                  </a:schemeClr>
                </a:solidFill>
                <a:latin typeface="Arial Narrow" panose="020B0606020202030204" pitchFamily="34" charset="0"/>
              </a:rPr>
              <a:t>and </a:t>
            </a:r>
            <a:r>
              <a:rPr lang="en-US" sz="2000" b="1" dirty="0">
                <a:solidFill>
                  <a:schemeClr val="tx1">
                    <a:lumMod val="75000"/>
                    <a:lumOff val="25000"/>
                  </a:schemeClr>
                </a:solidFill>
                <a:latin typeface="Arial Narrow" panose="020B0606020202030204" pitchFamily="34" charset="0"/>
              </a:rPr>
              <a:t>related </a:t>
            </a:r>
            <a:r>
              <a:rPr lang="en-US" sz="2000" b="1" dirty="0" smtClean="0">
                <a:solidFill>
                  <a:schemeClr val="tx1">
                    <a:lumMod val="75000"/>
                    <a:lumOff val="25000"/>
                  </a:schemeClr>
                </a:solidFill>
                <a:latin typeface="Arial Narrow" panose="020B0606020202030204" pitchFamily="34" charset="0"/>
              </a:rPr>
              <a:t>texts </a:t>
            </a:r>
            <a:endParaRPr lang="en-US" sz="2000" b="1" dirty="0">
              <a:solidFill>
                <a:schemeClr val="tx1">
                  <a:lumMod val="75000"/>
                  <a:lumOff val="25000"/>
                </a:schemeClr>
              </a:solidFill>
              <a:latin typeface="Arial Narrow" panose="020B0606020202030204" pitchFamily="34" charset="0"/>
            </a:endParaRPr>
          </a:p>
          <a:p>
            <a:pPr algn="l">
              <a:lnSpc>
                <a:spcPct val="100000"/>
              </a:lnSpc>
              <a:spcBef>
                <a:spcPts val="0"/>
              </a:spcBef>
            </a:pPr>
            <a:r>
              <a:rPr lang="en-US" sz="2000" b="1" dirty="0" smtClean="0">
                <a:solidFill>
                  <a:schemeClr val="tx1">
                    <a:lumMod val="75000"/>
                    <a:lumOff val="25000"/>
                  </a:schemeClr>
                </a:solidFill>
                <a:latin typeface="Arial Narrow" panose="020B0606020202030204" pitchFamily="34" charset="0"/>
              </a:rPr>
              <a:t> </a:t>
            </a:r>
            <a:endParaRPr lang="en-US" sz="2000" b="1" dirty="0">
              <a:solidFill>
                <a:srgbClr val="339933"/>
              </a:solidFill>
              <a:latin typeface="Arial Narrow" panose="020B0606020202030204" pitchFamily="34" charset="0"/>
            </a:endParaRPr>
          </a:p>
        </p:txBody>
      </p:sp>
      <p:sp>
        <p:nvSpPr>
          <p:cNvPr id="15" name="Subtitle 2"/>
          <p:cNvSpPr txBox="1">
            <a:spLocks/>
          </p:cNvSpPr>
          <p:nvPr/>
        </p:nvSpPr>
        <p:spPr>
          <a:xfrm>
            <a:off x="396334" y="4137954"/>
            <a:ext cx="2102875" cy="463169"/>
          </a:xfrm>
          <a:prstGeom prst="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2800" b="1" dirty="0" smtClean="0">
                <a:effectLst>
                  <a:outerShdw blurRad="38100" dist="38100" dir="2700000" algn="tl">
                    <a:srgbClr val="000000">
                      <a:alpha val="43137"/>
                    </a:srgbClr>
                  </a:outerShdw>
                </a:effectLst>
              </a:rPr>
              <a:t>Chapter  15</a:t>
            </a:r>
            <a:endParaRPr lang="en-US" sz="2800" b="1" dirty="0">
              <a:effectLst>
                <a:outerShdw blurRad="38100" dist="38100" dir="2700000" algn="tl">
                  <a:srgbClr val="000000">
                    <a:alpha val="43137"/>
                  </a:srgbClr>
                </a:outerShdw>
              </a:effectLst>
            </a:endParaRPr>
          </a:p>
        </p:txBody>
      </p:sp>
      <p:grpSp>
        <p:nvGrpSpPr>
          <p:cNvPr id="11" name="Group 10"/>
          <p:cNvGrpSpPr/>
          <p:nvPr/>
        </p:nvGrpSpPr>
        <p:grpSpPr>
          <a:xfrm>
            <a:off x="5513313" y="3753538"/>
            <a:ext cx="2830045" cy="2260645"/>
            <a:chOff x="571472" y="3214686"/>
            <a:chExt cx="3500462" cy="2952753"/>
          </a:xfrm>
        </p:grpSpPr>
        <p:pic>
          <p:nvPicPr>
            <p:cNvPr id="17" name="Picture 2"/>
            <p:cNvPicPr>
              <a:picLocks noChangeAspect="1" noChangeArrowheads="1"/>
            </p:cNvPicPr>
            <p:nvPr/>
          </p:nvPicPr>
          <p:blipFill>
            <a:blip r:embed="rId3" cstate="print">
              <a:lum contrast="20000"/>
            </a:blip>
            <a:srcRect/>
            <a:stretch>
              <a:fillRect/>
            </a:stretch>
          </p:blipFill>
          <p:spPr bwMode="auto">
            <a:xfrm>
              <a:off x="571472" y="3214686"/>
              <a:ext cx="3500462" cy="2952753"/>
            </a:xfrm>
            <a:prstGeom prst="rect">
              <a:avLst/>
            </a:prstGeom>
            <a:noFill/>
            <a:ln w="9525">
              <a:noFill/>
              <a:miter lim="800000"/>
              <a:headEnd/>
              <a:tailEnd/>
            </a:ln>
            <a:effectLst/>
          </p:spPr>
        </p:pic>
        <p:sp>
          <p:nvSpPr>
            <p:cNvPr id="18" name="Rectangle 17"/>
            <p:cNvSpPr/>
            <p:nvPr/>
          </p:nvSpPr>
          <p:spPr>
            <a:xfrm>
              <a:off x="2428860" y="3786190"/>
              <a:ext cx="1571636" cy="7858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4814850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36358" y="66390"/>
            <a:ext cx="7993242" cy="1938992"/>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Human activities disturb large volumes of earth materials in construction of buildings, transportation routes, dams and reservoirs, canals, and communications systems, and thus have been a major factor in increases in damages due to slope failures.</a:t>
            </a:r>
          </a:p>
        </p:txBody>
      </p:sp>
      <p:pic>
        <p:nvPicPr>
          <p:cNvPr id="25602" name="Picture 2" descr="http://blogs.agu.org/landslideblog/files/2010/10/10_04-Highway-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9612" y="1785938"/>
            <a:ext cx="4553024" cy="4725379"/>
          </a:xfrm>
          <a:prstGeom prst="rect">
            <a:avLst/>
          </a:prstGeom>
          <a:noFill/>
          <a:extLst>
            <a:ext uri="{909E8E84-426E-40DD-AFC4-6F175D3DCCD1}">
              <a14:hiddenFill xmlns:a14="http://schemas.microsoft.com/office/drawing/2010/main">
                <a:solidFill>
                  <a:srgbClr val="FFFFFF"/>
                </a:solidFill>
              </a14:hiddenFill>
            </a:ext>
          </a:extLst>
        </p:spPr>
      </p:pic>
      <p:sp>
        <p:nvSpPr>
          <p:cNvPr id="8" name="Freeform 7"/>
          <p:cNvSpPr/>
          <p:nvPr/>
        </p:nvSpPr>
        <p:spPr>
          <a:xfrm>
            <a:off x="6553200" y="2005382"/>
            <a:ext cx="1922366" cy="1652218"/>
          </a:xfrm>
          <a:custGeom>
            <a:avLst/>
            <a:gdLst>
              <a:gd name="connsiteX0" fmla="*/ 0 w 2306472"/>
              <a:gd name="connsiteY0" fmla="*/ 286603 h 1978925"/>
              <a:gd name="connsiteX1" fmla="*/ 436728 w 2306472"/>
              <a:gd name="connsiteY1" fmla="*/ 204716 h 1978925"/>
              <a:gd name="connsiteX2" fmla="*/ 928048 w 2306472"/>
              <a:gd name="connsiteY2" fmla="*/ 40943 h 1978925"/>
              <a:gd name="connsiteX3" fmla="*/ 1282889 w 2306472"/>
              <a:gd name="connsiteY3" fmla="*/ 0 h 1978925"/>
              <a:gd name="connsiteX4" fmla="*/ 1610436 w 2306472"/>
              <a:gd name="connsiteY4" fmla="*/ 81886 h 1978925"/>
              <a:gd name="connsiteX5" fmla="*/ 1992573 w 2306472"/>
              <a:gd name="connsiteY5" fmla="*/ 81886 h 1978925"/>
              <a:gd name="connsiteX6" fmla="*/ 2088107 w 2306472"/>
              <a:gd name="connsiteY6" fmla="*/ 191068 h 1978925"/>
              <a:gd name="connsiteX7" fmla="*/ 2292824 w 2306472"/>
              <a:gd name="connsiteY7" fmla="*/ 409432 h 1978925"/>
              <a:gd name="connsiteX8" fmla="*/ 2306472 w 2306472"/>
              <a:gd name="connsiteY8" fmla="*/ 723331 h 1978925"/>
              <a:gd name="connsiteX9" fmla="*/ 2251881 w 2306472"/>
              <a:gd name="connsiteY9" fmla="*/ 982638 h 1978925"/>
              <a:gd name="connsiteX10" fmla="*/ 2115403 w 2306472"/>
              <a:gd name="connsiteY10" fmla="*/ 1296537 h 1978925"/>
              <a:gd name="connsiteX11" fmla="*/ 1937982 w 2306472"/>
              <a:gd name="connsiteY11" fmla="*/ 1610435 h 1978925"/>
              <a:gd name="connsiteX12" fmla="*/ 1801504 w 2306472"/>
              <a:gd name="connsiteY12" fmla="*/ 1774209 h 1978925"/>
              <a:gd name="connsiteX13" fmla="*/ 1692322 w 2306472"/>
              <a:gd name="connsiteY13" fmla="*/ 1883391 h 1978925"/>
              <a:gd name="connsiteX14" fmla="*/ 1378424 w 2306472"/>
              <a:gd name="connsiteY14" fmla="*/ 1924334 h 1978925"/>
              <a:gd name="connsiteX15" fmla="*/ 1201003 w 2306472"/>
              <a:gd name="connsiteY15" fmla="*/ 1978925 h 197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06472" h="1978925">
                <a:moveTo>
                  <a:pt x="0" y="286603"/>
                </a:moveTo>
                <a:lnTo>
                  <a:pt x="436728" y="204716"/>
                </a:lnTo>
                <a:lnTo>
                  <a:pt x="928048" y="40943"/>
                </a:lnTo>
                <a:lnTo>
                  <a:pt x="1282889" y="0"/>
                </a:lnTo>
                <a:lnTo>
                  <a:pt x="1610436" y="81886"/>
                </a:lnTo>
                <a:lnTo>
                  <a:pt x="1992573" y="81886"/>
                </a:lnTo>
                <a:lnTo>
                  <a:pt x="2088107" y="191068"/>
                </a:lnTo>
                <a:lnTo>
                  <a:pt x="2292824" y="409432"/>
                </a:lnTo>
                <a:lnTo>
                  <a:pt x="2306472" y="723331"/>
                </a:lnTo>
                <a:lnTo>
                  <a:pt x="2251881" y="982638"/>
                </a:lnTo>
                <a:lnTo>
                  <a:pt x="2115403" y="1296537"/>
                </a:lnTo>
                <a:lnTo>
                  <a:pt x="1937982" y="1610435"/>
                </a:lnTo>
                <a:lnTo>
                  <a:pt x="1801504" y="1774209"/>
                </a:lnTo>
                <a:lnTo>
                  <a:pt x="1692322" y="1883391"/>
                </a:lnTo>
                <a:lnTo>
                  <a:pt x="1378424" y="1924334"/>
                </a:lnTo>
                <a:lnTo>
                  <a:pt x="1201003" y="1978925"/>
                </a:lnTo>
              </a:path>
            </a:pathLst>
          </a:custGeom>
          <a:noFill/>
          <a:ln w="38100">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168455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lum bright="-20000" contrast="40000"/>
          </a:blip>
          <a:stretch>
            <a:fillRect/>
          </a:stretch>
        </p:blipFill>
        <p:spPr>
          <a:xfrm>
            <a:off x="1637394" y="524731"/>
            <a:ext cx="4031284" cy="5773059"/>
          </a:xfrm>
          <a:prstGeom prst="rect">
            <a:avLst/>
          </a:prstGeom>
        </p:spPr>
      </p:pic>
      <p:cxnSp>
        <p:nvCxnSpPr>
          <p:cNvPr id="4" name="Straight Arrow Connector 3"/>
          <p:cNvCxnSpPr/>
          <p:nvPr/>
        </p:nvCxnSpPr>
        <p:spPr>
          <a:xfrm flipV="1">
            <a:off x="4679576" y="4679576"/>
            <a:ext cx="0" cy="126402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2164976" y="4679576"/>
            <a:ext cx="25146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799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D4EFFC"/>
              </a:clrFrom>
              <a:clrTo>
                <a:srgbClr val="D4EFFC">
                  <a:alpha val="0"/>
                </a:srgbClr>
              </a:clrTo>
            </a:clrChange>
            <a:grayscl/>
            <a:lum bright="-20000" contrast="40000"/>
          </a:blip>
          <a:stretch>
            <a:fillRect/>
          </a:stretch>
        </p:blipFill>
        <p:spPr>
          <a:xfrm>
            <a:off x="295182" y="148605"/>
            <a:ext cx="8732907" cy="6232467"/>
          </a:xfrm>
          <a:prstGeom prst="rect">
            <a:avLst/>
          </a:prstGeom>
        </p:spPr>
      </p:pic>
      <p:cxnSp>
        <p:nvCxnSpPr>
          <p:cNvPr id="7" name="Straight Connector 6"/>
          <p:cNvCxnSpPr/>
          <p:nvPr/>
        </p:nvCxnSpPr>
        <p:spPr>
          <a:xfrm>
            <a:off x="320940" y="772732"/>
            <a:ext cx="889674" cy="0"/>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20940" y="4003183"/>
            <a:ext cx="889674" cy="0"/>
          </a:xfrm>
          <a:prstGeom prst="line">
            <a:avLst/>
          </a:prstGeom>
          <a:ln>
            <a:solidFill>
              <a:srgbClr val="CC66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3"/>
          <a:stretch>
            <a:fillRect/>
          </a:stretch>
        </p:blipFill>
        <p:spPr>
          <a:xfrm>
            <a:off x="359651" y="3613037"/>
            <a:ext cx="997661" cy="374468"/>
          </a:xfrm>
          <a:prstGeom prst="rect">
            <a:avLst/>
          </a:prstGeom>
          <a:solidFill>
            <a:srgbClr val="FF0000"/>
          </a:solidFill>
        </p:spPr>
      </p:pic>
      <p:pic>
        <p:nvPicPr>
          <p:cNvPr id="10" name="Picture 9"/>
          <p:cNvPicPr>
            <a:picLocks noChangeAspect="1"/>
          </p:cNvPicPr>
          <p:nvPr/>
        </p:nvPicPr>
        <p:blipFill>
          <a:blip r:embed="rId4"/>
          <a:stretch>
            <a:fillRect/>
          </a:stretch>
        </p:blipFill>
        <p:spPr>
          <a:xfrm>
            <a:off x="359651" y="474632"/>
            <a:ext cx="812251" cy="298100"/>
          </a:xfrm>
          <a:prstGeom prst="rect">
            <a:avLst/>
          </a:prstGeom>
        </p:spPr>
      </p:pic>
    </p:spTree>
    <p:extLst>
      <p:ext uri="{BB962C8B-B14F-4D97-AF65-F5344CB8AC3E}">
        <p14:creationId xmlns:p14="http://schemas.microsoft.com/office/powerpoint/2010/main" val="15128138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clrChange>
              <a:clrFrom>
                <a:srgbClr val="D4EFFC"/>
              </a:clrFrom>
              <a:clrTo>
                <a:srgbClr val="D4EFFC">
                  <a:alpha val="0"/>
                </a:srgbClr>
              </a:clrTo>
            </a:clrChange>
            <a:grayscl/>
            <a:lum bright="-20000" contrast="40000"/>
          </a:blip>
          <a:stretch>
            <a:fillRect/>
          </a:stretch>
        </p:blipFill>
        <p:spPr>
          <a:xfrm>
            <a:off x="100839" y="347730"/>
            <a:ext cx="9012307" cy="6132445"/>
          </a:xfrm>
          <a:prstGeom prst="rect">
            <a:avLst/>
          </a:prstGeom>
        </p:spPr>
      </p:pic>
    </p:spTree>
    <p:extLst>
      <p:ext uri="{BB962C8B-B14F-4D97-AF65-F5344CB8AC3E}">
        <p14:creationId xmlns:p14="http://schemas.microsoft.com/office/powerpoint/2010/main" val="291660190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clrChange>
              <a:clrFrom>
                <a:srgbClr val="D4EFFC"/>
              </a:clrFrom>
              <a:clrTo>
                <a:srgbClr val="D4EFFC">
                  <a:alpha val="0"/>
                </a:srgbClr>
              </a:clrTo>
            </a:clrChange>
            <a:grayscl/>
            <a:lum bright="-20000" contrast="40000"/>
          </a:blip>
          <a:stretch>
            <a:fillRect/>
          </a:stretch>
        </p:blipFill>
        <p:spPr>
          <a:xfrm>
            <a:off x="192901" y="1346000"/>
            <a:ext cx="8809431" cy="5246710"/>
          </a:xfrm>
          <a:prstGeom prst="rect">
            <a:avLst/>
          </a:prstGeom>
        </p:spPr>
      </p:pic>
      <p:pic>
        <p:nvPicPr>
          <p:cNvPr id="6" name="Picture 5"/>
          <p:cNvPicPr>
            <a:picLocks noChangeAspect="1"/>
          </p:cNvPicPr>
          <p:nvPr/>
        </p:nvPicPr>
        <p:blipFill>
          <a:blip r:embed="rId3">
            <a:clrChange>
              <a:clrFrom>
                <a:srgbClr val="D4EFFC"/>
              </a:clrFrom>
              <a:clrTo>
                <a:srgbClr val="D4EFFC">
                  <a:alpha val="0"/>
                </a:srgbClr>
              </a:clrTo>
            </a:clrChange>
            <a:grayscl/>
            <a:lum bright="-20000" contrast="40000"/>
          </a:blip>
          <a:stretch>
            <a:fillRect/>
          </a:stretch>
        </p:blipFill>
        <p:spPr>
          <a:xfrm>
            <a:off x="192901" y="89093"/>
            <a:ext cx="8809431" cy="1327791"/>
          </a:xfrm>
          <a:prstGeom prst="rect">
            <a:avLst/>
          </a:prstGeom>
        </p:spPr>
      </p:pic>
      <p:sp>
        <p:nvSpPr>
          <p:cNvPr id="2" name="Rectangle 1"/>
          <p:cNvSpPr/>
          <p:nvPr/>
        </p:nvSpPr>
        <p:spPr>
          <a:xfrm>
            <a:off x="887506" y="3254188"/>
            <a:ext cx="7315200" cy="1963271"/>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090634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2224799" y="606748"/>
            <a:ext cx="4229787" cy="5592345"/>
            <a:chOff x="3985480" y="2369892"/>
            <a:chExt cx="2949262" cy="4488108"/>
          </a:xfrm>
        </p:grpSpPr>
        <p:pic>
          <p:nvPicPr>
            <p:cNvPr id="7" name="Picture 6"/>
            <p:cNvPicPr>
              <a:picLocks noChangeAspect="1"/>
            </p:cNvPicPr>
            <p:nvPr/>
          </p:nvPicPr>
          <p:blipFill>
            <a:blip r:embed="rId2">
              <a:lum bright="-20000" contrast="40000"/>
            </a:blip>
            <a:stretch>
              <a:fillRect/>
            </a:stretch>
          </p:blipFill>
          <p:spPr>
            <a:xfrm>
              <a:off x="4073124" y="2369892"/>
              <a:ext cx="2861618" cy="4475408"/>
            </a:xfrm>
            <a:prstGeom prst="rect">
              <a:avLst/>
            </a:prstGeom>
          </p:spPr>
        </p:pic>
        <p:pic>
          <p:nvPicPr>
            <p:cNvPr id="8" name="Picture 7"/>
            <p:cNvPicPr>
              <a:picLocks noChangeAspect="1"/>
            </p:cNvPicPr>
            <p:nvPr/>
          </p:nvPicPr>
          <p:blipFill>
            <a:blip r:embed="rId3">
              <a:lum bright="-20000" contrast="40000"/>
            </a:blip>
            <a:stretch>
              <a:fillRect/>
            </a:stretch>
          </p:blipFill>
          <p:spPr>
            <a:xfrm>
              <a:off x="6300393" y="6553125"/>
              <a:ext cx="355359" cy="304875"/>
            </a:xfrm>
            <a:prstGeom prst="rect">
              <a:avLst/>
            </a:prstGeom>
          </p:spPr>
        </p:pic>
        <p:pic>
          <p:nvPicPr>
            <p:cNvPr id="9" name="Picture 8"/>
            <p:cNvPicPr>
              <a:picLocks noChangeAspect="1"/>
            </p:cNvPicPr>
            <p:nvPr/>
          </p:nvPicPr>
          <p:blipFill>
            <a:blip r:embed="rId4">
              <a:lum bright="-20000" contrast="40000"/>
            </a:blip>
            <a:stretch>
              <a:fillRect/>
            </a:stretch>
          </p:blipFill>
          <p:spPr>
            <a:xfrm>
              <a:off x="3985480" y="4277315"/>
              <a:ext cx="304594" cy="330281"/>
            </a:xfrm>
            <a:prstGeom prst="rect">
              <a:avLst/>
            </a:prstGeom>
          </p:spPr>
        </p:pic>
        <p:pic>
          <p:nvPicPr>
            <p:cNvPr id="11" name="Picture 10"/>
            <p:cNvPicPr>
              <a:picLocks noChangeAspect="1"/>
            </p:cNvPicPr>
            <p:nvPr/>
          </p:nvPicPr>
          <p:blipFill>
            <a:blip r:embed="rId5">
              <a:lum bright="-20000" contrast="40000"/>
            </a:blip>
            <a:stretch>
              <a:fillRect/>
            </a:stretch>
          </p:blipFill>
          <p:spPr>
            <a:xfrm>
              <a:off x="4793190" y="4937761"/>
              <a:ext cx="304594" cy="279469"/>
            </a:xfrm>
            <a:prstGeom prst="rect">
              <a:avLst/>
            </a:prstGeom>
          </p:spPr>
        </p:pic>
        <p:pic>
          <p:nvPicPr>
            <p:cNvPr id="12" name="Picture 11"/>
            <p:cNvPicPr>
              <a:picLocks noChangeAspect="1"/>
            </p:cNvPicPr>
            <p:nvPr/>
          </p:nvPicPr>
          <p:blipFill>
            <a:blip r:embed="rId5">
              <a:lum bright="-20000" contrast="40000"/>
            </a:blip>
            <a:stretch>
              <a:fillRect/>
            </a:stretch>
          </p:blipFill>
          <p:spPr>
            <a:xfrm>
              <a:off x="5628170" y="5863107"/>
              <a:ext cx="304594" cy="279469"/>
            </a:xfrm>
            <a:prstGeom prst="rect">
              <a:avLst/>
            </a:prstGeom>
          </p:spPr>
        </p:pic>
      </p:grpSp>
      <p:cxnSp>
        <p:nvCxnSpPr>
          <p:cNvPr id="3" name="Straight Arrow Connector 2"/>
          <p:cNvCxnSpPr/>
          <p:nvPr/>
        </p:nvCxnSpPr>
        <p:spPr>
          <a:xfrm flipV="1">
            <a:off x="2850776" y="4181528"/>
            <a:ext cx="1729944" cy="1533472"/>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a:off x="2850776" y="4208422"/>
            <a:ext cx="1729944" cy="0"/>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143242" y="4023756"/>
            <a:ext cx="633508" cy="369332"/>
          </a:xfrm>
          <a:prstGeom prst="rect">
            <a:avLst/>
          </a:prstGeom>
          <a:solidFill>
            <a:srgbClr val="FFC000"/>
          </a:solidFill>
        </p:spPr>
        <p:txBody>
          <a:bodyPr wrap="none" rtlCol="0">
            <a:spAutoFit/>
          </a:bodyPr>
          <a:lstStyle/>
          <a:p>
            <a:r>
              <a:rPr lang="en-US" b="1" dirty="0" smtClean="0">
                <a:solidFill>
                  <a:srgbClr val="0000FF"/>
                </a:solidFill>
              </a:rPr>
              <a:t>1.42</a:t>
            </a:r>
            <a:endParaRPr lang="en-US" b="1" dirty="0">
              <a:solidFill>
                <a:srgbClr val="0000FF"/>
              </a:solidFill>
            </a:endParaRPr>
          </a:p>
        </p:txBody>
      </p:sp>
    </p:spTree>
    <p:extLst>
      <p:ext uri="{BB962C8B-B14F-4D97-AF65-F5344CB8AC3E}">
        <p14:creationId xmlns:p14="http://schemas.microsoft.com/office/powerpoint/2010/main" val="3259543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traight Connector 3"/>
          <p:cNvSpPr>
            <a:spLocks noChangeShapeType="1"/>
          </p:cNvSpPr>
          <p:nvPr/>
        </p:nvSpPr>
        <p:spPr bwMode="auto">
          <a:xfrm flipH="1">
            <a:off x="5286562" y="1573866"/>
            <a:ext cx="1927225" cy="46038"/>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Straight Connector 4"/>
          <p:cNvSpPr>
            <a:spLocks noChangeShapeType="1"/>
          </p:cNvSpPr>
          <p:nvPr/>
        </p:nvSpPr>
        <p:spPr bwMode="auto">
          <a:xfrm flipH="1" flipV="1">
            <a:off x="1824225" y="4017029"/>
            <a:ext cx="1722437" cy="7937"/>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Rectangle 5"/>
          <p:cNvSpPr>
            <a:spLocks noChangeArrowheads="1"/>
          </p:cNvSpPr>
          <p:nvPr/>
        </p:nvSpPr>
        <p:spPr bwMode="auto">
          <a:xfrm>
            <a:off x="1822637" y="4582179"/>
            <a:ext cx="5340350" cy="65405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5" name="Straight Connector 7"/>
          <p:cNvSpPr>
            <a:spLocks noChangeShapeType="1"/>
          </p:cNvSpPr>
          <p:nvPr/>
        </p:nvSpPr>
        <p:spPr bwMode="auto">
          <a:xfrm>
            <a:off x="6707375" y="1586566"/>
            <a:ext cx="58737" cy="3022600"/>
          </a:xfrm>
          <a:prstGeom prst="line">
            <a:avLst/>
          </a:prstGeom>
          <a:noFill/>
          <a:ln w="19050">
            <a:solidFill>
              <a:srgbClr val="0000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TextBox 24"/>
          <p:cNvSpPr txBox="1">
            <a:spLocks noChangeArrowheads="1"/>
          </p:cNvSpPr>
          <p:nvPr/>
        </p:nvSpPr>
        <p:spPr bwMode="auto">
          <a:xfrm>
            <a:off x="6408925" y="2902604"/>
            <a:ext cx="592137"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Light" panose="020F0302020204030204" pitchFamily="34" charset="0"/>
                <a:ea typeface="Times New Roman" panose="02020603050405020304" pitchFamily="18" charset="0"/>
                <a:cs typeface="Arial" panose="020B0604020202020204" pitchFamily="34" charset="0"/>
              </a:rPr>
              <a:t>15 m</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7" name="TextBox 25"/>
          <p:cNvSpPr txBox="1">
            <a:spLocks noChangeArrowheads="1"/>
          </p:cNvSpPr>
          <p:nvPr/>
        </p:nvSpPr>
        <p:spPr bwMode="auto">
          <a:xfrm>
            <a:off x="4730937" y="2581929"/>
            <a:ext cx="1344613" cy="9588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Symbol" panose="05050102010706020507" pitchFamily="18" charset="2"/>
                <a:ea typeface="Times New Roman" panose="02020603050405020304" pitchFamily="18" charset="0"/>
                <a:cs typeface="Arial" panose="020B0604020202020204" pitchFamily="34" charset="0"/>
              </a:rPr>
              <a:t>g</a:t>
            </a:r>
            <a:r>
              <a:rPr kumimoji="0" lang="en-US" sz="1400" b="1" i="0" u="none" strike="noStrike" cap="none" normalizeH="0" baseline="0" smtClean="0">
                <a:ln>
                  <a:noFill/>
                </a:ln>
                <a:solidFill>
                  <a:srgbClr val="000000"/>
                </a:solidFill>
                <a:effectLst/>
                <a:latin typeface="Calibri Light" panose="020F0302020204030204" pitchFamily="34" charset="0"/>
                <a:ea typeface="Times New Roman" panose="02020603050405020304" pitchFamily="18" charset="0"/>
                <a:cs typeface="Arial" panose="020B0604020202020204" pitchFamily="34" charset="0"/>
              </a:rPr>
              <a:t> = 16 kN/m</a:t>
            </a:r>
            <a:r>
              <a:rPr kumimoji="0" lang="en-US" sz="1400" b="1" i="0" u="none" strike="noStrike" cap="none" normalizeH="0" baseline="30000" smtClean="0">
                <a:ln>
                  <a:noFill/>
                </a:ln>
                <a:solidFill>
                  <a:srgbClr val="000000"/>
                </a:solidFill>
                <a:effectLst/>
                <a:latin typeface="Calibri Light" panose="020F0302020204030204" pitchFamily="34" charset="0"/>
                <a:ea typeface="Times New Roman" panose="02020603050405020304" pitchFamily="18" charset="0"/>
                <a:cs typeface="Arial" panose="020B0604020202020204" pitchFamily="34" charset="0"/>
              </a:rPr>
              <a:t>3</a:t>
            </a:r>
            <a:endParaRPr kumimoji="0" lang="en-US" sz="1200" b="0" i="0" u="none" strike="noStrike" cap="none" normalizeH="0" baseline="0" smtClean="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Light" panose="020F0302020204030204" pitchFamily="34" charset="0"/>
                <a:ea typeface="Times New Roman" panose="02020603050405020304" pitchFamily="18" charset="0"/>
                <a:cs typeface="Arial" panose="020B0604020202020204" pitchFamily="34" charset="0"/>
              </a:rPr>
              <a:t>C  =  40 kN/m</a:t>
            </a:r>
            <a:r>
              <a:rPr kumimoji="0" lang="en-US" sz="1400" b="1" i="0" u="none" strike="noStrike" cap="none" normalizeH="0" baseline="30000" smtClean="0">
                <a:ln>
                  <a:noFill/>
                </a:ln>
                <a:solidFill>
                  <a:srgbClr val="000000"/>
                </a:solidFill>
                <a:effectLst/>
                <a:latin typeface="Calibri Light" panose="020F0302020204030204" pitchFamily="34" charset="0"/>
                <a:ea typeface="Times New Roman" panose="02020603050405020304" pitchFamily="18" charset="0"/>
                <a:cs typeface="Arial" panose="020B0604020202020204" pitchFamily="34" charset="0"/>
              </a:rPr>
              <a:t>2</a:t>
            </a:r>
            <a:endParaRPr kumimoji="0" lang="en-US" sz="1200" b="0" i="0" u="none" strike="noStrike" cap="none" normalizeH="0" baseline="0" smtClean="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Symbol" panose="05050102010706020507" pitchFamily="18" charset="2"/>
                <a:ea typeface="Times New Roman" panose="02020603050405020304" pitchFamily="18" charset="0"/>
                <a:cs typeface="Arial" panose="020B0604020202020204" pitchFamily="34" charset="0"/>
              </a:rPr>
              <a:t>f </a:t>
            </a:r>
            <a:r>
              <a:rPr kumimoji="0" lang="en-US" sz="1400" b="1" i="0" u="none" strike="noStrike" cap="none" normalizeH="0" baseline="0" smtClean="0">
                <a:ln>
                  <a:noFill/>
                </a:ln>
                <a:solidFill>
                  <a:srgbClr val="000000"/>
                </a:solidFill>
                <a:effectLst/>
                <a:latin typeface="Calibri Light" panose="020F0302020204030204" pitchFamily="34" charset="0"/>
                <a:ea typeface="Times New Roman" panose="02020603050405020304" pitchFamily="18" charset="0"/>
                <a:cs typeface="Arial" panose="020B0604020202020204" pitchFamily="34" charset="0"/>
              </a:rPr>
              <a:t>= 15</a:t>
            </a:r>
            <a:r>
              <a:rPr kumimoji="0" lang="en-US" sz="1400" b="1" i="0" u="none" strike="noStrike" cap="none" normalizeH="0" baseline="30000" smtClean="0">
                <a:ln>
                  <a:noFill/>
                </a:ln>
                <a:solidFill>
                  <a:srgbClr val="000000"/>
                </a:solidFill>
                <a:effectLst/>
                <a:latin typeface="Calibri Light" panose="020F0302020204030204" pitchFamily="34" charset="0"/>
                <a:ea typeface="Times New Roman" panose="02020603050405020304" pitchFamily="18" charset="0"/>
                <a:cs typeface="Arial" panose="020B0604020202020204" pitchFamily="34" charset="0"/>
              </a:rPr>
              <a:t>o</a:t>
            </a:r>
            <a:r>
              <a:rPr kumimoji="0" lang="en-US" sz="1600" b="1" i="0" u="none" strike="noStrike" cap="none" normalizeH="0" baseline="0" smtClean="0">
                <a:ln>
                  <a:noFill/>
                </a:ln>
                <a:solidFill>
                  <a:srgbClr val="000000"/>
                </a:solidFill>
                <a:effectLst/>
                <a:latin typeface="Calibri Light" panose="020F0302020204030204" pitchFamily="34" charset="0"/>
                <a:ea typeface="Times New Roman" panose="02020603050405020304" pitchFamily="18" charset="0"/>
                <a:cs typeface="Arial" panose="020B0604020202020204" pitchFamily="34" charset="0"/>
              </a:rPr>
              <a:t> </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8" name="Straight Connector 14"/>
          <p:cNvSpPr>
            <a:spLocks noChangeShapeType="1"/>
          </p:cNvSpPr>
          <p:nvPr/>
        </p:nvSpPr>
        <p:spPr bwMode="auto">
          <a:xfrm flipH="1">
            <a:off x="2054412" y="1619904"/>
            <a:ext cx="1238250" cy="7937"/>
          </a:xfrm>
          <a:prstGeom prst="line">
            <a:avLst/>
          </a:prstGeom>
          <a:noFill/>
          <a:ln w="1270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Straight Connector 15"/>
          <p:cNvSpPr>
            <a:spLocks noChangeShapeType="1"/>
          </p:cNvSpPr>
          <p:nvPr/>
        </p:nvSpPr>
        <p:spPr bwMode="auto">
          <a:xfrm>
            <a:off x="2743387" y="1627841"/>
            <a:ext cx="53975" cy="2408238"/>
          </a:xfrm>
          <a:prstGeom prst="line">
            <a:avLst/>
          </a:prstGeom>
          <a:noFill/>
          <a:ln w="22225">
            <a:solidFill>
              <a:srgbClr val="0000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Straight Connector 6"/>
          <p:cNvSpPr>
            <a:spLocks noChangeShapeType="1"/>
          </p:cNvSpPr>
          <p:nvPr/>
        </p:nvSpPr>
        <p:spPr bwMode="auto">
          <a:xfrm flipH="1">
            <a:off x="3553012" y="1631016"/>
            <a:ext cx="1739900" cy="2408238"/>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p:nvSpPr>
        <p:spPr bwMode="auto">
          <a:xfrm rot="-5993003">
            <a:off x="3687156" y="3847960"/>
            <a:ext cx="273050" cy="147638"/>
          </a:xfrm>
          <a:custGeom>
            <a:avLst/>
            <a:gdLst>
              <a:gd name="T0" fmla="*/ 0 w 797431"/>
              <a:gd name="T1" fmla="*/ 83418 h 607239"/>
              <a:gd name="T2" fmla="*/ 240084 w 797431"/>
              <a:gd name="T3" fmla="*/ 174385 h 607239"/>
              <a:gd name="T4" fmla="*/ 332424 w 797431"/>
              <a:gd name="T5" fmla="*/ 21394 h 607239"/>
              <a:gd name="T6" fmla="*/ 338580 w 797431"/>
              <a:gd name="T7" fmla="*/ 4855 h 6072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7431" h="607239">
                <a:moveTo>
                  <a:pt x="0" y="288237"/>
                </a:moveTo>
                <a:cubicBezTo>
                  <a:pt x="214312" y="463259"/>
                  <a:pt x="428625" y="638281"/>
                  <a:pt x="557212" y="602562"/>
                </a:cubicBezTo>
                <a:cubicBezTo>
                  <a:pt x="685800" y="566843"/>
                  <a:pt x="733425" y="171556"/>
                  <a:pt x="771525" y="73925"/>
                </a:cubicBezTo>
                <a:cubicBezTo>
                  <a:pt x="809625" y="-23706"/>
                  <a:pt x="797718" y="-3466"/>
                  <a:pt x="785812" y="16775"/>
                </a:cubicBezTo>
              </a:path>
            </a:pathLst>
          </a:cu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12" name="Rectangle 11"/>
          <p:cNvSpPr>
            <a:spLocks noChangeArrowheads="1"/>
          </p:cNvSpPr>
          <p:nvPr/>
        </p:nvSpPr>
        <p:spPr bwMode="auto">
          <a:xfrm>
            <a:off x="95904" y="89921"/>
            <a:ext cx="8793816"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hangingPunct="0">
              <a:defRPr>
                <a:solidFill>
                  <a:schemeClr val="tx1"/>
                </a:solidFill>
                <a:latin typeface="Arial" panose="020B0604020202020204" pitchFamily="34" charset="0"/>
              </a:defRPr>
            </a:lvl1pPr>
            <a:lvl2pPr algn="l" rtl="0" eaLnBrk="0" hangingPunct="0">
              <a:defRPr>
                <a:solidFill>
                  <a:schemeClr val="tx1"/>
                </a:solidFill>
                <a:latin typeface="Arial" panose="020B0604020202020204" pitchFamily="34" charset="0"/>
              </a:defRPr>
            </a:lvl2pPr>
            <a:lvl3pPr algn="l" rtl="0" eaLnBrk="0" hangingPunct="0">
              <a:defRPr>
                <a:solidFill>
                  <a:schemeClr val="tx1"/>
                </a:solidFill>
                <a:latin typeface="Arial" panose="020B0604020202020204" pitchFamily="34" charset="0"/>
              </a:defRPr>
            </a:lvl3pPr>
            <a:lvl4pPr algn="l" rtl="0" eaLnBrk="0" hangingPunct="0">
              <a:defRPr>
                <a:solidFill>
                  <a:schemeClr val="tx1"/>
                </a:solidFill>
                <a:latin typeface="Arial" panose="020B0604020202020204" pitchFamily="34" charset="0"/>
              </a:defRPr>
            </a:lvl4pPr>
            <a:lvl5pPr algn="l" rtl="0"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GB" sz="2000" b="1" u="sng" dirty="0">
                <a:solidFill>
                  <a:srgbClr val="FF0000"/>
                </a:solidFill>
                <a:latin typeface="Times New Roman" panose="02020603050405020304" pitchFamily="18" charset="0"/>
                <a:ea typeface="Times New Roman" panose="02020603050405020304" pitchFamily="18" charset="0"/>
              </a:rPr>
              <a:t>2</a:t>
            </a:r>
            <a:r>
              <a:rPr lang="en-GB" sz="2000" b="1" u="sng" baseline="30000" dirty="0">
                <a:solidFill>
                  <a:srgbClr val="FF0000"/>
                </a:solidFill>
                <a:latin typeface="Times New Roman" panose="02020603050405020304" pitchFamily="18" charset="0"/>
                <a:ea typeface="Times New Roman" panose="02020603050405020304" pitchFamily="18" charset="0"/>
              </a:rPr>
              <a:t>nd</a:t>
            </a:r>
            <a:r>
              <a:rPr lang="en-GB" sz="2000" b="1" u="sng" dirty="0">
                <a:solidFill>
                  <a:srgbClr val="FF0000"/>
                </a:solidFill>
                <a:latin typeface="Times New Roman" panose="02020603050405020304" pitchFamily="18" charset="0"/>
                <a:ea typeface="Times New Roman" panose="02020603050405020304" pitchFamily="18" charset="0"/>
              </a:rPr>
              <a:t> Midterm Fall 1436-1437H </a:t>
            </a:r>
            <a:r>
              <a:rPr kumimoji="0" lang="en-GB" sz="2000" b="1" i="0" u="sng" strike="noStrike" cap="none" normalizeH="0" baseline="0" dirty="0" smtClean="0">
                <a:ln>
                  <a:noFill/>
                </a:ln>
                <a:solidFill>
                  <a:srgbClr val="0000FF"/>
                </a:solidFill>
                <a:effectLst/>
                <a:ea typeface="Times New Roman" panose="02020603050405020304" pitchFamily="18" charset="0"/>
              </a:rPr>
              <a:t>QUESTION #2</a:t>
            </a:r>
            <a:endParaRPr kumimoji="0" lang="en-US" sz="2000" b="1" i="0" u="none" strike="noStrike" cap="none" normalizeH="0" baseline="0" dirty="0" smtClean="0">
              <a:ln>
                <a:noFill/>
              </a:ln>
              <a:solidFill>
                <a:srgbClr val="0000FF"/>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ts val="0"/>
              </a:spcAft>
              <a:buClrTx/>
              <a:buSzTx/>
              <a:buFontTx/>
              <a:buChar char="•"/>
              <a:tabLst/>
            </a:pPr>
            <a:r>
              <a:rPr kumimoji="0" lang="en-US"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Arial" panose="020B0604020202020204" pitchFamily="34" charset="0"/>
              </a:rPr>
              <a:t>Using </a:t>
            </a:r>
            <a:r>
              <a:rPr kumimoji="0" lang="en-US" b="1" i="0" u="none" strike="noStrike" cap="none" normalizeH="0" baseline="0" dirty="0" smtClean="0">
                <a:ln>
                  <a:noFill/>
                </a:ln>
                <a:solidFill>
                  <a:srgbClr val="0000FF"/>
                </a:solidFill>
                <a:effectLst/>
                <a:latin typeface="Calibri" panose="020F0502020204030204" pitchFamily="34" charset="0"/>
                <a:ea typeface="Times New Roman" panose="02020603050405020304" pitchFamily="18" charset="0"/>
                <a:cs typeface="Arial" panose="020B0604020202020204" pitchFamily="34" charset="0"/>
              </a:rPr>
              <a:t>Taylor’s</a:t>
            </a:r>
            <a:r>
              <a:rPr kumimoji="0" lang="en-US"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Arial" panose="020B0604020202020204" pitchFamily="34" charset="0"/>
              </a:rPr>
              <a:t> stability chart determine the factor of safety for the slope shown in Fig.1.</a:t>
            </a:r>
            <a:endParaRPr kumimoji="0" lang="en-US" b="1" i="0" u="none" strike="noStrike" cap="none" normalizeH="0" baseline="0" dirty="0" smtClean="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ts val="0"/>
              </a:spcAft>
              <a:buClrTx/>
              <a:buSzTx/>
              <a:buFontTx/>
              <a:buChar char="•"/>
              <a:tabLst/>
            </a:pPr>
            <a:r>
              <a:rPr kumimoji="0" lang="en-US"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Arial" panose="020B0604020202020204" pitchFamily="34" charset="0"/>
              </a:rPr>
              <a:t>For the same slope height, what slope angle must be used if a factor of safety of </a:t>
            </a:r>
            <a:r>
              <a:rPr kumimoji="0" lang="en-US" b="1" i="0" u="none" strike="noStrike" cap="none" normalizeH="0" baseline="0" dirty="0" smtClean="0">
                <a:ln>
                  <a:noFill/>
                </a:ln>
                <a:solidFill>
                  <a:srgbClr val="0000FF"/>
                </a:solidFill>
                <a:effectLst/>
                <a:latin typeface="Calibri" panose="020F0502020204030204" pitchFamily="34" charset="0"/>
                <a:ea typeface="Times New Roman" panose="02020603050405020304" pitchFamily="18" charset="0"/>
                <a:cs typeface="Arial" panose="020B0604020202020204" pitchFamily="34" charset="0"/>
              </a:rPr>
              <a:t>1.5 </a:t>
            </a:r>
            <a:r>
              <a:rPr kumimoji="0" lang="en-US"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Arial" panose="020B0604020202020204" pitchFamily="34" charset="0"/>
              </a:rPr>
              <a:t>is required?</a:t>
            </a:r>
            <a:endParaRPr kumimoji="0" lang="en-US" sz="2800" b="1" i="0" u="none" strike="noStrike" cap="none" normalizeH="0" baseline="0" dirty="0" smtClean="0">
              <a:ln>
                <a:noFill/>
              </a:ln>
              <a:solidFill>
                <a:schemeClr val="tx1"/>
              </a:solidFill>
              <a:effectLst/>
            </a:endParaRPr>
          </a:p>
        </p:txBody>
      </p:sp>
      <p:sp>
        <p:nvSpPr>
          <p:cNvPr id="13" name="Rectangle 14"/>
          <p:cNvSpPr>
            <a:spLocks noChangeArrowheads="1"/>
          </p:cNvSpPr>
          <p:nvPr/>
        </p:nvSpPr>
        <p:spPr bwMode="auto">
          <a:xfrm>
            <a:off x="1546412" y="141194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TextBox 23"/>
          <p:cNvSpPr txBox="1">
            <a:spLocks noChangeArrowheads="1"/>
          </p:cNvSpPr>
          <p:nvPr/>
        </p:nvSpPr>
        <p:spPr bwMode="auto">
          <a:xfrm>
            <a:off x="3932612" y="3693552"/>
            <a:ext cx="450850" cy="492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95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panose="020B0604020202020204" pitchFamily="34" charset="0"/>
              </a:rPr>
              <a:t>50</a:t>
            </a:r>
            <a:r>
              <a:rPr kumimoji="0" lang="en-US" sz="1400" b="1" i="0" u="none" strike="noStrike" cap="none" normalizeH="0" baseline="30000" dirty="0" smtClean="0">
                <a:ln>
                  <a:noFill/>
                </a:ln>
                <a:solidFill>
                  <a:srgbClr val="000000"/>
                </a:solidFill>
                <a:effectLst/>
                <a:latin typeface="Arial" panose="020B0604020202020204" pitchFamily="34" charset="0"/>
              </a:rPr>
              <a:t>o</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14" name="Straight Connector 8"/>
          <p:cNvCxnSpPr>
            <a:cxnSpLocks noChangeShapeType="1"/>
          </p:cNvCxnSpPr>
          <p:nvPr/>
        </p:nvCxnSpPr>
        <p:spPr bwMode="auto">
          <a:xfrm>
            <a:off x="3553012" y="4036079"/>
            <a:ext cx="1244600" cy="0"/>
          </a:xfrm>
          <a:prstGeom prst="line">
            <a:avLst/>
          </a:prstGeom>
          <a:noFill/>
          <a:ln w="12700" algn="ctr">
            <a:solidFill>
              <a:srgbClr val="000000"/>
            </a:solidFill>
            <a:miter lim="800000"/>
            <a:headEnd/>
            <a:tailEnd/>
          </a:ln>
          <a:extLst>
            <a:ext uri="{909E8E84-426E-40DD-AFC4-6F175D3DCCD1}">
              <a14:hiddenFill xmlns:a14="http://schemas.microsoft.com/office/drawing/2010/main">
                <a:noFill/>
              </a14:hiddenFill>
            </a:ext>
          </a:extLst>
        </p:spPr>
      </p:cxnSp>
      <p:sp>
        <p:nvSpPr>
          <p:cNvPr id="16" name="TextBox 42"/>
          <p:cNvSpPr txBox="1">
            <a:spLocks noChangeArrowheads="1"/>
          </p:cNvSpPr>
          <p:nvPr/>
        </p:nvSpPr>
        <p:spPr bwMode="auto">
          <a:xfrm>
            <a:off x="2534630" y="2604200"/>
            <a:ext cx="592138"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ts val="95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Light" panose="020F0302020204030204" pitchFamily="34" charset="0"/>
              </a:rPr>
              <a:t>10 m</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4184040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lum bright="-20000" contrast="40000"/>
          </a:blip>
          <a:stretch>
            <a:fillRect/>
          </a:stretch>
        </p:blipFill>
        <p:spPr>
          <a:xfrm>
            <a:off x="4810900" y="403708"/>
            <a:ext cx="4031284" cy="5773059"/>
          </a:xfrm>
          <a:prstGeom prst="rect">
            <a:avLst/>
          </a:prstGeom>
        </p:spPr>
      </p:pic>
      <p:cxnSp>
        <p:nvCxnSpPr>
          <p:cNvPr id="4" name="Straight Arrow Connector 3"/>
          <p:cNvCxnSpPr/>
          <p:nvPr/>
        </p:nvCxnSpPr>
        <p:spPr>
          <a:xfrm flipV="1">
            <a:off x="7005917" y="3845860"/>
            <a:ext cx="0" cy="1976717"/>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a:off x="5351930" y="3845860"/>
            <a:ext cx="1734670" cy="0"/>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6158752" y="3348319"/>
            <a:ext cx="4482" cy="2474259"/>
          </a:xfrm>
          <a:prstGeom prst="straightConnector1">
            <a:avLst/>
          </a:prstGeom>
          <a:ln w="38100">
            <a:solidFill>
              <a:srgbClr val="0000FF"/>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298141" y="3348319"/>
            <a:ext cx="887505" cy="0"/>
          </a:xfrm>
          <a:prstGeom prst="straightConnector1">
            <a:avLst/>
          </a:prstGeom>
          <a:ln w="38100">
            <a:solidFill>
              <a:srgbClr val="0000FF"/>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5739653" y="3124203"/>
            <a:ext cx="0" cy="2792504"/>
          </a:xfrm>
          <a:prstGeom prst="straightConnector1">
            <a:avLst/>
          </a:prstGeom>
          <a:ln w="381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5275731" y="3137650"/>
            <a:ext cx="493056" cy="0"/>
          </a:xfrm>
          <a:prstGeom prst="straightConnector1">
            <a:avLst/>
          </a:prstGeom>
          <a:ln w="381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aphicFrame>
        <p:nvGraphicFramePr>
          <p:cNvPr id="17" name="Table 16"/>
          <p:cNvGraphicFramePr>
            <a:graphicFrameLocks noGrp="1"/>
          </p:cNvGraphicFramePr>
          <p:nvPr>
            <p:extLst>
              <p:ext uri="{D42A27DB-BD31-4B8C-83A1-F6EECF244321}">
                <p14:modId xmlns:p14="http://schemas.microsoft.com/office/powerpoint/2010/main" val="3095990340"/>
              </p:ext>
            </p:extLst>
          </p:nvPr>
        </p:nvGraphicFramePr>
        <p:xfrm>
          <a:off x="104430" y="1398494"/>
          <a:ext cx="4706470" cy="1249094"/>
        </p:xfrm>
        <a:graphic>
          <a:graphicData uri="http://schemas.openxmlformats.org/drawingml/2006/table">
            <a:tbl>
              <a:tblPr firstRow="1" firstCol="1" bandRow="1">
                <a:tableStyleId>{5C22544A-7EE6-4342-B048-85BDC9FD1C3A}</a:tableStyleId>
              </a:tblPr>
              <a:tblGrid>
                <a:gridCol w="926564"/>
                <a:gridCol w="1332542"/>
                <a:gridCol w="595638"/>
                <a:gridCol w="925863"/>
                <a:gridCol w="925863"/>
              </a:tblGrid>
              <a:tr h="506510">
                <a:tc>
                  <a:txBody>
                    <a:bodyPr/>
                    <a:lstStyle/>
                    <a:p>
                      <a:pPr algn="ctr">
                        <a:lnSpc>
                          <a:spcPct val="107000"/>
                        </a:lnSpc>
                        <a:spcAft>
                          <a:spcPts val="0"/>
                        </a:spcAft>
                      </a:pPr>
                      <a:r>
                        <a:rPr lang="en-US" sz="1400" b="1" dirty="0" err="1">
                          <a:effectLst/>
                          <a:latin typeface="Symbol" panose="05050102010706020507" pitchFamily="18" charset="2"/>
                        </a:rPr>
                        <a:t>f</a:t>
                      </a:r>
                      <a:r>
                        <a:rPr lang="en-US" sz="1400" b="1" baseline="-25000" dirty="0" err="1">
                          <a:effectLst/>
                        </a:rPr>
                        <a:t>d</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dirty="0" err="1">
                          <a:effectLst/>
                        </a:rPr>
                        <a:t>F</a:t>
                      </a:r>
                      <a:r>
                        <a:rPr lang="en-US" sz="1400" b="1" baseline="-25000" dirty="0" err="1">
                          <a:effectLst/>
                          <a:latin typeface="Symbol" panose="05050102010706020507" pitchFamily="18" charset="2"/>
                        </a:rPr>
                        <a:t>f</a:t>
                      </a:r>
                      <a:r>
                        <a:rPr lang="en-US" sz="1400" b="1" dirty="0">
                          <a:effectLst/>
                        </a:rPr>
                        <a:t>=tan </a:t>
                      </a:r>
                      <a:r>
                        <a:rPr lang="en-US" sz="1400" b="1" dirty="0">
                          <a:effectLst/>
                          <a:latin typeface="Symbol" panose="05050102010706020507" pitchFamily="18" charset="2"/>
                        </a:rPr>
                        <a:t>f</a:t>
                      </a:r>
                      <a:r>
                        <a:rPr lang="en-US" sz="1400" b="1" dirty="0">
                          <a:effectLst/>
                        </a:rPr>
                        <a:t>/tan </a:t>
                      </a:r>
                      <a:r>
                        <a:rPr lang="en-US" sz="1400" b="1" dirty="0" err="1">
                          <a:effectLst/>
                          <a:latin typeface="Symbol" panose="05050102010706020507" pitchFamily="18" charset="2"/>
                        </a:rPr>
                        <a:t>f</a:t>
                      </a:r>
                      <a:r>
                        <a:rPr lang="en-US" sz="1400" b="1" baseline="-25000" dirty="0" err="1">
                          <a:effectLst/>
                        </a:rPr>
                        <a:t>d</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m</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dirty="0">
                          <a:effectLst/>
                        </a:rPr>
                        <a:t>C</a:t>
                      </a:r>
                      <a:r>
                        <a:rPr lang="en-US" sz="1400" b="1" baseline="-25000" dirty="0">
                          <a:effectLst/>
                        </a:rPr>
                        <a:t>d</a:t>
                      </a:r>
                      <a:r>
                        <a:rPr lang="en-US" sz="1400" b="1" dirty="0">
                          <a:effectLst/>
                        </a:rPr>
                        <a:t> = </a:t>
                      </a:r>
                      <a:r>
                        <a:rPr lang="en-US" sz="1400" b="1" dirty="0">
                          <a:effectLst/>
                          <a:latin typeface="Symbol" panose="05050102010706020507" pitchFamily="18" charset="2"/>
                        </a:rPr>
                        <a:t>g</a:t>
                      </a:r>
                      <a:r>
                        <a:rPr lang="en-US" sz="1400" b="1" dirty="0">
                          <a:effectLst/>
                        </a:rPr>
                        <a:t> H m</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F</a:t>
                      </a:r>
                      <a:r>
                        <a:rPr lang="en-US" sz="1400" b="1" baseline="-25000">
                          <a:effectLst/>
                        </a:rPr>
                        <a:t>c</a:t>
                      </a:r>
                      <a:r>
                        <a:rPr lang="en-US" sz="1400" b="1">
                          <a:effectLst/>
                        </a:rPr>
                        <a:t> = C/C</a:t>
                      </a:r>
                      <a:r>
                        <a:rPr lang="en-US" sz="1400" b="1" baseline="-25000">
                          <a:effectLst/>
                        </a:rPr>
                        <a:t>d</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247528">
                <a:tc>
                  <a:txBody>
                    <a:bodyPr/>
                    <a:lstStyle/>
                    <a:p>
                      <a:pPr algn="ctr">
                        <a:lnSpc>
                          <a:spcPct val="107000"/>
                        </a:lnSpc>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dirty="0">
                          <a:effectLst/>
                        </a:rPr>
                        <a:t>1</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dirty="0">
                          <a:effectLst/>
                        </a:rPr>
                        <a:t>0.092</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14.7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2.70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247528">
                <a:tc>
                  <a:txBody>
                    <a:bodyPr/>
                    <a:lstStyle/>
                    <a:p>
                      <a:pPr algn="ctr">
                        <a:lnSpc>
                          <a:spcPct val="107000"/>
                        </a:lnSpc>
                        <a:spcAft>
                          <a:spcPts val="0"/>
                        </a:spcAft>
                      </a:pPr>
                      <a:r>
                        <a:rPr lang="en-US" sz="1400" b="1">
                          <a:effectLst/>
                        </a:rPr>
                        <a:t>10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1.52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0.116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18.6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2.20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247528">
                <a:tc>
                  <a:txBody>
                    <a:bodyPr/>
                    <a:lstStyle/>
                    <a:p>
                      <a:pPr algn="ctr">
                        <a:lnSpc>
                          <a:spcPct val="107000"/>
                        </a:lnSpc>
                        <a:spcAft>
                          <a:spcPts val="0"/>
                        </a:spcAft>
                      </a:pPr>
                      <a:r>
                        <a:rPr lang="en-US" sz="1400" b="1">
                          <a:effectLst/>
                        </a:rPr>
                        <a:t>7.5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highlight>
                            <a:srgbClr val="FFFF00"/>
                          </a:highlight>
                        </a:rPr>
                        <a:t>2.0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0.125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a:effectLst/>
                        </a:rPr>
                        <a:t>20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en-US" sz="1400" b="1" dirty="0">
                          <a:effectLst/>
                          <a:highlight>
                            <a:srgbClr val="FFFF00"/>
                          </a:highlight>
                        </a:rPr>
                        <a:t>2.0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bl>
          </a:graphicData>
        </a:graphic>
      </p:graphicFrame>
      <p:sp>
        <p:nvSpPr>
          <p:cNvPr id="18" name="Rectangle 17"/>
          <p:cNvSpPr/>
          <p:nvPr/>
        </p:nvSpPr>
        <p:spPr>
          <a:xfrm>
            <a:off x="124232" y="315216"/>
            <a:ext cx="1798890" cy="523220"/>
          </a:xfrm>
          <a:prstGeom prst="rect">
            <a:avLst/>
          </a:prstGeom>
        </p:spPr>
        <p:txBody>
          <a:bodyPr wrap="none">
            <a:spAutoFit/>
          </a:bodyPr>
          <a:lstStyle/>
          <a:p>
            <a:r>
              <a:rPr lang="en-US" sz="2800" b="1" u="sng" dirty="0" smtClean="0">
                <a:effectLst>
                  <a:outerShdw blurRad="38100" dist="38100" dir="2700000" algn="tl">
                    <a:srgbClr val="000000">
                      <a:alpha val="43137"/>
                    </a:srgbClr>
                  </a:outerShdw>
                </a:effectLst>
                <a:latin typeface="Arial Black" panose="020B0A04020102020204" pitchFamily="34" charset="0"/>
              </a:rPr>
              <a:t>Solution</a:t>
            </a:r>
            <a:endParaRPr lang="en-US" sz="2800" u="sng" dirty="0"/>
          </a:p>
        </p:txBody>
      </p:sp>
      <p:sp>
        <p:nvSpPr>
          <p:cNvPr id="3" name="TextBox 2"/>
          <p:cNvSpPr txBox="1"/>
          <p:nvPr/>
        </p:nvSpPr>
        <p:spPr>
          <a:xfrm>
            <a:off x="124232" y="954741"/>
            <a:ext cx="389851" cy="369332"/>
          </a:xfrm>
          <a:prstGeom prst="rect">
            <a:avLst/>
          </a:prstGeom>
          <a:noFill/>
        </p:spPr>
        <p:txBody>
          <a:bodyPr wrap="none" rtlCol="0">
            <a:spAutoFit/>
          </a:bodyPr>
          <a:lstStyle/>
          <a:p>
            <a:r>
              <a:rPr lang="en-US" b="1" dirty="0" smtClean="0"/>
              <a:t>a)</a:t>
            </a:r>
            <a:endParaRPr lang="en-US" b="1" dirty="0"/>
          </a:p>
        </p:txBody>
      </p:sp>
      <p:sp>
        <p:nvSpPr>
          <p:cNvPr id="12" name="TextBox 11"/>
          <p:cNvSpPr txBox="1"/>
          <p:nvPr/>
        </p:nvSpPr>
        <p:spPr>
          <a:xfrm>
            <a:off x="124232" y="2952984"/>
            <a:ext cx="994183" cy="369332"/>
          </a:xfrm>
          <a:prstGeom prst="rect">
            <a:avLst/>
          </a:prstGeom>
          <a:noFill/>
          <a:ln>
            <a:solidFill>
              <a:srgbClr val="FF0000"/>
            </a:solidFill>
          </a:ln>
        </p:spPr>
        <p:txBody>
          <a:bodyPr wrap="none" rtlCol="0">
            <a:spAutoFit/>
          </a:bodyPr>
          <a:lstStyle/>
          <a:p>
            <a:r>
              <a:rPr lang="en-US" b="1" dirty="0" err="1" smtClean="0"/>
              <a:t>F</a:t>
            </a:r>
            <a:r>
              <a:rPr lang="en-US" b="1" baseline="-25000" dirty="0" err="1" smtClean="0"/>
              <a:t>s</a:t>
            </a:r>
            <a:r>
              <a:rPr lang="en-US" b="1" dirty="0" smtClean="0"/>
              <a:t> = 2.0</a:t>
            </a:r>
            <a:endParaRPr lang="en-US" b="1" dirty="0"/>
          </a:p>
        </p:txBody>
      </p:sp>
      <p:sp>
        <p:nvSpPr>
          <p:cNvPr id="14" name="TextBox 13"/>
          <p:cNvSpPr txBox="1"/>
          <p:nvPr/>
        </p:nvSpPr>
        <p:spPr>
          <a:xfrm>
            <a:off x="154507" y="4011706"/>
            <a:ext cx="402675" cy="369332"/>
          </a:xfrm>
          <a:prstGeom prst="rect">
            <a:avLst/>
          </a:prstGeom>
          <a:noFill/>
        </p:spPr>
        <p:txBody>
          <a:bodyPr wrap="none" rtlCol="0">
            <a:spAutoFit/>
          </a:bodyPr>
          <a:lstStyle/>
          <a:p>
            <a:r>
              <a:rPr lang="en-US" b="1" dirty="0" smtClean="0"/>
              <a:t>b)</a:t>
            </a:r>
            <a:endParaRPr lang="en-US" b="1" dirty="0"/>
          </a:p>
        </p:txBody>
      </p:sp>
      <p:sp>
        <p:nvSpPr>
          <p:cNvPr id="16" name="TextBox 15"/>
          <p:cNvSpPr txBox="1"/>
          <p:nvPr/>
        </p:nvSpPr>
        <p:spPr>
          <a:xfrm>
            <a:off x="319157" y="4400782"/>
            <a:ext cx="2459328" cy="369332"/>
          </a:xfrm>
          <a:prstGeom prst="rect">
            <a:avLst/>
          </a:prstGeom>
          <a:noFill/>
        </p:spPr>
        <p:txBody>
          <a:bodyPr wrap="none" rtlCol="0">
            <a:spAutoFit/>
          </a:bodyPr>
          <a:lstStyle/>
          <a:p>
            <a:pPr algn="l" rtl="0"/>
            <a:r>
              <a:rPr lang="en-US" b="1" dirty="0" smtClean="0"/>
              <a:t>C</a:t>
            </a:r>
            <a:r>
              <a:rPr lang="en-US" b="1" baseline="-25000" dirty="0" smtClean="0"/>
              <a:t>d</a:t>
            </a:r>
            <a:r>
              <a:rPr lang="en-US" b="1" dirty="0" smtClean="0"/>
              <a:t> = 40/1.5 =26.7 </a:t>
            </a:r>
            <a:r>
              <a:rPr lang="en-US" b="1" dirty="0" err="1" smtClean="0"/>
              <a:t>kpa</a:t>
            </a:r>
            <a:endParaRPr lang="en-US" b="1" dirty="0" smtClean="0"/>
          </a:p>
        </p:txBody>
      </p:sp>
      <p:graphicFrame>
        <p:nvGraphicFramePr>
          <p:cNvPr id="19" name="Object 3"/>
          <p:cNvGraphicFramePr>
            <a:graphicFrameLocks noChangeAspect="1"/>
          </p:cNvGraphicFramePr>
          <p:nvPr>
            <p:extLst>
              <p:ext uri="{D42A27DB-BD31-4B8C-83A1-F6EECF244321}">
                <p14:modId xmlns:p14="http://schemas.microsoft.com/office/powerpoint/2010/main" val="3041470268"/>
              </p:ext>
            </p:extLst>
          </p:nvPr>
        </p:nvGraphicFramePr>
        <p:xfrm>
          <a:off x="415580" y="4693771"/>
          <a:ext cx="1716370" cy="514911"/>
        </p:xfrm>
        <a:graphic>
          <a:graphicData uri="http://schemas.openxmlformats.org/presentationml/2006/ole">
            <mc:AlternateContent xmlns:mc="http://schemas.openxmlformats.org/markup-compatibility/2006">
              <mc:Choice xmlns:v="urn:schemas-microsoft-com:vml" Requires="v">
                <p:oleObj spid="_x0000_s570393" name="Equation" r:id="rId4" imgW="761760" imgH="228600" progId="Equation.3">
                  <p:embed/>
                </p:oleObj>
              </mc:Choice>
              <mc:Fallback>
                <p:oleObj name="Equation" r:id="rId4" imgW="76176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580" y="4693771"/>
                        <a:ext cx="1716370" cy="514911"/>
                      </a:xfrm>
                      <a:prstGeom prst="rect">
                        <a:avLst/>
                      </a:prstGeom>
                      <a:noFill/>
                      <a:ln>
                        <a:noFill/>
                      </a:ln>
                      <a:effectLst/>
                      <a:extLst/>
                    </p:spPr>
                  </p:pic>
                </p:oleObj>
              </mc:Fallback>
            </mc:AlternateContent>
          </a:graphicData>
        </a:graphic>
      </p:graphicFrame>
      <p:sp>
        <p:nvSpPr>
          <p:cNvPr id="20" name="TextBox 19"/>
          <p:cNvSpPr txBox="1"/>
          <p:nvPr/>
        </p:nvSpPr>
        <p:spPr>
          <a:xfrm>
            <a:off x="402371" y="5148029"/>
            <a:ext cx="2114681" cy="646331"/>
          </a:xfrm>
          <a:prstGeom prst="rect">
            <a:avLst/>
          </a:prstGeom>
          <a:noFill/>
        </p:spPr>
        <p:txBody>
          <a:bodyPr wrap="none" rtlCol="0">
            <a:spAutoFit/>
          </a:bodyPr>
          <a:lstStyle/>
          <a:p>
            <a:pPr algn="l" rtl="0"/>
            <a:r>
              <a:rPr lang="en-US" b="1" dirty="0" smtClean="0"/>
              <a:t>26.7 = 16 X10 X m</a:t>
            </a:r>
          </a:p>
          <a:p>
            <a:pPr algn="l" rtl="0"/>
            <a:r>
              <a:rPr lang="en-US" b="1" dirty="0" smtClean="0"/>
              <a:t>m = </a:t>
            </a:r>
            <a:r>
              <a:rPr lang="en-US" b="1" u="sng" dirty="0" smtClean="0"/>
              <a:t>0.167</a:t>
            </a:r>
          </a:p>
        </p:txBody>
      </p:sp>
      <p:sp>
        <p:nvSpPr>
          <p:cNvPr id="21" name="TextBox 20"/>
          <p:cNvSpPr txBox="1"/>
          <p:nvPr/>
        </p:nvSpPr>
        <p:spPr>
          <a:xfrm>
            <a:off x="425531" y="5849109"/>
            <a:ext cx="2035044" cy="369332"/>
          </a:xfrm>
          <a:prstGeom prst="rect">
            <a:avLst/>
          </a:prstGeom>
          <a:noFill/>
        </p:spPr>
        <p:txBody>
          <a:bodyPr wrap="none" rtlCol="0">
            <a:spAutoFit/>
          </a:bodyPr>
          <a:lstStyle/>
          <a:p>
            <a:pPr algn="l" rtl="0"/>
            <a:r>
              <a:rPr lang="en-US" b="1" dirty="0" smtClean="0"/>
              <a:t>tan </a:t>
            </a:r>
            <a:r>
              <a:rPr lang="en-US" b="1" dirty="0" err="1" smtClean="0">
                <a:latin typeface="Symbol" panose="05050102010706020507" pitchFamily="18" charset="2"/>
              </a:rPr>
              <a:t>f</a:t>
            </a:r>
            <a:r>
              <a:rPr lang="en-US" b="1" baseline="-25000" dirty="0" err="1" smtClean="0"/>
              <a:t>d</a:t>
            </a:r>
            <a:r>
              <a:rPr lang="en-US" b="1" dirty="0" smtClean="0"/>
              <a:t> = tan </a:t>
            </a:r>
            <a:r>
              <a:rPr lang="en-US" b="1" dirty="0" smtClean="0">
                <a:latin typeface="Symbol" panose="05050102010706020507" pitchFamily="18" charset="2"/>
              </a:rPr>
              <a:t>f</a:t>
            </a:r>
            <a:r>
              <a:rPr lang="en-US" b="1" dirty="0" smtClean="0"/>
              <a:t>/1.5</a:t>
            </a:r>
          </a:p>
        </p:txBody>
      </p:sp>
      <p:sp>
        <p:nvSpPr>
          <p:cNvPr id="6" name="Right Arrow 5"/>
          <p:cNvSpPr/>
          <p:nvPr/>
        </p:nvSpPr>
        <p:spPr>
          <a:xfrm>
            <a:off x="2517052" y="5961077"/>
            <a:ext cx="1013586" cy="2111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372266" y="3244334"/>
            <a:ext cx="399468" cy="369332"/>
          </a:xfrm>
          <a:prstGeom prst="rect">
            <a:avLst/>
          </a:prstGeom>
        </p:spPr>
        <p:txBody>
          <a:bodyPr wrap="none">
            <a:spAutoFit/>
          </a:bodyPr>
          <a:lstStyle/>
          <a:p>
            <a:r>
              <a:rPr lang="en-US" b="1" dirty="0" err="1">
                <a:latin typeface="Symbol" panose="05050102010706020507" pitchFamily="18" charset="2"/>
              </a:rPr>
              <a:t>f</a:t>
            </a:r>
            <a:r>
              <a:rPr lang="en-US" b="1" baseline="-25000" dirty="0" err="1"/>
              <a:t>d</a:t>
            </a:r>
            <a:endParaRPr lang="en-US" dirty="0"/>
          </a:p>
        </p:txBody>
      </p:sp>
      <p:sp>
        <p:nvSpPr>
          <p:cNvPr id="8" name="Rectangle 7"/>
          <p:cNvSpPr/>
          <p:nvPr/>
        </p:nvSpPr>
        <p:spPr>
          <a:xfrm>
            <a:off x="3632905" y="5862194"/>
            <a:ext cx="1077538" cy="369332"/>
          </a:xfrm>
          <a:prstGeom prst="rect">
            <a:avLst/>
          </a:prstGeom>
        </p:spPr>
        <p:txBody>
          <a:bodyPr wrap="none">
            <a:spAutoFit/>
          </a:bodyPr>
          <a:lstStyle/>
          <a:p>
            <a:r>
              <a:rPr lang="en-US" b="1" dirty="0" err="1" smtClean="0">
                <a:latin typeface="Symbol" panose="05050102010706020507" pitchFamily="18" charset="2"/>
              </a:rPr>
              <a:t>f</a:t>
            </a:r>
            <a:r>
              <a:rPr lang="en-US" b="1" baseline="-25000" dirty="0" err="1" smtClean="0"/>
              <a:t>d</a:t>
            </a:r>
            <a:r>
              <a:rPr lang="en-US" b="1" dirty="0" smtClean="0"/>
              <a:t>=10.1</a:t>
            </a:r>
            <a:r>
              <a:rPr lang="en-US" b="1" baseline="30000" dirty="0" smtClean="0"/>
              <a:t>o</a:t>
            </a:r>
            <a:endParaRPr lang="en-US" dirty="0"/>
          </a:p>
        </p:txBody>
      </p:sp>
      <p:sp>
        <p:nvSpPr>
          <p:cNvPr id="22" name="Rectangle 21"/>
          <p:cNvSpPr/>
          <p:nvPr/>
        </p:nvSpPr>
        <p:spPr>
          <a:xfrm>
            <a:off x="-32991" y="6385158"/>
            <a:ext cx="4843891" cy="369332"/>
          </a:xfrm>
          <a:prstGeom prst="rect">
            <a:avLst/>
          </a:prstGeom>
        </p:spPr>
        <p:txBody>
          <a:bodyPr wrap="none">
            <a:spAutoFit/>
          </a:bodyPr>
          <a:lstStyle/>
          <a:p>
            <a:r>
              <a:rPr lang="en-US" b="1" dirty="0" smtClean="0">
                <a:latin typeface="+mn-lt"/>
              </a:rPr>
              <a:t>At m = 0.167 and </a:t>
            </a:r>
            <a:r>
              <a:rPr lang="en-US" b="1" dirty="0" err="1" smtClean="0">
                <a:latin typeface="Symbol" panose="05050102010706020507" pitchFamily="18" charset="2"/>
              </a:rPr>
              <a:t>f</a:t>
            </a:r>
            <a:r>
              <a:rPr lang="en-US" b="1" baseline="-25000" dirty="0" err="1" smtClean="0"/>
              <a:t>d</a:t>
            </a:r>
            <a:r>
              <a:rPr lang="en-US" b="1" dirty="0" smtClean="0"/>
              <a:t>=10.1</a:t>
            </a:r>
            <a:r>
              <a:rPr lang="en-US" b="1" baseline="30000" dirty="0" smtClean="0"/>
              <a:t>o </a:t>
            </a:r>
            <a:r>
              <a:rPr lang="en-US" b="1" baseline="-25000" dirty="0" smtClean="0"/>
              <a:t> </a:t>
            </a:r>
            <a:r>
              <a:rPr lang="en-US" b="1" dirty="0" smtClean="0"/>
              <a:t>  from chart </a:t>
            </a:r>
            <a:r>
              <a:rPr lang="en-US" b="1" dirty="0" smtClean="0">
                <a:solidFill>
                  <a:srgbClr val="FF0000"/>
                </a:solidFill>
                <a:latin typeface="Symbol" panose="05050102010706020507" pitchFamily="18" charset="2"/>
              </a:rPr>
              <a:t>b</a:t>
            </a:r>
            <a:r>
              <a:rPr lang="en-US" b="1" dirty="0" smtClean="0">
                <a:solidFill>
                  <a:srgbClr val="FF0000"/>
                </a:solidFill>
              </a:rPr>
              <a:t> =75</a:t>
            </a:r>
            <a:r>
              <a:rPr lang="en-US" b="1" baseline="30000" dirty="0" smtClean="0">
                <a:solidFill>
                  <a:srgbClr val="FF0000"/>
                </a:solidFill>
              </a:rPr>
              <a:t>o</a:t>
            </a:r>
            <a:endParaRPr lang="en-US" dirty="0">
              <a:solidFill>
                <a:srgbClr val="FF0000"/>
              </a:solidFill>
            </a:endParaRPr>
          </a:p>
        </p:txBody>
      </p:sp>
    </p:spTree>
    <p:extLst>
      <p:ext uri="{BB962C8B-B14F-4D97-AF65-F5344CB8AC3E}">
        <p14:creationId xmlns:p14="http://schemas.microsoft.com/office/powerpoint/2010/main" val="308958496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999921" y="602343"/>
            <a:ext cx="2643189" cy="647700"/>
          </a:xfrm>
          <a:prstGeom prst="rect">
            <a:avLst/>
          </a:prstGeom>
        </p:spPr>
        <p:txBody>
          <a:bodyPr anchor="ctr"/>
          <a:lstStyle/>
          <a:p>
            <a:pPr algn="ctr" rtl="0" eaLnBrk="0" hangingPunct="0">
              <a:defRPr/>
            </a:pPr>
            <a:r>
              <a:rPr lang="en-US" sz="3200" b="1" u="sng" dirty="0">
                <a:solidFill>
                  <a:srgbClr val="7030A0"/>
                </a:solidFill>
                <a:latin typeface="+mn-lt"/>
                <a:cs typeface="+mn-cs"/>
              </a:rPr>
              <a:t>Contents</a:t>
            </a:r>
          </a:p>
        </p:txBody>
      </p:sp>
      <p:sp>
        <p:nvSpPr>
          <p:cNvPr id="8" name="Rectangle 7"/>
          <p:cNvSpPr/>
          <p:nvPr/>
        </p:nvSpPr>
        <p:spPr>
          <a:xfrm>
            <a:off x="-4764"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9524" y="3048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278604" y="1411514"/>
            <a:ext cx="8577264" cy="4858657"/>
          </a:xfrm>
        </p:spPr>
        <p:txBody>
          <a:bodyPr rtlCol="0">
            <a:noAutofit/>
          </a:bodyPr>
          <a:lstStyle/>
          <a:p>
            <a:pPr marL="539750" indent="-357188" algn="l">
              <a:lnSpc>
                <a:spcPts val="3700"/>
              </a:lnSpc>
              <a:spcBef>
                <a:spcPts val="0"/>
              </a:spcBef>
              <a:buFont typeface="Wingdings" pitchFamily="2" charset="2"/>
              <a:buChar char="q"/>
              <a:defRPr/>
            </a:pPr>
            <a:r>
              <a:rPr lang="en-US" sz="2000" b="1" dirty="0" smtClean="0">
                <a:solidFill>
                  <a:srgbClr val="000000"/>
                </a:solidFill>
                <a:effectLst>
                  <a:outerShdw blurRad="38100" dist="38100" dir="2700000" algn="tl">
                    <a:srgbClr val="000000">
                      <a:alpha val="43137"/>
                    </a:srgbClr>
                  </a:outerShdw>
                </a:effectLst>
                <a:latin typeface="Arial Black" panose="020B0A04020102020204" pitchFamily="34" charset="0"/>
              </a:rPr>
              <a:t>Introduction </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Types of slope movements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Concepts of Slope Stability Analysis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Factor of Safety</a:t>
            </a:r>
          </a:p>
          <a:p>
            <a:pPr marL="539750" indent="-357188" algn="l">
              <a:lnSpc>
                <a:spcPts val="3700"/>
              </a:lnSpc>
              <a:spcBef>
                <a:spcPts val="0"/>
              </a:spcBef>
              <a:buFont typeface="Wingdings" pitchFamily="2" charset="2"/>
              <a:buChar char="q"/>
              <a:defRPr/>
            </a:pP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Stability of Infinite Slopes </a:t>
            </a:r>
            <a:endPar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endParaRP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a:t>
            </a: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a:t>
            </a: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lopes with Plane Failure Surface</a:t>
            </a:r>
          </a:p>
          <a:p>
            <a:pPr marL="973138" indent="347663" algn="l">
              <a:lnSpc>
                <a:spcPts val="3700"/>
              </a:lnSpc>
              <a:spcBef>
                <a:spcPts val="0"/>
              </a:spcBef>
              <a:buFont typeface="Courier New" panose="02070309020205020404" pitchFamily="49" charset="0"/>
              <a:buChar char="o"/>
              <a:defRPr/>
            </a:pPr>
            <a:r>
              <a:rPr lang="en-US" sz="1800" b="1" dirty="0">
                <a:solidFill>
                  <a:schemeClr val="tx1"/>
                </a:solidFill>
                <a:effectLst>
                  <a:outerShdw blurRad="38100" dist="38100" dir="2700000" algn="tl">
                    <a:srgbClr val="000000">
                      <a:alpha val="43137"/>
                    </a:srgbClr>
                  </a:outerShdw>
                </a:effectLst>
                <a:latin typeface="Arial Black" panose="020B0A04020102020204" pitchFamily="34" charset="0"/>
              </a:rPr>
              <a:t>Culmann’s Method</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Slopes with Circular Failure Surface</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Mass Method</a:t>
            </a:r>
          </a:p>
          <a:p>
            <a:pPr marL="971550" indent="290513" algn="l">
              <a:lnSpc>
                <a:spcPts val="3700"/>
              </a:lnSpc>
              <a:spcBef>
                <a:spcPts val="0"/>
              </a:spcBef>
              <a:buFont typeface="Courier New" panose="02070309020205020404" pitchFamily="49" charset="0"/>
              <a:buChar char="o"/>
              <a:defRPr/>
            </a:pPr>
            <a:r>
              <a:rPr lang="en-US" sz="1800" b="1" dirty="0" smtClean="0">
                <a:solidFill>
                  <a:srgbClr val="FF0000"/>
                </a:solidFill>
                <a:effectLst>
                  <a:outerShdw blurRad="38100" dist="38100" dir="2700000" algn="tl">
                    <a:srgbClr val="000000">
                      <a:alpha val="43137"/>
                    </a:srgbClr>
                  </a:outerShdw>
                </a:effectLst>
                <a:latin typeface="Arial Black" pitchFamily="34" charset="0"/>
              </a:rPr>
              <a:t>Method of Slices</a:t>
            </a:r>
            <a:endParaRPr lang="en-US" sz="2000" b="1" dirty="0" smtClean="0">
              <a:solidFill>
                <a:srgbClr val="FF0000"/>
              </a:solidFill>
              <a:effectLst>
                <a:outerShdw blurRad="38100" dist="38100" dir="2700000" algn="tl">
                  <a:srgbClr val="000000">
                    <a:alpha val="43137"/>
                  </a:srgbClr>
                </a:outerShdw>
              </a:effectLst>
              <a:latin typeface="Arial Black" pitchFamily="34"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it-IT" sz="2000" b="1" dirty="0" smtClean="0">
              <a:solidFill>
                <a:schemeClr val="tx1"/>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p:txBody>
      </p:sp>
    </p:spTree>
    <p:extLst>
      <p:ext uri="{BB962C8B-B14F-4D97-AF65-F5344CB8AC3E}">
        <p14:creationId xmlns:p14="http://schemas.microsoft.com/office/powerpoint/2010/main" val="65452153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2209" y="648381"/>
            <a:ext cx="8246219" cy="1200329"/>
          </a:xfrm>
          <a:prstGeom prst="rect">
            <a:avLst/>
          </a:prstGeom>
        </p:spPr>
        <p:txBody>
          <a:bodyPr wrap="square">
            <a:spAutoFit/>
          </a:bodyPr>
          <a:lstStyle/>
          <a:p>
            <a:pPr marL="180975" indent="-180975" algn="just" rtl="0" eaLnBrk="1" hangingPunct="1">
              <a:spcBef>
                <a:spcPct val="50000"/>
              </a:spcBef>
              <a:buFont typeface="Arial" pitchFamily="34" charset="0"/>
              <a:buChar char="•"/>
            </a:pPr>
            <a:r>
              <a:rPr lang="en-US" sz="2400" b="1" dirty="0" smtClean="0">
                <a:latin typeface="+mn-lt"/>
              </a:rPr>
              <a:t>It is a general method that can be used for analyzing </a:t>
            </a:r>
            <a:r>
              <a:rPr lang="en-US" sz="2400" b="1" dirty="0" smtClean="0">
                <a:solidFill>
                  <a:srgbClr val="FF0000"/>
                </a:solidFill>
                <a:latin typeface="+mn-lt"/>
              </a:rPr>
              <a:t>irregular</a:t>
            </a:r>
            <a:r>
              <a:rPr lang="en-US" sz="2400" b="1" dirty="0" smtClean="0">
                <a:latin typeface="+mn-lt"/>
              </a:rPr>
              <a:t> slopes in </a:t>
            </a:r>
            <a:r>
              <a:rPr lang="en-US" sz="2400" b="1" dirty="0" smtClean="0">
                <a:solidFill>
                  <a:srgbClr val="FF0000"/>
                </a:solidFill>
                <a:latin typeface="+mn-lt"/>
              </a:rPr>
              <a:t>non-homogeneous</a:t>
            </a:r>
            <a:r>
              <a:rPr lang="en-US" sz="2400" b="1" dirty="0" smtClean="0">
                <a:latin typeface="+mn-lt"/>
              </a:rPr>
              <a:t> slopes in which the values of </a:t>
            </a:r>
            <a:r>
              <a:rPr lang="en-US" sz="2400" b="1" i="1" dirty="0" smtClean="0">
                <a:latin typeface="+mn-lt"/>
                <a:cs typeface="Times New Roman" pitchFamily="18" charset="0"/>
              </a:rPr>
              <a:t>c’</a:t>
            </a:r>
            <a:r>
              <a:rPr lang="en-US" sz="2400" b="1" dirty="0" smtClean="0">
                <a:latin typeface="+mn-lt"/>
              </a:rPr>
              <a:t> and </a:t>
            </a:r>
            <a:r>
              <a:rPr lang="en-US" sz="2400" b="1" i="1" dirty="0" smtClean="0">
                <a:latin typeface="Symbol" panose="05050102010706020507" pitchFamily="18" charset="2"/>
                <a:cs typeface="Times New Roman" pitchFamily="18" charset="0"/>
              </a:rPr>
              <a:t>f</a:t>
            </a:r>
            <a:r>
              <a:rPr lang="en-US" sz="2400" b="1" i="1" dirty="0" smtClean="0">
                <a:latin typeface="+mn-lt"/>
                <a:cs typeface="Times New Roman" pitchFamily="18" charset="0"/>
              </a:rPr>
              <a:t> </a:t>
            </a:r>
            <a:r>
              <a:rPr lang="en-US" sz="2400" b="1" dirty="0" smtClean="0">
                <a:latin typeface="+mn-lt"/>
                <a:cs typeface="Times New Roman" pitchFamily="18" charset="0"/>
              </a:rPr>
              <a:t>’</a:t>
            </a:r>
            <a:r>
              <a:rPr lang="en-US" sz="2400" b="1" dirty="0" smtClean="0">
                <a:latin typeface="+mn-lt"/>
              </a:rPr>
              <a:t> are not constant. </a:t>
            </a:r>
          </a:p>
        </p:txBody>
      </p:sp>
      <p:cxnSp>
        <p:nvCxnSpPr>
          <p:cNvPr id="7" name="Straight Connector 6"/>
          <p:cNvCxnSpPr/>
          <p:nvPr/>
        </p:nvCxnSpPr>
        <p:spPr>
          <a:xfrm>
            <a:off x="259394" y="5451401"/>
            <a:ext cx="1158949"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1407712" y="4047903"/>
            <a:ext cx="1414130" cy="1392866"/>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821842" y="4047904"/>
            <a:ext cx="176500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618744" y="5578992"/>
            <a:ext cx="1052624"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5543777" y="4781550"/>
            <a:ext cx="925032" cy="648586"/>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6341218" y="3994741"/>
            <a:ext cx="1105786" cy="648586"/>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7457637" y="3984109"/>
            <a:ext cx="1137684" cy="10633"/>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609730" y="5249383"/>
            <a:ext cx="249865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272493" y="4604341"/>
            <a:ext cx="1995377"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Arc 31"/>
          <p:cNvSpPr/>
          <p:nvPr/>
        </p:nvSpPr>
        <p:spPr>
          <a:xfrm rot="7469671">
            <a:off x="-661348" y="968901"/>
            <a:ext cx="4925548" cy="4892489"/>
          </a:xfrm>
          <a:prstGeom prst="arc">
            <a:avLst>
              <a:gd name="adj1" fmla="val 15009294"/>
              <a:gd name="adj2" fmla="val 0"/>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TextBox 32"/>
          <p:cNvSpPr txBox="1"/>
          <p:nvPr/>
        </p:nvSpPr>
        <p:spPr>
          <a:xfrm>
            <a:off x="2885636" y="4164862"/>
            <a:ext cx="1127051" cy="307777"/>
          </a:xfrm>
          <a:prstGeom prst="rect">
            <a:avLst/>
          </a:prstGeom>
          <a:noFill/>
        </p:spPr>
        <p:txBody>
          <a:bodyPr wrap="square" rtlCol="0">
            <a:spAutoFit/>
          </a:bodyPr>
          <a:lstStyle/>
          <a:p>
            <a:pPr algn="l" rtl="0"/>
            <a:r>
              <a:rPr lang="en-US" sz="1400" b="1" i="1" dirty="0" smtClean="0">
                <a:latin typeface="Symbol" pitchFamily="18" charset="2"/>
              </a:rPr>
              <a:t>g</a:t>
            </a:r>
            <a:r>
              <a:rPr lang="en-US" sz="1400" b="1" i="1" baseline="-25000" dirty="0" smtClean="0"/>
              <a:t>1</a:t>
            </a:r>
            <a:r>
              <a:rPr lang="en-US" sz="1400" b="1" i="1" dirty="0" smtClean="0"/>
              <a:t>, c’</a:t>
            </a:r>
            <a:r>
              <a:rPr lang="en-US" sz="1400" b="1" i="1" baseline="-25000" dirty="0" smtClean="0"/>
              <a:t>1</a:t>
            </a:r>
            <a:r>
              <a:rPr lang="en-US" sz="1400" b="1" i="1" dirty="0" smtClean="0"/>
              <a:t>, </a:t>
            </a:r>
            <a:r>
              <a:rPr lang="en-US" sz="1400" b="1" i="1" dirty="0" smtClean="0">
                <a:latin typeface="Symbol" pitchFamily="18" charset="2"/>
              </a:rPr>
              <a:t>f</a:t>
            </a:r>
            <a:r>
              <a:rPr lang="en-US" sz="1400" b="1" i="1" dirty="0" smtClean="0"/>
              <a:t>’</a:t>
            </a:r>
            <a:r>
              <a:rPr lang="en-US" sz="1400" b="1" i="1" baseline="-25000" dirty="0" smtClean="0"/>
              <a:t>1</a:t>
            </a:r>
            <a:endParaRPr lang="en-US" sz="1400" b="1" i="1" baseline="-25000" dirty="0"/>
          </a:p>
        </p:txBody>
      </p:sp>
      <p:sp>
        <p:nvSpPr>
          <p:cNvPr id="34" name="TextBox 33"/>
          <p:cNvSpPr txBox="1"/>
          <p:nvPr/>
        </p:nvSpPr>
        <p:spPr>
          <a:xfrm>
            <a:off x="2357552" y="4816993"/>
            <a:ext cx="1127051" cy="307777"/>
          </a:xfrm>
          <a:prstGeom prst="rect">
            <a:avLst/>
          </a:prstGeom>
          <a:noFill/>
        </p:spPr>
        <p:txBody>
          <a:bodyPr wrap="square" rtlCol="0">
            <a:spAutoFit/>
          </a:bodyPr>
          <a:lstStyle/>
          <a:p>
            <a:pPr algn="l" rtl="0"/>
            <a:r>
              <a:rPr lang="en-US" sz="1400" b="1" i="1" dirty="0" smtClean="0">
                <a:latin typeface="Symbol" pitchFamily="18" charset="2"/>
              </a:rPr>
              <a:t>g</a:t>
            </a:r>
            <a:r>
              <a:rPr lang="en-US" sz="1400" b="1" i="1" baseline="-25000" dirty="0" smtClean="0"/>
              <a:t>2</a:t>
            </a:r>
            <a:r>
              <a:rPr lang="en-US" sz="1400" b="1" i="1" dirty="0" smtClean="0"/>
              <a:t>, c’</a:t>
            </a:r>
            <a:r>
              <a:rPr lang="en-US" sz="1400" b="1" i="1" baseline="-25000" dirty="0" smtClean="0"/>
              <a:t>2</a:t>
            </a:r>
            <a:r>
              <a:rPr lang="en-US" sz="1400" b="1" i="1" dirty="0" smtClean="0"/>
              <a:t>, </a:t>
            </a:r>
            <a:r>
              <a:rPr lang="en-US" sz="1400" b="1" i="1" dirty="0" smtClean="0">
                <a:latin typeface="Symbol" pitchFamily="18" charset="2"/>
              </a:rPr>
              <a:t>f</a:t>
            </a:r>
            <a:r>
              <a:rPr lang="en-US" sz="1400" b="1" i="1" dirty="0" smtClean="0"/>
              <a:t>’</a:t>
            </a:r>
            <a:r>
              <a:rPr lang="en-US" sz="1400" b="1" i="1" baseline="-25000" dirty="0" smtClean="0"/>
              <a:t>2</a:t>
            </a:r>
            <a:endParaRPr lang="en-US" sz="1400" b="1" i="1" baseline="-25000" dirty="0"/>
          </a:p>
        </p:txBody>
      </p:sp>
      <p:sp>
        <p:nvSpPr>
          <p:cNvPr id="35" name="TextBox 34"/>
          <p:cNvSpPr txBox="1"/>
          <p:nvPr/>
        </p:nvSpPr>
        <p:spPr>
          <a:xfrm>
            <a:off x="1581376" y="5337987"/>
            <a:ext cx="1127051" cy="307777"/>
          </a:xfrm>
          <a:prstGeom prst="rect">
            <a:avLst/>
          </a:prstGeom>
          <a:noFill/>
        </p:spPr>
        <p:txBody>
          <a:bodyPr wrap="square" rtlCol="0">
            <a:spAutoFit/>
          </a:bodyPr>
          <a:lstStyle/>
          <a:p>
            <a:pPr algn="l" rtl="0"/>
            <a:r>
              <a:rPr lang="en-US" sz="1400" b="1" i="1" dirty="0" smtClean="0">
                <a:latin typeface="Symbol" pitchFamily="18" charset="2"/>
              </a:rPr>
              <a:t>g</a:t>
            </a:r>
            <a:r>
              <a:rPr lang="en-US" sz="1400" b="1" i="1" baseline="-25000" dirty="0" smtClean="0"/>
              <a:t>3</a:t>
            </a:r>
            <a:r>
              <a:rPr lang="en-US" sz="1400" b="1" i="1" dirty="0" smtClean="0"/>
              <a:t>, c’</a:t>
            </a:r>
            <a:r>
              <a:rPr lang="en-US" sz="1400" b="1" i="1" baseline="-25000" dirty="0" smtClean="0"/>
              <a:t>3</a:t>
            </a:r>
            <a:r>
              <a:rPr lang="en-US" sz="1400" b="1" i="1" dirty="0" smtClean="0"/>
              <a:t>, </a:t>
            </a:r>
            <a:r>
              <a:rPr lang="en-US" sz="1400" b="1" i="1" dirty="0" smtClean="0">
                <a:latin typeface="Symbol" pitchFamily="18" charset="2"/>
              </a:rPr>
              <a:t>f</a:t>
            </a:r>
            <a:r>
              <a:rPr lang="en-US" sz="1400" b="1" i="1" dirty="0" smtClean="0"/>
              <a:t>’</a:t>
            </a:r>
            <a:r>
              <a:rPr lang="en-US" sz="1400" b="1" i="1" baseline="-25000" dirty="0" smtClean="0"/>
              <a:t>3</a:t>
            </a:r>
            <a:endParaRPr lang="en-US" sz="1400" b="1" i="1" baseline="-25000" dirty="0"/>
          </a:p>
        </p:txBody>
      </p:sp>
      <p:sp>
        <p:nvSpPr>
          <p:cNvPr id="36" name="Rectangle 35"/>
          <p:cNvSpPr/>
          <p:nvPr/>
        </p:nvSpPr>
        <p:spPr>
          <a:xfrm>
            <a:off x="573056" y="6065883"/>
            <a:ext cx="7185284" cy="461665"/>
          </a:xfrm>
          <a:prstGeom prst="rect">
            <a:avLst/>
          </a:prstGeom>
        </p:spPr>
        <p:txBody>
          <a:bodyPr wrap="square">
            <a:spAutoFit/>
          </a:bodyPr>
          <a:lstStyle/>
          <a:p>
            <a:pPr marL="180975" indent="-180975" algn="l" rtl="0" eaLnBrk="1" hangingPunct="1">
              <a:spcBef>
                <a:spcPct val="50000"/>
              </a:spcBef>
            </a:pPr>
            <a:r>
              <a:rPr lang="en-US" sz="2400" b="1" dirty="0" smtClean="0">
                <a:solidFill>
                  <a:srgbClr val="0B0BEF"/>
                </a:solidFill>
                <a:latin typeface="+mn-lt"/>
              </a:rPr>
              <a:t>Non-homogeneous Slope		   Irregular Slope</a:t>
            </a:r>
          </a:p>
        </p:txBody>
      </p:sp>
      <p:sp>
        <p:nvSpPr>
          <p:cNvPr id="37" name="TextBox 36"/>
          <p:cNvSpPr txBox="1"/>
          <p:nvPr/>
        </p:nvSpPr>
        <p:spPr>
          <a:xfrm>
            <a:off x="7142204" y="4891420"/>
            <a:ext cx="1127051" cy="307777"/>
          </a:xfrm>
          <a:prstGeom prst="rect">
            <a:avLst/>
          </a:prstGeom>
          <a:noFill/>
        </p:spPr>
        <p:txBody>
          <a:bodyPr wrap="square" rtlCol="0">
            <a:spAutoFit/>
          </a:bodyPr>
          <a:lstStyle/>
          <a:p>
            <a:pPr algn="l" rtl="0"/>
            <a:r>
              <a:rPr lang="en-US" sz="1400" b="1" i="1" dirty="0" smtClean="0">
                <a:latin typeface="Symbol" pitchFamily="18" charset="2"/>
              </a:rPr>
              <a:t>g</a:t>
            </a:r>
            <a:r>
              <a:rPr lang="en-US" sz="1400" b="1" i="1" dirty="0" smtClean="0"/>
              <a:t>, c’, </a:t>
            </a:r>
            <a:r>
              <a:rPr lang="en-US" sz="1400" b="1" i="1" dirty="0" smtClean="0">
                <a:latin typeface="Symbol" pitchFamily="18" charset="2"/>
              </a:rPr>
              <a:t>f</a:t>
            </a:r>
            <a:r>
              <a:rPr lang="en-US" sz="1400" b="1" i="1" dirty="0" smtClean="0"/>
              <a:t>’</a:t>
            </a:r>
            <a:endParaRPr lang="en-US" sz="1400" b="1" i="1" baseline="-25000" dirty="0"/>
          </a:p>
        </p:txBody>
      </p:sp>
      <p:cxnSp>
        <p:nvCxnSpPr>
          <p:cNvPr id="39" name="Straight Connector 38"/>
          <p:cNvCxnSpPr/>
          <p:nvPr/>
        </p:nvCxnSpPr>
        <p:spPr>
          <a:xfrm>
            <a:off x="5682000" y="5578992"/>
            <a:ext cx="7655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312865" y="4657504"/>
            <a:ext cx="7655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Arc 40"/>
          <p:cNvSpPr/>
          <p:nvPr/>
        </p:nvSpPr>
        <p:spPr>
          <a:xfrm rot="1619435">
            <a:off x="5421367" y="5169333"/>
            <a:ext cx="589346" cy="589346"/>
          </a:xfrm>
          <a:prstGeom prst="arc">
            <a:avLst>
              <a:gd name="adj1" fmla="val 17185190"/>
              <a:gd name="adj2" fmla="val 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Arc 41"/>
          <p:cNvSpPr/>
          <p:nvPr/>
        </p:nvSpPr>
        <p:spPr>
          <a:xfrm rot="1619435">
            <a:off x="6190456" y="4226579"/>
            <a:ext cx="589346" cy="589346"/>
          </a:xfrm>
          <a:prstGeom prst="arc">
            <a:avLst>
              <a:gd name="adj1" fmla="val 18658916"/>
              <a:gd name="adj2" fmla="val 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TextBox 42"/>
          <p:cNvSpPr txBox="1"/>
          <p:nvPr/>
        </p:nvSpPr>
        <p:spPr>
          <a:xfrm>
            <a:off x="6050595" y="5096983"/>
            <a:ext cx="1127051" cy="307777"/>
          </a:xfrm>
          <a:prstGeom prst="rect">
            <a:avLst/>
          </a:prstGeom>
          <a:noFill/>
        </p:spPr>
        <p:txBody>
          <a:bodyPr wrap="square" rtlCol="0">
            <a:spAutoFit/>
          </a:bodyPr>
          <a:lstStyle/>
          <a:p>
            <a:pPr algn="l" rtl="0"/>
            <a:r>
              <a:rPr lang="en-US" sz="1400" b="1" i="1" dirty="0" smtClean="0">
                <a:latin typeface="Symbol" pitchFamily="18" charset="2"/>
              </a:rPr>
              <a:t>b</a:t>
            </a:r>
            <a:r>
              <a:rPr lang="en-US" sz="1400" b="1" i="1" baseline="-25000" dirty="0" smtClean="0">
                <a:latin typeface="Symbol" pitchFamily="18" charset="2"/>
              </a:rPr>
              <a:t>1</a:t>
            </a:r>
            <a:endParaRPr lang="en-US" sz="1400" b="1" i="1" baseline="-25000" dirty="0"/>
          </a:p>
        </p:txBody>
      </p:sp>
      <p:sp>
        <p:nvSpPr>
          <p:cNvPr id="44" name="TextBox 43"/>
          <p:cNvSpPr txBox="1"/>
          <p:nvPr/>
        </p:nvSpPr>
        <p:spPr>
          <a:xfrm>
            <a:off x="6798419" y="4313718"/>
            <a:ext cx="1127051" cy="307777"/>
          </a:xfrm>
          <a:prstGeom prst="rect">
            <a:avLst/>
          </a:prstGeom>
          <a:noFill/>
        </p:spPr>
        <p:txBody>
          <a:bodyPr wrap="square" rtlCol="0">
            <a:spAutoFit/>
          </a:bodyPr>
          <a:lstStyle/>
          <a:p>
            <a:pPr algn="l" rtl="0"/>
            <a:r>
              <a:rPr lang="en-US" sz="1400" b="1" i="1" dirty="0" smtClean="0">
                <a:latin typeface="Symbol" pitchFamily="18" charset="2"/>
              </a:rPr>
              <a:t>b</a:t>
            </a:r>
            <a:r>
              <a:rPr lang="en-US" sz="1400" b="1" i="1" baseline="-25000" dirty="0" smtClean="0">
                <a:latin typeface="Symbol" pitchFamily="18" charset="2"/>
              </a:rPr>
              <a:t>2</a:t>
            </a:r>
            <a:endParaRPr lang="en-US" sz="1400" b="1" i="1" baseline="-25000" dirty="0"/>
          </a:p>
        </p:txBody>
      </p:sp>
      <p:sp>
        <p:nvSpPr>
          <p:cNvPr id="27" name="Rectangle 26"/>
          <p:cNvSpPr/>
          <p:nvPr/>
        </p:nvSpPr>
        <p:spPr>
          <a:xfrm>
            <a:off x="170531" y="186716"/>
            <a:ext cx="2686020" cy="461665"/>
          </a:xfrm>
          <a:prstGeom prst="rect">
            <a:avLst/>
          </a:prstGeom>
        </p:spPr>
        <p:txBody>
          <a:bodyPr wrap="square">
            <a:spAutoFit/>
          </a:bodyPr>
          <a:lstStyle/>
          <a:p>
            <a:pPr algn="l" rtl="0">
              <a:spcBef>
                <a:spcPts val="600"/>
              </a:spcBef>
              <a:buClr>
                <a:srgbClr val="0070C0"/>
              </a:buClr>
            </a:pPr>
            <a:r>
              <a:rPr lang="en-US" sz="2400" b="1" u="sng" dirty="0" smtClean="0">
                <a:solidFill>
                  <a:srgbClr val="C00000"/>
                </a:solidFill>
              </a:rPr>
              <a:t>Method of Slices</a:t>
            </a:r>
            <a:endParaRPr lang="en-US" sz="2400" b="1" u="sng" dirty="0" smtClean="0">
              <a:solidFill>
                <a:srgbClr val="C00000"/>
              </a:solidFill>
              <a:ea typeface="Calibri" panose="020F0502020204030204" pitchFamily="34" charset="0"/>
              <a:cs typeface="Arial" panose="020B0604020202020204" pitchFamily="34" charset="0"/>
            </a:endParaRPr>
          </a:p>
        </p:txBody>
      </p:sp>
      <p:sp>
        <p:nvSpPr>
          <p:cNvPr id="30" name="Rectangle 29"/>
          <p:cNvSpPr/>
          <p:nvPr/>
        </p:nvSpPr>
        <p:spPr>
          <a:xfrm>
            <a:off x="212209" y="1833157"/>
            <a:ext cx="8246219" cy="1200329"/>
          </a:xfrm>
          <a:prstGeom prst="rect">
            <a:avLst/>
          </a:prstGeom>
        </p:spPr>
        <p:txBody>
          <a:bodyPr wrap="square">
            <a:spAutoFit/>
          </a:bodyPr>
          <a:lstStyle/>
          <a:p>
            <a:pPr marL="180975" indent="-180975" algn="just" rtl="0" eaLnBrk="1" hangingPunct="1">
              <a:spcBef>
                <a:spcPct val="50000"/>
              </a:spcBef>
              <a:buFont typeface="Arial" pitchFamily="34" charset="0"/>
              <a:buChar char="•"/>
            </a:pPr>
            <a:r>
              <a:rPr lang="en-US" sz="2400" b="1" dirty="0" smtClean="0">
                <a:latin typeface="+mn-lt"/>
              </a:rPr>
              <a:t>Because the </a:t>
            </a:r>
            <a:r>
              <a:rPr lang="en-US" sz="2400" b="1" dirty="0" smtClean="0">
                <a:solidFill>
                  <a:srgbClr val="FF0000"/>
                </a:solidFill>
                <a:latin typeface="+mn-lt"/>
              </a:rPr>
              <a:t>SWEDISH</a:t>
            </a:r>
            <a:r>
              <a:rPr lang="en-US" sz="2400" b="1" dirty="0" smtClean="0">
                <a:latin typeface="+mn-lt"/>
              </a:rPr>
              <a:t> </a:t>
            </a:r>
            <a:r>
              <a:rPr lang="en-US" sz="2400" b="1" dirty="0" smtClean="0">
                <a:solidFill>
                  <a:srgbClr val="FF0000"/>
                </a:solidFill>
                <a:latin typeface="+mn-lt"/>
              </a:rPr>
              <a:t>GEOTECHNCIAL</a:t>
            </a:r>
            <a:r>
              <a:rPr lang="en-US" sz="2400" b="1" dirty="0" smtClean="0">
                <a:latin typeface="+mn-lt"/>
              </a:rPr>
              <a:t> </a:t>
            </a:r>
            <a:r>
              <a:rPr lang="en-US" sz="2400" b="1" dirty="0" smtClean="0">
                <a:solidFill>
                  <a:srgbClr val="FF0000"/>
                </a:solidFill>
                <a:latin typeface="+mn-lt"/>
              </a:rPr>
              <a:t>COMMISION</a:t>
            </a:r>
            <a:r>
              <a:rPr lang="en-US" sz="2400" b="1" dirty="0" smtClean="0">
                <a:latin typeface="+mn-lt"/>
              </a:rPr>
              <a:t> used this method extensively, it is sometimes referred to as the </a:t>
            </a:r>
            <a:r>
              <a:rPr lang="en-US" sz="2400" b="1" dirty="0" smtClean="0">
                <a:solidFill>
                  <a:srgbClr val="0B0BEF"/>
                </a:solidFill>
                <a:latin typeface="+mn-lt"/>
              </a:rPr>
              <a:t>SWEDISH</a:t>
            </a:r>
            <a:r>
              <a:rPr lang="en-US" sz="2400" b="1" dirty="0" smtClean="0">
                <a:latin typeface="+mn-lt"/>
              </a:rPr>
              <a:t> </a:t>
            </a:r>
            <a:r>
              <a:rPr lang="en-US" sz="2400" b="1" dirty="0" smtClean="0">
                <a:solidFill>
                  <a:srgbClr val="0000FF"/>
                </a:solidFill>
                <a:latin typeface="+mn-lt"/>
              </a:rPr>
              <a:t>Method</a:t>
            </a:r>
            <a:r>
              <a:rPr lang="en-US" sz="2400" b="1" dirty="0" smtClean="0">
                <a:latin typeface="+mn-lt"/>
              </a:rPr>
              <a:t>. </a:t>
            </a:r>
          </a:p>
        </p:txBody>
      </p:sp>
      <p:sp>
        <p:nvSpPr>
          <p:cNvPr id="31" name="Rectangle 30"/>
          <p:cNvSpPr/>
          <p:nvPr/>
        </p:nvSpPr>
        <p:spPr>
          <a:xfrm>
            <a:off x="212209" y="2970951"/>
            <a:ext cx="8246219" cy="830997"/>
          </a:xfrm>
          <a:prstGeom prst="rect">
            <a:avLst/>
          </a:prstGeom>
        </p:spPr>
        <p:txBody>
          <a:bodyPr wrap="square">
            <a:spAutoFit/>
          </a:bodyPr>
          <a:lstStyle/>
          <a:p>
            <a:pPr marL="180975" indent="-180975" algn="just" rtl="0" eaLnBrk="1" hangingPunct="1">
              <a:spcBef>
                <a:spcPct val="50000"/>
              </a:spcBef>
              <a:buFont typeface="Arial" pitchFamily="34" charset="0"/>
              <a:buChar char="•"/>
            </a:pPr>
            <a:r>
              <a:rPr lang="en-US" sz="2400" b="1" dirty="0" smtClean="0">
                <a:latin typeface="+mn-lt"/>
              </a:rPr>
              <a:t>In mass procedure only the </a:t>
            </a:r>
            <a:r>
              <a:rPr lang="en-US" sz="2400" b="1" dirty="0" smtClean="0">
                <a:solidFill>
                  <a:srgbClr val="0000FF"/>
                </a:solidFill>
                <a:latin typeface="+mn-lt"/>
              </a:rPr>
              <a:t>moment</a:t>
            </a:r>
            <a:r>
              <a:rPr lang="en-US" sz="2400" b="1" dirty="0" smtClean="0">
                <a:latin typeface="+mn-lt"/>
              </a:rPr>
              <a:t> </a:t>
            </a:r>
            <a:r>
              <a:rPr lang="en-US" sz="2400" b="1" dirty="0" smtClean="0">
                <a:solidFill>
                  <a:srgbClr val="0000FF"/>
                </a:solidFill>
                <a:latin typeface="+mn-lt"/>
              </a:rPr>
              <a:t>equilibrium</a:t>
            </a:r>
            <a:r>
              <a:rPr lang="en-US" sz="2400" b="1" dirty="0" smtClean="0">
                <a:latin typeface="+mn-lt"/>
              </a:rPr>
              <a:t> is satisfied. Here attempt is made to satisfy </a:t>
            </a:r>
            <a:r>
              <a:rPr lang="en-US" sz="2400" b="1" dirty="0" smtClean="0">
                <a:solidFill>
                  <a:srgbClr val="0000FF"/>
                </a:solidFill>
                <a:latin typeface="+mn-lt"/>
              </a:rPr>
              <a:t>force</a:t>
            </a:r>
            <a:r>
              <a:rPr lang="en-US" sz="2400" b="1" dirty="0" smtClean="0">
                <a:latin typeface="+mn-lt"/>
              </a:rPr>
              <a:t> equilibrium. </a:t>
            </a:r>
          </a:p>
        </p:txBody>
      </p:sp>
    </p:spTree>
    <p:extLst>
      <p:ext uri="{BB962C8B-B14F-4D97-AF65-F5344CB8AC3E}">
        <p14:creationId xmlns:p14="http://schemas.microsoft.com/office/powerpoint/2010/main" val="163895115"/>
      </p:ext>
    </p:extLst>
  </p:cSld>
  <p:clrMapOvr>
    <a:masterClrMapping/>
  </p:clrMapOvr>
  <p:transition advClick="0" advTm="34000">
    <p:dissolv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1441" y="30337"/>
            <a:ext cx="8568935" cy="1015663"/>
          </a:xfrm>
          <a:prstGeom prst="rect">
            <a:avLst/>
          </a:prstGeom>
        </p:spPr>
        <p:txBody>
          <a:bodyPr wrap="square">
            <a:spAutoFit/>
          </a:bodyPr>
          <a:lstStyle/>
          <a:p>
            <a:pPr marL="180975" indent="-180975" algn="just" rtl="0">
              <a:spcBef>
                <a:spcPct val="50000"/>
              </a:spcBef>
              <a:buFont typeface="Arial" pitchFamily="34" charset="0"/>
              <a:buChar char="•"/>
            </a:pPr>
            <a:r>
              <a:rPr lang="en-US" sz="2000" b="1" dirty="0">
                <a:latin typeface="+mn-lt"/>
              </a:rPr>
              <a:t>The soil mass above the </a:t>
            </a:r>
            <a:r>
              <a:rPr lang="en-US" sz="2000" b="1" dirty="0">
                <a:solidFill>
                  <a:srgbClr val="0B0BEF"/>
                </a:solidFill>
                <a:latin typeface="+mn-lt"/>
              </a:rPr>
              <a:t>trial</a:t>
            </a:r>
            <a:r>
              <a:rPr lang="en-US" sz="2000" b="1" dirty="0">
                <a:latin typeface="+mn-lt"/>
              </a:rPr>
              <a:t> slip surface is divided into </a:t>
            </a:r>
            <a:r>
              <a:rPr lang="en-US" sz="2000" b="1" dirty="0">
                <a:solidFill>
                  <a:srgbClr val="0000FF"/>
                </a:solidFill>
                <a:latin typeface="+mn-lt"/>
              </a:rPr>
              <a:t>several</a:t>
            </a:r>
            <a:r>
              <a:rPr lang="en-US" sz="2000" b="1" dirty="0">
                <a:latin typeface="+mn-lt"/>
              </a:rPr>
              <a:t> vertical </a:t>
            </a:r>
            <a:r>
              <a:rPr lang="en-US" sz="2000" b="1" dirty="0" smtClean="0">
                <a:latin typeface="+mn-lt"/>
              </a:rPr>
              <a:t>parallel slices</a:t>
            </a:r>
            <a:r>
              <a:rPr lang="en-US" sz="2000" b="1" dirty="0">
                <a:latin typeface="+mn-lt"/>
              </a:rPr>
              <a:t>. The width of the slices need not to be the </a:t>
            </a:r>
            <a:r>
              <a:rPr lang="en-US" sz="2000" b="1" dirty="0" smtClean="0">
                <a:latin typeface="+mn-lt"/>
              </a:rPr>
              <a:t>same (better to have it equal).</a:t>
            </a:r>
            <a:endParaRPr lang="en-US" sz="2000" b="1" dirty="0">
              <a:latin typeface="+mn-lt"/>
            </a:endParaRPr>
          </a:p>
        </p:txBody>
      </p:sp>
      <p:sp>
        <p:nvSpPr>
          <p:cNvPr id="8" name="Rectangle 7"/>
          <p:cNvSpPr/>
          <p:nvPr/>
        </p:nvSpPr>
        <p:spPr>
          <a:xfrm>
            <a:off x="261443" y="1289696"/>
            <a:ext cx="6112464" cy="400110"/>
          </a:xfrm>
          <a:prstGeom prst="rect">
            <a:avLst/>
          </a:prstGeom>
        </p:spPr>
        <p:txBody>
          <a:bodyPr wrap="square">
            <a:spAutoFit/>
          </a:bodyPr>
          <a:lstStyle/>
          <a:p>
            <a:pPr marL="180975" indent="-180975" algn="just" rtl="0">
              <a:spcBef>
                <a:spcPct val="50000"/>
              </a:spcBef>
              <a:buFont typeface="Arial" pitchFamily="34" charset="0"/>
              <a:buChar char="•"/>
            </a:pPr>
            <a:r>
              <a:rPr lang="en-US" sz="2000" b="1" dirty="0" smtClean="0">
                <a:latin typeface="+mn-lt"/>
              </a:rPr>
              <a:t>The base of each slice is assumed to be a </a:t>
            </a:r>
            <a:r>
              <a:rPr lang="en-US" sz="2000" b="1" dirty="0" smtClean="0">
                <a:solidFill>
                  <a:srgbClr val="0B0BEF"/>
                </a:solidFill>
                <a:latin typeface="+mn-lt"/>
              </a:rPr>
              <a:t>straight</a:t>
            </a:r>
            <a:r>
              <a:rPr lang="en-US" sz="2000" b="1" dirty="0" smtClean="0">
                <a:latin typeface="+mn-lt"/>
              </a:rPr>
              <a:t> </a:t>
            </a:r>
            <a:r>
              <a:rPr lang="en-US" sz="2000" b="1" dirty="0" smtClean="0">
                <a:solidFill>
                  <a:srgbClr val="0B0BEF"/>
                </a:solidFill>
                <a:latin typeface="+mn-lt"/>
              </a:rPr>
              <a:t>line. </a:t>
            </a:r>
            <a:endParaRPr lang="en-US" sz="2000" b="1" dirty="0">
              <a:latin typeface="+mn-lt"/>
            </a:endParaRPr>
          </a:p>
        </p:txBody>
      </p:sp>
      <p:pic>
        <p:nvPicPr>
          <p:cNvPr id="7" name="Picture 6"/>
          <p:cNvPicPr>
            <a:picLocks noChangeAspect="1"/>
          </p:cNvPicPr>
          <p:nvPr/>
        </p:nvPicPr>
        <p:blipFill>
          <a:blip r:embed="rId2"/>
          <a:stretch>
            <a:fillRect/>
          </a:stretch>
        </p:blipFill>
        <p:spPr>
          <a:xfrm>
            <a:off x="4208929" y="2111978"/>
            <a:ext cx="4829803" cy="4142754"/>
          </a:xfrm>
          <a:prstGeom prst="rect">
            <a:avLst/>
          </a:prstGeom>
        </p:spPr>
      </p:pic>
      <p:sp>
        <p:nvSpPr>
          <p:cNvPr id="26" name="Rectangle 25"/>
          <p:cNvSpPr/>
          <p:nvPr/>
        </p:nvSpPr>
        <p:spPr>
          <a:xfrm>
            <a:off x="261442" y="1696381"/>
            <a:ext cx="8568935" cy="707886"/>
          </a:xfrm>
          <a:prstGeom prst="rect">
            <a:avLst/>
          </a:prstGeom>
        </p:spPr>
        <p:txBody>
          <a:bodyPr wrap="square">
            <a:spAutoFit/>
          </a:bodyPr>
          <a:lstStyle/>
          <a:p>
            <a:pPr marL="180975" indent="-180975" algn="just" rtl="0">
              <a:spcBef>
                <a:spcPct val="50000"/>
              </a:spcBef>
              <a:buFont typeface="Arial" pitchFamily="34" charset="0"/>
              <a:buChar char="•"/>
            </a:pPr>
            <a:r>
              <a:rPr lang="en-US" sz="2000" b="1" dirty="0" smtClean="0">
                <a:latin typeface="+mn-lt"/>
              </a:rPr>
              <a:t>The inclination of the base to the horizontal is </a:t>
            </a:r>
            <a:r>
              <a:rPr lang="en-US" sz="2000" b="1" dirty="0" smtClean="0">
                <a:solidFill>
                  <a:srgbClr val="0B0BEF"/>
                </a:solidFill>
                <a:latin typeface="Symbol" panose="05050102010706020507" pitchFamily="18" charset="2"/>
              </a:rPr>
              <a:t>a</a:t>
            </a:r>
            <a:r>
              <a:rPr lang="en-US" sz="2000" b="1" dirty="0" smtClean="0">
                <a:latin typeface="+mn-lt"/>
              </a:rPr>
              <a:t>. The height measured in the center line is </a:t>
            </a:r>
            <a:r>
              <a:rPr lang="en-US" sz="2000" b="1" dirty="0" smtClean="0">
                <a:solidFill>
                  <a:srgbClr val="0B0BEF"/>
                </a:solidFill>
                <a:latin typeface="+mn-lt"/>
              </a:rPr>
              <a:t>h</a:t>
            </a:r>
            <a:r>
              <a:rPr lang="en-US" sz="2000" b="1" dirty="0" smtClean="0">
                <a:latin typeface="+mn-lt"/>
              </a:rPr>
              <a:t>.</a:t>
            </a:r>
            <a:endParaRPr lang="en-US" sz="2000" b="1" dirty="0">
              <a:latin typeface="+mn-lt"/>
            </a:endParaRPr>
          </a:p>
        </p:txBody>
      </p:sp>
      <p:sp>
        <p:nvSpPr>
          <p:cNvPr id="29" name="Rectangle 28"/>
          <p:cNvSpPr/>
          <p:nvPr/>
        </p:nvSpPr>
        <p:spPr>
          <a:xfrm>
            <a:off x="261442" y="2379844"/>
            <a:ext cx="5150224" cy="400110"/>
          </a:xfrm>
          <a:prstGeom prst="rect">
            <a:avLst/>
          </a:prstGeom>
        </p:spPr>
        <p:txBody>
          <a:bodyPr wrap="square">
            <a:spAutoFit/>
          </a:bodyPr>
          <a:lstStyle/>
          <a:p>
            <a:pPr marL="180975" indent="-180975" algn="just" rtl="0">
              <a:spcBef>
                <a:spcPct val="50000"/>
              </a:spcBef>
              <a:buFont typeface="Arial" pitchFamily="34" charset="0"/>
              <a:buChar char="•"/>
            </a:pPr>
            <a:r>
              <a:rPr lang="en-US" sz="2000" b="1" dirty="0" smtClean="0">
                <a:latin typeface="+mn-lt"/>
              </a:rPr>
              <a:t>The height measured in the center line is </a:t>
            </a:r>
            <a:r>
              <a:rPr lang="en-US" sz="2000" b="1" dirty="0" smtClean="0">
                <a:solidFill>
                  <a:srgbClr val="0000FF"/>
                </a:solidFill>
                <a:latin typeface="+mn-lt"/>
              </a:rPr>
              <a:t>h</a:t>
            </a:r>
            <a:r>
              <a:rPr lang="en-US" sz="2000" b="1" dirty="0" smtClean="0">
                <a:latin typeface="+mn-lt"/>
              </a:rPr>
              <a:t>.</a:t>
            </a:r>
            <a:endParaRPr lang="en-US" sz="2000" b="1" dirty="0">
              <a:latin typeface="+mn-lt"/>
            </a:endParaRPr>
          </a:p>
        </p:txBody>
      </p:sp>
      <p:sp>
        <p:nvSpPr>
          <p:cNvPr id="2" name="Rectangle 1"/>
          <p:cNvSpPr/>
          <p:nvPr/>
        </p:nvSpPr>
        <p:spPr>
          <a:xfrm>
            <a:off x="261441" y="920584"/>
            <a:ext cx="8672551" cy="400110"/>
          </a:xfrm>
          <a:prstGeom prst="rect">
            <a:avLst/>
          </a:prstGeom>
        </p:spPr>
        <p:txBody>
          <a:bodyPr wrap="square">
            <a:spAutoFit/>
          </a:bodyPr>
          <a:lstStyle/>
          <a:p>
            <a:pPr marL="285750" indent="-285750" algn="just" rtl="0">
              <a:spcBef>
                <a:spcPts val="800"/>
              </a:spcBef>
              <a:buClr>
                <a:srgbClr val="0070C0"/>
              </a:buClr>
              <a:buFont typeface="Arial" panose="020B0604020202020204" pitchFamily="34" charset="0"/>
              <a:buChar char="•"/>
            </a:pPr>
            <a:r>
              <a:rPr lang="en-US" sz="2000" b="1" dirty="0" smtClean="0">
                <a:latin typeface="+mn-lt"/>
              </a:rPr>
              <a:t>The </a:t>
            </a:r>
            <a:r>
              <a:rPr lang="en-US" sz="2000" b="1" dirty="0">
                <a:latin typeface="+mn-lt"/>
              </a:rPr>
              <a:t>accuracy of calculation increases if the number of slices is increased.</a:t>
            </a:r>
            <a:endParaRPr lang="en-US" sz="2000" dirty="0">
              <a:latin typeface="+mn-lt"/>
            </a:endParaRPr>
          </a:p>
        </p:txBody>
      </p:sp>
      <p:sp>
        <p:nvSpPr>
          <p:cNvPr id="3" name="Rectangle 2"/>
          <p:cNvSpPr/>
          <p:nvPr/>
        </p:nvSpPr>
        <p:spPr>
          <a:xfrm>
            <a:off x="261441" y="2886127"/>
            <a:ext cx="3947487" cy="1631216"/>
          </a:xfrm>
          <a:prstGeom prst="rect">
            <a:avLst/>
          </a:prstGeom>
        </p:spPr>
        <p:txBody>
          <a:bodyPr wrap="square">
            <a:spAutoFit/>
          </a:bodyPr>
          <a:lstStyle/>
          <a:p>
            <a:pPr marL="342900" indent="-342900" algn="just" rtl="0">
              <a:buFont typeface="Arial" panose="020B0604020202020204" pitchFamily="34" charset="0"/>
              <a:buChar char="•"/>
            </a:pPr>
            <a:r>
              <a:rPr lang="en-US" sz="2000" b="1" dirty="0">
                <a:latin typeface="+mn-lt"/>
              </a:rPr>
              <a:t>The procedure requires that a </a:t>
            </a:r>
            <a:r>
              <a:rPr lang="en-US" sz="2000" b="1" dirty="0">
                <a:solidFill>
                  <a:srgbClr val="0000FF"/>
                </a:solidFill>
                <a:latin typeface="+mn-lt"/>
              </a:rPr>
              <a:t>series</a:t>
            </a:r>
            <a:r>
              <a:rPr lang="en-US" sz="2000" b="1" dirty="0">
                <a:latin typeface="+mn-lt"/>
              </a:rPr>
              <a:t> of trial circles are chosen and analyzed in the quest for the circle with the </a:t>
            </a:r>
            <a:r>
              <a:rPr lang="en-US" sz="2000" b="1" dirty="0">
                <a:solidFill>
                  <a:srgbClr val="0000FF"/>
                </a:solidFill>
                <a:latin typeface="+mn-lt"/>
              </a:rPr>
              <a:t>minimum</a:t>
            </a:r>
            <a:r>
              <a:rPr lang="en-US" sz="2000" b="1" dirty="0">
                <a:latin typeface="+mn-lt"/>
              </a:rPr>
              <a:t> factor of safety.</a:t>
            </a:r>
            <a:endParaRPr lang="en-US" sz="2000" dirty="0">
              <a:latin typeface="+mn-lt"/>
            </a:endParaRPr>
          </a:p>
        </p:txBody>
      </p:sp>
      <p:sp>
        <p:nvSpPr>
          <p:cNvPr id="22" name="Freeform 21"/>
          <p:cNvSpPr/>
          <p:nvPr/>
        </p:nvSpPr>
        <p:spPr>
          <a:xfrm>
            <a:off x="6739283" y="3033631"/>
            <a:ext cx="470648" cy="2326341"/>
          </a:xfrm>
          <a:custGeom>
            <a:avLst/>
            <a:gdLst>
              <a:gd name="connsiteX0" fmla="*/ 0 w 470648"/>
              <a:gd name="connsiteY0" fmla="*/ 658906 h 2326341"/>
              <a:gd name="connsiteX1" fmla="*/ 457200 w 470648"/>
              <a:gd name="connsiteY1" fmla="*/ 0 h 2326341"/>
              <a:gd name="connsiteX2" fmla="*/ 470648 w 470648"/>
              <a:gd name="connsiteY2" fmla="*/ 2111188 h 2326341"/>
              <a:gd name="connsiteX3" fmla="*/ 0 w 470648"/>
              <a:gd name="connsiteY3" fmla="*/ 2326341 h 2326341"/>
              <a:gd name="connsiteX4" fmla="*/ 0 w 470648"/>
              <a:gd name="connsiteY4" fmla="*/ 658906 h 2326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48" h="2326341">
                <a:moveTo>
                  <a:pt x="0" y="658906"/>
                </a:moveTo>
                <a:lnTo>
                  <a:pt x="457200" y="0"/>
                </a:lnTo>
                <a:cubicBezTo>
                  <a:pt x="461683" y="703729"/>
                  <a:pt x="466165" y="1407459"/>
                  <a:pt x="470648" y="2111188"/>
                </a:cubicBezTo>
                <a:lnTo>
                  <a:pt x="0" y="2326341"/>
                </a:lnTo>
                <a:lnTo>
                  <a:pt x="0" y="658906"/>
                </a:lnTo>
                <a:close/>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flipV="1">
            <a:off x="6739283" y="5244353"/>
            <a:ext cx="470648" cy="21515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128400" y="5204942"/>
            <a:ext cx="372281" cy="369332"/>
          </a:xfrm>
          <a:prstGeom prst="rect">
            <a:avLst/>
          </a:prstGeom>
          <a:noFill/>
        </p:spPr>
        <p:txBody>
          <a:bodyPr wrap="none" rtlCol="0">
            <a:spAutoFit/>
          </a:bodyPr>
          <a:lstStyle/>
          <a:p>
            <a:r>
              <a:rPr lang="en-US" b="1" dirty="0" err="1" smtClean="0">
                <a:solidFill>
                  <a:srgbClr val="FF0000"/>
                </a:solidFill>
              </a:rPr>
              <a:t>T</a:t>
            </a:r>
            <a:r>
              <a:rPr lang="en-US" b="1" baseline="-25000" dirty="0" err="1" smtClean="0">
                <a:solidFill>
                  <a:srgbClr val="FF0000"/>
                </a:solidFill>
              </a:rPr>
              <a:t>r</a:t>
            </a:r>
            <a:endParaRPr lang="en-US" b="1" dirty="0">
              <a:solidFill>
                <a:srgbClr val="FF0000"/>
              </a:solidFill>
            </a:endParaRPr>
          </a:p>
        </p:txBody>
      </p:sp>
    </p:spTree>
    <p:extLst>
      <p:ext uri="{BB962C8B-B14F-4D97-AF65-F5344CB8AC3E}">
        <p14:creationId xmlns:p14="http://schemas.microsoft.com/office/powerpoint/2010/main" val="266951572"/>
      </p:ext>
    </p:extLst>
  </p:cSld>
  <p:clrMapOvr>
    <a:masterClrMapping/>
  </p:clrMapOvr>
  <p:transition advClick="0" advTm="34000">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pic>
        <p:nvPicPr>
          <p:cNvPr id="55297" name="Picture 1"/>
          <p:cNvPicPr>
            <a:picLocks noChangeAspect="1" noChangeArrowheads="1"/>
          </p:cNvPicPr>
          <p:nvPr/>
        </p:nvPicPr>
        <p:blipFill>
          <a:blip r:embed="rId3" cstate="print"/>
          <a:srcRect/>
          <a:stretch>
            <a:fillRect/>
          </a:stretch>
        </p:blipFill>
        <p:spPr bwMode="auto">
          <a:xfrm>
            <a:off x="0" y="1362980"/>
            <a:ext cx="9163050"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55" y="1079102"/>
            <a:ext cx="5786438" cy="1323439"/>
          </a:xfrm>
          <a:prstGeom prst="rect">
            <a:avLst/>
          </a:prstGeom>
        </p:spPr>
        <p:txBody>
          <a:bodyPr wrap="square">
            <a:spAutoFit/>
          </a:bodyPr>
          <a:lstStyle/>
          <a:p>
            <a:pPr marL="180975" indent="-180975" algn="l" rtl="0" eaLnBrk="1" hangingPunct="1">
              <a:spcBef>
                <a:spcPct val="50000"/>
              </a:spcBef>
            </a:pPr>
            <a:r>
              <a:rPr lang="en-US" sz="2000" b="1" dirty="0" smtClean="0">
                <a:latin typeface="+mn-lt"/>
              </a:rPr>
              <a:t>For equilibrium of each slice </a:t>
            </a:r>
            <a:r>
              <a:rPr lang="en-US" sz="2000" b="1" dirty="0" smtClean="0">
                <a:latin typeface="Symbol" pitchFamily="18" charset="2"/>
              </a:rPr>
              <a:t>S </a:t>
            </a:r>
            <a:r>
              <a:rPr lang="en-US" sz="2000" b="1" dirty="0" smtClean="0">
                <a:latin typeface="+mn-lt"/>
              </a:rPr>
              <a:t>M</a:t>
            </a:r>
            <a:r>
              <a:rPr lang="en-US" sz="2000" b="1" baseline="-25000" dirty="0" smtClean="0">
                <a:latin typeface="+mn-lt"/>
              </a:rPr>
              <a:t>o</a:t>
            </a:r>
            <a:r>
              <a:rPr lang="en-US" sz="2000" b="1" dirty="0" smtClean="0">
                <a:latin typeface="+mn-lt"/>
              </a:rPr>
              <a:t> = 0</a:t>
            </a:r>
          </a:p>
          <a:p>
            <a:pPr marL="180975" indent="-180975" algn="l" rtl="0" eaLnBrk="1" hangingPunct="1">
              <a:spcBef>
                <a:spcPct val="50000"/>
              </a:spcBef>
            </a:pP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W</a:t>
            </a:r>
            <a:r>
              <a:rPr lang="en-US" sz="2000" b="1" i="1" baseline="-25000" dirty="0" err="1" smtClean="0">
                <a:latin typeface="Times New Roman" pitchFamily="18" charset="0"/>
                <a:cs typeface="Times New Roman" pitchFamily="18" charset="0"/>
              </a:rPr>
              <a:t>n</a:t>
            </a:r>
            <a:r>
              <a:rPr lang="en-US" sz="2000" b="1" i="1" dirty="0" smtClean="0">
                <a:latin typeface="Times New Roman" pitchFamily="18" charset="0"/>
                <a:cs typeface="Times New Roman" pitchFamily="18" charset="0"/>
              </a:rPr>
              <a:t>  r  Sin </a:t>
            </a:r>
            <a:r>
              <a:rPr lang="en-US" sz="2000" b="1" i="1" dirty="0" smtClean="0">
                <a:latin typeface="Symbol" pitchFamily="18" charset="2"/>
                <a:cs typeface="Times New Roman" pitchFamily="18" charset="0"/>
              </a:rPr>
              <a:t>a</a:t>
            </a:r>
            <a:r>
              <a:rPr lang="en-US" sz="2000" b="1" i="1" baseline="-25000" dirty="0" smtClean="0">
                <a:latin typeface="Times New Roman" pitchFamily="18" charset="0"/>
                <a:cs typeface="Times New Roman" pitchFamily="18" charset="0"/>
              </a:rPr>
              <a:t>n</a:t>
            </a:r>
            <a:r>
              <a:rPr lang="en-US" sz="2000" b="1" i="1" dirty="0" smtClean="0">
                <a:latin typeface="Times New Roman" pitchFamily="18" charset="0"/>
                <a:cs typeface="Times New Roman" pitchFamily="18" charset="0"/>
              </a:rPr>
              <a:t> = </a:t>
            </a:r>
            <a:r>
              <a:rPr lang="en-US" sz="2000" b="1" i="1" dirty="0" err="1" smtClean="0">
                <a:latin typeface="Times New Roman" pitchFamily="18" charset="0"/>
                <a:cs typeface="Times New Roman" pitchFamily="18" charset="0"/>
              </a:rPr>
              <a:t>T</a:t>
            </a:r>
            <a:r>
              <a:rPr lang="en-US" sz="2000" b="1" i="1" baseline="-25000" dirty="0" err="1" smtClean="0">
                <a:latin typeface="Times New Roman" pitchFamily="18" charset="0"/>
                <a:cs typeface="Times New Roman" pitchFamily="18" charset="0"/>
              </a:rPr>
              <a:t>r</a:t>
            </a:r>
            <a:r>
              <a:rPr lang="en-US" sz="2000" b="1" i="1" dirty="0" smtClean="0">
                <a:latin typeface="Times New Roman" pitchFamily="18" charset="0"/>
                <a:cs typeface="Times New Roman" pitchFamily="18" charset="0"/>
              </a:rPr>
              <a:t>  r</a:t>
            </a:r>
          </a:p>
          <a:p>
            <a:pPr marL="180975" indent="-180975" algn="l" rtl="0" eaLnBrk="1" hangingPunct="1">
              <a:spcBef>
                <a:spcPct val="50000"/>
              </a:spcBef>
            </a:pP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W</a:t>
            </a:r>
            <a:r>
              <a:rPr lang="en-US" sz="2000" b="1" i="1" baseline="-25000" dirty="0" err="1" smtClean="0">
                <a:latin typeface="Times New Roman" pitchFamily="18" charset="0"/>
                <a:cs typeface="Times New Roman" pitchFamily="18" charset="0"/>
              </a:rPr>
              <a:t>n</a:t>
            </a:r>
            <a:r>
              <a:rPr lang="en-US" sz="2000" b="1" i="1" dirty="0" smtClean="0">
                <a:latin typeface="Times New Roman" pitchFamily="18" charset="0"/>
                <a:cs typeface="Times New Roman" pitchFamily="18" charset="0"/>
              </a:rPr>
              <a:t> sin </a:t>
            </a:r>
            <a:r>
              <a:rPr lang="en-US" sz="2000" b="1" i="1" dirty="0" smtClean="0">
                <a:latin typeface="Symbol" pitchFamily="18" charset="2"/>
                <a:cs typeface="Times New Roman" pitchFamily="18" charset="0"/>
              </a:rPr>
              <a:t>a</a:t>
            </a:r>
            <a:r>
              <a:rPr lang="en-US" sz="2000" b="1" i="1" baseline="-25000" dirty="0" smtClean="0">
                <a:latin typeface="Times New Roman" pitchFamily="18" charset="0"/>
                <a:cs typeface="Times New Roman" pitchFamily="18" charset="0"/>
              </a:rPr>
              <a:t>n</a:t>
            </a:r>
            <a:r>
              <a:rPr lang="en-US" sz="2000" b="1" i="1" dirty="0" smtClean="0">
                <a:latin typeface="Times New Roman" pitchFamily="18" charset="0"/>
                <a:cs typeface="Times New Roman" pitchFamily="18" charset="0"/>
              </a:rPr>
              <a:t> = </a:t>
            </a:r>
            <a:r>
              <a:rPr lang="en-US" sz="2000" b="1" i="1" dirty="0" err="1" smtClean="0">
                <a:latin typeface="Times New Roman" pitchFamily="18" charset="0"/>
                <a:cs typeface="Times New Roman" pitchFamily="18" charset="0"/>
              </a:rPr>
              <a:t>T</a:t>
            </a:r>
            <a:r>
              <a:rPr lang="en-US" sz="2000" b="1" i="1" baseline="-25000" dirty="0" err="1" smtClean="0">
                <a:latin typeface="Times New Roman" pitchFamily="18" charset="0"/>
                <a:cs typeface="Times New Roman" pitchFamily="18" charset="0"/>
              </a:rPr>
              <a:t>r</a:t>
            </a:r>
            <a:endParaRPr lang="en-US" sz="2000" b="1" i="1" dirty="0" smtClean="0">
              <a:latin typeface="Times New Roman" pitchFamily="18" charset="0"/>
              <a:cs typeface="Times New Roman" pitchFamily="18"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1469838180"/>
              </p:ext>
            </p:extLst>
          </p:nvPr>
        </p:nvGraphicFramePr>
        <p:xfrm>
          <a:off x="292506" y="2473332"/>
          <a:ext cx="5099765" cy="3045935"/>
        </p:xfrm>
        <a:graphic>
          <a:graphicData uri="http://schemas.openxmlformats.org/presentationml/2006/ole">
            <mc:AlternateContent xmlns:mc="http://schemas.openxmlformats.org/markup-compatibility/2006">
              <mc:Choice xmlns:v="urn:schemas-microsoft-com:vml" Requires="v">
                <p:oleObj spid="_x0000_s559235" name="Equation" r:id="rId3" imgW="3022560" imgH="1803240" progId="Equation.3">
                  <p:embed/>
                </p:oleObj>
              </mc:Choice>
              <mc:Fallback>
                <p:oleObj name="Equation" r:id="rId3" imgW="3022560" imgH="1803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506" y="2473332"/>
                        <a:ext cx="5099765" cy="3045935"/>
                      </a:xfrm>
                      <a:prstGeom prst="rect">
                        <a:avLst/>
                      </a:prstGeom>
                      <a:noFill/>
                      <a:extLst/>
                    </p:spPr>
                  </p:pic>
                </p:oleObj>
              </mc:Fallback>
            </mc:AlternateContent>
          </a:graphicData>
        </a:graphic>
      </p:graphicFrame>
      <p:graphicFrame>
        <p:nvGraphicFramePr>
          <p:cNvPr id="514051" name="Object 3"/>
          <p:cNvGraphicFramePr>
            <a:graphicFrameLocks noChangeAspect="1"/>
          </p:cNvGraphicFramePr>
          <p:nvPr>
            <p:extLst>
              <p:ext uri="{D42A27DB-BD31-4B8C-83A1-F6EECF244321}">
                <p14:modId xmlns:p14="http://schemas.microsoft.com/office/powerpoint/2010/main" val="1402725913"/>
              </p:ext>
            </p:extLst>
          </p:nvPr>
        </p:nvGraphicFramePr>
        <p:xfrm>
          <a:off x="292506" y="5820983"/>
          <a:ext cx="3219027" cy="890123"/>
        </p:xfrm>
        <a:graphic>
          <a:graphicData uri="http://schemas.openxmlformats.org/presentationml/2006/ole">
            <mc:AlternateContent xmlns:mc="http://schemas.openxmlformats.org/markup-compatibility/2006">
              <mc:Choice xmlns:v="urn:schemas-microsoft-com:vml" Requires="v">
                <p:oleObj spid="_x0000_s559236" name="Equation" r:id="rId5" imgW="1625400" imgH="431640" progId="Equation.3">
                  <p:embed/>
                </p:oleObj>
              </mc:Choice>
              <mc:Fallback>
                <p:oleObj name="Equation" r:id="rId5" imgW="1625400" imgH="4316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506" y="5820983"/>
                        <a:ext cx="3219027" cy="890123"/>
                      </a:xfrm>
                      <a:prstGeom prst="rect">
                        <a:avLst/>
                      </a:prstGeom>
                      <a:solidFill>
                        <a:srgbClr val="FFFF00"/>
                      </a:solidFill>
                      <a:ln w="38100">
                        <a:solidFill>
                          <a:srgbClr val="FF0000"/>
                        </a:solidFill>
                      </a:ln>
                      <a:effectLst/>
                      <a:extLst/>
                    </p:spPr>
                  </p:pic>
                </p:oleObj>
              </mc:Fallback>
            </mc:AlternateContent>
          </a:graphicData>
        </a:graphic>
      </p:graphicFrame>
      <p:sp>
        <p:nvSpPr>
          <p:cNvPr id="11" name="Rectangle 10"/>
          <p:cNvSpPr/>
          <p:nvPr/>
        </p:nvSpPr>
        <p:spPr>
          <a:xfrm>
            <a:off x="-21906" y="-11600"/>
            <a:ext cx="4584909" cy="400110"/>
          </a:xfrm>
          <a:prstGeom prst="rect">
            <a:avLst/>
          </a:prstGeom>
        </p:spPr>
        <p:txBody>
          <a:bodyPr wrap="none">
            <a:spAutoFit/>
          </a:bodyPr>
          <a:lstStyle/>
          <a:p>
            <a:r>
              <a:rPr lang="en-US" sz="2000" b="1" u="sng" dirty="0" smtClean="0">
                <a:solidFill>
                  <a:srgbClr val="7030A0"/>
                </a:solidFill>
                <a:latin typeface="Times-Roman"/>
              </a:rPr>
              <a:t>Analysis Using the Method of Slices</a:t>
            </a:r>
            <a:endParaRPr lang="en-US" sz="2000" b="1" u="sng" dirty="0">
              <a:solidFill>
                <a:srgbClr val="7030A0"/>
              </a:solidFill>
            </a:endParaRPr>
          </a:p>
        </p:txBody>
      </p:sp>
      <p:sp>
        <p:nvSpPr>
          <p:cNvPr id="20" name="TextBox 19"/>
          <p:cNvSpPr txBox="1"/>
          <p:nvPr/>
        </p:nvSpPr>
        <p:spPr>
          <a:xfrm>
            <a:off x="7816448" y="113869"/>
            <a:ext cx="1033488" cy="584775"/>
          </a:xfrm>
          <a:prstGeom prst="rect">
            <a:avLst/>
          </a:prstGeom>
          <a:solidFill>
            <a:srgbClr val="FFFF00"/>
          </a:solidFill>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a:scene3d>
            <a:camera prst="orthographicFront"/>
            <a:lightRig rig="threePt" dir="t"/>
          </a:scene3d>
          <a:sp3d>
            <a:bevelT prst="convex"/>
          </a:sp3d>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
        <p:nvSpPr>
          <p:cNvPr id="10" name="TextBox 9"/>
          <p:cNvSpPr txBox="1"/>
          <p:nvPr/>
        </p:nvSpPr>
        <p:spPr>
          <a:xfrm>
            <a:off x="25155" y="406256"/>
            <a:ext cx="7680010" cy="646331"/>
          </a:xfrm>
          <a:prstGeom prst="rect">
            <a:avLst/>
          </a:prstGeom>
          <a:noFill/>
        </p:spPr>
        <p:txBody>
          <a:bodyPr wrap="square" rtlCol="0">
            <a:spAutoFit/>
          </a:bodyPr>
          <a:lstStyle/>
          <a:p>
            <a:pPr algn="just" rtl="0"/>
            <a:r>
              <a:rPr lang="en-US" b="1" dirty="0" smtClean="0"/>
              <a:t>Taking moment about O, the sum of the moments of the shear forces T</a:t>
            </a:r>
            <a:r>
              <a:rPr lang="en-US" b="1" baseline="-25000" dirty="0" smtClean="0"/>
              <a:t>i</a:t>
            </a:r>
            <a:r>
              <a:rPr lang="en-US" b="1" dirty="0" smtClean="0"/>
              <a:t> on the failure arc must equal the moment of the soil mass ABC</a:t>
            </a:r>
            <a:endParaRPr lang="en-US" b="1" dirty="0"/>
          </a:p>
        </p:txBody>
      </p:sp>
      <p:sp>
        <p:nvSpPr>
          <p:cNvPr id="8" name="Rectangle 7"/>
          <p:cNvSpPr/>
          <p:nvPr/>
        </p:nvSpPr>
        <p:spPr>
          <a:xfrm>
            <a:off x="4768227" y="6054357"/>
            <a:ext cx="3705191" cy="646331"/>
          </a:xfrm>
          <a:prstGeom prst="rect">
            <a:avLst/>
          </a:prstGeom>
        </p:spPr>
        <p:txBody>
          <a:bodyPr wrap="square">
            <a:spAutoFit/>
          </a:bodyPr>
          <a:lstStyle/>
          <a:p>
            <a:pPr algn="just" rtl="0"/>
            <a:r>
              <a:rPr lang="en-US" b="1" dirty="0" smtClean="0">
                <a:solidFill>
                  <a:srgbClr val="FF3300"/>
                </a:solidFill>
              </a:rPr>
              <a:t>For clarity </a:t>
            </a:r>
            <a:r>
              <a:rPr lang="en-US" b="1" dirty="0" err="1" smtClean="0">
                <a:solidFill>
                  <a:srgbClr val="FF3300"/>
                </a:solidFill>
              </a:rPr>
              <a:t>T</a:t>
            </a:r>
            <a:r>
              <a:rPr lang="en-US" b="1" baseline="-25000" dirty="0" err="1" smtClean="0">
                <a:solidFill>
                  <a:srgbClr val="FF3300"/>
                </a:solidFill>
              </a:rPr>
              <a:t>r</a:t>
            </a:r>
            <a:r>
              <a:rPr lang="en-US" b="1" dirty="0" smtClean="0">
                <a:solidFill>
                  <a:srgbClr val="FF3300"/>
                </a:solidFill>
              </a:rPr>
              <a:t> </a:t>
            </a:r>
            <a:r>
              <a:rPr lang="en-US" b="1" baseline="30000" dirty="0" smtClean="0">
                <a:solidFill>
                  <a:srgbClr val="FF3300"/>
                </a:solidFill>
              </a:rPr>
              <a:t> </a:t>
            </a:r>
            <a:r>
              <a:rPr lang="en-US" b="1" dirty="0" smtClean="0">
                <a:solidFill>
                  <a:srgbClr val="FF3300"/>
                </a:solidFill>
              </a:rPr>
              <a:t>and N</a:t>
            </a:r>
            <a:r>
              <a:rPr lang="en-US" b="1" baseline="-25000" dirty="0" smtClean="0">
                <a:solidFill>
                  <a:srgbClr val="FF3300"/>
                </a:solidFill>
              </a:rPr>
              <a:t>r</a:t>
            </a:r>
            <a:r>
              <a:rPr lang="en-US" b="1" dirty="0" smtClean="0">
                <a:solidFill>
                  <a:srgbClr val="FF3300"/>
                </a:solidFill>
              </a:rPr>
              <a:t> we drop the subscript </a:t>
            </a:r>
            <a:r>
              <a:rPr lang="en-US" b="1" dirty="0" smtClean="0">
                <a:solidFill>
                  <a:srgbClr val="0000FF"/>
                </a:solidFill>
              </a:rPr>
              <a:t>n</a:t>
            </a:r>
            <a:endParaRPr lang="en-US" dirty="0">
              <a:solidFill>
                <a:srgbClr val="0000FF"/>
              </a:solidFill>
            </a:endParaRPr>
          </a:p>
        </p:txBody>
      </p:sp>
      <p:sp>
        <p:nvSpPr>
          <p:cNvPr id="15" name="Rectangle 14"/>
          <p:cNvSpPr/>
          <p:nvPr/>
        </p:nvSpPr>
        <p:spPr>
          <a:xfrm>
            <a:off x="4619400" y="3527522"/>
            <a:ext cx="4277419" cy="1015663"/>
          </a:xfrm>
          <a:prstGeom prst="rect">
            <a:avLst/>
          </a:prstGeom>
        </p:spPr>
        <p:txBody>
          <a:bodyPr wrap="square">
            <a:spAutoFit/>
          </a:bodyPr>
          <a:lstStyle/>
          <a:p>
            <a:pPr marL="174625" indent="-174625" algn="just" rtl="0">
              <a:buFont typeface="Arial" panose="020B0604020202020204" pitchFamily="34" charset="0"/>
              <a:buChar char="•"/>
            </a:pPr>
            <a:r>
              <a:rPr lang="en-US" sz="2000" b="1" i="1" dirty="0" err="1">
                <a:latin typeface="Symbol" panose="05050102010706020507" pitchFamily="18" charset="2"/>
              </a:rPr>
              <a:t>D</a:t>
            </a:r>
            <a:r>
              <a:rPr lang="en-US" sz="2000" b="1" i="1" dirty="0" err="1" smtClean="0">
                <a:latin typeface="+mn-lt"/>
              </a:rPr>
              <a:t>L</a:t>
            </a:r>
            <a:r>
              <a:rPr lang="en-US" sz="2400" b="1" i="1" baseline="-25000" dirty="0" err="1" smtClean="0">
                <a:latin typeface="+mn-lt"/>
              </a:rPr>
              <a:t>n</a:t>
            </a:r>
            <a:r>
              <a:rPr lang="en-US" sz="2000" b="1" i="1" dirty="0" smtClean="0">
                <a:latin typeface="+mn-lt"/>
              </a:rPr>
              <a:t>  </a:t>
            </a:r>
            <a:r>
              <a:rPr lang="en-US" sz="900" b="1" i="1" baseline="-25000" dirty="0" smtClean="0">
                <a:latin typeface="+mn-lt"/>
              </a:rPr>
              <a:t> </a:t>
            </a:r>
            <a:r>
              <a:rPr lang="en-US" sz="2000" b="1" dirty="0" smtClean="0">
                <a:latin typeface="+mn-lt"/>
              </a:rPr>
              <a:t>is </a:t>
            </a:r>
            <a:r>
              <a:rPr lang="en-US" sz="2000" b="1" dirty="0">
                <a:latin typeface="+mn-lt"/>
              </a:rPr>
              <a:t>approximately equal to (</a:t>
            </a:r>
            <a:r>
              <a:rPr lang="en-US" sz="2000" b="1" i="1" dirty="0" err="1">
                <a:latin typeface="+mn-lt"/>
              </a:rPr>
              <a:t>b</a:t>
            </a:r>
            <a:r>
              <a:rPr lang="en-US" sz="2000" b="1" i="1" baseline="-25000" dirty="0" err="1">
                <a:latin typeface="+mn-lt"/>
              </a:rPr>
              <a:t>n</a:t>
            </a:r>
            <a:r>
              <a:rPr lang="en-US" sz="2000" b="1" dirty="0">
                <a:latin typeface="+mn-lt"/>
              </a:rPr>
              <a:t>)/(</a:t>
            </a:r>
            <a:r>
              <a:rPr lang="en-US" sz="2000" b="1" dirty="0" err="1">
                <a:latin typeface="+mn-lt"/>
              </a:rPr>
              <a:t>cos</a:t>
            </a:r>
            <a:r>
              <a:rPr lang="en-US" sz="2000" b="1" dirty="0">
                <a:latin typeface="+mn-lt"/>
              </a:rPr>
              <a:t> </a:t>
            </a:r>
            <a:r>
              <a:rPr lang="en-US" sz="2000" b="1" i="1" dirty="0">
                <a:latin typeface="Symbol" panose="05050102010706020507" pitchFamily="18" charset="2"/>
              </a:rPr>
              <a:t>a</a:t>
            </a:r>
            <a:r>
              <a:rPr lang="en-US" sz="2000" b="1" i="1" baseline="-25000" dirty="0">
                <a:latin typeface="+mn-lt"/>
              </a:rPr>
              <a:t>n</a:t>
            </a:r>
            <a:r>
              <a:rPr lang="en-US" sz="2000" b="1" dirty="0">
                <a:latin typeface="+mn-lt"/>
              </a:rPr>
              <a:t>), where </a:t>
            </a:r>
            <a:r>
              <a:rPr lang="en-US" sz="2000" b="1" i="1" dirty="0" err="1">
                <a:latin typeface="+mn-lt"/>
              </a:rPr>
              <a:t>b</a:t>
            </a:r>
            <a:r>
              <a:rPr lang="en-US" sz="2000" b="1" i="1" baseline="-25000" dirty="0" err="1">
                <a:latin typeface="+mn-lt"/>
              </a:rPr>
              <a:t>n</a:t>
            </a:r>
            <a:r>
              <a:rPr lang="en-US" sz="2000" b="1" i="1" dirty="0">
                <a:latin typeface="+mn-lt"/>
              </a:rPr>
              <a:t> </a:t>
            </a:r>
            <a:r>
              <a:rPr lang="en-US" sz="2000" b="1" dirty="0">
                <a:latin typeface="+mn-lt"/>
              </a:rPr>
              <a:t> the width </a:t>
            </a:r>
            <a:r>
              <a:rPr lang="en-US" sz="2000" b="1" dirty="0" smtClean="0">
                <a:latin typeface="+mn-lt"/>
              </a:rPr>
              <a:t>of  the </a:t>
            </a:r>
            <a:r>
              <a:rPr lang="en-US" sz="2000" b="1" i="1" dirty="0">
                <a:latin typeface="+mn-lt"/>
              </a:rPr>
              <a:t>n</a:t>
            </a:r>
            <a:r>
              <a:rPr lang="en-US" sz="2000" b="1" dirty="0">
                <a:latin typeface="+mn-lt"/>
              </a:rPr>
              <a:t>th slice</a:t>
            </a:r>
            <a:r>
              <a:rPr lang="en-US" sz="2000" b="1" dirty="0" smtClean="0">
                <a:latin typeface="+mn-lt"/>
              </a:rPr>
              <a:t>.</a:t>
            </a:r>
            <a:endParaRPr lang="en-US" sz="2000" b="1" dirty="0">
              <a:latin typeface="+mn-lt"/>
            </a:endParaRPr>
          </a:p>
        </p:txBody>
      </p:sp>
      <p:sp>
        <p:nvSpPr>
          <p:cNvPr id="16" name="Rectangle 15"/>
          <p:cNvSpPr/>
          <p:nvPr/>
        </p:nvSpPr>
        <p:spPr>
          <a:xfrm>
            <a:off x="4621864" y="4465076"/>
            <a:ext cx="4303276" cy="1631216"/>
          </a:xfrm>
          <a:prstGeom prst="rect">
            <a:avLst/>
          </a:prstGeom>
        </p:spPr>
        <p:txBody>
          <a:bodyPr wrap="square">
            <a:spAutoFit/>
          </a:bodyPr>
          <a:lstStyle/>
          <a:p>
            <a:pPr marL="174625" indent="-174625" algn="just" rtl="0">
              <a:buFont typeface="Arial" panose="020B0604020202020204" pitchFamily="34" charset="0"/>
              <a:buChar char="•"/>
            </a:pPr>
            <a:r>
              <a:rPr lang="en-US" sz="2000" b="1" dirty="0" smtClean="0">
                <a:latin typeface="+mn-lt"/>
              </a:rPr>
              <a:t>The </a:t>
            </a:r>
            <a:r>
              <a:rPr lang="en-US" sz="2000" b="1" dirty="0">
                <a:latin typeface="+mn-lt"/>
              </a:rPr>
              <a:t>value of </a:t>
            </a:r>
            <a:r>
              <a:rPr lang="en-US" sz="2000" b="1" i="1" dirty="0">
                <a:latin typeface="Symbol" panose="05050102010706020507" pitchFamily="18" charset="2"/>
              </a:rPr>
              <a:t>a</a:t>
            </a:r>
            <a:r>
              <a:rPr lang="en-US" sz="2000" b="1" i="1" baseline="-25000" dirty="0">
                <a:latin typeface="+mn-lt"/>
              </a:rPr>
              <a:t>n</a:t>
            </a:r>
            <a:r>
              <a:rPr lang="en-US" sz="2000" b="1" i="1" dirty="0">
                <a:latin typeface="+mn-lt"/>
              </a:rPr>
              <a:t> </a:t>
            </a:r>
            <a:r>
              <a:rPr lang="en-US" sz="2000" b="1" dirty="0">
                <a:latin typeface="+mn-lt"/>
              </a:rPr>
              <a:t>may be either positive or negative. The value of </a:t>
            </a:r>
            <a:r>
              <a:rPr lang="en-US" sz="2000" b="1" i="1" dirty="0">
                <a:latin typeface="Symbol" panose="05050102010706020507" pitchFamily="18" charset="2"/>
              </a:rPr>
              <a:t>a</a:t>
            </a:r>
            <a:r>
              <a:rPr lang="en-US" sz="2000" b="1" i="1" baseline="-25000" dirty="0">
                <a:latin typeface="+mn-lt"/>
              </a:rPr>
              <a:t>n</a:t>
            </a:r>
            <a:r>
              <a:rPr lang="en-US" sz="2000" b="1" i="1" dirty="0">
                <a:latin typeface="+mn-lt"/>
              </a:rPr>
              <a:t> </a:t>
            </a:r>
            <a:r>
              <a:rPr lang="en-US" sz="2000" b="1" dirty="0">
                <a:latin typeface="+mn-lt"/>
              </a:rPr>
              <a:t>is </a:t>
            </a:r>
            <a:r>
              <a:rPr lang="en-US" sz="2000" b="1" dirty="0" smtClean="0">
                <a:latin typeface="+mn-lt"/>
              </a:rPr>
              <a:t>positive when </a:t>
            </a:r>
            <a:r>
              <a:rPr lang="en-US" sz="2000" b="1" dirty="0">
                <a:latin typeface="+mn-lt"/>
              </a:rPr>
              <a:t>the slope of the arc is in the same quadrant as the ground slope.</a:t>
            </a:r>
          </a:p>
        </p:txBody>
      </p:sp>
      <p:sp>
        <p:nvSpPr>
          <p:cNvPr id="12" name="Rectangle 11"/>
          <p:cNvSpPr/>
          <p:nvPr/>
        </p:nvSpPr>
        <p:spPr>
          <a:xfrm>
            <a:off x="4619400" y="3527522"/>
            <a:ext cx="4305740" cy="318358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908176" y="1157643"/>
            <a:ext cx="4027861" cy="1477328"/>
          </a:xfrm>
          <a:prstGeom prst="rect">
            <a:avLst/>
          </a:prstGeom>
          <a:solidFill>
            <a:schemeClr val="accent3">
              <a:lumMod val="40000"/>
              <a:lumOff val="60000"/>
            </a:schemeClr>
          </a:solidFill>
        </p:spPr>
        <p:txBody>
          <a:bodyPr wrap="square" rtlCol="0">
            <a:spAutoFit/>
          </a:bodyPr>
          <a:lstStyle/>
          <a:p>
            <a:pPr algn="l" rtl="0"/>
            <a:r>
              <a:rPr lang="en-US" dirty="0" smtClean="0">
                <a:solidFill>
                  <a:srgbClr val="0000FF"/>
                </a:solidFill>
              </a:rPr>
              <a:t>Still here we do not have the free body diagram. In away we have mass procedure for each slice. When we come to evaluate N</a:t>
            </a:r>
            <a:r>
              <a:rPr lang="en-US" baseline="-25000" dirty="0" smtClean="0">
                <a:solidFill>
                  <a:srgbClr val="0000FF"/>
                </a:solidFill>
              </a:rPr>
              <a:t>r</a:t>
            </a:r>
            <a:r>
              <a:rPr lang="en-US" dirty="0" smtClean="0">
                <a:solidFill>
                  <a:srgbClr val="0000FF"/>
                </a:solidFill>
              </a:rPr>
              <a:t> we will have free body diagram for each slice .</a:t>
            </a:r>
            <a:endParaRPr lang="en-US" dirty="0">
              <a:solidFill>
                <a:srgbClr val="0000FF"/>
              </a:solidFill>
            </a:endParaRPr>
          </a:p>
        </p:txBody>
      </p:sp>
    </p:spTree>
    <p:extLst>
      <p:ext uri="{BB962C8B-B14F-4D97-AF65-F5344CB8AC3E}">
        <p14:creationId xmlns:p14="http://schemas.microsoft.com/office/powerpoint/2010/main" val="1194360980"/>
      </p:ext>
    </p:extLst>
  </p:cSld>
  <p:clrMapOvr>
    <a:masterClrMapping/>
  </p:clrMapOvr>
  <p:transition advClick="0" advTm="34000">
    <p:dissolv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38970" y="1822604"/>
            <a:ext cx="5755184" cy="3631763"/>
          </a:xfrm>
          <a:prstGeom prst="rect">
            <a:avLst/>
          </a:prstGeom>
        </p:spPr>
        <p:txBody>
          <a:bodyPr wrap="square">
            <a:spAutoFit/>
          </a:bodyPr>
          <a:lstStyle/>
          <a:p>
            <a:pPr marL="180975" indent="-180975" algn="l" rtl="0" eaLnBrk="1" hangingPunct="1">
              <a:spcBef>
                <a:spcPct val="50000"/>
              </a:spcBef>
            </a:pPr>
            <a:r>
              <a:rPr lang="en-US" sz="2000" b="1" dirty="0" smtClean="0">
                <a:latin typeface="+mn-lt"/>
              </a:rPr>
              <a:t>To get </a:t>
            </a:r>
            <a:r>
              <a:rPr lang="en-US" sz="2000" b="1" i="1" dirty="0" smtClean="0">
                <a:solidFill>
                  <a:srgbClr val="0B0BEF"/>
                </a:solidFill>
                <a:effectLst>
                  <a:outerShdw blurRad="38100" dist="38100" dir="2700000" algn="tl">
                    <a:srgbClr val="000000">
                      <a:alpha val="43137"/>
                    </a:srgbClr>
                  </a:outerShdw>
                </a:effectLst>
                <a:latin typeface="Times New Roman" pitchFamily="18" charset="0"/>
                <a:cs typeface="Times New Roman" pitchFamily="18" charset="0"/>
              </a:rPr>
              <a:t>N</a:t>
            </a:r>
            <a:r>
              <a:rPr lang="en-US" sz="2000" b="1" i="1" baseline="-25000" dirty="0" smtClean="0">
                <a:solidFill>
                  <a:srgbClr val="0B0BEF"/>
                </a:solidFill>
                <a:effectLst>
                  <a:outerShdw blurRad="38100" dist="38100" dir="2700000" algn="tl">
                    <a:srgbClr val="000000">
                      <a:alpha val="43137"/>
                    </a:srgbClr>
                  </a:outerShdw>
                </a:effectLst>
                <a:latin typeface="Times New Roman" pitchFamily="18" charset="0"/>
                <a:cs typeface="Times New Roman" pitchFamily="18" charset="0"/>
              </a:rPr>
              <a:t>r</a:t>
            </a:r>
            <a:r>
              <a:rPr lang="en-US" sz="2000" b="1" i="1" dirty="0" smtClean="0">
                <a:solidFill>
                  <a:srgbClr val="0B0BEF"/>
                </a:solidFill>
                <a:effectLst>
                  <a:outerShdw blurRad="38100" dist="38100" dir="2700000" algn="tl">
                    <a:srgbClr val="000000">
                      <a:alpha val="43137"/>
                    </a:srgbClr>
                  </a:outerShdw>
                </a:effectLst>
                <a:latin typeface="+mn-lt"/>
              </a:rPr>
              <a:t> </a:t>
            </a:r>
            <a:r>
              <a:rPr lang="en-US" sz="2000" b="1" dirty="0" smtClean="0">
                <a:latin typeface="+mn-lt"/>
              </a:rPr>
              <a:t>we have to look at the</a:t>
            </a:r>
            <a:r>
              <a:rPr lang="en-US" sz="2000" b="1" i="1" dirty="0" smtClean="0">
                <a:solidFill>
                  <a:srgbClr val="C00000"/>
                </a:solidFill>
                <a:effectLst>
                  <a:outerShdw blurRad="38100" dist="38100" dir="2700000" algn="tl">
                    <a:srgbClr val="000000">
                      <a:alpha val="43137"/>
                    </a:srgbClr>
                  </a:outerShdw>
                </a:effectLst>
                <a:latin typeface="+mn-lt"/>
              </a:rPr>
              <a:t> Forces on each slice.</a:t>
            </a:r>
          </a:p>
          <a:p>
            <a:pPr marL="180975" indent="-180975" algn="l" rtl="0" eaLnBrk="1" hangingPunct="1">
              <a:spcBef>
                <a:spcPct val="50000"/>
              </a:spcBef>
            </a:pPr>
            <a:r>
              <a:rPr lang="en-US" sz="2000" b="1" i="1" dirty="0" err="1" smtClean="0">
                <a:latin typeface="Times New Roman" pitchFamily="18" charset="0"/>
                <a:cs typeface="Times New Roman" pitchFamily="18" charset="0"/>
              </a:rPr>
              <a:t>W</a:t>
            </a:r>
            <a:r>
              <a:rPr lang="en-US" sz="2000" b="1" i="1" baseline="-25000" dirty="0" err="1" smtClean="0">
                <a:latin typeface="Times New Roman" pitchFamily="18" charset="0"/>
                <a:cs typeface="Times New Roman" pitchFamily="18" charset="0"/>
              </a:rPr>
              <a:t>n</a:t>
            </a:r>
            <a:r>
              <a:rPr lang="en-US" sz="2000" b="1" i="1" dirty="0" smtClean="0">
                <a:latin typeface="Times New Roman" pitchFamily="18" charset="0"/>
                <a:cs typeface="Times New Roman" pitchFamily="18" charset="0"/>
              </a:rPr>
              <a:t> = </a:t>
            </a:r>
            <a:r>
              <a:rPr lang="en-US" sz="2000" b="1" dirty="0" smtClean="0">
                <a:latin typeface="+mn-lt"/>
              </a:rPr>
              <a:t>weight of slice = </a:t>
            </a:r>
            <a:r>
              <a:rPr lang="en-US" sz="2000" b="1" i="1" dirty="0" smtClean="0">
                <a:latin typeface="Symbol" pitchFamily="18" charset="2"/>
              </a:rPr>
              <a:t>g </a:t>
            </a:r>
            <a:r>
              <a:rPr lang="en-US" sz="2000" b="1" i="1" dirty="0" smtClean="0">
                <a:latin typeface="Times New Roman" pitchFamily="18" charset="0"/>
                <a:cs typeface="Times New Roman" pitchFamily="18" charset="0"/>
              </a:rPr>
              <a:t>h </a:t>
            </a:r>
            <a:r>
              <a:rPr lang="en-US" sz="2000" b="1" i="1" dirty="0" err="1" smtClean="0">
                <a:latin typeface="Times New Roman" pitchFamily="18" charset="0"/>
                <a:cs typeface="Times New Roman" pitchFamily="18" charset="0"/>
              </a:rPr>
              <a:t>b</a:t>
            </a:r>
            <a:r>
              <a:rPr lang="en-US" sz="2000" b="1" i="1" baseline="-25000" dirty="0" err="1" smtClean="0">
                <a:latin typeface="Times New Roman" pitchFamily="18" charset="0"/>
                <a:cs typeface="Times New Roman" pitchFamily="18" charset="0"/>
              </a:rPr>
              <a:t>n</a:t>
            </a:r>
            <a:endParaRPr lang="en-US" sz="2000" b="1" i="1" baseline="-25000" dirty="0" smtClean="0">
              <a:latin typeface="Times New Roman" pitchFamily="18" charset="0"/>
              <a:cs typeface="Times New Roman" pitchFamily="18" charset="0"/>
            </a:endParaRPr>
          </a:p>
          <a:p>
            <a:pPr marL="180975" indent="-180975" algn="l" rtl="0" eaLnBrk="1" hangingPunct="1">
              <a:spcBef>
                <a:spcPct val="50000"/>
              </a:spcBef>
            </a:pPr>
            <a:r>
              <a:rPr lang="en-US" sz="2000" b="1" i="1" dirty="0" smtClean="0">
                <a:latin typeface="Times New Roman" pitchFamily="18" charset="0"/>
                <a:cs typeface="Times New Roman" pitchFamily="18" charset="0"/>
              </a:rPr>
              <a:t>N</a:t>
            </a:r>
            <a:r>
              <a:rPr lang="en-US" sz="2000" b="1" i="1" baseline="-25000" dirty="0" smtClean="0">
                <a:latin typeface="Times New Roman" pitchFamily="18" charset="0"/>
                <a:cs typeface="Times New Roman" pitchFamily="18" charset="0"/>
              </a:rPr>
              <a:t>r</a:t>
            </a:r>
            <a:r>
              <a:rPr lang="en-US" sz="2000" b="1" i="1" dirty="0" smtClean="0">
                <a:latin typeface="Times New Roman" pitchFamily="18" charset="0"/>
                <a:cs typeface="Times New Roman" pitchFamily="18" charset="0"/>
              </a:rPr>
              <a:t>=</a:t>
            </a:r>
            <a:r>
              <a:rPr lang="en-US" sz="2000" b="1" dirty="0" smtClean="0">
                <a:latin typeface="+mn-lt"/>
              </a:rPr>
              <a:t> normal force at the base</a:t>
            </a:r>
          </a:p>
          <a:p>
            <a:pPr marL="180975" indent="-180975" algn="l" rtl="0" eaLnBrk="1" hangingPunct="1">
              <a:spcBef>
                <a:spcPct val="50000"/>
              </a:spcBef>
            </a:pPr>
            <a:r>
              <a:rPr lang="en-US" sz="2000" b="1" i="1" dirty="0" err="1" smtClean="0">
                <a:latin typeface="Times New Roman" pitchFamily="18" charset="0"/>
                <a:cs typeface="Times New Roman" pitchFamily="18" charset="0"/>
              </a:rPr>
              <a:t>T</a:t>
            </a:r>
            <a:r>
              <a:rPr lang="en-US" sz="2000" b="1" i="1" baseline="-25000" dirty="0" err="1">
                <a:latin typeface="Times New Roman" pitchFamily="18" charset="0"/>
                <a:cs typeface="Times New Roman" pitchFamily="18" charset="0"/>
              </a:rPr>
              <a:t>r</a:t>
            </a:r>
            <a:r>
              <a:rPr lang="en-US" sz="2000" b="1" i="1" dirty="0" smtClean="0">
                <a:latin typeface="Times New Roman" pitchFamily="18" charset="0"/>
                <a:cs typeface="Times New Roman" pitchFamily="18" charset="0"/>
              </a:rPr>
              <a:t> =</a:t>
            </a:r>
            <a:r>
              <a:rPr lang="en-US" sz="2000" b="1" dirty="0" smtClean="0">
                <a:latin typeface="+mn-lt"/>
              </a:rPr>
              <a:t> shear force at base</a:t>
            </a:r>
          </a:p>
          <a:p>
            <a:pPr marL="180975" indent="-180975" algn="l" rtl="0" eaLnBrk="1" hangingPunct="1">
              <a:spcBef>
                <a:spcPct val="50000"/>
              </a:spcBef>
            </a:pPr>
            <a:r>
              <a:rPr lang="en-US" sz="2000" b="1" i="1" dirty="0" err="1">
                <a:latin typeface="Times New Roman" pitchFamily="18" charset="0"/>
                <a:cs typeface="Times New Roman" pitchFamily="18" charset="0"/>
              </a:rPr>
              <a:t>P</a:t>
            </a:r>
            <a:r>
              <a:rPr lang="en-US" sz="2000" b="1" i="1" baseline="-25000" dirty="0" err="1">
                <a:latin typeface="Times New Roman" pitchFamily="18" charset="0"/>
                <a:cs typeface="Times New Roman" pitchFamily="18" charset="0"/>
              </a:rPr>
              <a:t>n</a:t>
            </a:r>
            <a:r>
              <a:rPr lang="en-US" sz="2000" b="1" i="1" dirty="0">
                <a:latin typeface="Times New Roman" pitchFamily="18" charset="0"/>
                <a:cs typeface="Times New Roman" pitchFamily="18" charset="0"/>
              </a:rPr>
              <a:t>, P</a:t>
            </a:r>
            <a:r>
              <a:rPr lang="en-US" sz="2000" b="1" i="1" baseline="-25000" dirty="0">
                <a:latin typeface="Times New Roman" pitchFamily="18" charset="0"/>
                <a:cs typeface="Times New Roman" pitchFamily="18" charset="0"/>
              </a:rPr>
              <a:t>n+1</a:t>
            </a:r>
            <a:r>
              <a:rPr lang="en-US" sz="2000" b="1" i="1" dirty="0">
                <a:latin typeface="Times New Roman" pitchFamily="18" charset="0"/>
                <a:cs typeface="Times New Roman" pitchFamily="18" charset="0"/>
              </a:rPr>
              <a:t> =</a:t>
            </a:r>
            <a:r>
              <a:rPr lang="en-US" sz="2000" b="1" dirty="0" smtClean="0">
                <a:latin typeface="+mn-lt"/>
              </a:rPr>
              <a:t> Normal force on sides of slice</a:t>
            </a:r>
          </a:p>
          <a:p>
            <a:pPr marL="180975" indent="-180975" algn="l" rtl="0" eaLnBrk="1" hangingPunct="1">
              <a:spcBef>
                <a:spcPct val="50000"/>
              </a:spcBef>
            </a:pPr>
            <a:r>
              <a:rPr lang="en-US" sz="2000" b="1" i="1" dirty="0" err="1">
                <a:latin typeface="Times New Roman" pitchFamily="18" charset="0"/>
                <a:cs typeface="Times New Roman" pitchFamily="18" charset="0"/>
              </a:rPr>
              <a:t>T</a:t>
            </a:r>
            <a:r>
              <a:rPr lang="en-US" sz="2000" b="1" i="1" baseline="-25000" dirty="0" err="1">
                <a:latin typeface="Times New Roman" pitchFamily="18" charset="0"/>
                <a:cs typeface="Times New Roman" pitchFamily="18" charset="0"/>
              </a:rPr>
              <a:t>n</a:t>
            </a:r>
            <a:r>
              <a:rPr lang="en-US" sz="2000" b="1" i="1" dirty="0">
                <a:latin typeface="Times New Roman" pitchFamily="18" charset="0"/>
                <a:cs typeface="Times New Roman" pitchFamily="18" charset="0"/>
              </a:rPr>
              <a:t>, T</a:t>
            </a:r>
            <a:r>
              <a:rPr lang="en-US" sz="2000" b="1" i="1" baseline="-25000" dirty="0">
                <a:latin typeface="Times New Roman" pitchFamily="18" charset="0"/>
                <a:cs typeface="Times New Roman" pitchFamily="18" charset="0"/>
              </a:rPr>
              <a:t>n+1</a:t>
            </a:r>
            <a:r>
              <a:rPr lang="en-US" sz="2000" b="1" i="1" dirty="0">
                <a:latin typeface="Times New Roman" pitchFamily="18" charset="0"/>
                <a:cs typeface="Times New Roman" pitchFamily="18" charset="0"/>
              </a:rPr>
              <a:t> = </a:t>
            </a:r>
            <a:r>
              <a:rPr lang="en-US" sz="2000" b="1" dirty="0" smtClean="0">
                <a:latin typeface="+mn-lt"/>
              </a:rPr>
              <a:t>Shear forces on sides of slice</a:t>
            </a:r>
          </a:p>
          <a:p>
            <a:pPr marL="180975" indent="-180975" algn="l" rtl="0" eaLnBrk="1" hangingPunct="1">
              <a:spcBef>
                <a:spcPct val="50000"/>
              </a:spcBef>
            </a:pPr>
            <a:r>
              <a:rPr lang="en-US" sz="2000" b="1" dirty="0" smtClean="0">
                <a:solidFill>
                  <a:srgbClr val="0B0BEF"/>
                </a:solidFill>
                <a:latin typeface="+mn-lt"/>
              </a:rPr>
              <a:t>6</a:t>
            </a:r>
            <a:r>
              <a:rPr lang="en-US" sz="2000" b="1" dirty="0" smtClean="0">
                <a:latin typeface="+mn-lt"/>
              </a:rPr>
              <a:t> No. of Unknowns </a:t>
            </a:r>
            <a:r>
              <a:rPr lang="en-US" sz="2000" b="1" dirty="0" smtClean="0">
                <a:latin typeface="+mn-lt"/>
                <a:sym typeface="Wingdings" pitchFamily="2" charset="2"/>
              </a:rPr>
              <a:t> N</a:t>
            </a:r>
            <a:r>
              <a:rPr lang="en-US" sz="2000" b="1" baseline="-25000" dirty="0" smtClean="0">
                <a:latin typeface="+mn-lt"/>
                <a:sym typeface="Wingdings" pitchFamily="2" charset="2"/>
              </a:rPr>
              <a:t>r</a:t>
            </a:r>
            <a:r>
              <a:rPr lang="en-US" sz="2000" b="1" dirty="0" smtClean="0">
                <a:latin typeface="+mn-lt"/>
                <a:sym typeface="Wingdings" pitchFamily="2" charset="2"/>
              </a:rPr>
              <a:t>, </a:t>
            </a:r>
            <a:r>
              <a:rPr lang="en-US" sz="2000" b="1" i="1" dirty="0" err="1" smtClean="0">
                <a:latin typeface="Times New Roman" pitchFamily="18" charset="0"/>
                <a:cs typeface="Times New Roman" pitchFamily="18" charset="0"/>
                <a:sym typeface="Wingdings" pitchFamily="2" charset="2"/>
              </a:rPr>
              <a:t>T</a:t>
            </a:r>
            <a:r>
              <a:rPr lang="en-US" sz="2000" b="1" i="1" baseline="-25000" dirty="0" err="1" smtClean="0">
                <a:latin typeface="Times New Roman" pitchFamily="18" charset="0"/>
                <a:cs typeface="Times New Roman" pitchFamily="18" charset="0"/>
                <a:sym typeface="Wingdings" pitchFamily="2" charset="2"/>
              </a:rPr>
              <a:t>r</a:t>
            </a:r>
            <a:r>
              <a:rPr lang="en-US" sz="2000" b="1" i="1" dirty="0" smtClean="0">
                <a:latin typeface="Times New Roman" pitchFamily="18" charset="0"/>
                <a:cs typeface="Times New Roman" pitchFamily="18" charset="0"/>
                <a:sym typeface="Wingdings" pitchFamily="2" charset="2"/>
              </a:rPr>
              <a:t>, </a:t>
            </a:r>
            <a:r>
              <a:rPr lang="en-US" sz="2000" b="1" i="1" dirty="0" err="1">
                <a:latin typeface="Times New Roman" pitchFamily="18" charset="0"/>
                <a:cs typeface="Times New Roman" pitchFamily="18" charset="0"/>
              </a:rPr>
              <a:t>P</a:t>
            </a:r>
            <a:r>
              <a:rPr lang="en-US" sz="2000" b="1" i="1" baseline="-25000" dirty="0" err="1">
                <a:latin typeface="Times New Roman" pitchFamily="18" charset="0"/>
                <a:cs typeface="Times New Roman" pitchFamily="18" charset="0"/>
              </a:rPr>
              <a:t>n</a:t>
            </a:r>
            <a:r>
              <a:rPr lang="en-US" sz="2000" b="1" i="1" dirty="0">
                <a:latin typeface="Times New Roman" pitchFamily="18" charset="0"/>
                <a:cs typeface="Times New Roman" pitchFamily="18" charset="0"/>
              </a:rPr>
              <a:t>, P</a:t>
            </a:r>
            <a:r>
              <a:rPr lang="en-US" sz="2000" b="1" i="1" baseline="-25000" dirty="0">
                <a:latin typeface="Times New Roman" pitchFamily="18" charset="0"/>
                <a:cs typeface="Times New Roman" pitchFamily="18" charset="0"/>
              </a:rPr>
              <a:t>n+1</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T</a:t>
            </a:r>
            <a:r>
              <a:rPr lang="en-US" sz="2000" b="1" i="1" baseline="-25000" dirty="0" err="1">
                <a:latin typeface="Times New Roman" pitchFamily="18" charset="0"/>
                <a:cs typeface="Times New Roman" pitchFamily="18" charset="0"/>
              </a:rPr>
              <a:t>n</a:t>
            </a:r>
            <a:r>
              <a:rPr lang="en-US" sz="2000" b="1" i="1" dirty="0">
                <a:latin typeface="Times New Roman" pitchFamily="18" charset="0"/>
                <a:cs typeface="Times New Roman" pitchFamily="18" charset="0"/>
              </a:rPr>
              <a:t>, T</a:t>
            </a:r>
            <a:r>
              <a:rPr lang="en-US" sz="2000" b="1" i="1" baseline="-25000" dirty="0">
                <a:latin typeface="Times New Roman" pitchFamily="18" charset="0"/>
                <a:cs typeface="Times New Roman" pitchFamily="18" charset="0"/>
              </a:rPr>
              <a:t>n+1</a:t>
            </a:r>
            <a:r>
              <a:rPr lang="en-US" sz="2000" b="1" i="1" dirty="0">
                <a:latin typeface="Times New Roman" pitchFamily="18" charset="0"/>
                <a:cs typeface="Times New Roman" pitchFamily="18" charset="0"/>
              </a:rPr>
              <a:t> </a:t>
            </a:r>
            <a:endParaRPr lang="en-US" sz="2000" b="1" i="1" dirty="0" smtClean="0">
              <a:latin typeface="Times New Roman" pitchFamily="18" charset="0"/>
              <a:cs typeface="Times New Roman" pitchFamily="18" charset="0"/>
            </a:endParaRPr>
          </a:p>
          <a:p>
            <a:pPr marL="180975" indent="-180975" algn="l" rtl="0" eaLnBrk="1" hangingPunct="1">
              <a:spcBef>
                <a:spcPct val="50000"/>
              </a:spcBef>
            </a:pPr>
            <a:r>
              <a:rPr lang="en-US" sz="2000" b="1" dirty="0" smtClean="0">
                <a:solidFill>
                  <a:srgbClr val="0B0BEF"/>
                </a:solidFill>
                <a:latin typeface="+mn-lt"/>
              </a:rPr>
              <a:t>3</a:t>
            </a:r>
            <a:r>
              <a:rPr lang="en-US" sz="2000" b="1" dirty="0" smtClean="0">
                <a:latin typeface="+mn-lt"/>
              </a:rPr>
              <a:t> equilibrium equations </a:t>
            </a:r>
            <a:r>
              <a:rPr lang="en-US" sz="2000" b="1" dirty="0" smtClean="0">
                <a:latin typeface="+mn-lt"/>
                <a:sym typeface="Wingdings" pitchFamily="2" charset="2"/>
              </a:rPr>
              <a:t> </a:t>
            </a:r>
            <a:r>
              <a:rPr lang="en-US" sz="2000" b="1" i="1" dirty="0" err="1" smtClean="0">
                <a:latin typeface="Symbol" pitchFamily="18" charset="2"/>
                <a:cs typeface="Times New Roman" pitchFamily="18" charset="0"/>
                <a:sym typeface="Wingdings" pitchFamily="2" charset="2"/>
              </a:rPr>
              <a:t>S</a:t>
            </a:r>
            <a:r>
              <a:rPr lang="en-US" sz="2000" b="1" i="1" dirty="0" err="1" smtClean="0">
                <a:latin typeface="Times New Roman" pitchFamily="18" charset="0"/>
                <a:cs typeface="Times New Roman" pitchFamily="18" charset="0"/>
                <a:sym typeface="Wingdings" pitchFamily="2" charset="2"/>
              </a:rPr>
              <a:t>F</a:t>
            </a:r>
            <a:r>
              <a:rPr lang="en-US" sz="2000" b="1" i="1" baseline="-25000" dirty="0" err="1" smtClean="0">
                <a:latin typeface="Times New Roman" pitchFamily="18" charset="0"/>
                <a:cs typeface="Times New Roman" pitchFamily="18" charset="0"/>
                <a:sym typeface="Wingdings" pitchFamily="2" charset="2"/>
              </a:rPr>
              <a:t>x</a:t>
            </a:r>
            <a:r>
              <a:rPr lang="en-US" sz="2000" b="1" i="1" dirty="0" smtClean="0">
                <a:latin typeface="Times New Roman" pitchFamily="18" charset="0"/>
                <a:cs typeface="Times New Roman" pitchFamily="18" charset="0"/>
                <a:sym typeface="Wingdings" pitchFamily="2" charset="2"/>
              </a:rPr>
              <a:t> =0, </a:t>
            </a:r>
            <a:r>
              <a:rPr lang="en-US" sz="2000" b="1" i="1" dirty="0" err="1" smtClean="0">
                <a:latin typeface="Symbol" pitchFamily="18" charset="2"/>
                <a:cs typeface="Times New Roman" pitchFamily="18" charset="0"/>
                <a:sym typeface="Wingdings" pitchFamily="2" charset="2"/>
              </a:rPr>
              <a:t>S</a:t>
            </a:r>
            <a:r>
              <a:rPr lang="en-US" sz="2000" b="1" i="1" dirty="0" err="1" smtClean="0">
                <a:latin typeface="Times New Roman" pitchFamily="18" charset="0"/>
                <a:cs typeface="Times New Roman" pitchFamily="18" charset="0"/>
                <a:sym typeface="Wingdings" pitchFamily="2" charset="2"/>
              </a:rPr>
              <a:t>F</a:t>
            </a:r>
            <a:r>
              <a:rPr lang="en-US" sz="2000" b="1" i="1" baseline="-25000" dirty="0" err="1" smtClean="0">
                <a:latin typeface="Times New Roman" pitchFamily="18" charset="0"/>
                <a:cs typeface="Times New Roman" pitchFamily="18" charset="0"/>
                <a:sym typeface="Wingdings" pitchFamily="2" charset="2"/>
              </a:rPr>
              <a:t>y</a:t>
            </a:r>
            <a:r>
              <a:rPr lang="en-US" sz="2000" b="1" i="1" dirty="0" smtClean="0">
                <a:latin typeface="Times New Roman" pitchFamily="18" charset="0"/>
                <a:cs typeface="Times New Roman" pitchFamily="18" charset="0"/>
                <a:sym typeface="Wingdings" pitchFamily="2" charset="2"/>
              </a:rPr>
              <a:t> =0, </a:t>
            </a:r>
            <a:r>
              <a:rPr lang="en-US" sz="2000" b="1" i="1" dirty="0" smtClean="0">
                <a:latin typeface="Symbol" pitchFamily="18" charset="2"/>
                <a:cs typeface="Times New Roman" pitchFamily="18" charset="0"/>
                <a:sym typeface="Wingdings" pitchFamily="2" charset="2"/>
              </a:rPr>
              <a:t>S </a:t>
            </a:r>
            <a:r>
              <a:rPr lang="en-US" sz="2000" b="1" i="1" dirty="0" smtClean="0">
                <a:latin typeface="Times New Roman" pitchFamily="18" charset="0"/>
                <a:cs typeface="Times New Roman" pitchFamily="18" charset="0"/>
                <a:sym typeface="Wingdings" pitchFamily="2" charset="2"/>
              </a:rPr>
              <a:t>M=0</a:t>
            </a:r>
          </a:p>
        </p:txBody>
      </p:sp>
      <p:grpSp>
        <p:nvGrpSpPr>
          <p:cNvPr id="2" name="Group 1"/>
          <p:cNvGrpSpPr/>
          <p:nvPr/>
        </p:nvGrpSpPr>
        <p:grpSpPr>
          <a:xfrm>
            <a:off x="5686738" y="725240"/>
            <a:ext cx="3363132" cy="5837381"/>
            <a:chOff x="6369050" y="831850"/>
            <a:chExt cx="2774950" cy="4816475"/>
          </a:xfrm>
        </p:grpSpPr>
        <p:pic>
          <p:nvPicPr>
            <p:cNvPr id="12" name="Picture 11" descr="Picture 004.jpg"/>
            <p:cNvPicPr>
              <a:picLocks noChangeAspect="1"/>
            </p:cNvPicPr>
            <p:nvPr/>
          </p:nvPicPr>
          <p:blipFill>
            <a:blip r:embed="rId3" cstate="print"/>
            <a:srcRect l="18959" t="52093" r="43373" b="7508"/>
            <a:stretch>
              <a:fillRect/>
            </a:stretch>
          </p:blipFill>
          <p:spPr>
            <a:xfrm>
              <a:off x="6472645" y="2066925"/>
              <a:ext cx="2671355" cy="3581400"/>
            </a:xfrm>
            <a:prstGeom prst="rect">
              <a:avLst/>
            </a:prstGeom>
          </p:spPr>
        </p:pic>
        <p:cxnSp>
          <p:nvCxnSpPr>
            <p:cNvPr id="13" name="Straight Connector 12"/>
            <p:cNvCxnSpPr/>
            <p:nvPr/>
          </p:nvCxnSpPr>
          <p:spPr>
            <a:xfrm rot="16200000" flipV="1">
              <a:off x="5514975" y="2343150"/>
              <a:ext cx="3752850" cy="1314450"/>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369050" y="1012825"/>
              <a:ext cx="390525" cy="369332"/>
            </a:xfrm>
            <a:prstGeom prst="rect">
              <a:avLst/>
            </a:prstGeom>
            <a:noFill/>
          </p:spPr>
          <p:txBody>
            <a:bodyPr wrap="square" rtlCol="0">
              <a:spAutoFit/>
            </a:bodyPr>
            <a:lstStyle/>
            <a:p>
              <a:pPr algn="l" rtl="0"/>
              <a:r>
                <a:rPr lang="en-US" dirty="0" smtClean="0">
                  <a:solidFill>
                    <a:srgbClr val="FF0000"/>
                  </a:solidFill>
                </a:rPr>
                <a:t>O</a:t>
              </a:r>
              <a:endParaRPr lang="en-US" dirty="0">
                <a:solidFill>
                  <a:srgbClr val="FF0000"/>
                </a:solidFill>
              </a:endParaRPr>
            </a:p>
          </p:txBody>
        </p:sp>
        <p:sp>
          <p:nvSpPr>
            <p:cNvPr id="15" name="Oval 14"/>
            <p:cNvSpPr/>
            <p:nvPr/>
          </p:nvSpPr>
          <p:spPr>
            <a:xfrm>
              <a:off x="6715124" y="1120775"/>
              <a:ext cx="73025" cy="76200"/>
            </a:xfrm>
            <a:prstGeom prst="ellipse">
              <a:avLst/>
            </a:prstGeom>
            <a:solidFill>
              <a:srgbClr val="0B0BEF"/>
            </a:solidFill>
            <a:ln>
              <a:solidFill>
                <a:srgbClr val="0B0B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7054850" y="831850"/>
              <a:ext cx="1279525" cy="369332"/>
            </a:xfrm>
            <a:prstGeom prst="rect">
              <a:avLst/>
            </a:prstGeom>
            <a:noFill/>
          </p:spPr>
          <p:txBody>
            <a:bodyPr wrap="square" rtlCol="0">
              <a:spAutoFit/>
            </a:bodyPr>
            <a:lstStyle/>
            <a:p>
              <a:pPr algn="l" rtl="0"/>
              <a:r>
                <a:rPr lang="en-US" dirty="0" smtClean="0">
                  <a:solidFill>
                    <a:srgbClr val="FF0000"/>
                  </a:solidFill>
                </a:rPr>
                <a:t>r </a:t>
              </a:r>
              <a:r>
                <a:rPr lang="en-US" dirty="0" err="1" smtClean="0">
                  <a:solidFill>
                    <a:srgbClr val="FF0000"/>
                  </a:solidFill>
                </a:rPr>
                <a:t>sin</a:t>
              </a:r>
              <a:r>
                <a:rPr lang="en-US" dirty="0" err="1" smtClean="0">
                  <a:solidFill>
                    <a:srgbClr val="FF0000"/>
                  </a:solidFill>
                  <a:latin typeface="Symbol" pitchFamily="18" charset="2"/>
                </a:rPr>
                <a:t>a</a:t>
              </a:r>
              <a:r>
                <a:rPr lang="en-US" baseline="-25000" dirty="0" err="1" smtClean="0">
                  <a:solidFill>
                    <a:srgbClr val="FF0000"/>
                  </a:solidFill>
                  <a:latin typeface="Times New Roman" pitchFamily="18" charset="0"/>
                  <a:cs typeface="Times New Roman" pitchFamily="18" charset="0"/>
                </a:rPr>
                <a:t>n</a:t>
              </a:r>
              <a:endParaRPr lang="en-US" baseline="-25000" dirty="0">
                <a:solidFill>
                  <a:srgbClr val="FF0000"/>
                </a:solidFill>
                <a:latin typeface="Times New Roman" pitchFamily="18" charset="0"/>
                <a:cs typeface="Times New Roman" pitchFamily="18" charset="0"/>
              </a:endParaRPr>
            </a:p>
          </p:txBody>
        </p:sp>
        <p:cxnSp>
          <p:nvCxnSpPr>
            <p:cNvPr id="17" name="Straight Connector 16"/>
            <p:cNvCxnSpPr/>
            <p:nvPr/>
          </p:nvCxnSpPr>
          <p:spPr>
            <a:xfrm rot="5400000" flipH="1" flipV="1">
              <a:off x="6996115" y="2014538"/>
              <a:ext cx="1933574" cy="0"/>
            </a:xfrm>
            <a:prstGeom prst="line">
              <a:avLst/>
            </a:prstGeom>
            <a:ln w="19050">
              <a:solidFill>
                <a:srgbClr val="0B0BEF"/>
              </a:solidFill>
              <a:prstDash val="lgDash"/>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5" idx="5"/>
            </p:cNvCxnSpPr>
            <p:nvPr/>
          </p:nvCxnSpPr>
          <p:spPr>
            <a:xfrm rot="5400000" flipH="1" flipV="1">
              <a:off x="7363057" y="595498"/>
              <a:ext cx="4716" cy="117592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96835" y="5593206"/>
            <a:ext cx="5672916" cy="1200329"/>
          </a:xfrm>
          <a:prstGeom prst="rect">
            <a:avLst/>
          </a:prstGeom>
          <a:solidFill>
            <a:srgbClr val="FFFF00"/>
          </a:solidFill>
          <a:ln>
            <a:solidFill>
              <a:srgbClr val="0B0BEF"/>
            </a:solidFill>
          </a:ln>
        </p:spPr>
        <p:txBody>
          <a:bodyPr wrap="square" rtlCol="0">
            <a:spAutoFit/>
          </a:bodyPr>
          <a:lstStyle/>
          <a:p>
            <a:pPr marL="180975" indent="-180975" algn="just" rtl="0" eaLnBrk="1" hangingPunct="1">
              <a:spcBef>
                <a:spcPts val="0"/>
              </a:spcBef>
            </a:pPr>
            <a:r>
              <a:rPr lang="en-US" b="1" dirty="0">
                <a:solidFill>
                  <a:srgbClr val="0B0BEF"/>
                </a:solidFill>
                <a:sym typeface="Wingdings" pitchFamily="2" charset="2"/>
              </a:rPr>
              <a:t>The system is statically </a:t>
            </a:r>
            <a:r>
              <a:rPr lang="en-US" b="1" dirty="0" smtClean="0">
                <a:solidFill>
                  <a:srgbClr val="0B0BEF"/>
                </a:solidFill>
                <a:sym typeface="Wingdings" pitchFamily="2" charset="2"/>
              </a:rPr>
              <a:t>indeterminate.</a:t>
            </a:r>
            <a:endParaRPr lang="en-US" b="1" dirty="0">
              <a:solidFill>
                <a:srgbClr val="0B0BEF"/>
              </a:solidFill>
              <a:sym typeface="Wingdings" pitchFamily="2" charset="2"/>
            </a:endParaRPr>
          </a:p>
          <a:p>
            <a:pPr algn="just" rtl="0" eaLnBrk="1" hangingPunct="1">
              <a:spcBef>
                <a:spcPts val="0"/>
              </a:spcBef>
            </a:pPr>
            <a:r>
              <a:rPr lang="en-US" b="1" dirty="0">
                <a:solidFill>
                  <a:srgbClr val="0B0BEF"/>
                </a:solidFill>
                <a:sym typeface="Wingdings" pitchFamily="2" charset="2"/>
              </a:rPr>
              <a:t> Assumptions must be made to solve the </a:t>
            </a:r>
            <a:r>
              <a:rPr lang="en-US" b="1" dirty="0" smtClean="0">
                <a:solidFill>
                  <a:srgbClr val="0B0BEF"/>
                </a:solidFill>
                <a:sym typeface="Wingdings" pitchFamily="2" charset="2"/>
              </a:rPr>
              <a:t>problem. </a:t>
            </a:r>
          </a:p>
          <a:p>
            <a:pPr marL="180975" indent="-180975" algn="just" rtl="0" eaLnBrk="1" hangingPunct="1">
              <a:spcBef>
                <a:spcPts val="0"/>
              </a:spcBef>
            </a:pPr>
            <a:endParaRPr lang="en-US" b="1" dirty="0">
              <a:solidFill>
                <a:srgbClr val="0B0BEF"/>
              </a:solidFill>
              <a:sym typeface="Wingdings" pitchFamily="2" charset="2"/>
            </a:endParaRPr>
          </a:p>
          <a:p>
            <a:pPr algn="just" rtl="0" eaLnBrk="1" hangingPunct="1">
              <a:spcBef>
                <a:spcPts val="0"/>
              </a:spcBef>
            </a:pPr>
            <a:r>
              <a:rPr lang="en-US" b="1" dirty="0">
                <a:solidFill>
                  <a:srgbClr val="FF0000"/>
                </a:solidFill>
                <a:sym typeface="Wingdings" pitchFamily="2" charset="2"/>
              </a:rPr>
              <a:t>Different assumptions yield different </a:t>
            </a:r>
            <a:r>
              <a:rPr lang="en-US" b="1" dirty="0" smtClean="0">
                <a:solidFill>
                  <a:srgbClr val="FF0000"/>
                </a:solidFill>
                <a:sym typeface="Wingdings" pitchFamily="2" charset="2"/>
              </a:rPr>
              <a:t>methods.</a:t>
            </a:r>
            <a:endParaRPr lang="en-US" dirty="0"/>
          </a:p>
        </p:txBody>
      </p:sp>
      <p:cxnSp>
        <p:nvCxnSpPr>
          <p:cNvPr id="19" name="Straight Arrow Connector 18"/>
          <p:cNvCxnSpPr/>
          <p:nvPr/>
        </p:nvCxnSpPr>
        <p:spPr>
          <a:xfrm>
            <a:off x="7062847" y="2106185"/>
            <a:ext cx="984204" cy="0"/>
          </a:xfrm>
          <a:prstGeom prst="straightConnector1">
            <a:avLst/>
          </a:prstGeom>
          <a:ln w="15875">
            <a:solidFill>
              <a:srgbClr val="0B0BEF"/>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265982" y="1666961"/>
            <a:ext cx="479425" cy="369332"/>
          </a:xfrm>
          <a:prstGeom prst="rect">
            <a:avLst/>
          </a:prstGeom>
          <a:noFill/>
        </p:spPr>
        <p:txBody>
          <a:bodyPr wrap="square" rtlCol="0">
            <a:spAutoFit/>
          </a:bodyPr>
          <a:lstStyle/>
          <a:p>
            <a:pPr algn="l" rtl="0"/>
            <a:r>
              <a:rPr lang="en-US" dirty="0" err="1" smtClean="0">
                <a:solidFill>
                  <a:srgbClr val="0B0BEF"/>
                </a:solidFill>
              </a:rPr>
              <a:t>b</a:t>
            </a:r>
            <a:r>
              <a:rPr lang="en-US" baseline="-25000" dirty="0" err="1" smtClean="0">
                <a:solidFill>
                  <a:srgbClr val="0B0BEF"/>
                </a:solidFill>
              </a:rPr>
              <a:t>n</a:t>
            </a:r>
            <a:endParaRPr lang="en-US" baseline="-25000" dirty="0">
              <a:solidFill>
                <a:srgbClr val="0B0BEF"/>
              </a:solidFill>
              <a:latin typeface="Times New Roman" pitchFamily="18" charset="0"/>
              <a:cs typeface="Times New Roman" pitchFamily="18" charset="0"/>
            </a:endParaRPr>
          </a:p>
        </p:txBody>
      </p:sp>
      <p:cxnSp>
        <p:nvCxnSpPr>
          <p:cNvPr id="21" name="Straight Arrow Connector 20"/>
          <p:cNvCxnSpPr/>
          <p:nvPr/>
        </p:nvCxnSpPr>
        <p:spPr>
          <a:xfrm>
            <a:off x="5998046" y="2711066"/>
            <a:ext cx="46128" cy="2686950"/>
          </a:xfrm>
          <a:prstGeom prst="straightConnector1">
            <a:avLst/>
          </a:prstGeom>
          <a:ln w="15875">
            <a:solidFill>
              <a:srgbClr val="0B0BEF"/>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812291" y="2711066"/>
            <a:ext cx="1858290" cy="0"/>
          </a:xfrm>
          <a:prstGeom prst="line">
            <a:avLst/>
          </a:prstGeom>
          <a:ln>
            <a:solidFill>
              <a:srgbClr val="0B0BEF"/>
            </a:solidFill>
            <a:prstDash val="lg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812291" y="5398017"/>
            <a:ext cx="1784457" cy="0"/>
          </a:xfrm>
          <a:prstGeom prst="line">
            <a:avLst/>
          </a:prstGeom>
          <a:ln>
            <a:solidFill>
              <a:srgbClr val="0B0BEF"/>
            </a:solidFill>
            <a:prstDash val="lg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698099" y="3731122"/>
            <a:ext cx="346075" cy="369332"/>
          </a:xfrm>
          <a:prstGeom prst="rect">
            <a:avLst/>
          </a:prstGeom>
          <a:noFill/>
        </p:spPr>
        <p:txBody>
          <a:bodyPr wrap="square" rtlCol="0">
            <a:spAutoFit/>
          </a:bodyPr>
          <a:lstStyle/>
          <a:p>
            <a:pPr algn="l" rtl="0"/>
            <a:r>
              <a:rPr lang="en-US" dirty="0" smtClean="0">
                <a:solidFill>
                  <a:srgbClr val="0B0BEF"/>
                </a:solidFill>
              </a:rPr>
              <a:t>h</a:t>
            </a:r>
            <a:endParaRPr lang="en-US" baseline="-25000" dirty="0">
              <a:solidFill>
                <a:srgbClr val="0B0BEF"/>
              </a:solidFill>
              <a:latin typeface="Times New Roman" pitchFamily="18" charset="0"/>
              <a:cs typeface="Times New Roman" pitchFamily="18" charset="0"/>
            </a:endParaRPr>
          </a:p>
        </p:txBody>
      </p:sp>
      <p:graphicFrame>
        <p:nvGraphicFramePr>
          <p:cNvPr id="24" name="Object 4"/>
          <p:cNvGraphicFramePr>
            <a:graphicFrameLocks noChangeAspect="1"/>
          </p:cNvGraphicFramePr>
          <p:nvPr>
            <p:extLst>
              <p:ext uri="{D42A27DB-BD31-4B8C-83A1-F6EECF244321}">
                <p14:modId xmlns:p14="http://schemas.microsoft.com/office/powerpoint/2010/main" val="2103762601"/>
              </p:ext>
            </p:extLst>
          </p:nvPr>
        </p:nvGraphicFramePr>
        <p:xfrm>
          <a:off x="2332141" y="108951"/>
          <a:ext cx="3368682" cy="966455"/>
        </p:xfrm>
        <a:graphic>
          <a:graphicData uri="http://schemas.openxmlformats.org/presentationml/2006/ole">
            <mc:AlternateContent xmlns:mc="http://schemas.openxmlformats.org/markup-compatibility/2006">
              <mc:Choice xmlns:v="urn:schemas-microsoft-com:vml" Requires="v">
                <p:oleObj spid="_x0000_s560193" name="Equation" r:id="rId4" imgW="1803240" imgH="495000" progId="Equation.3">
                  <p:embed/>
                </p:oleObj>
              </mc:Choice>
              <mc:Fallback>
                <p:oleObj name="Equation" r:id="rId4" imgW="1803240" imgH="4950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2141" y="108951"/>
                        <a:ext cx="3368682" cy="966455"/>
                      </a:xfrm>
                      <a:prstGeom prst="rect">
                        <a:avLst/>
                      </a:prstGeom>
                      <a:solidFill>
                        <a:srgbClr val="FFFF00"/>
                      </a:solidFill>
                      <a:ln w="38100">
                        <a:solidFill>
                          <a:srgbClr val="FF0000"/>
                        </a:solidFill>
                      </a:ln>
                      <a:effectLst/>
                      <a:extLst/>
                    </p:spPr>
                  </p:pic>
                </p:oleObj>
              </mc:Fallback>
            </mc:AlternateContent>
          </a:graphicData>
        </a:graphic>
      </p:graphicFrame>
      <p:sp>
        <p:nvSpPr>
          <p:cNvPr id="25" name="Rectangle 24"/>
          <p:cNvSpPr/>
          <p:nvPr/>
        </p:nvSpPr>
        <p:spPr>
          <a:xfrm>
            <a:off x="181736" y="380308"/>
            <a:ext cx="2300060" cy="707886"/>
          </a:xfrm>
          <a:prstGeom prst="rect">
            <a:avLst/>
          </a:prstGeom>
        </p:spPr>
        <p:txBody>
          <a:bodyPr wrap="square">
            <a:spAutoFit/>
          </a:bodyPr>
          <a:lstStyle/>
          <a:p>
            <a:pPr marL="180975" indent="-180975" algn="l" rtl="0" eaLnBrk="1" hangingPunct="1">
              <a:spcBef>
                <a:spcPct val="50000"/>
              </a:spcBef>
            </a:pPr>
            <a:r>
              <a:rPr lang="en-US" sz="2000" b="1" dirty="0" smtClean="0">
                <a:latin typeface="+mn-lt"/>
              </a:rPr>
              <a:t>For Equilibrium of all slices</a:t>
            </a:r>
          </a:p>
        </p:txBody>
      </p:sp>
      <p:sp>
        <p:nvSpPr>
          <p:cNvPr id="4" name="Rectangle 3"/>
          <p:cNvSpPr/>
          <p:nvPr/>
        </p:nvSpPr>
        <p:spPr>
          <a:xfrm>
            <a:off x="96835" y="1157458"/>
            <a:ext cx="5663013" cy="646331"/>
          </a:xfrm>
          <a:prstGeom prst="rect">
            <a:avLst/>
          </a:prstGeom>
        </p:spPr>
        <p:txBody>
          <a:bodyPr wrap="square">
            <a:spAutoFit/>
          </a:bodyPr>
          <a:lstStyle/>
          <a:p>
            <a:pPr algn="l" rtl="0"/>
            <a:r>
              <a:rPr lang="en-US" b="1" dirty="0" smtClean="0">
                <a:solidFill>
                  <a:srgbClr val="00B050"/>
                </a:solidFill>
              </a:rPr>
              <a:t>This is exact but approximations are introduced in determining the force </a:t>
            </a:r>
            <a:r>
              <a:rPr lang="en-US" b="1" dirty="0" smtClean="0">
                <a:solidFill>
                  <a:srgbClr val="0B0BEF"/>
                </a:solidFill>
              </a:rPr>
              <a:t>N</a:t>
            </a:r>
            <a:r>
              <a:rPr lang="en-US" b="1" baseline="-25000" dirty="0" smtClean="0">
                <a:solidFill>
                  <a:srgbClr val="0B0BEF"/>
                </a:solidFill>
              </a:rPr>
              <a:t>r</a:t>
            </a:r>
            <a:r>
              <a:rPr lang="en-US" b="1" dirty="0" smtClean="0">
                <a:solidFill>
                  <a:srgbClr val="00B050"/>
                </a:solidFill>
              </a:rPr>
              <a:t>.</a:t>
            </a:r>
            <a:endParaRPr lang="en-US" dirty="0">
              <a:solidFill>
                <a:srgbClr val="00B050"/>
              </a:solidFill>
            </a:endParaRPr>
          </a:p>
        </p:txBody>
      </p:sp>
      <p:sp>
        <p:nvSpPr>
          <p:cNvPr id="26" name="TextBox 25"/>
          <p:cNvSpPr txBox="1"/>
          <p:nvPr/>
        </p:nvSpPr>
        <p:spPr>
          <a:xfrm>
            <a:off x="7909754" y="233103"/>
            <a:ext cx="1033488" cy="584775"/>
          </a:xfrm>
          <a:prstGeom prst="rect">
            <a:avLst/>
          </a:prstGeom>
          <a:solidFill>
            <a:srgbClr val="FFFF00"/>
          </a:solidFill>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a:scene3d>
            <a:camera prst="orthographicFront"/>
            <a:lightRig rig="threePt" dir="t"/>
          </a:scene3d>
          <a:sp3d>
            <a:bevelT prst="convex"/>
          </a:sp3d>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
        <p:nvSpPr>
          <p:cNvPr id="6" name="Freeform 5"/>
          <p:cNvSpPr/>
          <p:nvPr/>
        </p:nvSpPr>
        <p:spPr>
          <a:xfrm>
            <a:off x="7172157" y="2286001"/>
            <a:ext cx="922972" cy="3328116"/>
          </a:xfrm>
          <a:custGeom>
            <a:avLst/>
            <a:gdLst>
              <a:gd name="connsiteX0" fmla="*/ 0 w 981635"/>
              <a:gd name="connsiteY0" fmla="*/ 753035 h 3334871"/>
              <a:gd name="connsiteX1" fmla="*/ 40341 w 981635"/>
              <a:gd name="connsiteY1" fmla="*/ 712694 h 3334871"/>
              <a:gd name="connsiteX2" fmla="*/ 968188 w 981635"/>
              <a:gd name="connsiteY2" fmla="*/ 0 h 3334871"/>
              <a:gd name="connsiteX3" fmla="*/ 981635 w 981635"/>
              <a:gd name="connsiteY3" fmla="*/ 2944906 h 3334871"/>
              <a:gd name="connsiteX4" fmla="*/ 26894 w 981635"/>
              <a:gd name="connsiteY4" fmla="*/ 3334871 h 3334871"/>
              <a:gd name="connsiteX5" fmla="*/ 0 w 981635"/>
              <a:gd name="connsiteY5" fmla="*/ 753035 h 333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635" h="3334871">
                <a:moveTo>
                  <a:pt x="0" y="753035"/>
                </a:moveTo>
                <a:lnTo>
                  <a:pt x="40341" y="712694"/>
                </a:lnTo>
                <a:lnTo>
                  <a:pt x="968188" y="0"/>
                </a:lnTo>
                <a:cubicBezTo>
                  <a:pt x="972670" y="981635"/>
                  <a:pt x="977153" y="1963271"/>
                  <a:pt x="981635" y="2944906"/>
                </a:cubicBezTo>
                <a:lnTo>
                  <a:pt x="26894" y="3334871"/>
                </a:lnTo>
                <a:lnTo>
                  <a:pt x="0" y="753035"/>
                </a:lnTo>
                <a:close/>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468306" y="108951"/>
            <a:ext cx="424970" cy="475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49423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2009" y="2686409"/>
            <a:ext cx="8229600" cy="15677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171450" indent="-171450" algn="just" rtl="0" eaLnBrk="0" hangingPunct="0">
              <a:lnSpc>
                <a:spcPct val="80000"/>
              </a:lnSpc>
              <a:spcBef>
                <a:spcPts val="1000"/>
              </a:spcBef>
              <a:buFont typeface="Arial" charset="0"/>
              <a:buChar char="•"/>
            </a:pPr>
            <a:r>
              <a:rPr lang="en-US" sz="2400" b="1" dirty="0">
                <a:latin typeface="+mn-lt"/>
                <a:cs typeface="+mn-cs"/>
              </a:rPr>
              <a:t>Varying assumptions regarding the interslice forces </a:t>
            </a:r>
            <a:r>
              <a:rPr lang="en-US" sz="2400" b="1" dirty="0" smtClean="0">
                <a:latin typeface="+mn-lt"/>
                <a:cs typeface="+mn-cs"/>
              </a:rPr>
              <a:t>have </a:t>
            </a:r>
            <a:r>
              <a:rPr lang="en-US" sz="2400" b="1" dirty="0">
                <a:latin typeface="+mn-lt"/>
                <a:cs typeface="+mn-cs"/>
              </a:rPr>
              <a:t>lead to </a:t>
            </a:r>
            <a:r>
              <a:rPr lang="en-US" sz="2400" b="1" dirty="0">
                <a:solidFill>
                  <a:srgbClr val="0B0BEF"/>
                </a:solidFill>
                <a:latin typeface="+mn-lt"/>
                <a:cs typeface="+mn-cs"/>
              </a:rPr>
              <a:t>several</a:t>
            </a:r>
            <a:r>
              <a:rPr lang="en-US" sz="2400" b="1" dirty="0">
                <a:latin typeface="+mn-lt"/>
                <a:cs typeface="+mn-cs"/>
              </a:rPr>
              <a:t> different methods of slices, one exception is the </a:t>
            </a:r>
            <a:r>
              <a:rPr lang="en-US" sz="2400" b="1" dirty="0" smtClean="0">
                <a:solidFill>
                  <a:srgbClr val="0B0BEF"/>
                </a:solidFill>
                <a:latin typeface="+mn-lt"/>
                <a:cs typeface="+mn-cs"/>
              </a:rPr>
              <a:t>Ordinary </a:t>
            </a:r>
            <a:r>
              <a:rPr lang="en-US" sz="2400" b="1" dirty="0">
                <a:solidFill>
                  <a:srgbClr val="0B0BEF"/>
                </a:solidFill>
                <a:latin typeface="+mn-lt"/>
                <a:cs typeface="+mn-cs"/>
              </a:rPr>
              <a:t>or Fellenius </a:t>
            </a:r>
            <a:r>
              <a:rPr lang="en-US" sz="2400" b="1" dirty="0" smtClean="0">
                <a:solidFill>
                  <a:srgbClr val="0B0BEF"/>
                </a:solidFill>
                <a:latin typeface="+mn-lt"/>
                <a:cs typeface="+mn-cs"/>
              </a:rPr>
              <a:t>Method</a:t>
            </a:r>
            <a:r>
              <a:rPr lang="en-US" sz="2400" b="1" dirty="0">
                <a:latin typeface="+mn-lt"/>
                <a:cs typeface="+mn-cs"/>
              </a:rPr>
              <a:t>, which simply </a:t>
            </a:r>
            <a:r>
              <a:rPr lang="en-US" sz="2400" b="1" dirty="0">
                <a:solidFill>
                  <a:srgbClr val="0B0BEF"/>
                </a:solidFill>
                <a:latin typeface="+mn-lt"/>
                <a:cs typeface="+mn-cs"/>
              </a:rPr>
              <a:t>ignores</a:t>
            </a:r>
            <a:r>
              <a:rPr lang="en-US" sz="2400" b="1" dirty="0">
                <a:latin typeface="+mn-lt"/>
                <a:cs typeface="+mn-cs"/>
              </a:rPr>
              <a:t> the interslice forces. This method can lead to substantial error and is no longer commonly used in practice.</a:t>
            </a:r>
          </a:p>
        </p:txBody>
      </p:sp>
      <p:sp>
        <p:nvSpPr>
          <p:cNvPr id="6" name="Rectangle 5"/>
          <p:cNvSpPr/>
          <p:nvPr/>
        </p:nvSpPr>
        <p:spPr>
          <a:xfrm>
            <a:off x="172009" y="1555776"/>
            <a:ext cx="8229600" cy="9502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171450" indent="-171450" algn="just" rtl="0" eaLnBrk="0" hangingPunct="0">
              <a:lnSpc>
                <a:spcPct val="80000"/>
              </a:lnSpc>
              <a:spcBef>
                <a:spcPts val="1000"/>
              </a:spcBef>
              <a:buFont typeface="Arial" charset="0"/>
              <a:buChar char="•"/>
            </a:pPr>
            <a:r>
              <a:rPr lang="en-US" sz="2400" b="1" dirty="0">
                <a:latin typeface="+mn-lt"/>
                <a:cs typeface="+mn-cs"/>
              </a:rPr>
              <a:t>The most common procedures to render the analysis determinate have involved an assumption regarding the </a:t>
            </a:r>
            <a:r>
              <a:rPr lang="en-US" sz="2400" b="1" dirty="0">
                <a:solidFill>
                  <a:srgbClr val="0B0BEF"/>
                </a:solidFill>
                <a:latin typeface="+mn-lt"/>
                <a:cs typeface="+mn-cs"/>
              </a:rPr>
              <a:t>interslice</a:t>
            </a:r>
            <a:r>
              <a:rPr lang="en-US" sz="2400" b="1" dirty="0">
                <a:latin typeface="+mn-lt"/>
                <a:cs typeface="+mn-cs"/>
              </a:rPr>
              <a:t> forces. </a:t>
            </a:r>
          </a:p>
        </p:txBody>
      </p:sp>
      <p:sp>
        <p:nvSpPr>
          <p:cNvPr id="8" name="Rectangle 7"/>
          <p:cNvSpPr/>
          <p:nvPr/>
        </p:nvSpPr>
        <p:spPr>
          <a:xfrm>
            <a:off x="172009" y="765880"/>
            <a:ext cx="8229600" cy="6094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171450" indent="-171450" algn="just" rtl="0" eaLnBrk="0" hangingPunct="0">
              <a:lnSpc>
                <a:spcPct val="80000"/>
              </a:lnSpc>
              <a:spcBef>
                <a:spcPts val="1000"/>
              </a:spcBef>
              <a:buFont typeface="Arial" charset="0"/>
              <a:buChar char="•"/>
            </a:pPr>
            <a:r>
              <a:rPr lang="en-US" sz="2400" b="1" dirty="0" smtClean="0">
                <a:latin typeface="+mn-lt"/>
                <a:cs typeface="+mn-cs"/>
              </a:rPr>
              <a:t>Therefore, </a:t>
            </a:r>
            <a:r>
              <a:rPr lang="en-US" sz="2400" b="1" dirty="0">
                <a:latin typeface="+mn-lt"/>
                <a:cs typeface="+mn-cs"/>
              </a:rPr>
              <a:t>some </a:t>
            </a:r>
            <a:r>
              <a:rPr lang="en-US" sz="2400" b="1" dirty="0">
                <a:solidFill>
                  <a:srgbClr val="0000FF"/>
                </a:solidFill>
                <a:latin typeface="+mn-lt"/>
                <a:cs typeface="+mn-cs"/>
              </a:rPr>
              <a:t>assumptions</a:t>
            </a:r>
            <a:r>
              <a:rPr lang="en-US" sz="2400" b="1" dirty="0">
                <a:latin typeface="+mn-lt"/>
                <a:cs typeface="+mn-cs"/>
              </a:rPr>
              <a:t> must be made to achieve a statically determinate solution.</a:t>
            </a:r>
          </a:p>
        </p:txBody>
      </p:sp>
      <p:sp>
        <p:nvSpPr>
          <p:cNvPr id="18" name="Content Placeholder 2"/>
          <p:cNvSpPr txBox="1">
            <a:spLocks/>
          </p:cNvSpPr>
          <p:nvPr/>
        </p:nvSpPr>
        <p:spPr>
          <a:xfrm>
            <a:off x="172009" y="4434526"/>
            <a:ext cx="8229600" cy="12783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defPPr>
              <a:defRPr lang="en-US"/>
            </a:defPPr>
            <a:lvl1pPr marL="171450" indent="-171450" algn="just" rtl="0" eaLnBrk="0" hangingPunct="0">
              <a:lnSpc>
                <a:spcPct val="80000"/>
              </a:lnSpc>
              <a:spcBef>
                <a:spcPts val="1000"/>
              </a:spcBef>
              <a:buFont typeface="Arial" charset="0"/>
              <a:buChar char="•"/>
              <a:defRPr sz="2400" b="1">
                <a:latin typeface="+mn-lt"/>
                <a:cs typeface="+mn-cs"/>
              </a:defRPr>
            </a:lvl1pPr>
          </a:lstStyle>
          <a:p>
            <a:r>
              <a:rPr lang="en-US" dirty="0"/>
              <a:t>The </a:t>
            </a:r>
            <a:r>
              <a:rPr lang="en-US" dirty="0">
                <a:solidFill>
                  <a:srgbClr val="0000FF"/>
                </a:solidFill>
              </a:rPr>
              <a:t>various</a:t>
            </a:r>
            <a:r>
              <a:rPr lang="en-US" dirty="0"/>
              <a:t> limit equilibrium methods not only use different assumptions to make the number of equations equal to the number of unknowns but also differ with regard to which equilibrium equations are satisfied.</a:t>
            </a:r>
          </a:p>
        </p:txBody>
      </p:sp>
      <p:sp>
        <p:nvSpPr>
          <p:cNvPr id="19" name="TextBox 18"/>
          <p:cNvSpPr txBox="1"/>
          <p:nvPr/>
        </p:nvSpPr>
        <p:spPr>
          <a:xfrm>
            <a:off x="7897130" y="181105"/>
            <a:ext cx="1033488" cy="584775"/>
          </a:xfrm>
          <a:prstGeom prst="rect">
            <a:avLst/>
          </a:prstGeom>
          <a:solidFill>
            <a:srgbClr val="FFFF00"/>
          </a:solidFill>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a:scene3d>
            <a:camera prst="orthographicFront"/>
            <a:lightRig rig="threePt" dir="t"/>
          </a:scene3d>
          <a:sp3d>
            <a:bevelT prst="convex"/>
          </a:sp3d>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04596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812" y="483183"/>
            <a:ext cx="8868228" cy="685800"/>
          </a:xfrm>
        </p:spPr>
        <p:txBody>
          <a:bodyPr>
            <a:noAutofit/>
          </a:bodyPr>
          <a:lstStyle/>
          <a:p>
            <a:r>
              <a:rPr lang="en-US" sz="2400" u="sng" dirty="0" smtClean="0">
                <a:solidFill>
                  <a:srgbClr val="FF0000"/>
                </a:solidFill>
                <a:effectLst>
                  <a:outerShdw blurRad="38100" dist="38100" dir="2700000" algn="tl">
                    <a:srgbClr val="000000">
                      <a:alpha val="43137"/>
                    </a:srgbClr>
                  </a:outerShdw>
                </a:effectLst>
                <a:latin typeface="Arial Black" pitchFamily="34" charset="0"/>
                <a:cs typeface="Arial" pitchFamily="34" charset="0"/>
              </a:rPr>
              <a:t>Slope Analysis Methods: Rotational Failure Surface</a:t>
            </a:r>
            <a:endParaRPr lang="en-US" sz="2400" u="sng" dirty="0">
              <a:solidFill>
                <a:srgbClr val="FF0000"/>
              </a:solidFill>
              <a:effectLst>
                <a:outerShdw blurRad="38100" dist="38100" dir="2700000" algn="tl">
                  <a:srgbClr val="000000">
                    <a:alpha val="43137"/>
                  </a:srgbClr>
                </a:outerShdw>
              </a:effectLst>
              <a:latin typeface="Arial Black" pitchFamily="34" charset="0"/>
              <a:cs typeface="Arial" pitchFamily="34" charset="0"/>
            </a:endParaRPr>
          </a:p>
        </p:txBody>
      </p:sp>
      <p:pic>
        <p:nvPicPr>
          <p:cNvPr id="6145" name="Picture 1"/>
          <p:cNvPicPr>
            <a:picLocks noChangeAspect="1" noChangeArrowheads="1"/>
          </p:cNvPicPr>
          <p:nvPr/>
        </p:nvPicPr>
        <p:blipFill>
          <a:blip r:embed="rId2"/>
          <a:srcRect/>
          <a:stretch>
            <a:fillRect/>
          </a:stretch>
        </p:blipFill>
        <p:spPr bwMode="auto">
          <a:xfrm>
            <a:off x="475033" y="1019126"/>
            <a:ext cx="8343900" cy="4200525"/>
          </a:xfrm>
          <a:prstGeom prst="rect">
            <a:avLst/>
          </a:prstGeom>
          <a:noFill/>
          <a:ln w="9525">
            <a:noFill/>
            <a:miter lim="800000"/>
            <a:headEnd/>
            <a:tailEnd/>
          </a:ln>
        </p:spPr>
      </p:pic>
      <p:sp>
        <p:nvSpPr>
          <p:cNvPr id="14" name="Rounded Rectangle 13"/>
          <p:cNvSpPr/>
          <p:nvPr/>
        </p:nvSpPr>
        <p:spPr>
          <a:xfrm>
            <a:off x="475033" y="1786819"/>
            <a:ext cx="1194574" cy="379141"/>
          </a:xfrm>
          <a:prstGeom prst="roundRect">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1604946" y="1756287"/>
            <a:ext cx="864340" cy="369332"/>
          </a:xfrm>
          <a:prstGeom prst="rect">
            <a:avLst/>
          </a:prstGeom>
          <a:noFill/>
        </p:spPr>
        <p:txBody>
          <a:bodyPr wrap="none" rtlCol="0">
            <a:spAutoFit/>
          </a:bodyPr>
          <a:lstStyle/>
          <a:p>
            <a:r>
              <a:rPr lang="en-US" dirty="0" smtClean="0">
                <a:solidFill>
                  <a:srgbClr val="0000FF"/>
                </a:solidFill>
              </a:rPr>
              <a:t>“OMS”</a:t>
            </a:r>
            <a:endParaRPr lang="en-US" dirty="0">
              <a:solidFill>
                <a:srgbClr val="0000FF"/>
              </a:solidFill>
            </a:endParaRPr>
          </a:p>
        </p:txBody>
      </p:sp>
      <p:sp>
        <p:nvSpPr>
          <p:cNvPr id="24" name="TextBox 23"/>
          <p:cNvSpPr txBox="1"/>
          <p:nvPr/>
        </p:nvSpPr>
        <p:spPr>
          <a:xfrm>
            <a:off x="484685" y="2886539"/>
            <a:ext cx="1822871" cy="307777"/>
          </a:xfrm>
          <a:prstGeom prst="rect">
            <a:avLst/>
          </a:prstGeom>
          <a:noFill/>
        </p:spPr>
        <p:txBody>
          <a:bodyPr wrap="none" rtlCol="0">
            <a:spAutoFit/>
          </a:bodyPr>
          <a:lstStyle/>
          <a:p>
            <a:r>
              <a:rPr lang="en-US" sz="1400" dirty="0" smtClean="0"/>
              <a:t>(“Modified Bishop’s”)</a:t>
            </a:r>
            <a:endParaRPr lang="en-US" sz="1400" dirty="0"/>
          </a:p>
        </p:txBody>
      </p:sp>
      <p:sp>
        <p:nvSpPr>
          <p:cNvPr id="10" name="TextBox 9"/>
          <p:cNvSpPr txBox="1"/>
          <p:nvPr/>
        </p:nvSpPr>
        <p:spPr>
          <a:xfrm>
            <a:off x="8009552" y="99093"/>
            <a:ext cx="1033488" cy="584775"/>
          </a:xfrm>
          <a:prstGeom prst="rect">
            <a:avLst/>
          </a:prstGeom>
          <a:solidFill>
            <a:srgbClr val="FFFF00"/>
          </a:solidFill>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a:scene3d>
            <a:camera prst="orthographicFront"/>
            <a:lightRig rig="threePt" dir="t"/>
          </a:scene3d>
          <a:sp3d>
            <a:bevelT prst="convex"/>
          </a:sp3d>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
        <p:nvSpPr>
          <p:cNvPr id="3" name="Rectangle 2"/>
          <p:cNvSpPr/>
          <p:nvPr/>
        </p:nvSpPr>
        <p:spPr>
          <a:xfrm>
            <a:off x="452630" y="4839468"/>
            <a:ext cx="8568007" cy="264688"/>
          </a:xfrm>
          <a:prstGeom prst="rect">
            <a:avLst/>
          </a:prstGeom>
          <a:solidFill>
            <a:schemeClr val="bg1"/>
          </a:solidFill>
        </p:spPr>
        <p:txBody>
          <a:bodyPr wrap="square">
            <a:spAutoFit/>
          </a:bodyPr>
          <a:lstStyle/>
          <a:p>
            <a:pPr algn="just" rtl="0">
              <a:lnSpc>
                <a:spcPct val="80000"/>
              </a:lnSpc>
              <a:spcBef>
                <a:spcPts val="600"/>
              </a:spcBef>
            </a:pPr>
            <a:r>
              <a:rPr lang="en-US" sz="1400" b="1" dirty="0">
                <a:solidFill>
                  <a:srgbClr val="7030A0"/>
                </a:solidFill>
              </a:rPr>
              <a:t>The U.S. Army Corps of Engineers’ Modified Swedish </a:t>
            </a:r>
            <a:r>
              <a:rPr lang="en-US" sz="1400" b="1" dirty="0" smtClean="0">
                <a:solidFill>
                  <a:srgbClr val="7030A0"/>
                </a:solidFill>
              </a:rPr>
              <a:t>Methods                  </a:t>
            </a:r>
            <a:endParaRPr lang="en-US" sz="1400" b="1" dirty="0">
              <a:solidFill>
                <a:srgbClr val="7030A0"/>
              </a:solidFill>
            </a:endParaRPr>
          </a:p>
        </p:txBody>
      </p:sp>
      <p:sp>
        <p:nvSpPr>
          <p:cNvPr id="12" name="Rectangle 11"/>
          <p:cNvSpPr/>
          <p:nvPr/>
        </p:nvSpPr>
        <p:spPr>
          <a:xfrm>
            <a:off x="452629" y="5106348"/>
            <a:ext cx="8568007" cy="513987"/>
          </a:xfrm>
          <a:prstGeom prst="rect">
            <a:avLst/>
          </a:prstGeom>
          <a:solidFill>
            <a:schemeClr val="bg1"/>
          </a:solidFill>
        </p:spPr>
        <p:txBody>
          <a:bodyPr wrap="square">
            <a:spAutoFit/>
          </a:bodyPr>
          <a:lstStyle/>
          <a:p>
            <a:pPr algn="just" rtl="0">
              <a:lnSpc>
                <a:spcPct val="80000"/>
              </a:lnSpc>
              <a:spcBef>
                <a:spcPts val="600"/>
              </a:spcBef>
            </a:pPr>
            <a:r>
              <a:rPr lang="en-US" sz="1400" b="1" dirty="0" err="1" smtClean="0">
                <a:solidFill>
                  <a:srgbClr val="7030A0"/>
                </a:solidFill>
              </a:rPr>
              <a:t>Nonvellier</a:t>
            </a:r>
            <a:r>
              <a:rPr lang="en-US" sz="1400" b="1" dirty="0" smtClean="0">
                <a:solidFill>
                  <a:srgbClr val="7030A0"/>
                </a:solidFill>
              </a:rPr>
              <a:t> </a:t>
            </a:r>
          </a:p>
          <a:p>
            <a:pPr algn="just" rtl="0">
              <a:lnSpc>
                <a:spcPct val="80000"/>
              </a:lnSpc>
              <a:spcBef>
                <a:spcPts val="600"/>
              </a:spcBef>
            </a:pPr>
            <a:r>
              <a:rPr lang="en-US" sz="1400" b="1" dirty="0" smtClean="0">
                <a:solidFill>
                  <a:srgbClr val="7030A0"/>
                </a:solidFill>
              </a:rPr>
              <a:t>Lowe –</a:t>
            </a:r>
            <a:r>
              <a:rPr lang="en-US" sz="1400" b="1" dirty="0" err="1" smtClean="0">
                <a:solidFill>
                  <a:srgbClr val="7030A0"/>
                </a:solidFill>
              </a:rPr>
              <a:t>kara</a:t>
            </a:r>
            <a:r>
              <a:rPr lang="en-US" sz="1400" b="1" dirty="0" smtClean="0">
                <a:solidFill>
                  <a:srgbClr val="7030A0"/>
                </a:solidFill>
              </a:rPr>
              <a:t> </a:t>
            </a:r>
            <a:r>
              <a:rPr lang="en-US" sz="1400" b="1" dirty="0" err="1" smtClean="0">
                <a:solidFill>
                  <a:srgbClr val="7030A0"/>
                </a:solidFill>
              </a:rPr>
              <a:t>fiath</a:t>
            </a:r>
            <a:endParaRPr lang="en-US" sz="1400" b="1" dirty="0">
              <a:solidFill>
                <a:srgbClr val="7030A0"/>
              </a:solidFill>
            </a:endParaRPr>
          </a:p>
        </p:txBody>
      </p:sp>
      <p:sp>
        <p:nvSpPr>
          <p:cNvPr id="13" name="Rounded Rectangle 12"/>
          <p:cNvSpPr/>
          <p:nvPr/>
        </p:nvSpPr>
        <p:spPr>
          <a:xfrm>
            <a:off x="475032" y="2190540"/>
            <a:ext cx="1494795" cy="351019"/>
          </a:xfrm>
          <a:prstGeom prst="roundRect">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452629" y="5725407"/>
            <a:ext cx="8020298" cy="830997"/>
          </a:xfrm>
          <a:prstGeom prst="rect">
            <a:avLst/>
          </a:prstGeom>
        </p:spPr>
        <p:txBody>
          <a:bodyPr wrap="square">
            <a:spAutoFit/>
          </a:bodyPr>
          <a:lstStyle/>
          <a:p>
            <a:pPr marL="342900" indent="-342900" algn="just" rtl="0">
              <a:buFont typeface="Wingdings" panose="05000000000000000000" pitchFamily="2" charset="2"/>
              <a:buChar char="q"/>
            </a:pPr>
            <a:r>
              <a:rPr lang="en-US" sz="2400" b="1" dirty="0" smtClean="0">
                <a:latin typeface="+mn-lt"/>
              </a:rPr>
              <a:t>Methods that satisfy static equilibrium fully are referred to as complete equilibrium methods. </a:t>
            </a:r>
            <a:endParaRPr lang="en-US" sz="2400" b="1" dirty="0">
              <a:latin typeface="+mn-lt"/>
            </a:endParaRPr>
          </a:p>
        </p:txBody>
      </p:sp>
      <p:sp>
        <p:nvSpPr>
          <p:cNvPr id="4" name="Right Arrow 3"/>
          <p:cNvSpPr/>
          <p:nvPr/>
        </p:nvSpPr>
        <p:spPr>
          <a:xfrm>
            <a:off x="174812" y="1882588"/>
            <a:ext cx="277817" cy="134471"/>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161313" y="2298813"/>
            <a:ext cx="277817" cy="134471"/>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174605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92610" y="130532"/>
            <a:ext cx="6915777" cy="461665"/>
          </a:xfrm>
          <a:prstGeom prst="rect">
            <a:avLst/>
          </a:prstGeom>
          <a:solidFill>
            <a:schemeClr val="accent3">
              <a:lumMod val="20000"/>
              <a:lumOff val="80000"/>
            </a:schemeClr>
          </a:solidFill>
        </p:spPr>
        <p:txBody>
          <a:bodyPr wrap="square">
            <a:spAutoFit/>
          </a:bodyPr>
          <a:lstStyle/>
          <a:p>
            <a:pPr algn="l" rtl="0">
              <a:buClr>
                <a:srgbClr val="0070C0"/>
              </a:buClr>
            </a:pP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Ordinary Method of Slices </a:t>
            </a: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(OMS) (Fellenius</a:t>
            </a: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 Method)</a:t>
            </a:r>
          </a:p>
        </p:txBody>
      </p:sp>
      <p:sp>
        <p:nvSpPr>
          <p:cNvPr id="2" name="Rectangle 1"/>
          <p:cNvSpPr/>
          <p:nvPr/>
        </p:nvSpPr>
        <p:spPr>
          <a:xfrm>
            <a:off x="246084" y="644265"/>
            <a:ext cx="8212115" cy="707886"/>
          </a:xfrm>
          <a:prstGeom prst="rect">
            <a:avLst/>
          </a:prstGeom>
        </p:spPr>
        <p:txBody>
          <a:bodyPr wrap="square">
            <a:spAutoFit/>
          </a:bodyPr>
          <a:lstStyle/>
          <a:p>
            <a:pPr marL="285750" indent="-285750" algn="just" rtl="0">
              <a:spcBef>
                <a:spcPts val="800"/>
              </a:spcBef>
              <a:buClr>
                <a:srgbClr val="0070C0"/>
              </a:buClr>
              <a:buFont typeface="Arial" panose="020B0604020202020204" pitchFamily="34" charset="0"/>
              <a:buChar char="•"/>
            </a:pPr>
            <a:r>
              <a:rPr lang="en-US" sz="2000" b="1" dirty="0">
                <a:latin typeface="+mn-lt"/>
              </a:rPr>
              <a:t>This method is also referred to as "</a:t>
            </a:r>
            <a:r>
              <a:rPr lang="en-US" sz="2000" b="1" dirty="0">
                <a:solidFill>
                  <a:srgbClr val="0B0BEF"/>
                </a:solidFill>
                <a:latin typeface="+mn-lt"/>
              </a:rPr>
              <a:t>Fellenius</a:t>
            </a:r>
            <a:r>
              <a:rPr lang="en-US" sz="2000" b="1" dirty="0">
                <a:latin typeface="+mn-lt"/>
              </a:rPr>
              <a:t>' </a:t>
            </a:r>
            <a:r>
              <a:rPr lang="en-US" sz="2000" b="1" dirty="0">
                <a:solidFill>
                  <a:srgbClr val="0B0BEF"/>
                </a:solidFill>
                <a:latin typeface="+mn-lt"/>
              </a:rPr>
              <a:t>Method</a:t>
            </a:r>
            <a:r>
              <a:rPr lang="en-US" sz="2000" b="1" dirty="0">
                <a:latin typeface="+mn-lt"/>
              </a:rPr>
              <a:t>" and the "</a:t>
            </a:r>
            <a:r>
              <a:rPr lang="en-US" sz="2000" b="1" dirty="0">
                <a:solidFill>
                  <a:srgbClr val="0B0BEF"/>
                </a:solidFill>
                <a:latin typeface="+mn-lt"/>
              </a:rPr>
              <a:t>Swedish Circle </a:t>
            </a:r>
            <a:r>
              <a:rPr lang="en-US" sz="2000" b="1" dirty="0">
                <a:solidFill>
                  <a:srgbClr val="0000FF"/>
                </a:solidFill>
                <a:latin typeface="+mn-lt"/>
              </a:rPr>
              <a:t>Method</a:t>
            </a:r>
            <a:r>
              <a:rPr lang="en-US" sz="2000" b="1" dirty="0" smtClean="0">
                <a:latin typeface="+mn-lt"/>
              </a:rPr>
              <a:t>".</a:t>
            </a:r>
          </a:p>
        </p:txBody>
      </p:sp>
      <p:sp>
        <p:nvSpPr>
          <p:cNvPr id="9" name="Rectangle 5"/>
          <p:cNvSpPr>
            <a:spLocks noChangeArrowheads="1"/>
          </p:cNvSpPr>
          <p:nvPr/>
        </p:nvSpPr>
        <p:spPr bwMode="auto">
          <a:xfrm>
            <a:off x="246083" y="1332702"/>
            <a:ext cx="821211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just" rtl="0">
              <a:buFont typeface="Arial" panose="020B0604020202020204" pitchFamily="34" charset="0"/>
              <a:buChar char="•"/>
            </a:pPr>
            <a:r>
              <a:rPr lang="en-US" sz="2000" b="1" dirty="0" smtClean="0">
                <a:latin typeface="+mn-lt"/>
              </a:rPr>
              <a:t>The method </a:t>
            </a:r>
            <a:r>
              <a:rPr lang="en-US" sz="2000" b="1" dirty="0" smtClean="0">
                <a:solidFill>
                  <a:srgbClr val="0000FF"/>
                </a:solidFill>
                <a:latin typeface="+mn-lt"/>
              </a:rPr>
              <a:t>ignores</a:t>
            </a:r>
            <a:r>
              <a:rPr lang="en-US" sz="2000" b="1" dirty="0" smtClean="0">
                <a:latin typeface="+mn-lt"/>
              </a:rPr>
              <a:t> </a:t>
            </a:r>
            <a:r>
              <a:rPr lang="en-US" sz="2000" b="1" dirty="0">
                <a:latin typeface="+mn-lt"/>
              </a:rPr>
              <a:t>both </a:t>
            </a:r>
            <a:r>
              <a:rPr lang="en-US" sz="2000" b="1" dirty="0">
                <a:solidFill>
                  <a:srgbClr val="0B0BEF"/>
                </a:solidFill>
                <a:latin typeface="+mn-lt"/>
              </a:rPr>
              <a:t>shear</a:t>
            </a:r>
            <a:r>
              <a:rPr lang="en-US" sz="2000" b="1" dirty="0">
                <a:latin typeface="+mn-lt"/>
              </a:rPr>
              <a:t> and </a:t>
            </a:r>
            <a:r>
              <a:rPr lang="en-US" sz="2000" b="1" dirty="0">
                <a:solidFill>
                  <a:srgbClr val="0B0BEF"/>
                </a:solidFill>
                <a:latin typeface="+mn-lt"/>
              </a:rPr>
              <a:t>normal</a:t>
            </a:r>
            <a:r>
              <a:rPr lang="en-US" sz="2000" b="1" dirty="0">
                <a:latin typeface="+mn-lt"/>
              </a:rPr>
              <a:t> interslice forces and considers only moment </a:t>
            </a:r>
            <a:r>
              <a:rPr lang="en-US" sz="2000" b="1" dirty="0" smtClean="0">
                <a:latin typeface="+mn-lt"/>
              </a:rPr>
              <a:t>equilibrium.</a:t>
            </a:r>
            <a:endParaRPr lang="en-US" sz="2000" b="1" dirty="0">
              <a:latin typeface="+mn-lt"/>
            </a:endParaRPr>
          </a:p>
        </p:txBody>
      </p:sp>
      <p:sp>
        <p:nvSpPr>
          <p:cNvPr id="10" name="Rectangle 9"/>
          <p:cNvSpPr/>
          <p:nvPr/>
        </p:nvSpPr>
        <p:spPr>
          <a:xfrm>
            <a:off x="2676871" y="1960382"/>
            <a:ext cx="6672432" cy="1015663"/>
          </a:xfrm>
          <a:prstGeom prst="rect">
            <a:avLst/>
          </a:prstGeom>
        </p:spPr>
        <p:txBody>
          <a:bodyPr wrap="square">
            <a:spAutoFit/>
          </a:bodyPr>
          <a:lstStyle/>
          <a:p>
            <a:pPr marL="180975" indent="-180975" algn="l" rtl="0" eaLnBrk="1" hangingPunct="1">
              <a:spcBef>
                <a:spcPts val="0"/>
              </a:spcBef>
              <a:buFont typeface="Arial" pitchFamily="34" charset="0"/>
              <a:buChar char="•"/>
            </a:pPr>
            <a:r>
              <a:rPr lang="en-US" sz="2000" b="1" dirty="0" smtClean="0">
                <a:solidFill>
                  <a:srgbClr val="FF0000"/>
                </a:solidFill>
                <a:latin typeface="+mn-lt"/>
              </a:rPr>
              <a:t>The resultant of </a:t>
            </a:r>
            <a:r>
              <a:rPr lang="en-US" sz="2000" b="1" i="1" dirty="0" err="1" smtClean="0">
                <a:solidFill>
                  <a:srgbClr val="FF0000"/>
                </a:solidFill>
                <a:latin typeface="Times New Roman" pitchFamily="18" charset="0"/>
                <a:cs typeface="Times New Roman" pitchFamily="18" charset="0"/>
              </a:rPr>
              <a:t>P</a:t>
            </a:r>
            <a:r>
              <a:rPr lang="en-US" sz="2000" b="1" i="1" baseline="-25000" dirty="0" err="1" smtClean="0">
                <a:solidFill>
                  <a:srgbClr val="FF0000"/>
                </a:solidFill>
                <a:latin typeface="Times New Roman" pitchFamily="18" charset="0"/>
                <a:cs typeface="Times New Roman" pitchFamily="18" charset="0"/>
              </a:rPr>
              <a:t>n</a:t>
            </a:r>
            <a:r>
              <a:rPr lang="en-US" sz="2000" b="1" dirty="0" smtClean="0">
                <a:solidFill>
                  <a:srgbClr val="FF0000"/>
                </a:solidFill>
                <a:latin typeface="+mn-lt"/>
              </a:rPr>
              <a:t> and </a:t>
            </a:r>
            <a:r>
              <a:rPr lang="en-US" sz="2000" b="1" i="1" dirty="0" err="1" smtClean="0">
                <a:solidFill>
                  <a:srgbClr val="FF0000"/>
                </a:solidFill>
                <a:latin typeface="Times New Roman" pitchFamily="18" charset="0"/>
                <a:cs typeface="Times New Roman" pitchFamily="18" charset="0"/>
              </a:rPr>
              <a:t>T</a:t>
            </a:r>
            <a:r>
              <a:rPr lang="en-US" sz="2000" b="1" i="1" baseline="-25000" dirty="0" err="1" smtClean="0">
                <a:solidFill>
                  <a:srgbClr val="FF0000"/>
                </a:solidFill>
                <a:latin typeface="Times New Roman" pitchFamily="18" charset="0"/>
                <a:cs typeface="Times New Roman" pitchFamily="18" charset="0"/>
              </a:rPr>
              <a:t>n</a:t>
            </a:r>
            <a:r>
              <a:rPr lang="en-US" sz="2000" b="1" dirty="0" smtClean="0">
                <a:solidFill>
                  <a:srgbClr val="FF0000"/>
                </a:solidFill>
                <a:latin typeface="+mn-lt"/>
              </a:rPr>
              <a:t> = the resultant of </a:t>
            </a:r>
            <a:r>
              <a:rPr lang="en-US" sz="2000" b="1" i="1" dirty="0" smtClean="0">
                <a:solidFill>
                  <a:srgbClr val="FF0000"/>
                </a:solidFill>
                <a:latin typeface="Times New Roman" pitchFamily="18" charset="0"/>
                <a:cs typeface="Times New Roman" pitchFamily="18" charset="0"/>
              </a:rPr>
              <a:t>P</a:t>
            </a:r>
            <a:r>
              <a:rPr lang="en-US" sz="2000" b="1" i="1" baseline="-25000" dirty="0" smtClean="0">
                <a:solidFill>
                  <a:srgbClr val="FF0000"/>
                </a:solidFill>
                <a:latin typeface="Times New Roman" pitchFamily="18" charset="0"/>
                <a:cs typeface="Times New Roman" pitchFamily="18" charset="0"/>
              </a:rPr>
              <a:t>n+1</a:t>
            </a:r>
            <a:r>
              <a:rPr lang="en-US" sz="2000" b="1" dirty="0" smtClean="0">
                <a:solidFill>
                  <a:srgbClr val="FF0000"/>
                </a:solidFill>
                <a:latin typeface="+mn-lt"/>
              </a:rPr>
              <a:t> and </a:t>
            </a:r>
            <a:r>
              <a:rPr lang="en-US" sz="2000" b="1" i="1" dirty="0" smtClean="0">
                <a:solidFill>
                  <a:srgbClr val="FF0000"/>
                </a:solidFill>
                <a:latin typeface="Times New Roman" pitchFamily="18" charset="0"/>
                <a:cs typeface="Times New Roman" pitchFamily="18" charset="0"/>
              </a:rPr>
              <a:t>T</a:t>
            </a:r>
            <a:r>
              <a:rPr lang="en-US" sz="2000" b="1" i="1" baseline="-25000" dirty="0" smtClean="0">
                <a:solidFill>
                  <a:srgbClr val="FF0000"/>
                </a:solidFill>
                <a:latin typeface="Times New Roman" pitchFamily="18" charset="0"/>
                <a:cs typeface="Times New Roman" pitchFamily="18" charset="0"/>
              </a:rPr>
              <a:t>n+1</a:t>
            </a:r>
          </a:p>
          <a:p>
            <a:pPr marL="180975" indent="-180975" algn="l" rtl="0" eaLnBrk="1" hangingPunct="1">
              <a:spcBef>
                <a:spcPts val="0"/>
              </a:spcBef>
              <a:buFont typeface="Arial" pitchFamily="34" charset="0"/>
              <a:buChar char="•"/>
            </a:pPr>
            <a:r>
              <a:rPr lang="en-US" sz="2000" b="1" dirty="0" smtClean="0">
                <a:solidFill>
                  <a:srgbClr val="FF0000"/>
                </a:solidFill>
                <a:latin typeface="+mn-lt"/>
              </a:rPr>
              <a:t>The line of </a:t>
            </a:r>
            <a:r>
              <a:rPr lang="en-US" sz="2000" b="1" i="1" dirty="0" smtClean="0">
                <a:solidFill>
                  <a:srgbClr val="FF0000"/>
                </a:solidFill>
                <a:latin typeface="+mn-lt"/>
                <a:cs typeface="Times New Roman" pitchFamily="18" charset="0"/>
              </a:rPr>
              <a:t>action</a:t>
            </a:r>
            <a:r>
              <a:rPr lang="en-US" sz="2000" b="1" dirty="0" smtClean="0">
                <a:solidFill>
                  <a:srgbClr val="FF0000"/>
                </a:solidFill>
                <a:latin typeface="+mn-lt"/>
              </a:rPr>
              <a:t> of the resultant </a:t>
            </a:r>
            <a:r>
              <a:rPr lang="en-US" sz="2000" b="1" dirty="0" smtClean="0">
                <a:solidFill>
                  <a:srgbClr val="0B0BEF"/>
                </a:solidFill>
                <a:latin typeface="+mn-lt"/>
              </a:rPr>
              <a:t>coincide</a:t>
            </a:r>
            <a:r>
              <a:rPr lang="en-US" sz="2000" b="1" dirty="0" smtClean="0">
                <a:solidFill>
                  <a:srgbClr val="FF0000"/>
                </a:solidFill>
                <a:latin typeface="+mn-lt"/>
              </a:rPr>
              <a:t>.</a:t>
            </a:r>
          </a:p>
          <a:p>
            <a:pPr marL="174625" indent="-174625" algn="l" rtl="0" eaLnBrk="1" hangingPunct="1">
              <a:spcBef>
                <a:spcPts val="0"/>
              </a:spcBef>
              <a:buFont typeface="Arial" panose="020B0604020202020204" pitchFamily="34" charset="0"/>
              <a:buChar char="•"/>
            </a:pPr>
            <a:r>
              <a:rPr lang="en-US" sz="2000" b="1" dirty="0" smtClean="0">
                <a:solidFill>
                  <a:srgbClr val="FF0000"/>
                </a:solidFill>
                <a:latin typeface="+mn-lt"/>
              </a:rPr>
              <a:t>Therefore, the interslice forces </a:t>
            </a:r>
            <a:r>
              <a:rPr lang="en-US" sz="2000" b="1" dirty="0" smtClean="0">
                <a:solidFill>
                  <a:srgbClr val="0B0BEF"/>
                </a:solidFill>
                <a:latin typeface="+mn-lt"/>
              </a:rPr>
              <a:t>cancel</a:t>
            </a:r>
            <a:r>
              <a:rPr lang="en-US" sz="2000" b="1" dirty="0" smtClean="0">
                <a:solidFill>
                  <a:srgbClr val="FF0000"/>
                </a:solidFill>
                <a:latin typeface="+mn-lt"/>
              </a:rPr>
              <a:t> each other.</a:t>
            </a:r>
          </a:p>
        </p:txBody>
      </p:sp>
      <p:sp>
        <p:nvSpPr>
          <p:cNvPr id="11" name="Rectangle 5"/>
          <p:cNvSpPr>
            <a:spLocks noChangeArrowheads="1"/>
          </p:cNvSpPr>
          <p:nvPr/>
        </p:nvSpPr>
        <p:spPr bwMode="auto">
          <a:xfrm>
            <a:off x="246083" y="1955554"/>
            <a:ext cx="260469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just" rtl="0">
              <a:buFont typeface="Arial" panose="020B0604020202020204" pitchFamily="34" charset="0"/>
              <a:buChar char="•"/>
            </a:pPr>
            <a:r>
              <a:rPr lang="en-US" sz="2000" b="1" dirty="0" smtClean="0">
                <a:latin typeface="+mn-lt"/>
              </a:rPr>
              <a:t>This can be put as:</a:t>
            </a:r>
            <a:endParaRPr lang="en-US" sz="2000" b="1" dirty="0">
              <a:latin typeface="+mn-lt"/>
            </a:endParaRPr>
          </a:p>
        </p:txBody>
      </p:sp>
      <p:pic>
        <p:nvPicPr>
          <p:cNvPr id="12" name="Picture 11" descr="Picture 004.jpg"/>
          <p:cNvPicPr>
            <a:picLocks noChangeAspect="1"/>
          </p:cNvPicPr>
          <p:nvPr/>
        </p:nvPicPr>
        <p:blipFill>
          <a:blip r:embed="rId4" cstate="print"/>
          <a:srcRect l="18959" t="52093" r="43373" b="7508"/>
          <a:stretch>
            <a:fillRect/>
          </a:stretch>
        </p:blipFill>
        <p:spPr>
          <a:xfrm>
            <a:off x="6211912" y="3081083"/>
            <a:ext cx="2671355" cy="3581400"/>
          </a:xfrm>
          <a:prstGeom prst="rect">
            <a:avLst/>
          </a:prstGeom>
        </p:spPr>
      </p:pic>
      <p:cxnSp>
        <p:nvCxnSpPr>
          <p:cNvPr id="19" name="Straight Connector 18"/>
          <p:cNvCxnSpPr/>
          <p:nvPr/>
        </p:nvCxnSpPr>
        <p:spPr>
          <a:xfrm rot="16200000" flipV="1">
            <a:off x="6123358" y="4131685"/>
            <a:ext cx="2486025" cy="704850"/>
          </a:xfrm>
          <a:prstGeom prst="line">
            <a:avLst/>
          </a:prstGeom>
          <a:ln w="15875">
            <a:solidFill>
              <a:srgbClr val="0B0BEF"/>
            </a:solidFill>
            <a:prstDash val="lgDash"/>
          </a:ln>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a:blip r:embed="rId5">
            <a:lum bright="-20000" contrast="40000"/>
          </a:blip>
          <a:stretch>
            <a:fillRect/>
          </a:stretch>
        </p:blipFill>
        <p:spPr>
          <a:xfrm>
            <a:off x="1135929" y="5440563"/>
            <a:ext cx="3824130" cy="1382211"/>
          </a:xfrm>
          <a:prstGeom prst="rect">
            <a:avLst/>
          </a:prstGeom>
          <a:ln>
            <a:solidFill>
              <a:schemeClr val="accent1"/>
            </a:solidFill>
          </a:ln>
        </p:spPr>
      </p:pic>
      <p:sp>
        <p:nvSpPr>
          <p:cNvPr id="3" name="Rectangle 2"/>
          <p:cNvSpPr/>
          <p:nvPr/>
        </p:nvSpPr>
        <p:spPr>
          <a:xfrm>
            <a:off x="955692" y="3375009"/>
            <a:ext cx="2432967" cy="369332"/>
          </a:xfrm>
          <a:prstGeom prst="rect">
            <a:avLst/>
          </a:prstGeom>
        </p:spPr>
        <p:txBody>
          <a:bodyPr wrap="square">
            <a:spAutoFit/>
          </a:bodyPr>
          <a:lstStyle/>
          <a:p>
            <a:pPr algn="l" rtl="0"/>
            <a:r>
              <a:rPr lang="en-US" b="1" i="1" dirty="0" smtClean="0">
                <a:latin typeface="Times New Roman" pitchFamily="18" charset="0"/>
                <a:cs typeface="Times New Roman" pitchFamily="18" charset="0"/>
              </a:rPr>
              <a:t>N</a:t>
            </a:r>
            <a:r>
              <a:rPr lang="en-US" b="1" i="1" baseline="-25000" dirty="0" smtClean="0">
                <a:latin typeface="Times New Roman" pitchFamily="18" charset="0"/>
                <a:cs typeface="Times New Roman" pitchFamily="18" charset="0"/>
              </a:rPr>
              <a:t>r</a:t>
            </a:r>
            <a:r>
              <a:rPr lang="en-US" b="1" i="1" dirty="0" smtClean="0">
                <a:latin typeface="Times New Roman" pitchFamily="18" charset="0"/>
                <a:cs typeface="Times New Roman" pitchFamily="18" charset="0"/>
              </a:rPr>
              <a:t> = </a:t>
            </a:r>
            <a:r>
              <a:rPr lang="en-US" b="1" i="1" dirty="0" err="1" smtClean="0">
                <a:latin typeface="Times New Roman" pitchFamily="18" charset="0"/>
                <a:cs typeface="Times New Roman" pitchFamily="18" charset="0"/>
              </a:rPr>
              <a:t>W</a:t>
            </a:r>
            <a:r>
              <a:rPr lang="en-US" b="1" i="1" baseline="-25000" dirty="0" err="1" smtClean="0">
                <a:latin typeface="Times New Roman" pitchFamily="18" charset="0"/>
                <a:cs typeface="Times New Roman" pitchFamily="18" charset="0"/>
              </a:rPr>
              <a:t>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cos</a:t>
            </a:r>
            <a:r>
              <a:rPr lang="en-US" b="1" i="1" dirty="0" smtClean="0">
                <a:latin typeface="Times New Roman" pitchFamily="18" charset="0"/>
                <a:cs typeface="Times New Roman" pitchFamily="18" charset="0"/>
              </a:rPr>
              <a:t> </a:t>
            </a:r>
            <a:r>
              <a:rPr lang="en-US" b="1" i="1" dirty="0" smtClean="0">
                <a:latin typeface="Symbol" pitchFamily="18" charset="2"/>
                <a:cs typeface="Times New Roman" pitchFamily="18" charset="0"/>
              </a:rPr>
              <a:t>a</a:t>
            </a:r>
            <a:r>
              <a:rPr lang="en-US" b="1" i="1" baseline="-25000" dirty="0" smtClean="0">
                <a:latin typeface="Times New Roman" pitchFamily="18" charset="0"/>
                <a:cs typeface="Times New Roman" pitchFamily="18" charset="0"/>
              </a:rPr>
              <a:t>n </a:t>
            </a:r>
            <a:r>
              <a:rPr lang="en-US" b="1" i="1" baseline="30000" dirty="0" smtClean="0">
                <a:latin typeface="Times New Roman" pitchFamily="18" charset="0"/>
                <a:cs typeface="Times New Roman" pitchFamily="18" charset="0"/>
              </a:rPr>
              <a:t>  </a:t>
            </a:r>
            <a:r>
              <a:rPr lang="en-US" b="1" i="1" baseline="-25000" dirty="0" smtClean="0">
                <a:latin typeface="Times New Roman" pitchFamily="18" charset="0"/>
                <a:cs typeface="Times New Roman" pitchFamily="18" charset="0"/>
              </a:rPr>
              <a:t> </a:t>
            </a:r>
            <a:r>
              <a:rPr lang="en-US" b="1" i="1" dirty="0" smtClean="0">
                <a:latin typeface="Times New Roman" pitchFamily="18" charset="0"/>
                <a:cs typeface="Times New Roman" pitchFamily="18" charset="0"/>
              </a:rPr>
              <a:t> </a:t>
            </a:r>
            <a:r>
              <a:rPr lang="en-US" b="1" dirty="0" smtClean="0">
                <a:solidFill>
                  <a:srgbClr val="FF0000"/>
                </a:solidFill>
                <a:latin typeface="Times New Roman" pitchFamily="18" charset="0"/>
                <a:cs typeface="Times New Roman" pitchFamily="18" charset="0"/>
              </a:rPr>
              <a:t>(*)</a:t>
            </a:r>
            <a:r>
              <a:rPr lang="en-US" b="1" i="1" dirty="0" smtClean="0">
                <a:latin typeface="Times New Roman" pitchFamily="18" charset="0"/>
                <a:cs typeface="Times New Roman" pitchFamily="18" charset="0"/>
              </a:rPr>
              <a:t> </a:t>
            </a:r>
            <a:endParaRPr lang="en-US" dirty="0"/>
          </a:p>
        </p:txBody>
      </p:sp>
      <p:graphicFrame>
        <p:nvGraphicFramePr>
          <p:cNvPr id="22" name="Object 4"/>
          <p:cNvGraphicFramePr>
            <a:graphicFrameLocks noChangeAspect="1"/>
          </p:cNvGraphicFramePr>
          <p:nvPr>
            <p:extLst>
              <p:ext uri="{D42A27DB-BD31-4B8C-83A1-F6EECF244321}">
                <p14:modId xmlns:p14="http://schemas.microsoft.com/office/powerpoint/2010/main" val="208418219"/>
              </p:ext>
            </p:extLst>
          </p:nvPr>
        </p:nvGraphicFramePr>
        <p:xfrm>
          <a:off x="884197" y="3905328"/>
          <a:ext cx="3368682" cy="966455"/>
        </p:xfrm>
        <a:graphic>
          <a:graphicData uri="http://schemas.openxmlformats.org/presentationml/2006/ole">
            <mc:AlternateContent xmlns:mc="http://schemas.openxmlformats.org/markup-compatibility/2006">
              <mc:Choice xmlns:v="urn:schemas-microsoft-com:vml" Requires="v">
                <p:oleObj spid="_x0000_s561217" name="Equation" r:id="rId6" imgW="1803240" imgH="495000" progId="Equation.3">
                  <p:embed/>
                </p:oleObj>
              </mc:Choice>
              <mc:Fallback>
                <p:oleObj name="Equation" r:id="rId6" imgW="1803240" imgH="4950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4197" y="3905328"/>
                        <a:ext cx="3368682" cy="966455"/>
                      </a:xfrm>
                      <a:prstGeom prst="rect">
                        <a:avLst/>
                      </a:prstGeom>
                      <a:solidFill>
                        <a:srgbClr val="FFFF00"/>
                      </a:solidFill>
                      <a:ln w="38100">
                        <a:solidFill>
                          <a:srgbClr val="FF0000"/>
                        </a:solidFill>
                      </a:ln>
                      <a:effectLst/>
                      <a:extLst/>
                    </p:spPr>
                  </p:pic>
                </p:oleObj>
              </mc:Fallback>
            </mc:AlternateContent>
          </a:graphicData>
        </a:graphic>
      </p:graphicFrame>
      <p:sp>
        <p:nvSpPr>
          <p:cNvPr id="5" name="Rectangle 4"/>
          <p:cNvSpPr/>
          <p:nvPr/>
        </p:nvSpPr>
        <p:spPr>
          <a:xfrm>
            <a:off x="4390672" y="4199307"/>
            <a:ext cx="569387" cy="369332"/>
          </a:xfrm>
          <a:prstGeom prst="rect">
            <a:avLst/>
          </a:prstGeom>
        </p:spPr>
        <p:txBody>
          <a:bodyPr wrap="none">
            <a:spAutoFit/>
          </a:bodyPr>
          <a:lstStyle/>
          <a:p>
            <a:r>
              <a:rPr lang="en-US" b="1" dirty="0" smtClean="0">
                <a:solidFill>
                  <a:srgbClr val="FF0000"/>
                </a:solidFill>
                <a:latin typeface="Times New Roman" pitchFamily="18" charset="0"/>
                <a:cs typeface="Times New Roman" pitchFamily="18" charset="0"/>
              </a:rPr>
              <a:t>(**)</a:t>
            </a:r>
            <a:endParaRPr lang="en-US" dirty="0"/>
          </a:p>
        </p:txBody>
      </p:sp>
      <p:sp>
        <p:nvSpPr>
          <p:cNvPr id="6" name="TextBox 5"/>
          <p:cNvSpPr txBox="1"/>
          <p:nvPr/>
        </p:nvSpPr>
        <p:spPr>
          <a:xfrm>
            <a:off x="222385" y="5013559"/>
            <a:ext cx="3596882" cy="400110"/>
          </a:xfrm>
          <a:prstGeom prst="rect">
            <a:avLst/>
          </a:prstGeom>
          <a:noFill/>
        </p:spPr>
        <p:txBody>
          <a:bodyPr wrap="none" rtlCol="0">
            <a:spAutoFit/>
          </a:bodyPr>
          <a:lstStyle/>
          <a:p>
            <a:r>
              <a:rPr lang="en-US" sz="2000" b="1" dirty="0" smtClean="0">
                <a:latin typeface="+mn-lt"/>
              </a:rPr>
              <a:t>Substituting  Eq. (*) into Eq. (**)</a:t>
            </a:r>
            <a:endParaRPr lang="en-US" sz="2000" b="1" dirty="0">
              <a:latin typeface="+mn-lt"/>
            </a:endParaRPr>
          </a:p>
        </p:txBody>
      </p:sp>
      <p:sp>
        <p:nvSpPr>
          <p:cNvPr id="8" name="Rectangle 7"/>
          <p:cNvSpPr/>
          <p:nvPr/>
        </p:nvSpPr>
        <p:spPr>
          <a:xfrm>
            <a:off x="336932" y="2967216"/>
            <a:ext cx="1940339" cy="369332"/>
          </a:xfrm>
          <a:prstGeom prst="rect">
            <a:avLst/>
          </a:prstGeom>
        </p:spPr>
        <p:txBody>
          <a:bodyPr wrap="none">
            <a:spAutoFit/>
          </a:bodyPr>
          <a:lstStyle/>
          <a:p>
            <a:pPr algn="l" rtl="0"/>
            <a:r>
              <a:rPr lang="en-US" b="1" dirty="0" smtClean="0">
                <a:latin typeface="+mn-lt"/>
                <a:cs typeface="Times New Roman" pitchFamily="18" charset="0"/>
                <a:sym typeface="Wingdings" pitchFamily="2" charset="2"/>
              </a:rPr>
              <a:t>From</a:t>
            </a:r>
            <a:r>
              <a:rPr lang="en-US" b="1" i="1" dirty="0" smtClean="0">
                <a:latin typeface="Symbol" pitchFamily="18" charset="2"/>
                <a:cs typeface="Times New Roman" pitchFamily="18" charset="0"/>
                <a:sym typeface="Wingdings" pitchFamily="2" charset="2"/>
              </a:rPr>
              <a:t> </a:t>
            </a:r>
            <a:r>
              <a:rPr lang="en-US" b="1" i="1" dirty="0" err="1" smtClean="0">
                <a:latin typeface="Symbol" pitchFamily="18" charset="2"/>
                <a:cs typeface="Times New Roman" pitchFamily="18" charset="0"/>
                <a:sym typeface="Wingdings" pitchFamily="2" charset="2"/>
              </a:rPr>
              <a:t>S</a:t>
            </a:r>
            <a:r>
              <a:rPr lang="en-US" b="1" i="1" dirty="0" err="1">
                <a:latin typeface="Times New Roman" pitchFamily="18" charset="0"/>
                <a:cs typeface="Times New Roman" pitchFamily="18" charset="0"/>
                <a:sym typeface="Wingdings" pitchFamily="2" charset="2"/>
              </a:rPr>
              <a:t>F</a:t>
            </a:r>
            <a:r>
              <a:rPr lang="en-US" b="1" i="1" baseline="-25000" dirty="0" err="1" smtClean="0">
                <a:latin typeface="Times New Roman" pitchFamily="18" charset="0"/>
                <a:cs typeface="Times New Roman" pitchFamily="18" charset="0"/>
                <a:sym typeface="Wingdings" pitchFamily="2" charset="2"/>
              </a:rPr>
              <a:t>vertical</a:t>
            </a:r>
            <a:r>
              <a:rPr lang="en-US" b="1" i="1" baseline="30000" dirty="0" smtClean="0">
                <a:latin typeface="Times New Roman" pitchFamily="18" charset="0"/>
                <a:cs typeface="Times New Roman" pitchFamily="18" charset="0"/>
                <a:sym typeface="Wingdings" pitchFamily="2" charset="2"/>
              </a:rPr>
              <a:t> </a:t>
            </a:r>
            <a:r>
              <a:rPr lang="en-US" b="1" i="1" baseline="-25000" dirty="0" smtClean="0">
                <a:latin typeface="Times New Roman" pitchFamily="18" charset="0"/>
                <a:cs typeface="Times New Roman" pitchFamily="18" charset="0"/>
                <a:sym typeface="Wingdings" pitchFamily="2" charset="2"/>
              </a:rPr>
              <a:t> </a:t>
            </a:r>
            <a:r>
              <a:rPr lang="en-US" b="1" i="1" dirty="0" smtClean="0">
                <a:latin typeface="Times New Roman" pitchFamily="18" charset="0"/>
                <a:cs typeface="Times New Roman" pitchFamily="18" charset="0"/>
                <a:sym typeface="Wingdings" pitchFamily="2" charset="2"/>
              </a:rPr>
              <a:t> = 0</a:t>
            </a:r>
            <a:endParaRPr lang="en-US" dirty="0">
              <a:latin typeface="Blazing" panose="00000400000000000000" pitchFamily="2" charset="0"/>
            </a:endParaRPr>
          </a:p>
        </p:txBody>
      </p:sp>
      <p:sp>
        <p:nvSpPr>
          <p:cNvPr id="23" name="TextBox 22"/>
          <p:cNvSpPr txBox="1"/>
          <p:nvPr/>
        </p:nvSpPr>
        <p:spPr>
          <a:xfrm>
            <a:off x="6834623" y="3242929"/>
            <a:ext cx="381836" cy="369332"/>
          </a:xfrm>
          <a:prstGeom prst="rect">
            <a:avLst/>
          </a:prstGeom>
          <a:noFill/>
        </p:spPr>
        <p:txBody>
          <a:bodyPr wrap="none" rtlCol="0">
            <a:spAutoFit/>
          </a:bodyPr>
          <a:lstStyle/>
          <a:p>
            <a:r>
              <a:rPr lang="en-US" b="1" dirty="0" smtClean="0">
                <a:solidFill>
                  <a:srgbClr val="7030A0"/>
                </a:solidFill>
              </a:rPr>
              <a:t>Y</a:t>
            </a:r>
            <a:r>
              <a:rPr lang="en-US" b="1" baseline="30000" dirty="0" smtClean="0">
                <a:solidFill>
                  <a:srgbClr val="7030A0"/>
                </a:solidFill>
              </a:rPr>
              <a:t>’</a:t>
            </a:r>
            <a:endParaRPr lang="en-US" b="1" dirty="0">
              <a:solidFill>
                <a:srgbClr val="7030A0"/>
              </a:solidFill>
            </a:endParaRPr>
          </a:p>
        </p:txBody>
      </p:sp>
      <p:grpSp>
        <p:nvGrpSpPr>
          <p:cNvPr id="16" name="Group 15"/>
          <p:cNvGrpSpPr/>
          <p:nvPr/>
        </p:nvGrpSpPr>
        <p:grpSpPr>
          <a:xfrm>
            <a:off x="6536887" y="3214203"/>
            <a:ext cx="2352675" cy="2648715"/>
            <a:chOff x="6536887" y="3214203"/>
            <a:chExt cx="2352675" cy="2648715"/>
          </a:xfrm>
        </p:grpSpPr>
        <p:cxnSp>
          <p:nvCxnSpPr>
            <p:cNvPr id="13" name="Straight Connector 12"/>
            <p:cNvCxnSpPr/>
            <p:nvPr/>
          </p:nvCxnSpPr>
          <p:spPr>
            <a:xfrm rot="5400000">
              <a:off x="6479737" y="4625789"/>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6870262" y="5302064"/>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8146181" y="3724353"/>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8470462" y="4282889"/>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Freeform 3"/>
            <p:cNvSpPr/>
            <p:nvPr/>
          </p:nvSpPr>
          <p:spPr>
            <a:xfrm>
              <a:off x="7283511" y="3214203"/>
              <a:ext cx="798171" cy="2648715"/>
            </a:xfrm>
            <a:custGeom>
              <a:avLst/>
              <a:gdLst>
                <a:gd name="connsiteX0" fmla="*/ 0 w 820270"/>
                <a:gd name="connsiteY0" fmla="*/ 605117 h 2729753"/>
                <a:gd name="connsiteX1" fmla="*/ 53788 w 820270"/>
                <a:gd name="connsiteY1" fmla="*/ 551329 h 2729753"/>
                <a:gd name="connsiteX2" fmla="*/ 820270 w 820270"/>
                <a:gd name="connsiteY2" fmla="*/ 0 h 2729753"/>
                <a:gd name="connsiteX3" fmla="*/ 820270 w 820270"/>
                <a:gd name="connsiteY3" fmla="*/ 2433917 h 2729753"/>
                <a:gd name="connsiteX4" fmla="*/ 53788 w 820270"/>
                <a:gd name="connsiteY4" fmla="*/ 2729753 h 2729753"/>
                <a:gd name="connsiteX5" fmla="*/ 0 w 820270"/>
                <a:gd name="connsiteY5" fmla="*/ 605117 h 2729753"/>
                <a:gd name="connsiteX0" fmla="*/ 0 w 834326"/>
                <a:gd name="connsiteY0" fmla="*/ 632834 h 2757470"/>
                <a:gd name="connsiteX1" fmla="*/ 53788 w 834326"/>
                <a:gd name="connsiteY1" fmla="*/ 579046 h 2757470"/>
                <a:gd name="connsiteX2" fmla="*/ 834326 w 834326"/>
                <a:gd name="connsiteY2" fmla="*/ 0 h 2757470"/>
                <a:gd name="connsiteX3" fmla="*/ 820270 w 834326"/>
                <a:gd name="connsiteY3" fmla="*/ 2461634 h 2757470"/>
                <a:gd name="connsiteX4" fmla="*/ 53788 w 834326"/>
                <a:gd name="connsiteY4" fmla="*/ 2757470 h 2757470"/>
                <a:gd name="connsiteX5" fmla="*/ 0 w 834326"/>
                <a:gd name="connsiteY5" fmla="*/ 632834 h 2757470"/>
                <a:gd name="connsiteX0" fmla="*/ 0 w 834326"/>
                <a:gd name="connsiteY0" fmla="*/ 632834 h 2729753"/>
                <a:gd name="connsiteX1" fmla="*/ 53788 w 834326"/>
                <a:gd name="connsiteY1" fmla="*/ 579046 h 2729753"/>
                <a:gd name="connsiteX2" fmla="*/ 834326 w 834326"/>
                <a:gd name="connsiteY2" fmla="*/ 0 h 2729753"/>
                <a:gd name="connsiteX3" fmla="*/ 820270 w 834326"/>
                <a:gd name="connsiteY3" fmla="*/ 2461634 h 2729753"/>
                <a:gd name="connsiteX4" fmla="*/ 39732 w 834326"/>
                <a:gd name="connsiteY4" fmla="*/ 2729753 h 2729753"/>
                <a:gd name="connsiteX5" fmla="*/ 0 w 834326"/>
                <a:gd name="connsiteY5" fmla="*/ 632834 h 272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4326" h="2729753">
                  <a:moveTo>
                    <a:pt x="0" y="632834"/>
                  </a:moveTo>
                  <a:lnTo>
                    <a:pt x="53788" y="579046"/>
                  </a:lnTo>
                  <a:lnTo>
                    <a:pt x="834326" y="0"/>
                  </a:lnTo>
                  <a:cubicBezTo>
                    <a:pt x="829641" y="820545"/>
                    <a:pt x="824955" y="1641089"/>
                    <a:pt x="820270" y="2461634"/>
                  </a:cubicBezTo>
                  <a:lnTo>
                    <a:pt x="39732" y="2729753"/>
                  </a:lnTo>
                  <a:lnTo>
                    <a:pt x="0" y="632834"/>
                  </a:lnTo>
                  <a:close/>
                </a:path>
              </a:pathLst>
            </a:custGeom>
            <a:noFill/>
            <a:ln w="38100">
              <a:solidFill>
                <a:srgbClr val="0B0B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33840" y="4249271"/>
              <a:ext cx="425116" cy="369332"/>
            </a:xfrm>
            <a:prstGeom prst="rect">
              <a:avLst/>
            </a:prstGeom>
            <a:noFill/>
          </p:spPr>
          <p:txBody>
            <a:bodyPr wrap="none" rtlCol="0">
              <a:spAutoFit/>
            </a:bodyPr>
            <a:lstStyle/>
            <a:p>
              <a:r>
                <a:rPr lang="en-US" b="1" dirty="0" smtClean="0">
                  <a:latin typeface="Symbol" panose="05050102010706020507" pitchFamily="18" charset="2"/>
                </a:rPr>
                <a:t>a</a:t>
              </a:r>
              <a:r>
                <a:rPr lang="en-US" b="1" baseline="-25000" dirty="0" smtClean="0"/>
                <a:t>n</a:t>
              </a:r>
              <a:endParaRPr lang="en-US" b="1" dirty="0"/>
            </a:p>
          </p:txBody>
        </p:sp>
      </p:grpSp>
      <p:sp>
        <p:nvSpPr>
          <p:cNvPr id="14" name="Arc 13"/>
          <p:cNvSpPr/>
          <p:nvPr/>
        </p:nvSpPr>
        <p:spPr>
          <a:xfrm rot="19317461">
            <a:off x="7375296" y="4665862"/>
            <a:ext cx="387619" cy="364021"/>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64964177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environment.uwe.ac.uk/geocal/SLOPES/GIFS/SLICE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936" y="900954"/>
            <a:ext cx="7730206" cy="4598486"/>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p:cNvCxnSpPr>
            <a:stCxn id="2" idx="2"/>
          </p:cNvCxnSpPr>
          <p:nvPr/>
        </p:nvCxnSpPr>
        <p:spPr>
          <a:xfrm flipH="1">
            <a:off x="4854389" y="5499440"/>
            <a:ext cx="7650" cy="739995"/>
          </a:xfrm>
          <a:prstGeom prst="line">
            <a:avLst/>
          </a:prstGeom>
          <a:ln>
            <a:solidFill>
              <a:srgbClr val="0B0BEF"/>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5585012" y="5499440"/>
            <a:ext cx="7650" cy="739995"/>
          </a:xfrm>
          <a:prstGeom prst="line">
            <a:avLst/>
          </a:prstGeom>
          <a:ln>
            <a:solidFill>
              <a:srgbClr val="0B0BE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54389" y="5869437"/>
            <a:ext cx="738273" cy="0"/>
          </a:xfrm>
          <a:prstGeom prst="line">
            <a:avLst/>
          </a:prstGeom>
          <a:ln w="28575">
            <a:solidFill>
              <a:srgbClr val="0B0BE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993858" y="5646951"/>
            <a:ext cx="420308" cy="369332"/>
          </a:xfrm>
          <a:prstGeom prst="rect">
            <a:avLst/>
          </a:prstGeom>
          <a:solidFill>
            <a:schemeClr val="bg2">
              <a:lumMod val="90000"/>
            </a:schemeClr>
          </a:solidFill>
        </p:spPr>
        <p:txBody>
          <a:bodyPr wrap="none" rtlCol="0">
            <a:spAutoFit/>
          </a:bodyPr>
          <a:lstStyle/>
          <a:p>
            <a:r>
              <a:rPr lang="en-US" b="1" dirty="0" err="1" smtClean="0">
                <a:solidFill>
                  <a:srgbClr val="FF0000"/>
                </a:solidFill>
              </a:rPr>
              <a:t>b</a:t>
            </a:r>
            <a:r>
              <a:rPr lang="en-US" b="1" baseline="-25000" dirty="0" err="1" smtClean="0">
                <a:solidFill>
                  <a:srgbClr val="FF0000"/>
                </a:solidFill>
              </a:rPr>
              <a:t>n</a:t>
            </a:r>
            <a:endParaRPr lang="en-US" b="1" dirty="0">
              <a:solidFill>
                <a:srgbClr val="FF0000"/>
              </a:solidFill>
            </a:endParaRPr>
          </a:p>
        </p:txBody>
      </p:sp>
      <p:cxnSp>
        <p:nvCxnSpPr>
          <p:cNvPr id="14" name="Straight Connector 13"/>
          <p:cNvCxnSpPr/>
          <p:nvPr/>
        </p:nvCxnSpPr>
        <p:spPr>
          <a:xfrm>
            <a:off x="5196631" y="3200197"/>
            <a:ext cx="0" cy="2138285"/>
          </a:xfrm>
          <a:prstGeom prst="line">
            <a:avLst/>
          </a:prstGeom>
          <a:ln w="28575">
            <a:solidFill>
              <a:srgbClr val="0B0BEF"/>
            </a:solidFill>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4814048" y="2931459"/>
            <a:ext cx="779929" cy="2514600"/>
          </a:xfrm>
          <a:custGeom>
            <a:avLst/>
            <a:gdLst>
              <a:gd name="connsiteX0" fmla="*/ 0 w 779929"/>
              <a:gd name="connsiteY0" fmla="*/ 2514600 h 2514600"/>
              <a:gd name="connsiteX1" fmla="*/ 0 w 779929"/>
              <a:gd name="connsiteY1" fmla="*/ 551329 h 2514600"/>
              <a:gd name="connsiteX2" fmla="*/ 753035 w 779929"/>
              <a:gd name="connsiteY2" fmla="*/ 0 h 2514600"/>
              <a:gd name="connsiteX3" fmla="*/ 779929 w 779929"/>
              <a:gd name="connsiteY3" fmla="*/ 2259105 h 2514600"/>
              <a:gd name="connsiteX4" fmla="*/ 0 w 779929"/>
              <a:gd name="connsiteY4" fmla="*/ 2514600 h 2514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929" h="2514600">
                <a:moveTo>
                  <a:pt x="0" y="2514600"/>
                </a:moveTo>
                <a:lnTo>
                  <a:pt x="0" y="551329"/>
                </a:lnTo>
                <a:lnTo>
                  <a:pt x="753035" y="0"/>
                </a:lnTo>
                <a:lnTo>
                  <a:pt x="779929" y="2259105"/>
                </a:lnTo>
                <a:lnTo>
                  <a:pt x="0" y="251460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a:off x="4222377" y="1425388"/>
            <a:ext cx="974254" cy="3913094"/>
          </a:xfrm>
          <a:prstGeom prst="line">
            <a:avLst/>
          </a:prstGeom>
          <a:ln w="28575">
            <a:solidFill>
              <a:srgbClr val="0B0BEF"/>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5158156" y="900955"/>
            <a:ext cx="13964" cy="2030504"/>
          </a:xfrm>
          <a:prstGeom prst="line">
            <a:avLst/>
          </a:prstGeom>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4222377" y="900954"/>
            <a:ext cx="484094" cy="3496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p:cNvCxnSpPr/>
          <p:nvPr/>
        </p:nvCxnSpPr>
        <p:spPr>
          <a:xfrm flipV="1">
            <a:off x="4222377" y="806824"/>
            <a:ext cx="0" cy="5786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222377" y="1250576"/>
            <a:ext cx="949743" cy="0"/>
          </a:xfrm>
          <a:prstGeom prst="line">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619840" y="1016122"/>
            <a:ext cx="420308" cy="369332"/>
          </a:xfrm>
          <a:prstGeom prst="rect">
            <a:avLst/>
          </a:prstGeom>
          <a:solidFill>
            <a:schemeClr val="bg2">
              <a:lumMod val="90000"/>
            </a:schemeClr>
          </a:solidFill>
        </p:spPr>
        <p:txBody>
          <a:bodyPr wrap="none" rtlCol="0">
            <a:spAutoFit/>
          </a:bodyPr>
          <a:lstStyle/>
          <a:p>
            <a:r>
              <a:rPr lang="en-US" b="1" dirty="0" err="1" smtClean="0">
                <a:solidFill>
                  <a:srgbClr val="FF0000"/>
                </a:solidFill>
              </a:rPr>
              <a:t>x</a:t>
            </a:r>
            <a:r>
              <a:rPr lang="en-US" b="1" baseline="-25000" dirty="0" err="1" smtClean="0">
                <a:solidFill>
                  <a:srgbClr val="FF0000"/>
                </a:solidFill>
              </a:rPr>
              <a:t>n</a:t>
            </a:r>
            <a:endParaRPr lang="en-US" b="1" dirty="0">
              <a:solidFill>
                <a:srgbClr val="FF0000"/>
              </a:solidFill>
            </a:endParaRPr>
          </a:p>
        </p:txBody>
      </p:sp>
      <p:cxnSp>
        <p:nvCxnSpPr>
          <p:cNvPr id="20" name="Straight Connector 19"/>
          <p:cNvCxnSpPr/>
          <p:nvPr/>
        </p:nvCxnSpPr>
        <p:spPr>
          <a:xfrm flipH="1">
            <a:off x="5172120" y="3200197"/>
            <a:ext cx="1" cy="2178219"/>
          </a:xfrm>
          <a:prstGeom prst="line">
            <a:avLst/>
          </a:prstGeom>
          <a:ln w="28575">
            <a:solidFill>
              <a:srgbClr val="FF33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974996" y="3919974"/>
            <a:ext cx="420308" cy="369332"/>
          </a:xfrm>
          <a:prstGeom prst="rect">
            <a:avLst/>
          </a:prstGeom>
          <a:solidFill>
            <a:schemeClr val="bg2">
              <a:lumMod val="90000"/>
            </a:schemeClr>
          </a:solidFill>
        </p:spPr>
        <p:txBody>
          <a:bodyPr wrap="none" rtlCol="0">
            <a:spAutoFit/>
          </a:bodyPr>
          <a:lstStyle/>
          <a:p>
            <a:r>
              <a:rPr lang="en-US" b="1" dirty="0" err="1" smtClean="0">
                <a:solidFill>
                  <a:srgbClr val="FF0000"/>
                </a:solidFill>
              </a:rPr>
              <a:t>h</a:t>
            </a:r>
            <a:r>
              <a:rPr lang="en-US" b="1" baseline="-25000" dirty="0" err="1" smtClean="0">
                <a:solidFill>
                  <a:srgbClr val="FF0000"/>
                </a:solidFill>
              </a:rPr>
              <a:t>n</a:t>
            </a:r>
            <a:endParaRPr lang="en-US" b="1" dirty="0">
              <a:solidFill>
                <a:srgbClr val="FF0000"/>
              </a:solidFill>
            </a:endParaRPr>
          </a:p>
        </p:txBody>
      </p:sp>
      <p:sp>
        <p:nvSpPr>
          <p:cNvPr id="36" name="TextBox 35"/>
          <p:cNvSpPr txBox="1"/>
          <p:nvPr/>
        </p:nvSpPr>
        <p:spPr>
          <a:xfrm>
            <a:off x="85460" y="160959"/>
            <a:ext cx="2440092" cy="2492990"/>
          </a:xfrm>
          <a:prstGeom prst="rect">
            <a:avLst/>
          </a:prstGeom>
          <a:solidFill>
            <a:schemeClr val="bg1"/>
          </a:solidFill>
          <a:ln>
            <a:solidFill>
              <a:srgbClr val="FF0000"/>
            </a:solidFill>
          </a:ln>
        </p:spPr>
        <p:txBody>
          <a:bodyPr wrap="none" rtlCol="0">
            <a:spAutoFit/>
          </a:bodyPr>
          <a:lstStyle/>
          <a:p>
            <a:pPr algn="l"/>
            <a:r>
              <a:rPr lang="en-US" sz="2400" b="1" u="sng" dirty="0" smtClean="0"/>
              <a:t>Soil Properties</a:t>
            </a:r>
          </a:p>
          <a:p>
            <a:pPr marL="403225" indent="-120650" algn="l" rtl="0"/>
            <a:r>
              <a:rPr lang="en-US" sz="4400" b="1" dirty="0" smtClean="0">
                <a:solidFill>
                  <a:srgbClr val="FF0000"/>
                </a:solidFill>
                <a:latin typeface="Symbol" panose="05050102010706020507" pitchFamily="18" charset="2"/>
              </a:rPr>
              <a:t>g</a:t>
            </a:r>
          </a:p>
          <a:p>
            <a:pPr marL="403225" indent="-120650" algn="l" rtl="0"/>
            <a:r>
              <a:rPr lang="en-US" sz="4400" b="1" dirty="0" smtClean="0">
                <a:solidFill>
                  <a:srgbClr val="FF0000"/>
                </a:solidFill>
              </a:rPr>
              <a:t>C</a:t>
            </a:r>
            <a:r>
              <a:rPr lang="en-US" sz="4400" b="1" baseline="30000" dirty="0" smtClean="0">
                <a:solidFill>
                  <a:srgbClr val="FF0000"/>
                </a:solidFill>
                <a:latin typeface="Blazing" panose="00000400000000000000" pitchFamily="2" charset="0"/>
              </a:rPr>
              <a:t>’</a:t>
            </a:r>
          </a:p>
          <a:p>
            <a:pPr marL="403225" indent="-120650" algn="l" rtl="0"/>
            <a:r>
              <a:rPr lang="en-US" sz="4400" b="1" baseline="30000" dirty="0" smtClean="0">
                <a:solidFill>
                  <a:srgbClr val="FF0000"/>
                </a:solidFill>
                <a:latin typeface="Symbol" panose="05050102010706020507" pitchFamily="18" charset="2"/>
              </a:rPr>
              <a:t>f</a:t>
            </a:r>
            <a:r>
              <a:rPr lang="en-US" sz="4400" b="1" dirty="0" smtClean="0">
                <a:solidFill>
                  <a:srgbClr val="FF0000"/>
                </a:solidFill>
                <a:latin typeface="Blazing" panose="00000400000000000000" pitchFamily="2" charset="0"/>
              </a:rPr>
              <a:t>’</a:t>
            </a:r>
            <a:endParaRPr lang="en-US" sz="3200" b="1" dirty="0">
              <a:solidFill>
                <a:srgbClr val="FF0000"/>
              </a:solidFill>
              <a:latin typeface="Blazing" panose="00000400000000000000" pitchFamily="2" charset="0"/>
            </a:endParaRPr>
          </a:p>
        </p:txBody>
      </p:sp>
      <p:cxnSp>
        <p:nvCxnSpPr>
          <p:cNvPr id="5" name="Straight Connector 4"/>
          <p:cNvCxnSpPr/>
          <p:nvPr/>
        </p:nvCxnSpPr>
        <p:spPr>
          <a:xfrm>
            <a:off x="4222377" y="1425388"/>
            <a:ext cx="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831319" y="5446059"/>
            <a:ext cx="730623"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414851" y="5119931"/>
            <a:ext cx="425116" cy="369332"/>
          </a:xfrm>
          <a:prstGeom prst="rect">
            <a:avLst/>
          </a:prstGeom>
          <a:noFill/>
        </p:spPr>
        <p:txBody>
          <a:bodyPr wrap="none" rtlCol="0">
            <a:spAutoFit/>
          </a:bodyPr>
          <a:lstStyle/>
          <a:p>
            <a:r>
              <a:rPr lang="en-US" b="1" dirty="0" smtClean="0">
                <a:solidFill>
                  <a:srgbClr val="FF3300"/>
                </a:solidFill>
                <a:latin typeface="Symbol" panose="05050102010706020507" pitchFamily="18" charset="2"/>
              </a:rPr>
              <a:t>a</a:t>
            </a:r>
            <a:r>
              <a:rPr lang="en-US" b="1" baseline="-25000" dirty="0" smtClean="0">
                <a:solidFill>
                  <a:srgbClr val="FF3300"/>
                </a:solidFill>
              </a:rPr>
              <a:t>n</a:t>
            </a:r>
            <a:endParaRPr lang="en-US" b="1" dirty="0">
              <a:solidFill>
                <a:srgbClr val="FF3300"/>
              </a:solidFill>
            </a:endParaRPr>
          </a:p>
        </p:txBody>
      </p:sp>
      <p:sp>
        <p:nvSpPr>
          <p:cNvPr id="10" name="Arc 9"/>
          <p:cNvSpPr/>
          <p:nvPr/>
        </p:nvSpPr>
        <p:spPr>
          <a:xfrm rot="1188986">
            <a:off x="5166093" y="5273870"/>
            <a:ext cx="257227" cy="284523"/>
          </a:xfrm>
          <a:prstGeom prst="arc">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89440373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1450" y="130159"/>
            <a:ext cx="9144000" cy="4270400"/>
          </a:xfrm>
          <a:prstGeom prst="rect">
            <a:avLst/>
          </a:prstGeom>
        </p:spPr>
        <p:txBody>
          <a:bodyPr wrap="square">
            <a:spAutoFit/>
          </a:bodyPr>
          <a:lstStyle/>
          <a:p>
            <a:pPr marL="180975" indent="-180975" algn="l" rtl="0" eaLnBrk="1" hangingPunct="1">
              <a:spcBef>
                <a:spcPct val="50000"/>
              </a:spcBef>
            </a:pPr>
            <a:r>
              <a:rPr lang="en-US" sz="2400" b="1" u="sng" dirty="0" smtClean="0">
                <a:solidFill>
                  <a:srgbClr val="0B0BEF"/>
                </a:solidFill>
                <a:latin typeface="+mn-lt"/>
              </a:rPr>
              <a:t>Steps for solution using </a:t>
            </a:r>
            <a:r>
              <a:rPr lang="en-US" sz="2400" b="1" u="sng" dirty="0" smtClean="0">
                <a:solidFill>
                  <a:srgbClr val="FF0000"/>
                </a:solidFill>
                <a:latin typeface="+mn-lt"/>
              </a:rPr>
              <a:t>Ordinary</a:t>
            </a:r>
            <a:r>
              <a:rPr lang="en-US" sz="2400" b="1" u="sng" dirty="0" smtClean="0">
                <a:solidFill>
                  <a:srgbClr val="0B0BEF"/>
                </a:solidFill>
                <a:latin typeface="+mn-lt"/>
              </a:rPr>
              <a:t> </a:t>
            </a:r>
            <a:r>
              <a:rPr lang="en-US" sz="2400" b="1" u="sng" dirty="0" smtClean="0">
                <a:solidFill>
                  <a:srgbClr val="FF0000"/>
                </a:solidFill>
                <a:latin typeface="+mn-lt"/>
              </a:rPr>
              <a:t>Method</a:t>
            </a:r>
            <a:r>
              <a:rPr lang="en-US" sz="2400" b="1" u="sng" dirty="0" smtClean="0">
                <a:solidFill>
                  <a:srgbClr val="0B0BEF"/>
                </a:solidFill>
                <a:latin typeface="+mn-lt"/>
              </a:rPr>
              <a:t> </a:t>
            </a:r>
            <a:r>
              <a:rPr lang="en-US" sz="2400" b="1" u="sng" dirty="0" smtClean="0">
                <a:solidFill>
                  <a:srgbClr val="FF0000"/>
                </a:solidFill>
                <a:latin typeface="+mn-lt"/>
              </a:rPr>
              <a:t>of</a:t>
            </a:r>
            <a:r>
              <a:rPr lang="en-US" sz="2400" b="1" u="sng" dirty="0" smtClean="0">
                <a:solidFill>
                  <a:srgbClr val="0B0BEF"/>
                </a:solidFill>
                <a:latin typeface="+mn-lt"/>
              </a:rPr>
              <a:t> </a:t>
            </a:r>
            <a:r>
              <a:rPr lang="en-US" sz="2400" b="1" u="sng" dirty="0" smtClean="0">
                <a:solidFill>
                  <a:srgbClr val="FF0000"/>
                </a:solidFill>
                <a:latin typeface="+mn-lt"/>
              </a:rPr>
              <a:t>Slices</a:t>
            </a:r>
            <a:endParaRPr lang="en-US" sz="2000" b="1" u="sng" dirty="0" smtClean="0">
              <a:solidFill>
                <a:srgbClr val="FF0000"/>
              </a:solidFill>
              <a:latin typeface="+mn-lt"/>
            </a:endParaRPr>
          </a:p>
          <a:p>
            <a:pPr marL="285750" indent="-285750" algn="l" rtl="0" eaLnBrk="1" hangingPunct="1">
              <a:spcBef>
                <a:spcPts val="300"/>
              </a:spcBef>
              <a:buFont typeface="+mj-lt"/>
              <a:buAutoNum type="arabicPeriod"/>
            </a:pPr>
            <a:r>
              <a:rPr lang="en-US" sz="2000" b="1" dirty="0" smtClean="0">
                <a:latin typeface="+mn-lt"/>
              </a:rPr>
              <a:t>Draw the slope to a </a:t>
            </a:r>
            <a:r>
              <a:rPr lang="en-US" sz="2000" b="1" dirty="0" smtClean="0">
                <a:solidFill>
                  <a:srgbClr val="FF0000"/>
                </a:solidFill>
                <a:latin typeface="+mn-lt"/>
              </a:rPr>
              <a:t>scale</a:t>
            </a:r>
          </a:p>
          <a:p>
            <a:pPr marL="285750" indent="-285750" algn="l" rtl="0" eaLnBrk="1" hangingPunct="1">
              <a:spcBef>
                <a:spcPts val="300"/>
              </a:spcBef>
              <a:buFont typeface="+mj-lt"/>
              <a:buAutoNum type="arabicPeriod"/>
            </a:pPr>
            <a:r>
              <a:rPr lang="en-US" sz="2000" b="1" dirty="0" smtClean="0">
                <a:latin typeface="+mn-lt"/>
              </a:rPr>
              <a:t>Divide the soil above the sliding surface into slices (choose 5 to 8 slices)</a:t>
            </a:r>
          </a:p>
          <a:p>
            <a:pPr marL="285750" indent="-285750" algn="l" rtl="0" eaLnBrk="1" hangingPunct="1">
              <a:spcBef>
                <a:spcPts val="300"/>
              </a:spcBef>
              <a:buFont typeface="+mj-lt"/>
              <a:buAutoNum type="arabicPeriod"/>
            </a:pPr>
            <a:r>
              <a:rPr lang="en-US" sz="2000" b="1" dirty="0" smtClean="0">
                <a:latin typeface="+mn-lt"/>
              </a:rPr>
              <a:t>Measure </a:t>
            </a:r>
            <a:r>
              <a:rPr lang="en-US" sz="2000" b="1" i="1" dirty="0" err="1" smtClean="0">
                <a:latin typeface="Times New Roman" pitchFamily="18" charset="0"/>
                <a:cs typeface="Times New Roman" pitchFamily="18" charset="0"/>
              </a:rPr>
              <a:t>b</a:t>
            </a:r>
            <a:r>
              <a:rPr lang="en-US" sz="2000" b="1" i="1" baseline="-25000" dirty="0" err="1" smtClean="0">
                <a:latin typeface="Times New Roman" pitchFamily="18" charset="0"/>
                <a:cs typeface="Times New Roman" pitchFamily="18" charset="0"/>
              </a:rPr>
              <a:t>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x</a:t>
            </a:r>
            <a:r>
              <a:rPr lang="en-US" sz="2000" b="1" i="1" baseline="-25000" dirty="0" err="1" smtClean="0">
                <a:latin typeface="Times New Roman" pitchFamily="18" charset="0"/>
                <a:cs typeface="Times New Roman" pitchFamily="18" charset="0"/>
              </a:rPr>
              <a:t>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h</a:t>
            </a:r>
            <a:r>
              <a:rPr lang="en-US" sz="2000" b="1" i="1" baseline="-25000" dirty="0" err="1" smtClean="0">
                <a:latin typeface="Times New Roman" pitchFamily="18" charset="0"/>
                <a:cs typeface="Times New Roman" pitchFamily="18" charset="0"/>
              </a:rPr>
              <a:t>n</a:t>
            </a:r>
            <a:r>
              <a:rPr lang="en-US" sz="2000" b="1" dirty="0" smtClean="0">
                <a:latin typeface="+mn-lt"/>
              </a:rPr>
              <a:t> from the drawing.</a:t>
            </a:r>
          </a:p>
          <a:p>
            <a:pPr marL="285750" indent="-285750" algn="l" rtl="0" eaLnBrk="1" hangingPunct="1">
              <a:spcBef>
                <a:spcPts val="300"/>
              </a:spcBef>
              <a:buFont typeface="+mj-lt"/>
              <a:buAutoNum type="arabicPeriod"/>
            </a:pPr>
            <a:r>
              <a:rPr lang="en-US" sz="2000" b="1" dirty="0" smtClean="0">
                <a:latin typeface="+mn-lt"/>
              </a:rPr>
              <a:t>Fill the following table:</a:t>
            </a:r>
          </a:p>
          <a:p>
            <a:pPr marL="457200" indent="-457200" algn="l" rtl="0" eaLnBrk="1" hangingPunct="1">
              <a:spcBef>
                <a:spcPts val="300"/>
              </a:spcBef>
              <a:buFont typeface="+mj-lt"/>
              <a:buAutoNum type="arabicPeriod"/>
            </a:pPr>
            <a:endParaRPr lang="en-US" sz="2000" b="1" dirty="0" smtClean="0">
              <a:latin typeface="+mn-lt"/>
            </a:endParaRPr>
          </a:p>
          <a:p>
            <a:pPr marL="457200" indent="-457200" algn="l" rtl="0" eaLnBrk="1" hangingPunct="1">
              <a:spcBef>
                <a:spcPts val="300"/>
              </a:spcBef>
              <a:buFont typeface="+mj-lt"/>
              <a:buAutoNum type="arabicPeriod"/>
            </a:pPr>
            <a:endParaRPr lang="en-US" sz="2000" b="1" dirty="0" smtClean="0">
              <a:latin typeface="+mn-lt"/>
            </a:endParaRPr>
          </a:p>
          <a:p>
            <a:pPr marL="457200" indent="-457200" algn="l" rtl="0" eaLnBrk="1" hangingPunct="1">
              <a:spcBef>
                <a:spcPts val="300"/>
              </a:spcBef>
              <a:buFont typeface="+mj-lt"/>
              <a:buAutoNum type="arabicPeriod"/>
            </a:pPr>
            <a:endParaRPr lang="en-US" sz="2000" b="1" dirty="0" smtClean="0">
              <a:latin typeface="+mn-lt"/>
            </a:endParaRPr>
          </a:p>
          <a:p>
            <a:pPr marL="457200" indent="-457200" algn="l" rtl="0" eaLnBrk="1" hangingPunct="1">
              <a:spcBef>
                <a:spcPts val="300"/>
              </a:spcBef>
              <a:buFont typeface="+mj-lt"/>
              <a:buAutoNum type="arabicPeriod"/>
            </a:pPr>
            <a:endParaRPr lang="en-US" sz="2000" b="1" dirty="0" smtClean="0">
              <a:latin typeface="+mn-lt"/>
            </a:endParaRPr>
          </a:p>
          <a:p>
            <a:pPr marL="457200" indent="-457200" algn="l" rtl="0" eaLnBrk="1" hangingPunct="1">
              <a:spcBef>
                <a:spcPts val="300"/>
              </a:spcBef>
              <a:buFont typeface="+mj-lt"/>
              <a:buAutoNum type="arabicPeriod"/>
            </a:pPr>
            <a:endParaRPr lang="en-US" sz="2000" b="1" dirty="0" smtClean="0">
              <a:latin typeface="+mn-lt"/>
            </a:endParaRPr>
          </a:p>
          <a:p>
            <a:pPr marL="457200" indent="-457200" algn="l" rtl="0" eaLnBrk="1" hangingPunct="1">
              <a:spcBef>
                <a:spcPts val="300"/>
              </a:spcBef>
              <a:buFont typeface="+mj-lt"/>
              <a:buAutoNum type="arabicPeriod"/>
            </a:pPr>
            <a:endParaRPr lang="en-US" sz="2000" b="1" dirty="0" smtClean="0">
              <a:latin typeface="+mn-lt"/>
            </a:endParaRPr>
          </a:p>
          <a:p>
            <a:pPr marL="457200" indent="-457200" algn="l" rtl="0" eaLnBrk="1" hangingPunct="1">
              <a:spcBef>
                <a:spcPts val="300"/>
              </a:spcBef>
              <a:buFont typeface="+mj-lt"/>
              <a:buAutoNum type="arabicPeriod"/>
            </a:pPr>
            <a:r>
              <a:rPr lang="en-US" sz="2000" b="1" i="1" dirty="0" err="1" smtClean="0">
                <a:solidFill>
                  <a:srgbClr val="FF3300"/>
                </a:solidFill>
                <a:latin typeface="Times New Roman" pitchFamily="18" charset="0"/>
                <a:cs typeface="Times New Roman" pitchFamily="18" charset="0"/>
              </a:rPr>
              <a:t>F</a:t>
            </a:r>
            <a:r>
              <a:rPr lang="en-US" sz="2000" b="1" i="1" baseline="-25000" dirty="0" err="1" smtClean="0">
                <a:solidFill>
                  <a:srgbClr val="FF3300"/>
                </a:solidFill>
                <a:latin typeface="Times New Roman" pitchFamily="18" charset="0"/>
                <a:cs typeface="Times New Roman" pitchFamily="18" charset="0"/>
              </a:rPr>
              <a:t>s</a:t>
            </a:r>
            <a:r>
              <a:rPr lang="en-US" sz="2000" b="1" i="1" dirty="0" smtClean="0">
                <a:solidFill>
                  <a:srgbClr val="FF3300"/>
                </a:solidFill>
                <a:latin typeface="Times New Roman" pitchFamily="18" charset="0"/>
                <a:cs typeface="Times New Roman" pitchFamily="18" charset="0"/>
              </a:rPr>
              <a:t> </a:t>
            </a:r>
            <a:r>
              <a:rPr lang="en-US" sz="2000" b="1" i="1" dirty="0" smtClean="0">
                <a:solidFill>
                  <a:srgbClr val="FF3300"/>
                </a:solidFill>
                <a:latin typeface="+mn-lt"/>
                <a:cs typeface="Times New Roman" pitchFamily="18" charset="0"/>
              </a:rPr>
              <a:t>= sum of col 12/sum of col 8</a:t>
            </a:r>
            <a:endParaRPr lang="en-US" sz="2000" b="1" dirty="0" smtClean="0">
              <a:solidFill>
                <a:srgbClr val="FF3300"/>
              </a:solidFill>
              <a:latin typeface="+mn-lt"/>
            </a:endParaRPr>
          </a:p>
        </p:txBody>
      </p:sp>
      <p:graphicFrame>
        <p:nvGraphicFramePr>
          <p:cNvPr id="8" name="Table 7"/>
          <p:cNvGraphicFramePr>
            <a:graphicFrameLocks noGrp="1"/>
          </p:cNvGraphicFramePr>
          <p:nvPr>
            <p:extLst>
              <p:ext uri="{D42A27DB-BD31-4B8C-83A1-F6EECF244321}">
                <p14:modId xmlns:p14="http://schemas.microsoft.com/office/powerpoint/2010/main" val="3981106819"/>
              </p:ext>
            </p:extLst>
          </p:nvPr>
        </p:nvGraphicFramePr>
        <p:xfrm>
          <a:off x="228602" y="2000249"/>
          <a:ext cx="8755033" cy="2030988"/>
        </p:xfrm>
        <a:graphic>
          <a:graphicData uri="http://schemas.openxmlformats.org/drawingml/2006/table">
            <a:tbl>
              <a:tblPr firstRow="1" bandRow="1">
                <a:tableStyleId>{5C22544A-7EE6-4342-B048-85BDC9FD1C3A}</a:tableStyleId>
              </a:tblPr>
              <a:tblGrid>
                <a:gridCol w="699245"/>
                <a:gridCol w="666864"/>
                <a:gridCol w="656985"/>
                <a:gridCol w="636129"/>
                <a:gridCol w="628535"/>
                <a:gridCol w="666711"/>
                <a:gridCol w="666711"/>
                <a:gridCol w="872236"/>
                <a:gridCol w="649584"/>
                <a:gridCol w="583369"/>
                <a:gridCol w="493619"/>
                <a:gridCol w="1535045"/>
              </a:tblGrid>
              <a:tr h="557531">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1</a:t>
                      </a:r>
                      <a:endParaRPr lang="en-US" sz="1600" b="0" i="0" dirty="0">
                        <a:solidFill>
                          <a:schemeClr val="tx1"/>
                        </a:solidFill>
                        <a:latin typeface="Times New Roman" pitchFamily="18" charset="0"/>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2</a:t>
                      </a:r>
                      <a:endParaRPr lang="en-US" sz="1600" b="0" i="1" baseline="-25000" dirty="0">
                        <a:solidFill>
                          <a:schemeClr val="tx1"/>
                        </a:solidFill>
                        <a:latin typeface="Times New Roman" pitchFamily="18" charset="0"/>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3</a:t>
                      </a:r>
                      <a:endParaRPr lang="en-US" sz="1600" b="0" i="1" dirty="0">
                        <a:solidFill>
                          <a:schemeClr val="tx1"/>
                        </a:solidFill>
                        <a:latin typeface="Times New Roman" pitchFamily="18" charset="0"/>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4</a:t>
                      </a:r>
                      <a:endParaRPr lang="en-US" sz="1600" b="0" i="1" dirty="0">
                        <a:solidFill>
                          <a:schemeClr val="tx1"/>
                        </a:solidFill>
                        <a:latin typeface="Symbol" pitchFamily="18" charset="2"/>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5</a:t>
                      </a:r>
                      <a:endParaRPr lang="en-US" sz="1600" b="0" i="1" baseline="-25000" dirty="0">
                        <a:solidFill>
                          <a:schemeClr val="tx1"/>
                        </a:solidFill>
                        <a:latin typeface="Times New Roman" pitchFamily="18" charset="0"/>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6</a:t>
                      </a:r>
                      <a:endParaRPr lang="en-US" sz="1600" b="0" i="1" dirty="0">
                        <a:solidFill>
                          <a:schemeClr val="tx1"/>
                        </a:solidFill>
                        <a:latin typeface="Times New Roman" pitchFamily="18" charset="0"/>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7</a:t>
                      </a:r>
                      <a:endParaRPr lang="en-US" sz="1600" b="0" i="1" dirty="0">
                        <a:solidFill>
                          <a:schemeClr val="tx1"/>
                        </a:solidFill>
                        <a:latin typeface="Symbol" pitchFamily="18" charset="2"/>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8</a:t>
                      </a:r>
                      <a:endParaRPr lang="en-US" sz="1600" b="0" i="1" dirty="0">
                        <a:solidFill>
                          <a:schemeClr val="tx1"/>
                        </a:solidFill>
                        <a:latin typeface="Symbol" pitchFamily="18" charset="2"/>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9</a:t>
                      </a:r>
                      <a:endParaRPr lang="en-US" sz="1600" b="0" i="1" baseline="-25000" dirty="0">
                        <a:solidFill>
                          <a:schemeClr val="tx1"/>
                        </a:solidFill>
                        <a:latin typeface="Times New Roman" pitchFamily="18" charset="0"/>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10</a:t>
                      </a:r>
                      <a:endParaRPr lang="en-US" sz="1600" b="0" i="1" dirty="0">
                        <a:solidFill>
                          <a:schemeClr val="tx1"/>
                        </a:solidFill>
                        <a:latin typeface="Times New Roman" pitchFamily="18" charset="0"/>
                        <a:cs typeface="Times New Roman" pitchFamily="18" charset="0"/>
                      </a:endParaRPr>
                    </a:p>
                  </a:txBody>
                  <a:tcPr>
                    <a:solidFill>
                      <a:schemeClr val="accent3">
                        <a:lumMod val="60000"/>
                        <a:lumOff val="40000"/>
                      </a:schemeClr>
                    </a:solidFill>
                  </a:tcPr>
                </a:tc>
                <a:tc>
                  <a:txBody>
                    <a:bodyPr/>
                    <a:lstStyle/>
                    <a:p>
                      <a:pPr algn="ct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11</a:t>
                      </a:r>
                      <a:endParaRPr lang="en-US" sz="1600" b="0" i="1" dirty="0">
                        <a:solidFill>
                          <a:schemeClr val="tx1"/>
                        </a:solidFill>
                        <a:latin typeface="Times New Roman" pitchFamily="18" charset="0"/>
                        <a:cs typeface="Times New Roman" pitchFamily="18" charset="0"/>
                      </a:endParaRPr>
                    </a:p>
                  </a:txBody>
                  <a:tcPr>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i="0" dirty="0" smtClean="0">
                          <a:solidFill>
                            <a:schemeClr val="tx1"/>
                          </a:solidFill>
                          <a:latin typeface="Times New Roman" pitchFamily="18" charset="0"/>
                          <a:cs typeface="Times New Roman" pitchFamily="18" charset="0"/>
                        </a:rPr>
                        <a:t>Col</a:t>
                      </a:r>
                      <a:r>
                        <a:rPr lang="en-US" sz="1600" b="0" i="0" baseline="0" dirty="0" smtClean="0">
                          <a:solidFill>
                            <a:schemeClr val="tx1"/>
                          </a:solidFill>
                          <a:latin typeface="Times New Roman" pitchFamily="18" charset="0"/>
                          <a:cs typeface="Times New Roman" pitchFamily="18" charset="0"/>
                        </a:rPr>
                        <a:t> 12</a:t>
                      </a:r>
                      <a:endParaRPr lang="en-US" sz="1600" b="0" i="1" dirty="0" smtClean="0">
                        <a:solidFill>
                          <a:schemeClr val="tx1"/>
                        </a:solidFill>
                        <a:latin typeface="Symbol" pitchFamily="18" charset="2"/>
                        <a:cs typeface="Times New Roman" pitchFamily="18" charset="0"/>
                      </a:endParaRPr>
                    </a:p>
                  </a:txBody>
                  <a:tcPr>
                    <a:solidFill>
                      <a:schemeClr val="accent3">
                        <a:lumMod val="60000"/>
                        <a:lumOff val="40000"/>
                      </a:schemeClr>
                    </a:solidFill>
                  </a:tcPr>
                </a:tc>
              </a:tr>
              <a:tr h="557531">
                <a:tc>
                  <a:txBody>
                    <a:bodyPr/>
                    <a:lstStyle/>
                    <a:p>
                      <a:pPr algn="ctr"/>
                      <a:r>
                        <a:rPr lang="en-US" sz="1800" b="1" i="1" dirty="0" smtClean="0">
                          <a:solidFill>
                            <a:schemeClr val="bg1"/>
                          </a:solidFill>
                          <a:latin typeface="Times New Roman" pitchFamily="18" charset="0"/>
                          <a:cs typeface="Times New Roman" pitchFamily="18" charset="0"/>
                        </a:rPr>
                        <a:t>Slice #</a:t>
                      </a:r>
                      <a:endParaRPr lang="en-US" sz="1800" b="1" i="1" dirty="0">
                        <a:solidFill>
                          <a:schemeClr val="bg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en-US" sz="1800" b="1" i="1" dirty="0" err="1" smtClean="0">
                          <a:solidFill>
                            <a:schemeClr val="bg1"/>
                          </a:solidFill>
                          <a:latin typeface="Times New Roman" pitchFamily="18" charset="0"/>
                          <a:cs typeface="Times New Roman" pitchFamily="18" charset="0"/>
                        </a:rPr>
                        <a:t>b</a:t>
                      </a:r>
                      <a:r>
                        <a:rPr lang="en-US" sz="1800" b="1" i="1" baseline="-25000" dirty="0" err="1" smtClean="0">
                          <a:solidFill>
                            <a:schemeClr val="bg1"/>
                          </a:solidFill>
                          <a:latin typeface="Times New Roman" pitchFamily="18" charset="0"/>
                          <a:cs typeface="Times New Roman" pitchFamily="18" charset="0"/>
                        </a:rPr>
                        <a:t>n</a:t>
                      </a:r>
                      <a:endParaRPr lang="en-US" sz="1800" b="1" i="1" baseline="-25000" dirty="0">
                        <a:solidFill>
                          <a:schemeClr val="bg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en-US" sz="1800" b="1" i="1" dirty="0" err="1" smtClean="0">
                          <a:solidFill>
                            <a:schemeClr val="bg1"/>
                          </a:solidFill>
                          <a:latin typeface="Times New Roman" pitchFamily="18" charset="0"/>
                          <a:cs typeface="Times New Roman" pitchFamily="18" charset="0"/>
                        </a:rPr>
                        <a:t>h</a:t>
                      </a:r>
                      <a:r>
                        <a:rPr lang="en-US" sz="1800" b="1" i="1" baseline="-25000" dirty="0" err="1" smtClean="0">
                          <a:solidFill>
                            <a:schemeClr val="bg1"/>
                          </a:solidFill>
                          <a:latin typeface="Times New Roman" pitchFamily="18" charset="0"/>
                          <a:cs typeface="Times New Roman" pitchFamily="18" charset="0"/>
                        </a:rPr>
                        <a:t>n</a:t>
                      </a:r>
                      <a:endParaRPr lang="en-US" sz="1800" b="1" i="1" dirty="0">
                        <a:solidFill>
                          <a:schemeClr val="bg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en-US" sz="1800" b="1" i="1" dirty="0" smtClean="0">
                          <a:solidFill>
                            <a:schemeClr val="bg1"/>
                          </a:solidFill>
                          <a:latin typeface="Symbol" pitchFamily="18" charset="2"/>
                          <a:cs typeface="Times New Roman" pitchFamily="18" charset="0"/>
                        </a:rPr>
                        <a:t>g</a:t>
                      </a:r>
                      <a:endParaRPr lang="en-US" sz="1800" b="1" i="1" dirty="0">
                        <a:solidFill>
                          <a:schemeClr val="bg1"/>
                        </a:solidFill>
                        <a:latin typeface="Symbol" pitchFamily="18" charset="2"/>
                        <a:cs typeface="Times New Roman" pitchFamily="18" charset="0"/>
                      </a:endParaRPr>
                    </a:p>
                  </a:txBody>
                  <a:tcPr>
                    <a:solidFill>
                      <a:schemeClr val="tx2">
                        <a:lumMod val="60000"/>
                        <a:lumOff val="40000"/>
                      </a:schemeClr>
                    </a:solidFill>
                  </a:tcPr>
                </a:tc>
                <a:tc>
                  <a:txBody>
                    <a:bodyPr/>
                    <a:lstStyle/>
                    <a:p>
                      <a:pPr algn="ctr"/>
                      <a:r>
                        <a:rPr lang="en-US" sz="1800" b="1" i="1" dirty="0" err="1" smtClean="0">
                          <a:solidFill>
                            <a:schemeClr val="bg1"/>
                          </a:solidFill>
                          <a:latin typeface="Times New Roman" pitchFamily="18" charset="0"/>
                          <a:cs typeface="Times New Roman" pitchFamily="18" charset="0"/>
                        </a:rPr>
                        <a:t>W</a:t>
                      </a:r>
                      <a:r>
                        <a:rPr lang="en-US" sz="1800" b="1" i="1" baseline="-25000" dirty="0" err="1" smtClean="0">
                          <a:solidFill>
                            <a:schemeClr val="bg1"/>
                          </a:solidFill>
                          <a:latin typeface="Times New Roman" pitchFamily="18" charset="0"/>
                          <a:cs typeface="Times New Roman" pitchFamily="18" charset="0"/>
                        </a:rPr>
                        <a:t>n</a:t>
                      </a:r>
                      <a:endParaRPr lang="en-US" sz="1800" b="1" i="1" baseline="-25000" dirty="0">
                        <a:solidFill>
                          <a:schemeClr val="bg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en-US" sz="1800" b="1" i="1" dirty="0" err="1" smtClean="0">
                          <a:solidFill>
                            <a:schemeClr val="bg1"/>
                          </a:solidFill>
                          <a:latin typeface="Times New Roman" pitchFamily="18" charset="0"/>
                          <a:cs typeface="Times New Roman" pitchFamily="18" charset="0"/>
                        </a:rPr>
                        <a:t>x</a:t>
                      </a:r>
                      <a:r>
                        <a:rPr lang="en-US" sz="1800" b="1" i="1" baseline="-25000" dirty="0" err="1" smtClean="0">
                          <a:solidFill>
                            <a:schemeClr val="bg1"/>
                          </a:solidFill>
                          <a:latin typeface="Times New Roman" pitchFamily="18" charset="0"/>
                          <a:cs typeface="Times New Roman" pitchFamily="18" charset="0"/>
                        </a:rPr>
                        <a:t>n</a:t>
                      </a:r>
                      <a:endParaRPr lang="en-US" sz="1800" b="1" i="1" dirty="0">
                        <a:solidFill>
                          <a:schemeClr val="bg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en-US" sz="1800" b="1" i="1" dirty="0" smtClean="0">
                          <a:solidFill>
                            <a:schemeClr val="bg1"/>
                          </a:solidFill>
                          <a:latin typeface="Symbol" pitchFamily="18" charset="2"/>
                          <a:cs typeface="Times New Roman" pitchFamily="18" charset="0"/>
                        </a:rPr>
                        <a:t>a</a:t>
                      </a:r>
                      <a:r>
                        <a:rPr lang="en-US" sz="1800" b="1" i="1" baseline="-25000" dirty="0" smtClean="0">
                          <a:solidFill>
                            <a:schemeClr val="bg1"/>
                          </a:solidFill>
                          <a:latin typeface="Times New Roman" pitchFamily="18" charset="0"/>
                          <a:cs typeface="Times New Roman" pitchFamily="18" charset="0"/>
                        </a:rPr>
                        <a:t>n</a:t>
                      </a:r>
                      <a:endParaRPr lang="en-US" sz="1800" b="1" i="1" baseline="-25000" dirty="0">
                        <a:solidFill>
                          <a:schemeClr val="bg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en-US" sz="1800" b="1" i="1" dirty="0" err="1" smtClean="0">
                          <a:solidFill>
                            <a:schemeClr val="bg1"/>
                          </a:solidFill>
                          <a:latin typeface="Times New Roman" pitchFamily="18" charset="0"/>
                          <a:cs typeface="Times New Roman" pitchFamily="18" charset="0"/>
                        </a:rPr>
                        <a:t>W</a:t>
                      </a:r>
                      <a:r>
                        <a:rPr lang="en-US" sz="1800" b="1" i="1" baseline="-25000" dirty="0" err="1" smtClean="0">
                          <a:solidFill>
                            <a:schemeClr val="bg1"/>
                          </a:solidFill>
                          <a:latin typeface="Times New Roman" pitchFamily="18" charset="0"/>
                          <a:cs typeface="Times New Roman" pitchFamily="18" charset="0"/>
                        </a:rPr>
                        <a:t>n</a:t>
                      </a:r>
                      <a:r>
                        <a:rPr lang="en-US" sz="1800" b="1" i="1" dirty="0" smtClean="0">
                          <a:solidFill>
                            <a:schemeClr val="bg1"/>
                          </a:solidFill>
                          <a:latin typeface="Times New Roman" pitchFamily="18" charset="0"/>
                          <a:cs typeface="Times New Roman" pitchFamily="18" charset="0"/>
                        </a:rPr>
                        <a:t> </a:t>
                      </a:r>
                      <a:r>
                        <a:rPr lang="en-US" sz="1800" b="1" i="1" dirty="0" err="1" smtClean="0">
                          <a:solidFill>
                            <a:schemeClr val="bg1"/>
                          </a:solidFill>
                          <a:latin typeface="Times New Roman" pitchFamily="18" charset="0"/>
                          <a:cs typeface="Times New Roman" pitchFamily="18" charset="0"/>
                        </a:rPr>
                        <a:t>sin</a:t>
                      </a:r>
                      <a:r>
                        <a:rPr lang="en-US" sz="1800" b="1" i="1" dirty="0" err="1" smtClean="0">
                          <a:solidFill>
                            <a:schemeClr val="bg1"/>
                          </a:solidFill>
                          <a:latin typeface="Symbol" pitchFamily="18" charset="2"/>
                          <a:cs typeface="Times New Roman" pitchFamily="18" charset="0"/>
                        </a:rPr>
                        <a:t>a</a:t>
                      </a:r>
                      <a:endParaRPr lang="en-US" sz="1800" b="1" i="1" dirty="0">
                        <a:solidFill>
                          <a:schemeClr val="bg1"/>
                        </a:solidFill>
                        <a:latin typeface="Symbol" pitchFamily="18" charset="2"/>
                        <a:cs typeface="Times New Roman" pitchFamily="18" charset="0"/>
                      </a:endParaRPr>
                    </a:p>
                  </a:txBody>
                  <a:tcPr>
                    <a:solidFill>
                      <a:schemeClr val="tx2">
                        <a:lumMod val="60000"/>
                        <a:lumOff val="40000"/>
                      </a:schemeClr>
                    </a:solidFill>
                  </a:tcPr>
                </a:tc>
                <a:tc>
                  <a:txBody>
                    <a:bodyPr/>
                    <a:lstStyle/>
                    <a:p>
                      <a:pPr algn="ctr"/>
                      <a:r>
                        <a:rPr lang="en-US" sz="1800" b="1" i="1" dirty="0" err="1" smtClean="0">
                          <a:solidFill>
                            <a:schemeClr val="bg1"/>
                          </a:solidFill>
                          <a:latin typeface="Symbol" pitchFamily="18" charset="2"/>
                          <a:cs typeface="Times New Roman" pitchFamily="18" charset="0"/>
                        </a:rPr>
                        <a:t>D</a:t>
                      </a:r>
                      <a:r>
                        <a:rPr lang="en-US" sz="1800" b="1" i="1" dirty="0" err="1" smtClean="0">
                          <a:solidFill>
                            <a:schemeClr val="bg1"/>
                          </a:solidFill>
                          <a:latin typeface="Times New Roman" pitchFamily="18" charset="0"/>
                          <a:cs typeface="Times New Roman" pitchFamily="18" charset="0"/>
                        </a:rPr>
                        <a:t>L</a:t>
                      </a:r>
                      <a:r>
                        <a:rPr lang="en-US" sz="1800" b="1" i="1" baseline="-25000" dirty="0" err="1" smtClean="0">
                          <a:solidFill>
                            <a:schemeClr val="bg1"/>
                          </a:solidFill>
                          <a:latin typeface="Times New Roman" pitchFamily="18" charset="0"/>
                          <a:cs typeface="Times New Roman" pitchFamily="18" charset="0"/>
                        </a:rPr>
                        <a:t>n</a:t>
                      </a:r>
                      <a:endParaRPr lang="en-US" sz="1800" b="1" i="1" baseline="-25000" dirty="0">
                        <a:solidFill>
                          <a:schemeClr val="bg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algn="ctr"/>
                      <a:r>
                        <a:rPr lang="en-US" sz="1800" b="1" i="1" dirty="0" smtClean="0">
                          <a:solidFill>
                            <a:schemeClr val="bg1"/>
                          </a:solidFill>
                          <a:latin typeface="Times New Roman" pitchFamily="18" charset="0"/>
                          <a:cs typeface="Times New Roman" pitchFamily="18" charset="0"/>
                        </a:rPr>
                        <a:t>c</a:t>
                      </a:r>
                      <a:r>
                        <a:rPr lang="en-US" sz="1800" b="1" i="1" dirty="0" smtClean="0">
                          <a:solidFill>
                            <a:schemeClr val="bg1"/>
                          </a:solidFill>
                          <a:latin typeface="Blazing" panose="00000400000000000000" pitchFamily="2" charset="0"/>
                          <a:cs typeface="Times New Roman" pitchFamily="18" charset="0"/>
                        </a:rPr>
                        <a:t>’</a:t>
                      </a:r>
                      <a:endParaRPr lang="en-US" sz="1800" b="1" i="1" dirty="0">
                        <a:solidFill>
                          <a:schemeClr val="bg1"/>
                        </a:solidFill>
                        <a:latin typeface="Blazing" panose="00000400000000000000" pitchFamily="2" charset="0"/>
                        <a:cs typeface="Times New Roman" pitchFamily="18" charset="0"/>
                      </a:endParaRPr>
                    </a:p>
                  </a:txBody>
                  <a:tcPr>
                    <a:solidFill>
                      <a:schemeClr val="tx2">
                        <a:lumMod val="60000"/>
                        <a:lumOff val="40000"/>
                      </a:schemeClr>
                    </a:solidFill>
                  </a:tcPr>
                </a:tc>
                <a:tc>
                  <a:txBody>
                    <a:bodyPr/>
                    <a:lstStyle/>
                    <a:p>
                      <a:pPr algn="ctr"/>
                      <a:r>
                        <a:rPr lang="en-US" sz="1800" b="1" i="1" dirty="0" smtClean="0">
                          <a:solidFill>
                            <a:schemeClr val="bg1"/>
                          </a:solidFill>
                          <a:latin typeface="Symbol" pitchFamily="18" charset="2"/>
                          <a:cs typeface="Times New Roman" pitchFamily="18" charset="0"/>
                        </a:rPr>
                        <a:t>f</a:t>
                      </a:r>
                      <a:r>
                        <a:rPr lang="en-US" sz="1800" b="1" i="1" dirty="0" smtClean="0">
                          <a:solidFill>
                            <a:schemeClr val="bg1"/>
                          </a:solidFill>
                          <a:latin typeface="Times New Roman" pitchFamily="18" charset="0"/>
                          <a:cs typeface="Times New Roman" pitchFamily="18" charset="0"/>
                        </a:rPr>
                        <a:t>’</a:t>
                      </a:r>
                      <a:endParaRPr lang="en-US" sz="1800" b="1" i="1" dirty="0">
                        <a:solidFill>
                          <a:schemeClr val="bg1"/>
                        </a:solidFill>
                        <a:latin typeface="Times New Roman" pitchFamily="18" charset="0"/>
                        <a:cs typeface="Times New Roman" pitchFamily="18" charset="0"/>
                      </a:endParaRPr>
                    </a:p>
                  </a:txBody>
                  <a:tcPr>
                    <a:solidFill>
                      <a:schemeClr val="tx2">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1" dirty="0" smtClean="0">
                          <a:solidFill>
                            <a:schemeClr val="bg1"/>
                          </a:solidFill>
                          <a:latin typeface="Times New Roman" pitchFamily="18" charset="0"/>
                          <a:cs typeface="Times New Roman" pitchFamily="18" charset="0"/>
                        </a:rPr>
                        <a:t>c’ </a:t>
                      </a:r>
                      <a:r>
                        <a:rPr lang="en-US" sz="1800" b="1" i="1" dirty="0" err="1" smtClean="0">
                          <a:solidFill>
                            <a:schemeClr val="bg1"/>
                          </a:solidFill>
                          <a:latin typeface="Symbol" pitchFamily="18" charset="2"/>
                          <a:cs typeface="Times New Roman" pitchFamily="18" charset="0"/>
                        </a:rPr>
                        <a:t>D</a:t>
                      </a:r>
                      <a:r>
                        <a:rPr lang="en-US" sz="1800" b="1" i="1" dirty="0" err="1" smtClean="0">
                          <a:solidFill>
                            <a:schemeClr val="bg1"/>
                          </a:solidFill>
                          <a:latin typeface="Times New Roman" pitchFamily="18" charset="0"/>
                          <a:cs typeface="Times New Roman" pitchFamily="18" charset="0"/>
                        </a:rPr>
                        <a:t>L</a:t>
                      </a:r>
                      <a:r>
                        <a:rPr lang="en-US" sz="1800" b="1" i="1" baseline="-25000" dirty="0" err="1" smtClean="0">
                          <a:solidFill>
                            <a:schemeClr val="bg1"/>
                          </a:solidFill>
                          <a:latin typeface="Times New Roman" pitchFamily="18" charset="0"/>
                          <a:cs typeface="Times New Roman" pitchFamily="18" charset="0"/>
                        </a:rPr>
                        <a:t>n</a:t>
                      </a:r>
                      <a:r>
                        <a:rPr lang="en-US" sz="1800" b="1" i="1" baseline="-25000" dirty="0" smtClean="0">
                          <a:solidFill>
                            <a:schemeClr val="bg1"/>
                          </a:solidFill>
                          <a:latin typeface="Times New Roman" pitchFamily="18" charset="0"/>
                          <a:cs typeface="Times New Roman" pitchFamily="18" charset="0"/>
                        </a:rPr>
                        <a:t> </a:t>
                      </a:r>
                      <a:r>
                        <a:rPr lang="en-US" sz="1800" b="1" i="1" dirty="0" smtClean="0">
                          <a:solidFill>
                            <a:schemeClr val="bg1"/>
                          </a:solidFill>
                          <a:latin typeface="Times New Roman" pitchFamily="18" charset="0"/>
                          <a:cs typeface="Times New Roman" pitchFamily="18" charset="0"/>
                        </a:rPr>
                        <a:t>+ </a:t>
                      </a:r>
                      <a:r>
                        <a:rPr lang="en-US" sz="1800" b="1" i="1" dirty="0" err="1" smtClean="0">
                          <a:solidFill>
                            <a:schemeClr val="bg1"/>
                          </a:solidFill>
                          <a:latin typeface="Times New Roman" pitchFamily="18" charset="0"/>
                          <a:cs typeface="Times New Roman" pitchFamily="18" charset="0"/>
                        </a:rPr>
                        <a:t>W</a:t>
                      </a:r>
                      <a:r>
                        <a:rPr lang="en-US" sz="1800" b="1" i="1" baseline="-25000" dirty="0" err="1" smtClean="0">
                          <a:solidFill>
                            <a:schemeClr val="bg1"/>
                          </a:solidFill>
                          <a:latin typeface="Times New Roman" pitchFamily="18" charset="0"/>
                          <a:cs typeface="Times New Roman" pitchFamily="18" charset="0"/>
                        </a:rPr>
                        <a:t>n</a:t>
                      </a:r>
                      <a:r>
                        <a:rPr lang="en-US" sz="1800" b="1" i="1" dirty="0" smtClean="0">
                          <a:solidFill>
                            <a:schemeClr val="bg1"/>
                          </a:solidFill>
                          <a:latin typeface="Times New Roman" pitchFamily="18" charset="0"/>
                          <a:cs typeface="Times New Roman" pitchFamily="18" charset="0"/>
                        </a:rPr>
                        <a:t> </a:t>
                      </a:r>
                      <a:r>
                        <a:rPr lang="en-US" sz="1800" b="1" i="1" dirty="0" err="1" smtClean="0">
                          <a:solidFill>
                            <a:schemeClr val="bg1"/>
                          </a:solidFill>
                          <a:latin typeface="Times New Roman" pitchFamily="18" charset="0"/>
                          <a:cs typeface="Times New Roman" pitchFamily="18" charset="0"/>
                        </a:rPr>
                        <a:t>cos</a:t>
                      </a:r>
                      <a:r>
                        <a:rPr lang="en-US" sz="1800" b="1" i="1" dirty="0" err="1" smtClean="0">
                          <a:solidFill>
                            <a:schemeClr val="bg1"/>
                          </a:solidFill>
                          <a:latin typeface="Symbol" pitchFamily="18" charset="2"/>
                          <a:cs typeface="Times New Roman" pitchFamily="18" charset="0"/>
                        </a:rPr>
                        <a:t>a</a:t>
                      </a:r>
                      <a:r>
                        <a:rPr lang="en-US" sz="1800" b="1" i="1" baseline="-25000" dirty="0" err="1" smtClean="0">
                          <a:solidFill>
                            <a:schemeClr val="bg1"/>
                          </a:solidFill>
                          <a:latin typeface="+mj-lt"/>
                          <a:cs typeface="Times New Roman" pitchFamily="18" charset="0"/>
                        </a:rPr>
                        <a:t>n</a:t>
                      </a:r>
                      <a:r>
                        <a:rPr lang="en-US" sz="1800" b="1" i="1" dirty="0" smtClean="0">
                          <a:solidFill>
                            <a:schemeClr val="bg1"/>
                          </a:solidFill>
                          <a:latin typeface="Symbol" pitchFamily="18" charset="2"/>
                          <a:cs typeface="Times New Roman" pitchFamily="18" charset="0"/>
                        </a:rPr>
                        <a:t> </a:t>
                      </a:r>
                      <a:r>
                        <a:rPr lang="en-US" sz="1800" b="1" i="1" dirty="0" smtClean="0">
                          <a:solidFill>
                            <a:schemeClr val="bg1"/>
                          </a:solidFill>
                          <a:latin typeface="Times New Roman" pitchFamily="18" charset="0"/>
                          <a:cs typeface="Times New Roman" pitchFamily="18" charset="0"/>
                        </a:rPr>
                        <a:t> tan </a:t>
                      </a:r>
                      <a:r>
                        <a:rPr lang="en-US" sz="1800" b="1" i="1" dirty="0" smtClean="0">
                          <a:solidFill>
                            <a:schemeClr val="bg1"/>
                          </a:solidFill>
                          <a:latin typeface="Symbol" pitchFamily="18" charset="2"/>
                          <a:cs typeface="Times New Roman" pitchFamily="18" charset="0"/>
                        </a:rPr>
                        <a:t>f</a:t>
                      </a:r>
                      <a:r>
                        <a:rPr lang="en-US" sz="1800" b="1" i="1" dirty="0" smtClean="0">
                          <a:solidFill>
                            <a:schemeClr val="bg1"/>
                          </a:solidFill>
                          <a:latin typeface="Times New Roman" pitchFamily="18" charset="0"/>
                          <a:cs typeface="Times New Roman" pitchFamily="18" charset="0"/>
                        </a:rPr>
                        <a:t>’</a:t>
                      </a:r>
                      <a:endParaRPr lang="en-US" sz="1800" b="1" i="1" dirty="0" smtClean="0">
                        <a:solidFill>
                          <a:schemeClr val="bg1"/>
                        </a:solidFill>
                        <a:latin typeface="Symbol" pitchFamily="18" charset="2"/>
                        <a:cs typeface="Times New Roman" pitchFamily="18" charset="0"/>
                      </a:endParaRPr>
                    </a:p>
                  </a:txBody>
                  <a:tcPr>
                    <a:solidFill>
                      <a:schemeClr val="tx2">
                        <a:lumMod val="60000"/>
                        <a:lumOff val="40000"/>
                      </a:schemeClr>
                    </a:solidFill>
                  </a:tcPr>
                </a:tc>
              </a:tr>
              <a:tr h="40589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40589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
        <p:nvSpPr>
          <p:cNvPr id="9" name="Cloud Callout 8"/>
          <p:cNvSpPr/>
          <p:nvPr/>
        </p:nvSpPr>
        <p:spPr>
          <a:xfrm>
            <a:off x="3632451" y="3336477"/>
            <a:ext cx="1990726" cy="552450"/>
          </a:xfrm>
          <a:prstGeom prst="cloudCallout">
            <a:avLst>
              <a:gd name="adj1" fmla="val -14030"/>
              <a:gd name="adj2" fmla="val -82696"/>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b="1" dirty="0" smtClean="0">
                <a:solidFill>
                  <a:schemeClr val="tx1"/>
                </a:solidFill>
              </a:rPr>
              <a:t>Sin </a:t>
            </a:r>
            <a:r>
              <a:rPr lang="en-US" b="1" dirty="0" smtClean="0">
                <a:solidFill>
                  <a:schemeClr val="tx1"/>
                </a:solidFill>
                <a:latin typeface="Symbol" pitchFamily="18" charset="2"/>
              </a:rPr>
              <a:t>a</a:t>
            </a:r>
            <a:r>
              <a:rPr lang="en-US" b="1" baseline="-25000" dirty="0" smtClean="0">
                <a:solidFill>
                  <a:schemeClr val="tx1"/>
                </a:solidFill>
                <a:latin typeface="Times New Roman" pitchFamily="18" charset="0"/>
                <a:cs typeface="Times New Roman" pitchFamily="18" charset="0"/>
              </a:rPr>
              <a:t>n</a:t>
            </a:r>
            <a:r>
              <a:rPr lang="en-US" b="1" dirty="0" smtClean="0">
                <a:solidFill>
                  <a:schemeClr val="tx1"/>
                </a:solidFill>
              </a:rPr>
              <a:t> = </a:t>
            </a:r>
            <a:r>
              <a:rPr lang="en-US" b="1" dirty="0" err="1" smtClean="0">
                <a:solidFill>
                  <a:schemeClr val="tx1"/>
                </a:solidFill>
              </a:rPr>
              <a:t>x</a:t>
            </a:r>
            <a:r>
              <a:rPr lang="en-US" b="1" baseline="-25000" dirty="0" err="1" smtClean="0">
                <a:solidFill>
                  <a:schemeClr val="tx1"/>
                </a:solidFill>
              </a:rPr>
              <a:t>n</a:t>
            </a:r>
            <a:r>
              <a:rPr lang="en-US" b="1" baseline="-25000" dirty="0" smtClean="0">
                <a:solidFill>
                  <a:schemeClr val="tx1"/>
                </a:solidFill>
              </a:rPr>
              <a:t>/r</a:t>
            </a:r>
            <a:endParaRPr lang="en-US" b="1" baseline="-25000" dirty="0">
              <a:solidFill>
                <a:schemeClr val="tx1"/>
              </a:solidFill>
            </a:endParaRPr>
          </a:p>
        </p:txBody>
      </p:sp>
      <p:sp>
        <p:nvSpPr>
          <p:cNvPr id="3" name="Rectangle 2"/>
          <p:cNvSpPr/>
          <p:nvPr/>
        </p:nvSpPr>
        <p:spPr>
          <a:xfrm>
            <a:off x="588307" y="5763819"/>
            <a:ext cx="8071597" cy="923330"/>
          </a:xfrm>
          <a:prstGeom prst="rect">
            <a:avLst/>
          </a:prstGeom>
          <a:ln>
            <a:solidFill>
              <a:srgbClr val="FF0000"/>
            </a:solidFill>
          </a:ln>
        </p:spPr>
        <p:txBody>
          <a:bodyPr wrap="square">
            <a:spAutoFit/>
          </a:bodyPr>
          <a:lstStyle/>
          <a:p>
            <a:pPr algn="just" rtl="0"/>
            <a:r>
              <a:rPr lang="en-US" b="1" dirty="0">
                <a:solidFill>
                  <a:schemeClr val="accent2">
                    <a:lumMod val="50000"/>
                  </a:schemeClr>
                </a:solidFill>
                <a:latin typeface="Tahoma" panose="020B0604030504040204" pitchFamily="34" charset="0"/>
                <a:ea typeface="Tahoma" panose="020B0604030504040204" pitchFamily="34" charset="0"/>
                <a:cs typeface="Tahoma" panose="020B0604030504040204" pitchFamily="34" charset="0"/>
              </a:rPr>
              <a:t>To find the </a:t>
            </a:r>
            <a:r>
              <a:rPr lang="en-US" b="1" dirty="0" smtClean="0">
                <a:solidFill>
                  <a:schemeClr val="accent2">
                    <a:lumMod val="50000"/>
                  </a:schemeClr>
                </a:solidFill>
                <a:latin typeface="Tahoma" panose="020B0604030504040204" pitchFamily="34" charset="0"/>
                <a:ea typeface="Tahoma" panose="020B0604030504040204" pitchFamily="34" charset="0"/>
                <a:cs typeface="Tahoma" panose="020B0604030504040204" pitchFamily="34" charset="0"/>
              </a:rPr>
              <a:t>minimum factor </a:t>
            </a:r>
            <a:r>
              <a:rPr lang="en-US" b="1" dirty="0">
                <a:solidFill>
                  <a:schemeClr val="accent2">
                    <a:lumMod val="50000"/>
                  </a:schemeClr>
                </a:solidFill>
                <a:latin typeface="Tahoma" panose="020B0604030504040204" pitchFamily="34" charset="0"/>
                <a:ea typeface="Tahoma" panose="020B0604030504040204" pitchFamily="34" charset="0"/>
                <a:cs typeface="Tahoma" panose="020B0604030504040204" pitchFamily="34" charset="0"/>
              </a:rPr>
              <a:t>of safety—that is, the factor of safety for the critical circle—one must make </a:t>
            </a:r>
            <a:r>
              <a:rPr lang="en-US" b="1" dirty="0" smtClean="0">
                <a:solidFill>
                  <a:srgbClr val="0000FF"/>
                </a:solidFill>
                <a:latin typeface="Tahoma" panose="020B0604030504040204" pitchFamily="34" charset="0"/>
                <a:ea typeface="Tahoma" panose="020B0604030504040204" pitchFamily="34" charset="0"/>
                <a:cs typeface="Tahoma" panose="020B0604030504040204" pitchFamily="34" charset="0"/>
              </a:rPr>
              <a:t>several</a:t>
            </a:r>
            <a:r>
              <a:rPr lang="en-US" b="1" dirty="0" smtClean="0">
                <a:solidFill>
                  <a:schemeClr val="accent2">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b="1" dirty="0" smtClean="0">
                <a:solidFill>
                  <a:srgbClr val="0000FF"/>
                </a:solidFill>
                <a:latin typeface="Tahoma" panose="020B0604030504040204" pitchFamily="34" charset="0"/>
                <a:ea typeface="Tahoma" panose="020B0604030504040204" pitchFamily="34" charset="0"/>
                <a:cs typeface="Tahoma" panose="020B0604030504040204" pitchFamily="34" charset="0"/>
              </a:rPr>
              <a:t>trials</a:t>
            </a:r>
            <a:r>
              <a:rPr lang="en-US" b="1" dirty="0" smtClean="0">
                <a:solidFill>
                  <a:schemeClr val="accent2">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b="1" dirty="0">
                <a:solidFill>
                  <a:schemeClr val="accent2">
                    <a:lumMod val="50000"/>
                  </a:schemeClr>
                </a:solidFill>
                <a:latin typeface="Tahoma" panose="020B0604030504040204" pitchFamily="34" charset="0"/>
                <a:ea typeface="Tahoma" panose="020B0604030504040204" pitchFamily="34" charset="0"/>
                <a:cs typeface="Tahoma" panose="020B0604030504040204" pitchFamily="34" charset="0"/>
              </a:rPr>
              <a:t>by changing the center of the trial circle.</a:t>
            </a:r>
          </a:p>
        </p:txBody>
      </p:sp>
      <p:sp>
        <p:nvSpPr>
          <p:cNvPr id="10" name="Cloud Callout 9"/>
          <p:cNvSpPr/>
          <p:nvPr/>
        </p:nvSpPr>
        <p:spPr>
          <a:xfrm>
            <a:off x="5623177" y="3612702"/>
            <a:ext cx="2853166" cy="552450"/>
          </a:xfrm>
          <a:prstGeom prst="cloudCallout">
            <a:avLst>
              <a:gd name="adj1" fmla="val -30739"/>
              <a:gd name="adj2" fmla="val -119208"/>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n-US" b="1" dirty="0" err="1" smtClean="0">
                <a:solidFill>
                  <a:schemeClr val="tx1"/>
                </a:solidFill>
                <a:latin typeface="Symbol" panose="05050102010706020507" pitchFamily="18" charset="2"/>
              </a:rPr>
              <a:t>D</a:t>
            </a:r>
            <a:r>
              <a:rPr lang="en-US" b="1" dirty="0" err="1" smtClean="0">
                <a:solidFill>
                  <a:schemeClr val="tx1"/>
                </a:solidFill>
              </a:rPr>
              <a:t>L</a:t>
            </a:r>
            <a:r>
              <a:rPr lang="en-US" b="1" baseline="-25000" dirty="0" err="1" smtClean="0">
                <a:solidFill>
                  <a:schemeClr val="tx1"/>
                </a:solidFill>
              </a:rPr>
              <a:t>n</a:t>
            </a:r>
            <a:r>
              <a:rPr lang="en-US" b="1" dirty="0" smtClean="0">
                <a:solidFill>
                  <a:schemeClr val="tx1"/>
                </a:solidFill>
              </a:rPr>
              <a:t>= </a:t>
            </a:r>
            <a:r>
              <a:rPr lang="en-US" b="1" dirty="0">
                <a:solidFill>
                  <a:schemeClr val="tx1"/>
                </a:solidFill>
              </a:rPr>
              <a:t>(</a:t>
            </a:r>
            <a:r>
              <a:rPr lang="en-US" b="1" i="1" dirty="0" err="1">
                <a:solidFill>
                  <a:schemeClr val="tx1"/>
                </a:solidFill>
              </a:rPr>
              <a:t>b</a:t>
            </a:r>
            <a:r>
              <a:rPr lang="en-US" b="1" i="1" baseline="-25000" dirty="0" err="1">
                <a:solidFill>
                  <a:schemeClr val="tx1"/>
                </a:solidFill>
              </a:rPr>
              <a:t>n</a:t>
            </a:r>
            <a:r>
              <a:rPr lang="en-US" b="1" dirty="0">
                <a:solidFill>
                  <a:schemeClr val="tx1"/>
                </a:solidFill>
              </a:rPr>
              <a:t>)/(</a:t>
            </a:r>
            <a:r>
              <a:rPr lang="en-US" b="1" dirty="0" err="1">
                <a:solidFill>
                  <a:schemeClr val="tx1"/>
                </a:solidFill>
              </a:rPr>
              <a:t>cos</a:t>
            </a:r>
            <a:r>
              <a:rPr lang="en-US" b="1" dirty="0">
                <a:solidFill>
                  <a:schemeClr val="tx1"/>
                </a:solidFill>
              </a:rPr>
              <a:t> </a:t>
            </a:r>
            <a:r>
              <a:rPr lang="en-US" b="1" i="1" dirty="0">
                <a:solidFill>
                  <a:schemeClr val="tx1"/>
                </a:solidFill>
                <a:latin typeface="Symbol" panose="05050102010706020507" pitchFamily="18" charset="2"/>
              </a:rPr>
              <a:t>a</a:t>
            </a:r>
            <a:r>
              <a:rPr lang="en-US" b="1" i="1" baseline="-25000" dirty="0">
                <a:solidFill>
                  <a:schemeClr val="tx1"/>
                </a:solidFill>
              </a:rPr>
              <a:t>n</a:t>
            </a:r>
            <a:r>
              <a:rPr lang="en-US" b="1" dirty="0">
                <a:solidFill>
                  <a:schemeClr val="tx1"/>
                </a:solidFill>
              </a:rPr>
              <a:t>)</a:t>
            </a:r>
          </a:p>
        </p:txBody>
      </p:sp>
      <p:pic>
        <p:nvPicPr>
          <p:cNvPr id="11" name="Picture 10"/>
          <p:cNvPicPr>
            <a:picLocks noChangeAspect="1"/>
          </p:cNvPicPr>
          <p:nvPr/>
        </p:nvPicPr>
        <p:blipFill>
          <a:blip r:embed="rId3">
            <a:lum bright="-20000" contrast="40000"/>
          </a:blip>
          <a:stretch>
            <a:fillRect/>
          </a:stretch>
        </p:blipFill>
        <p:spPr>
          <a:xfrm>
            <a:off x="5607424" y="4441377"/>
            <a:ext cx="3240742" cy="1171348"/>
          </a:xfrm>
          <a:prstGeom prst="rect">
            <a:avLst/>
          </a:prstGeom>
          <a:ln w="38100">
            <a:solidFill>
              <a:srgbClr val="FF0000"/>
            </a:solidFill>
          </a:ln>
        </p:spPr>
      </p:pic>
    </p:spTree>
    <p:extLst>
      <p:ext uri="{BB962C8B-B14F-4D97-AF65-F5344CB8AC3E}">
        <p14:creationId xmlns:p14="http://schemas.microsoft.com/office/powerpoint/2010/main" val="2806891308"/>
      </p:ext>
    </p:extLst>
  </p:cSld>
  <p:clrMapOvr>
    <a:masterClrMapping/>
  </p:clrMapOvr>
  <p:transition advClick="0" advTm="34000">
    <p:dissolv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clrChange>
              <a:clrFrom>
                <a:srgbClr val="D4EFFC"/>
              </a:clrFrom>
              <a:clrTo>
                <a:srgbClr val="D4EFFC">
                  <a:alpha val="0"/>
                </a:srgbClr>
              </a:clrTo>
            </a:clrChange>
            <a:grayscl/>
            <a:lum bright="-20000" contrast="40000"/>
          </a:blip>
          <a:stretch>
            <a:fillRect/>
          </a:stretch>
        </p:blipFill>
        <p:spPr>
          <a:xfrm>
            <a:off x="269424" y="122795"/>
            <a:ext cx="8740507" cy="1488294"/>
          </a:xfrm>
          <a:prstGeom prst="rect">
            <a:avLst/>
          </a:prstGeom>
        </p:spPr>
      </p:pic>
      <p:pic>
        <p:nvPicPr>
          <p:cNvPr id="8" name="Picture 7"/>
          <p:cNvPicPr>
            <a:picLocks noChangeAspect="1"/>
          </p:cNvPicPr>
          <p:nvPr/>
        </p:nvPicPr>
        <p:blipFill rotWithShape="1">
          <a:blip r:embed="rId4">
            <a:lum bright="-20000" contrast="40000"/>
          </a:blip>
          <a:srcRect t="1615"/>
          <a:stretch/>
        </p:blipFill>
        <p:spPr>
          <a:xfrm>
            <a:off x="1124814" y="1661374"/>
            <a:ext cx="7564079" cy="4708096"/>
          </a:xfrm>
          <a:prstGeom prst="rect">
            <a:avLst/>
          </a:prstGeom>
        </p:spPr>
      </p:pic>
      <p:pic>
        <p:nvPicPr>
          <p:cNvPr id="9" name="Picture 8"/>
          <p:cNvPicPr>
            <a:picLocks noChangeAspect="1"/>
          </p:cNvPicPr>
          <p:nvPr/>
        </p:nvPicPr>
        <p:blipFill>
          <a:blip r:embed="rId5">
            <a:clrChange>
              <a:clrFrom>
                <a:srgbClr val="D4EFFC"/>
              </a:clrFrom>
              <a:clrTo>
                <a:srgbClr val="D4EFFC">
                  <a:alpha val="0"/>
                </a:srgbClr>
              </a:clrTo>
            </a:clrChange>
            <a:grayscl/>
            <a:lum bright="-20000" contrast="40000"/>
          </a:blip>
          <a:stretch>
            <a:fillRect/>
          </a:stretch>
        </p:blipFill>
        <p:spPr>
          <a:xfrm>
            <a:off x="1361639" y="6417138"/>
            <a:ext cx="6803570" cy="372415"/>
          </a:xfrm>
          <a:prstGeom prst="rect">
            <a:avLst/>
          </a:prstGeom>
        </p:spPr>
      </p:pic>
      <p:sp>
        <p:nvSpPr>
          <p:cNvPr id="11" name="TextBox 10"/>
          <p:cNvSpPr txBox="1"/>
          <p:nvPr/>
        </p:nvSpPr>
        <p:spPr>
          <a:xfrm>
            <a:off x="269424" y="1587947"/>
            <a:ext cx="2499533" cy="769441"/>
          </a:xfrm>
          <a:prstGeom prst="rect">
            <a:avLst/>
          </a:prstGeom>
          <a:noFill/>
        </p:spPr>
        <p:txBody>
          <a:bodyPr wrap="square" rtlCol="0">
            <a:spAutoFit/>
          </a:bodyPr>
          <a:lstStyle/>
          <a:p>
            <a:pPr algn="l" rtl="0"/>
            <a:r>
              <a:rPr lang="en-US" sz="2200" dirty="0" smtClean="0">
                <a:latin typeface="Times New Roman" panose="02020603050405020304" pitchFamily="18" charset="0"/>
                <a:cs typeface="Times New Roman" panose="02020603050405020304" pitchFamily="18" charset="0"/>
              </a:rPr>
              <a:t>Assume there is no seepage in the slope.</a:t>
            </a:r>
            <a:endParaRPr lang="en-US"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290978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clrChange>
              <a:clrFrom>
                <a:srgbClr val="D4EFFC"/>
              </a:clrFrom>
              <a:clrTo>
                <a:srgbClr val="D4EFFC">
                  <a:alpha val="0"/>
                </a:srgbClr>
              </a:clrTo>
            </a:clrChange>
            <a:grayscl/>
            <a:lum bright="-20000" contrast="40000"/>
          </a:blip>
          <a:stretch>
            <a:fillRect/>
          </a:stretch>
        </p:blipFill>
        <p:spPr>
          <a:xfrm>
            <a:off x="152896" y="21780"/>
            <a:ext cx="8874057" cy="4546241"/>
          </a:xfrm>
          <a:prstGeom prst="rect">
            <a:avLst/>
          </a:prstGeom>
        </p:spPr>
      </p:pic>
      <p:pic>
        <p:nvPicPr>
          <p:cNvPr id="3" name="Picture 2"/>
          <p:cNvPicPr>
            <a:picLocks noChangeAspect="1"/>
          </p:cNvPicPr>
          <p:nvPr/>
        </p:nvPicPr>
        <p:blipFill>
          <a:blip r:embed="rId4">
            <a:clrChange>
              <a:clrFrom>
                <a:srgbClr val="D4EFFC"/>
              </a:clrFrom>
              <a:clrTo>
                <a:srgbClr val="D4EFFC">
                  <a:alpha val="0"/>
                </a:srgbClr>
              </a:clrTo>
            </a:clrChange>
            <a:grayscl/>
            <a:lum bright="-20000" contrast="40000"/>
          </a:blip>
          <a:stretch>
            <a:fillRect/>
          </a:stretch>
        </p:blipFill>
        <p:spPr>
          <a:xfrm>
            <a:off x="2170962" y="4709551"/>
            <a:ext cx="7913197" cy="1693349"/>
          </a:xfrm>
          <a:prstGeom prst="rect">
            <a:avLst/>
          </a:prstGeom>
        </p:spPr>
      </p:pic>
      <p:pic>
        <p:nvPicPr>
          <p:cNvPr id="7" name="Picture 6"/>
          <p:cNvPicPr>
            <a:picLocks noChangeAspect="1"/>
          </p:cNvPicPr>
          <p:nvPr/>
        </p:nvPicPr>
        <p:blipFill>
          <a:blip r:embed="rId5">
            <a:lum bright="-20000" contrast="40000"/>
          </a:blip>
          <a:stretch>
            <a:fillRect/>
          </a:stretch>
        </p:blipFill>
        <p:spPr>
          <a:xfrm>
            <a:off x="152896" y="4709551"/>
            <a:ext cx="3876540" cy="1401155"/>
          </a:xfrm>
          <a:prstGeom prst="rect">
            <a:avLst/>
          </a:prstGeom>
          <a:solidFill>
            <a:schemeClr val="accent6">
              <a:lumMod val="20000"/>
              <a:lumOff val="80000"/>
            </a:schemeClr>
          </a:solidFill>
          <a:ln>
            <a:solidFill>
              <a:schemeClr val="accent1"/>
            </a:solidFill>
          </a:ln>
        </p:spPr>
      </p:pic>
      <p:sp>
        <p:nvSpPr>
          <p:cNvPr id="5" name="Rectangle 4"/>
          <p:cNvSpPr/>
          <p:nvPr/>
        </p:nvSpPr>
        <p:spPr>
          <a:xfrm>
            <a:off x="-45020" y="6272919"/>
            <a:ext cx="8960420" cy="523220"/>
          </a:xfrm>
          <a:prstGeom prst="rect">
            <a:avLst/>
          </a:prstGeom>
        </p:spPr>
        <p:txBody>
          <a:bodyPr wrap="square">
            <a:spAutoFit/>
          </a:bodyPr>
          <a:lstStyle/>
          <a:p>
            <a:pPr algn="just" rtl="0"/>
            <a:r>
              <a:rPr lang="en-US" sz="1400" b="1" dirty="0">
                <a:solidFill>
                  <a:srgbClr val="00B050"/>
                </a:solidFill>
                <a:latin typeface="Times-Roman"/>
              </a:rPr>
              <a:t>Note that the value of </a:t>
            </a:r>
            <a:r>
              <a:rPr lang="en-US" sz="1400" b="1" i="1" dirty="0">
                <a:solidFill>
                  <a:srgbClr val="00B050"/>
                </a:solidFill>
                <a:latin typeface="Symbol" panose="05050102010706020507" pitchFamily="18" charset="2"/>
              </a:rPr>
              <a:t>a</a:t>
            </a:r>
            <a:r>
              <a:rPr lang="en-US" sz="1400" b="1" i="1" baseline="-25000" dirty="0">
                <a:solidFill>
                  <a:srgbClr val="00B050"/>
                </a:solidFill>
                <a:latin typeface="Times-Italic"/>
              </a:rPr>
              <a:t>n</a:t>
            </a:r>
            <a:r>
              <a:rPr lang="en-US" sz="1400" b="1" i="1" dirty="0">
                <a:solidFill>
                  <a:srgbClr val="00B050"/>
                </a:solidFill>
                <a:latin typeface="Times-Italic"/>
              </a:rPr>
              <a:t> </a:t>
            </a:r>
            <a:r>
              <a:rPr lang="en-US" sz="1400" b="1" dirty="0">
                <a:solidFill>
                  <a:srgbClr val="00B050"/>
                </a:solidFill>
                <a:latin typeface="Times-Roman"/>
              </a:rPr>
              <a:t>may be either positive or negative. The value of </a:t>
            </a:r>
            <a:r>
              <a:rPr lang="en-US" sz="1400" b="1" i="1" dirty="0">
                <a:solidFill>
                  <a:srgbClr val="00B050"/>
                </a:solidFill>
                <a:latin typeface="Symbol" panose="05050102010706020507" pitchFamily="18" charset="2"/>
              </a:rPr>
              <a:t>a</a:t>
            </a:r>
            <a:r>
              <a:rPr lang="en-US" sz="1400" b="1" i="1" baseline="-25000" dirty="0">
                <a:solidFill>
                  <a:srgbClr val="00B050"/>
                </a:solidFill>
                <a:latin typeface="Times-Italic"/>
              </a:rPr>
              <a:t>n </a:t>
            </a:r>
            <a:r>
              <a:rPr lang="en-US" sz="1400" b="1" dirty="0" smtClean="0">
                <a:solidFill>
                  <a:srgbClr val="00B050"/>
                </a:solidFill>
                <a:latin typeface="Times-Roman"/>
              </a:rPr>
              <a:t>is positive when </a:t>
            </a:r>
            <a:r>
              <a:rPr lang="en-US" sz="1400" b="1" dirty="0">
                <a:solidFill>
                  <a:srgbClr val="00B050"/>
                </a:solidFill>
                <a:latin typeface="Times-Roman"/>
              </a:rPr>
              <a:t>the slope of the arc is in the same quadrant as the ground slope.</a:t>
            </a:r>
            <a:endParaRPr lang="en-US" sz="1400" b="1" dirty="0">
              <a:solidFill>
                <a:srgbClr val="00B050"/>
              </a:solidFill>
            </a:endParaRPr>
          </a:p>
        </p:txBody>
      </p:sp>
    </p:spTree>
    <p:extLst>
      <p:ext uri="{BB962C8B-B14F-4D97-AF65-F5344CB8AC3E}">
        <p14:creationId xmlns:p14="http://schemas.microsoft.com/office/powerpoint/2010/main" val="140475304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313480" y="321997"/>
            <a:ext cx="5831197" cy="400110"/>
          </a:xfrm>
          <a:prstGeom prst="rect">
            <a:avLst/>
          </a:prstGeom>
          <a:solidFill>
            <a:schemeClr val="accent3">
              <a:lumMod val="20000"/>
              <a:lumOff val="80000"/>
            </a:schemeClr>
          </a:solidFill>
        </p:spPr>
        <p:txBody>
          <a:bodyPr wrap="square">
            <a:spAutoFit/>
          </a:bodyPr>
          <a:lstStyle/>
          <a:p>
            <a:pPr algn="l" rtl="0">
              <a:buClr>
                <a:srgbClr val="0070C0"/>
              </a:buClr>
            </a:pPr>
            <a:r>
              <a:rPr lang="en-US" sz="2000" b="1" u="sng" dirty="0">
                <a:solidFill>
                  <a:srgbClr val="C00000"/>
                </a:solidFill>
                <a:latin typeface="Calibri" panose="020F0502020204030204" pitchFamily="34" charset="0"/>
                <a:ea typeface="Calibri" panose="020F0502020204030204" pitchFamily="34" charset="0"/>
                <a:cs typeface="Arial" panose="020B0604020202020204" pitchFamily="34" charset="0"/>
              </a:rPr>
              <a:t>Ordinary Method of Slices </a:t>
            </a:r>
            <a:r>
              <a:rPr lang="en-US" sz="20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(OMS) (Fellenius</a:t>
            </a:r>
            <a:r>
              <a:rPr lang="en-US" sz="2000" b="1" u="sng" dirty="0">
                <a:solidFill>
                  <a:srgbClr val="C00000"/>
                </a:solidFill>
                <a:latin typeface="Calibri" panose="020F0502020204030204" pitchFamily="34" charset="0"/>
                <a:ea typeface="Calibri" panose="020F0502020204030204" pitchFamily="34" charset="0"/>
                <a:cs typeface="Arial" panose="020B0604020202020204" pitchFamily="34" charset="0"/>
              </a:rPr>
              <a:t>’ Method)</a:t>
            </a:r>
          </a:p>
        </p:txBody>
      </p:sp>
      <p:pic>
        <p:nvPicPr>
          <p:cNvPr id="12" name="Picture 11" descr="Picture 004.jpg"/>
          <p:cNvPicPr>
            <a:picLocks noChangeAspect="1"/>
          </p:cNvPicPr>
          <p:nvPr/>
        </p:nvPicPr>
        <p:blipFill>
          <a:blip r:embed="rId3" cstate="print"/>
          <a:srcRect l="18959" t="52093" r="43373" b="7508"/>
          <a:stretch>
            <a:fillRect/>
          </a:stretch>
        </p:blipFill>
        <p:spPr>
          <a:xfrm>
            <a:off x="6144677" y="1482563"/>
            <a:ext cx="2671355" cy="3581400"/>
          </a:xfrm>
          <a:prstGeom prst="rect">
            <a:avLst/>
          </a:prstGeom>
        </p:spPr>
      </p:pic>
      <p:cxnSp>
        <p:nvCxnSpPr>
          <p:cNvPr id="13" name="Straight Connector 12"/>
          <p:cNvCxnSpPr/>
          <p:nvPr/>
        </p:nvCxnSpPr>
        <p:spPr>
          <a:xfrm rot="5400000">
            <a:off x="6412502" y="3027269"/>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6789580" y="3663203"/>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8078946" y="2125833"/>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8403227" y="2684369"/>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V="1">
            <a:off x="6110188" y="2289081"/>
            <a:ext cx="2486025" cy="704850"/>
          </a:xfrm>
          <a:prstGeom prst="line">
            <a:avLst/>
          </a:prstGeom>
          <a:ln w="15875">
            <a:solidFill>
              <a:srgbClr val="0B0BEF"/>
            </a:solidFill>
            <a:prstDash val="lgDash"/>
          </a:ln>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a:blip r:embed="rId4">
            <a:lum bright="-20000" contrast="40000"/>
          </a:blip>
          <a:stretch>
            <a:fillRect/>
          </a:stretch>
        </p:blipFill>
        <p:spPr>
          <a:xfrm>
            <a:off x="394519" y="1784614"/>
            <a:ext cx="5580549" cy="2017059"/>
          </a:xfrm>
          <a:prstGeom prst="rect">
            <a:avLst/>
          </a:prstGeom>
          <a:ln>
            <a:solidFill>
              <a:schemeClr val="accent1"/>
            </a:solidFill>
          </a:ln>
        </p:spPr>
      </p:pic>
      <p:sp>
        <p:nvSpPr>
          <p:cNvPr id="3" name="Rectangle 2"/>
          <p:cNvSpPr/>
          <p:nvPr/>
        </p:nvSpPr>
        <p:spPr>
          <a:xfrm>
            <a:off x="2486101" y="921439"/>
            <a:ext cx="3349755" cy="584775"/>
          </a:xfrm>
          <a:prstGeom prst="rect">
            <a:avLst/>
          </a:prstGeom>
        </p:spPr>
        <p:txBody>
          <a:bodyPr wrap="square">
            <a:spAutoFit/>
          </a:bodyPr>
          <a:lstStyle/>
          <a:p>
            <a:pPr algn="l" rtl="0"/>
            <a:r>
              <a:rPr lang="en-US" sz="3200" b="1" i="1" dirty="0" smtClean="0">
                <a:latin typeface="Times New Roman" pitchFamily="18" charset="0"/>
                <a:cs typeface="Times New Roman" pitchFamily="18" charset="0"/>
              </a:rPr>
              <a:t>N</a:t>
            </a:r>
            <a:r>
              <a:rPr lang="en-US" sz="3200" b="1" i="1" baseline="-25000" dirty="0" smtClean="0">
                <a:latin typeface="Times New Roman" pitchFamily="18" charset="0"/>
                <a:cs typeface="Times New Roman" pitchFamily="18" charset="0"/>
              </a:rPr>
              <a:t>r</a:t>
            </a:r>
            <a:r>
              <a:rPr lang="en-US" sz="3200" b="1" i="1" dirty="0" smtClean="0">
                <a:latin typeface="Times New Roman" pitchFamily="18" charset="0"/>
                <a:cs typeface="Times New Roman" pitchFamily="18" charset="0"/>
              </a:rPr>
              <a:t> = </a:t>
            </a:r>
            <a:r>
              <a:rPr lang="en-US" sz="3200" b="1" i="1" dirty="0" err="1" smtClean="0">
                <a:latin typeface="Times New Roman" pitchFamily="18" charset="0"/>
                <a:cs typeface="Times New Roman" pitchFamily="18" charset="0"/>
              </a:rPr>
              <a:t>W</a:t>
            </a:r>
            <a:r>
              <a:rPr lang="en-US" sz="3200" b="1" i="1" baseline="-25000" dirty="0" err="1" smtClean="0">
                <a:latin typeface="Times New Roman" pitchFamily="18" charset="0"/>
                <a:cs typeface="Times New Roman" pitchFamily="18" charset="0"/>
              </a:rPr>
              <a:t>n</a:t>
            </a:r>
            <a:r>
              <a:rPr lang="en-US" sz="3200" b="1" i="1" dirty="0" smtClean="0">
                <a:latin typeface="Times New Roman" pitchFamily="18" charset="0"/>
                <a:cs typeface="Times New Roman" pitchFamily="18" charset="0"/>
              </a:rPr>
              <a:t> </a:t>
            </a:r>
            <a:r>
              <a:rPr lang="en-US" sz="3200" b="1" i="1" dirty="0" err="1" smtClean="0">
                <a:latin typeface="Times New Roman" pitchFamily="18" charset="0"/>
                <a:cs typeface="Times New Roman" pitchFamily="18" charset="0"/>
              </a:rPr>
              <a:t>cos</a:t>
            </a:r>
            <a:r>
              <a:rPr lang="en-US" sz="3200" b="1" i="1" dirty="0" smtClean="0">
                <a:latin typeface="Times New Roman" pitchFamily="18" charset="0"/>
                <a:cs typeface="Times New Roman" pitchFamily="18" charset="0"/>
              </a:rPr>
              <a:t> </a:t>
            </a:r>
            <a:r>
              <a:rPr lang="en-US" sz="3200" b="1" i="1" dirty="0" smtClean="0">
                <a:latin typeface="Symbol" pitchFamily="18" charset="2"/>
                <a:cs typeface="Times New Roman" pitchFamily="18" charset="0"/>
              </a:rPr>
              <a:t>a</a:t>
            </a:r>
            <a:r>
              <a:rPr lang="en-US" sz="3200" b="1" i="1" baseline="-25000" dirty="0" smtClean="0">
                <a:latin typeface="Times New Roman" pitchFamily="18" charset="0"/>
                <a:cs typeface="Times New Roman" pitchFamily="18" charset="0"/>
              </a:rPr>
              <a:t>n</a:t>
            </a:r>
            <a:endParaRPr lang="en-US" sz="3200" dirty="0"/>
          </a:p>
        </p:txBody>
      </p:sp>
      <p:sp>
        <p:nvSpPr>
          <p:cNvPr id="8" name="Rectangle 7"/>
          <p:cNvSpPr/>
          <p:nvPr/>
        </p:nvSpPr>
        <p:spPr>
          <a:xfrm>
            <a:off x="278230" y="1029161"/>
            <a:ext cx="1629357" cy="369332"/>
          </a:xfrm>
          <a:prstGeom prst="rect">
            <a:avLst/>
          </a:prstGeom>
        </p:spPr>
        <p:txBody>
          <a:bodyPr wrap="none">
            <a:spAutoFit/>
          </a:bodyPr>
          <a:lstStyle/>
          <a:p>
            <a:pPr algn="l" rtl="0"/>
            <a:r>
              <a:rPr lang="en-US" b="1" dirty="0" smtClean="0">
                <a:latin typeface="+mn-lt"/>
                <a:cs typeface="Times New Roman" pitchFamily="18" charset="0"/>
                <a:sym typeface="Wingdings" pitchFamily="2" charset="2"/>
              </a:rPr>
              <a:t>From</a:t>
            </a:r>
            <a:r>
              <a:rPr lang="en-US" b="1" i="1" dirty="0" smtClean="0">
                <a:latin typeface="Symbol" pitchFamily="18" charset="2"/>
                <a:cs typeface="Times New Roman" pitchFamily="18" charset="0"/>
                <a:sym typeface="Wingdings" pitchFamily="2" charset="2"/>
              </a:rPr>
              <a:t> S</a:t>
            </a:r>
            <a:r>
              <a:rPr lang="en-US" b="1" i="1" dirty="0" smtClean="0">
                <a:latin typeface="Times New Roman" pitchFamily="18" charset="0"/>
                <a:cs typeface="Times New Roman" pitchFamily="18" charset="0"/>
                <a:sym typeface="Wingdings" pitchFamily="2" charset="2"/>
              </a:rPr>
              <a:t>F</a:t>
            </a:r>
            <a:r>
              <a:rPr lang="en-US" b="1" i="1" baseline="-25000" dirty="0" smtClean="0">
                <a:latin typeface="Times New Roman" pitchFamily="18" charset="0"/>
                <a:cs typeface="Times New Roman" pitchFamily="18" charset="0"/>
                <a:sym typeface="Wingdings" pitchFamily="2" charset="2"/>
              </a:rPr>
              <a:t>Y</a:t>
            </a:r>
            <a:r>
              <a:rPr lang="en-US" b="1" i="1" baseline="30000" dirty="0" smtClean="0">
                <a:latin typeface="Blazing" panose="00000400000000000000"/>
                <a:cs typeface="Times New Roman" pitchFamily="18" charset="0"/>
                <a:sym typeface="Wingdings" pitchFamily="2" charset="2"/>
              </a:rPr>
              <a:t>’</a:t>
            </a:r>
            <a:r>
              <a:rPr lang="en-US" b="1" i="1" dirty="0" smtClean="0">
                <a:latin typeface="Blazing" panose="00000400000000000000" pitchFamily="2" charset="0"/>
                <a:cs typeface="Times New Roman" pitchFamily="18" charset="0"/>
                <a:sym typeface="Wingdings" pitchFamily="2" charset="2"/>
              </a:rPr>
              <a:t>= 0</a:t>
            </a:r>
            <a:endParaRPr lang="en-US" dirty="0">
              <a:latin typeface="Blazing" panose="00000400000000000000" pitchFamily="2" charset="0"/>
            </a:endParaRPr>
          </a:p>
        </p:txBody>
      </p:sp>
      <p:sp>
        <p:nvSpPr>
          <p:cNvPr id="23" name="TextBox 22"/>
          <p:cNvSpPr txBox="1"/>
          <p:nvPr/>
        </p:nvSpPr>
        <p:spPr>
          <a:xfrm>
            <a:off x="6767388" y="1644409"/>
            <a:ext cx="381836" cy="369332"/>
          </a:xfrm>
          <a:prstGeom prst="rect">
            <a:avLst/>
          </a:prstGeom>
          <a:noFill/>
        </p:spPr>
        <p:txBody>
          <a:bodyPr wrap="none" rtlCol="0">
            <a:spAutoFit/>
          </a:bodyPr>
          <a:lstStyle/>
          <a:p>
            <a:r>
              <a:rPr lang="en-US" b="1" dirty="0" smtClean="0">
                <a:solidFill>
                  <a:srgbClr val="7030A0"/>
                </a:solidFill>
              </a:rPr>
              <a:t>Y</a:t>
            </a:r>
            <a:r>
              <a:rPr lang="en-US" b="1" baseline="30000" dirty="0" smtClean="0">
                <a:solidFill>
                  <a:srgbClr val="7030A0"/>
                </a:solidFill>
              </a:rPr>
              <a:t>’</a:t>
            </a:r>
            <a:endParaRPr lang="en-US" b="1" dirty="0">
              <a:solidFill>
                <a:srgbClr val="7030A0"/>
              </a:solidFill>
            </a:endParaRPr>
          </a:p>
        </p:txBody>
      </p:sp>
      <p:sp>
        <p:nvSpPr>
          <p:cNvPr id="4" name="Freeform 3"/>
          <p:cNvSpPr/>
          <p:nvPr/>
        </p:nvSpPr>
        <p:spPr>
          <a:xfrm>
            <a:off x="7216276" y="1615683"/>
            <a:ext cx="798171" cy="2648715"/>
          </a:xfrm>
          <a:custGeom>
            <a:avLst/>
            <a:gdLst>
              <a:gd name="connsiteX0" fmla="*/ 0 w 820270"/>
              <a:gd name="connsiteY0" fmla="*/ 605117 h 2729753"/>
              <a:gd name="connsiteX1" fmla="*/ 53788 w 820270"/>
              <a:gd name="connsiteY1" fmla="*/ 551329 h 2729753"/>
              <a:gd name="connsiteX2" fmla="*/ 820270 w 820270"/>
              <a:gd name="connsiteY2" fmla="*/ 0 h 2729753"/>
              <a:gd name="connsiteX3" fmla="*/ 820270 w 820270"/>
              <a:gd name="connsiteY3" fmla="*/ 2433917 h 2729753"/>
              <a:gd name="connsiteX4" fmla="*/ 53788 w 820270"/>
              <a:gd name="connsiteY4" fmla="*/ 2729753 h 2729753"/>
              <a:gd name="connsiteX5" fmla="*/ 0 w 820270"/>
              <a:gd name="connsiteY5" fmla="*/ 605117 h 2729753"/>
              <a:gd name="connsiteX0" fmla="*/ 0 w 834326"/>
              <a:gd name="connsiteY0" fmla="*/ 632834 h 2757470"/>
              <a:gd name="connsiteX1" fmla="*/ 53788 w 834326"/>
              <a:gd name="connsiteY1" fmla="*/ 579046 h 2757470"/>
              <a:gd name="connsiteX2" fmla="*/ 834326 w 834326"/>
              <a:gd name="connsiteY2" fmla="*/ 0 h 2757470"/>
              <a:gd name="connsiteX3" fmla="*/ 820270 w 834326"/>
              <a:gd name="connsiteY3" fmla="*/ 2461634 h 2757470"/>
              <a:gd name="connsiteX4" fmla="*/ 53788 w 834326"/>
              <a:gd name="connsiteY4" fmla="*/ 2757470 h 2757470"/>
              <a:gd name="connsiteX5" fmla="*/ 0 w 834326"/>
              <a:gd name="connsiteY5" fmla="*/ 632834 h 2757470"/>
              <a:gd name="connsiteX0" fmla="*/ 0 w 834326"/>
              <a:gd name="connsiteY0" fmla="*/ 632834 h 2729753"/>
              <a:gd name="connsiteX1" fmla="*/ 53788 w 834326"/>
              <a:gd name="connsiteY1" fmla="*/ 579046 h 2729753"/>
              <a:gd name="connsiteX2" fmla="*/ 834326 w 834326"/>
              <a:gd name="connsiteY2" fmla="*/ 0 h 2729753"/>
              <a:gd name="connsiteX3" fmla="*/ 820270 w 834326"/>
              <a:gd name="connsiteY3" fmla="*/ 2461634 h 2729753"/>
              <a:gd name="connsiteX4" fmla="*/ 39732 w 834326"/>
              <a:gd name="connsiteY4" fmla="*/ 2729753 h 2729753"/>
              <a:gd name="connsiteX5" fmla="*/ 0 w 834326"/>
              <a:gd name="connsiteY5" fmla="*/ 632834 h 272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4326" h="2729753">
                <a:moveTo>
                  <a:pt x="0" y="632834"/>
                </a:moveTo>
                <a:lnTo>
                  <a:pt x="53788" y="579046"/>
                </a:lnTo>
                <a:lnTo>
                  <a:pt x="834326" y="0"/>
                </a:lnTo>
                <a:cubicBezTo>
                  <a:pt x="829641" y="820545"/>
                  <a:pt x="824955" y="1641089"/>
                  <a:pt x="820270" y="2461634"/>
                </a:cubicBezTo>
                <a:lnTo>
                  <a:pt x="39732" y="2729753"/>
                </a:lnTo>
                <a:lnTo>
                  <a:pt x="0" y="632834"/>
                </a:lnTo>
                <a:close/>
              </a:path>
            </a:pathLst>
          </a:custGeom>
          <a:noFill/>
          <a:ln w="38100">
            <a:solidFill>
              <a:srgbClr val="0B0B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31527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pic>
        <p:nvPicPr>
          <p:cNvPr id="7" name="Picture 4" descr="LaConchita1"/>
          <p:cNvPicPr>
            <a:picLocks noChangeAspect="1" noChangeArrowheads="1"/>
          </p:cNvPicPr>
          <p:nvPr/>
        </p:nvPicPr>
        <p:blipFill>
          <a:blip r:embed="rId3" cstate="print"/>
          <a:srcRect/>
          <a:stretch>
            <a:fillRect/>
          </a:stretch>
        </p:blipFill>
        <p:spPr bwMode="auto">
          <a:xfrm>
            <a:off x="157555" y="1125045"/>
            <a:ext cx="3716338" cy="5575300"/>
          </a:xfrm>
          <a:prstGeom prst="rect">
            <a:avLst/>
          </a:prstGeom>
          <a:noFill/>
        </p:spPr>
      </p:pic>
      <p:pic>
        <p:nvPicPr>
          <p:cNvPr id="10" name="Picture 4"/>
          <p:cNvPicPr>
            <a:picLocks noChangeAspect="1" noChangeArrowheads="1"/>
          </p:cNvPicPr>
          <p:nvPr/>
        </p:nvPicPr>
        <p:blipFill>
          <a:blip r:embed="rId4" cstate="print"/>
          <a:srcRect t="7793" b="6494"/>
          <a:stretch>
            <a:fillRect/>
          </a:stretch>
        </p:blipFill>
        <p:spPr bwMode="auto">
          <a:xfrm>
            <a:off x="4008779" y="2149435"/>
            <a:ext cx="5135221" cy="3301340"/>
          </a:xfrm>
          <a:prstGeom prst="rect">
            <a:avLst/>
          </a:prstGeom>
          <a:noFill/>
        </p:spPr>
      </p:pic>
      <p:sp>
        <p:nvSpPr>
          <p:cNvPr id="2" name="TextBox 1"/>
          <p:cNvSpPr txBox="1"/>
          <p:nvPr/>
        </p:nvSpPr>
        <p:spPr>
          <a:xfrm>
            <a:off x="2792665" y="1172340"/>
            <a:ext cx="3783724" cy="400110"/>
          </a:xfrm>
          <a:prstGeom prst="rect">
            <a:avLst/>
          </a:prstGeom>
          <a:solidFill>
            <a:schemeClr val="tx1"/>
          </a:solidFill>
        </p:spPr>
        <p:txBody>
          <a:bodyPr wrap="square" rtlCol="0">
            <a:spAutoFit/>
          </a:bodyPr>
          <a:lstStyle/>
          <a:p>
            <a:pPr algn="l" rtl="0"/>
            <a:r>
              <a:rPr lang="en-US" sz="2000" b="1" dirty="0" err="1" smtClean="0">
                <a:solidFill>
                  <a:srgbClr val="FFFF00"/>
                </a:solidFill>
              </a:rPr>
              <a:t>LaConchita</a:t>
            </a:r>
            <a:r>
              <a:rPr lang="en-US" sz="2000" b="1" dirty="0" smtClean="0">
                <a:solidFill>
                  <a:srgbClr val="FFFF00"/>
                </a:solidFill>
              </a:rPr>
              <a:t> California Slump </a:t>
            </a:r>
            <a:endParaRPr lang="en-US" sz="2000" b="1" dirty="0">
              <a:solidFill>
                <a:srgbClr val="FFFF00"/>
              </a:solidFill>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7144" y="1393841"/>
            <a:ext cx="2125251" cy="923330"/>
          </a:xfrm>
          <a:prstGeom prst="rect">
            <a:avLst/>
          </a:prstGeom>
        </p:spPr>
        <p:txBody>
          <a:bodyPr wrap="square">
            <a:spAutoFit/>
          </a:bodyPr>
          <a:lstStyle/>
          <a:p>
            <a:pPr marL="180975" indent="-180975" algn="l" rtl="0" eaLnBrk="1" hangingPunct="1">
              <a:spcBef>
                <a:spcPct val="50000"/>
              </a:spcBef>
            </a:pPr>
            <a:r>
              <a:rPr lang="en-US" sz="2400" b="1" i="1" dirty="0" smtClean="0">
                <a:solidFill>
                  <a:srgbClr val="FF0000"/>
                </a:solidFill>
                <a:effectLst>
                  <a:outerShdw blurRad="38100" dist="38100" dir="2700000" algn="tl">
                    <a:srgbClr val="000000">
                      <a:alpha val="43137"/>
                    </a:srgbClr>
                  </a:outerShdw>
                </a:effectLst>
                <a:latin typeface="+mn-lt"/>
              </a:rPr>
              <a:t>Assumption</a:t>
            </a:r>
          </a:p>
          <a:p>
            <a:pPr marL="180975" indent="-180975" algn="l" rtl="0" eaLnBrk="1" hangingPunct="1">
              <a:spcBef>
                <a:spcPct val="50000"/>
              </a:spcBef>
              <a:buFont typeface="Arial" pitchFamily="34" charset="0"/>
              <a:buChar char="•"/>
            </a:pPr>
            <a:r>
              <a:rPr lang="en-US" sz="2000" b="1" i="1" dirty="0" err="1" smtClean="0">
                <a:latin typeface="Times New Roman" pitchFamily="18" charset="0"/>
                <a:cs typeface="Times New Roman" pitchFamily="18" charset="0"/>
              </a:rPr>
              <a:t>T</a:t>
            </a:r>
            <a:r>
              <a:rPr lang="en-US" sz="2000" b="1" i="1" baseline="-25000" dirty="0" err="1" smtClean="0">
                <a:latin typeface="Times New Roman" pitchFamily="18" charset="0"/>
                <a:cs typeface="Times New Roman" pitchFamily="18" charset="0"/>
              </a:rPr>
              <a:t>n</a:t>
            </a:r>
            <a:r>
              <a:rPr lang="en-US" sz="2000" b="1" dirty="0" smtClean="0">
                <a:latin typeface="+mn-lt"/>
              </a:rPr>
              <a:t> = </a:t>
            </a:r>
            <a:r>
              <a:rPr lang="en-US" sz="2000" b="1" i="1" dirty="0" smtClean="0">
                <a:latin typeface="Times New Roman" pitchFamily="18" charset="0"/>
                <a:cs typeface="Times New Roman" pitchFamily="18" charset="0"/>
              </a:rPr>
              <a:t>T</a:t>
            </a:r>
            <a:r>
              <a:rPr lang="en-US" sz="2000" b="1" i="1" baseline="-25000" dirty="0" smtClean="0">
                <a:latin typeface="Times New Roman" pitchFamily="18" charset="0"/>
                <a:cs typeface="Times New Roman" pitchFamily="18" charset="0"/>
              </a:rPr>
              <a:t>n+1</a:t>
            </a:r>
            <a:r>
              <a:rPr lang="en-US" sz="2000" b="1" i="1" dirty="0" smtClean="0">
                <a:solidFill>
                  <a:srgbClr val="C00000"/>
                </a:solidFill>
                <a:effectLst>
                  <a:outerShdw blurRad="38100" dist="38100" dir="2700000" algn="tl">
                    <a:srgbClr val="000000">
                      <a:alpha val="43137"/>
                    </a:srgbClr>
                  </a:outerShdw>
                </a:effectLst>
                <a:latin typeface="+mn-lt"/>
              </a:rPr>
              <a:t> </a:t>
            </a:r>
            <a:endParaRPr lang="en-US" sz="2400" b="1" i="1" dirty="0" smtClean="0">
              <a:solidFill>
                <a:srgbClr val="0B0BEF"/>
              </a:solidFill>
              <a:effectLst>
                <a:outerShdw blurRad="38100" dist="38100" dir="2700000" algn="tl">
                  <a:srgbClr val="000000">
                    <a:alpha val="43137"/>
                  </a:srgbClr>
                </a:outerShdw>
              </a:effectLst>
              <a:latin typeface="+mn-lt"/>
            </a:endParaRPr>
          </a:p>
        </p:txBody>
      </p:sp>
      <p:graphicFrame>
        <p:nvGraphicFramePr>
          <p:cNvPr id="516099" name="Object 3"/>
          <p:cNvGraphicFramePr>
            <a:graphicFrameLocks noChangeAspect="1"/>
          </p:cNvGraphicFramePr>
          <p:nvPr>
            <p:extLst>
              <p:ext uri="{D42A27DB-BD31-4B8C-83A1-F6EECF244321}">
                <p14:modId xmlns:p14="http://schemas.microsoft.com/office/powerpoint/2010/main" val="2693805708"/>
              </p:ext>
            </p:extLst>
          </p:nvPr>
        </p:nvGraphicFramePr>
        <p:xfrm>
          <a:off x="255787" y="2907146"/>
          <a:ext cx="4878387" cy="3691656"/>
        </p:xfrm>
        <a:graphic>
          <a:graphicData uri="http://schemas.openxmlformats.org/presentationml/2006/ole">
            <mc:AlternateContent xmlns:mc="http://schemas.openxmlformats.org/markup-compatibility/2006">
              <mc:Choice xmlns:v="urn:schemas-microsoft-com:vml" Requires="v">
                <p:oleObj spid="_x0000_s527637" name="Equation" r:id="rId3" imgW="2654280" imgH="1981080" progId="Equation.3">
                  <p:embed/>
                </p:oleObj>
              </mc:Choice>
              <mc:Fallback>
                <p:oleObj name="Equation" r:id="rId3" imgW="2654280" imgH="19810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787" y="2907146"/>
                        <a:ext cx="4878387" cy="3691656"/>
                      </a:xfrm>
                      <a:prstGeom prst="rect">
                        <a:avLst/>
                      </a:prstGeom>
                      <a:noFill/>
                      <a:ln>
                        <a:noFill/>
                      </a:ln>
                      <a:effectLst/>
                      <a:extLst/>
                    </p:spPr>
                  </p:pic>
                </p:oleObj>
              </mc:Fallback>
            </mc:AlternateContent>
          </a:graphicData>
        </a:graphic>
      </p:graphicFrame>
      <p:pic>
        <p:nvPicPr>
          <p:cNvPr id="8" name="Picture 7" descr="Picture 004.jpg"/>
          <p:cNvPicPr>
            <a:picLocks noChangeAspect="1"/>
          </p:cNvPicPr>
          <p:nvPr/>
        </p:nvPicPr>
        <p:blipFill>
          <a:blip r:embed="rId5" cstate="print"/>
          <a:srcRect l="18959" t="52093" r="43373" b="7508"/>
          <a:stretch>
            <a:fillRect/>
          </a:stretch>
        </p:blipFill>
        <p:spPr>
          <a:xfrm>
            <a:off x="6152150" y="1589711"/>
            <a:ext cx="2671355" cy="3581400"/>
          </a:xfrm>
          <a:prstGeom prst="rect">
            <a:avLst/>
          </a:prstGeom>
        </p:spPr>
      </p:pic>
      <p:cxnSp>
        <p:nvCxnSpPr>
          <p:cNvPr id="9" name="Straight Connector 8"/>
          <p:cNvCxnSpPr/>
          <p:nvPr/>
        </p:nvCxnSpPr>
        <p:spPr>
          <a:xfrm rot="5400000">
            <a:off x="6759988" y="3804976"/>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V="1">
            <a:off x="6371146" y="2985827"/>
            <a:ext cx="2543176" cy="28574"/>
          </a:xfrm>
          <a:prstGeom prst="line">
            <a:avLst/>
          </a:prstGeom>
          <a:ln w="15875">
            <a:solidFill>
              <a:srgbClr val="0B0BEF"/>
            </a:solidFill>
            <a:prstDash val="lg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8031856" y="2260245"/>
            <a:ext cx="476250" cy="3619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49425" y="2491700"/>
            <a:ext cx="5434242" cy="369332"/>
          </a:xfrm>
          <a:prstGeom prst="rect">
            <a:avLst/>
          </a:prstGeom>
        </p:spPr>
        <p:txBody>
          <a:bodyPr wrap="square">
            <a:spAutoFit/>
          </a:bodyPr>
          <a:lstStyle/>
          <a:p>
            <a:pPr algn="l" rtl="0"/>
            <a:r>
              <a:rPr lang="en-US" b="1" i="1" dirty="0">
                <a:solidFill>
                  <a:srgbClr val="C00000"/>
                </a:solidFill>
              </a:rPr>
              <a:t>To get </a:t>
            </a:r>
            <a:r>
              <a:rPr lang="en-US" b="1" i="1" dirty="0">
                <a:solidFill>
                  <a:srgbClr val="C00000"/>
                </a:solidFill>
                <a:cs typeface="Times New Roman" pitchFamily="18" charset="0"/>
              </a:rPr>
              <a:t>N</a:t>
            </a:r>
            <a:r>
              <a:rPr lang="en-US" b="1" i="1" baseline="-25000" dirty="0">
                <a:solidFill>
                  <a:srgbClr val="C00000"/>
                </a:solidFill>
                <a:cs typeface="Times New Roman" pitchFamily="18" charset="0"/>
              </a:rPr>
              <a:t>r </a:t>
            </a:r>
            <a:r>
              <a:rPr lang="en-US" b="1" i="1" dirty="0">
                <a:solidFill>
                  <a:srgbClr val="C00000"/>
                </a:solidFill>
              </a:rPr>
              <a:t>, </a:t>
            </a:r>
            <a:r>
              <a:rPr lang="en-US" b="1" i="1" dirty="0">
                <a:solidFill>
                  <a:srgbClr val="C00000"/>
                </a:solidFill>
                <a:latin typeface="Symbol" pitchFamily="18" charset="2"/>
              </a:rPr>
              <a:t>S </a:t>
            </a:r>
            <a:r>
              <a:rPr lang="en-US" b="1" i="1" dirty="0" err="1">
                <a:solidFill>
                  <a:srgbClr val="C00000"/>
                </a:solidFill>
                <a:latin typeface="Times New Roman" pitchFamily="18" charset="0"/>
                <a:cs typeface="Times New Roman" pitchFamily="18" charset="0"/>
              </a:rPr>
              <a:t>F</a:t>
            </a:r>
            <a:r>
              <a:rPr lang="en-US" b="1" i="1" baseline="-25000" dirty="0" err="1">
                <a:solidFill>
                  <a:srgbClr val="C00000"/>
                </a:solidFill>
              </a:rPr>
              <a:t>vertical</a:t>
            </a:r>
            <a:r>
              <a:rPr lang="en-US" b="1" i="1" baseline="-25000" dirty="0">
                <a:solidFill>
                  <a:srgbClr val="C00000"/>
                </a:solidFill>
              </a:rPr>
              <a:t> </a:t>
            </a:r>
            <a:r>
              <a:rPr lang="en-US" b="1" i="1" dirty="0">
                <a:solidFill>
                  <a:srgbClr val="C00000"/>
                </a:solidFill>
              </a:rPr>
              <a:t>= 0  </a:t>
            </a:r>
            <a:r>
              <a:rPr lang="en-US" b="1" i="1" dirty="0">
                <a:solidFill>
                  <a:srgbClr val="0B0BEF"/>
                </a:solidFill>
              </a:rPr>
              <a:t>( to avoid </a:t>
            </a:r>
            <a:r>
              <a:rPr lang="en-US" b="1" i="1" dirty="0" err="1">
                <a:solidFill>
                  <a:srgbClr val="0B0BEF"/>
                </a:solidFill>
                <a:latin typeface="Times New Roman" pitchFamily="18" charset="0"/>
                <a:cs typeface="Times New Roman" pitchFamily="18" charset="0"/>
              </a:rPr>
              <a:t>P</a:t>
            </a:r>
            <a:r>
              <a:rPr lang="en-US" b="1" i="1" baseline="-25000" dirty="0" err="1">
                <a:solidFill>
                  <a:srgbClr val="0B0BEF"/>
                </a:solidFill>
                <a:latin typeface="Times New Roman" pitchFamily="18" charset="0"/>
                <a:cs typeface="Times New Roman" pitchFamily="18" charset="0"/>
              </a:rPr>
              <a:t>n</a:t>
            </a:r>
            <a:r>
              <a:rPr lang="en-US" b="1" i="1" dirty="0">
                <a:solidFill>
                  <a:srgbClr val="0B0BEF"/>
                </a:solidFill>
              </a:rPr>
              <a:t> &amp; </a:t>
            </a:r>
            <a:r>
              <a:rPr lang="en-US" b="1" i="1" dirty="0">
                <a:solidFill>
                  <a:srgbClr val="0B0BEF"/>
                </a:solidFill>
                <a:latin typeface="Times New Roman" pitchFamily="18" charset="0"/>
                <a:cs typeface="Times New Roman" pitchFamily="18" charset="0"/>
              </a:rPr>
              <a:t>P</a:t>
            </a:r>
            <a:r>
              <a:rPr lang="en-US" b="1" i="1" baseline="-25000" dirty="0">
                <a:solidFill>
                  <a:srgbClr val="0B0BEF"/>
                </a:solidFill>
                <a:latin typeface="Times New Roman" pitchFamily="18" charset="0"/>
                <a:cs typeface="Times New Roman" pitchFamily="18" charset="0"/>
              </a:rPr>
              <a:t>n+1 </a:t>
            </a:r>
            <a:r>
              <a:rPr lang="en-US" b="1" i="1" dirty="0">
                <a:solidFill>
                  <a:srgbClr val="0B0BEF"/>
                </a:solidFill>
                <a:latin typeface="Times New Roman" pitchFamily="18" charset="0"/>
                <a:cs typeface="Times New Roman" pitchFamily="18" charset="0"/>
              </a:rPr>
              <a:t>)</a:t>
            </a:r>
            <a:endParaRPr lang="en-US" dirty="0"/>
          </a:p>
        </p:txBody>
      </p:sp>
      <p:sp>
        <p:nvSpPr>
          <p:cNvPr id="11" name="Rectangle 4"/>
          <p:cNvSpPr>
            <a:spLocks noChangeArrowheads="1"/>
          </p:cNvSpPr>
          <p:nvPr/>
        </p:nvSpPr>
        <p:spPr bwMode="auto">
          <a:xfrm>
            <a:off x="255787" y="492906"/>
            <a:ext cx="827585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just" rtl="0">
              <a:buFont typeface="Courier New" panose="02070309020205020404" pitchFamily="49" charset="0"/>
              <a:buChar char="o"/>
            </a:pPr>
            <a:r>
              <a:rPr lang="en-US" sz="2000" b="1" dirty="0">
                <a:latin typeface="+mn-lt"/>
              </a:rPr>
              <a:t>In 1955, Bishop proposed a more refined solution to the ordinary method of slices. In this method, </a:t>
            </a:r>
            <a:r>
              <a:rPr lang="en-US" sz="2000" b="1" dirty="0">
                <a:solidFill>
                  <a:srgbClr val="0B0BEF"/>
                </a:solidFill>
                <a:latin typeface="+mn-lt"/>
              </a:rPr>
              <a:t>the effect of forces on the sides of each slice are accounted for to some degree. </a:t>
            </a:r>
          </a:p>
        </p:txBody>
      </p:sp>
      <p:sp>
        <p:nvSpPr>
          <p:cNvPr id="12" name="Rectangle 11"/>
          <p:cNvSpPr/>
          <p:nvPr/>
        </p:nvSpPr>
        <p:spPr>
          <a:xfrm>
            <a:off x="149425" y="102013"/>
            <a:ext cx="5915199" cy="461665"/>
          </a:xfrm>
          <a:prstGeom prst="rect">
            <a:avLst/>
          </a:prstGeom>
          <a:solidFill>
            <a:schemeClr val="accent3">
              <a:lumMod val="20000"/>
              <a:lumOff val="80000"/>
            </a:schemeClr>
          </a:solidFill>
        </p:spPr>
        <p:txBody>
          <a:bodyPr wrap="square">
            <a:spAutoFit/>
          </a:bodyPr>
          <a:lstStyle/>
          <a:p>
            <a:pPr algn="l" rtl="0">
              <a:buClr>
                <a:srgbClr val="0070C0"/>
              </a:buClr>
            </a:pP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Bishop’s Simplified Method of </a:t>
            </a: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Slices (BSMS)</a:t>
            </a:r>
            <a:endPar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13" name="Object 2"/>
          <p:cNvGraphicFramePr>
            <a:graphicFrameLocks noChangeAspect="1"/>
          </p:cNvGraphicFramePr>
          <p:nvPr>
            <p:extLst>
              <p:ext uri="{D42A27DB-BD31-4B8C-83A1-F6EECF244321}">
                <p14:modId xmlns:p14="http://schemas.microsoft.com/office/powerpoint/2010/main" val="1205988958"/>
              </p:ext>
            </p:extLst>
          </p:nvPr>
        </p:nvGraphicFramePr>
        <p:xfrm>
          <a:off x="4126556" y="1456965"/>
          <a:ext cx="2832100" cy="785813"/>
        </p:xfrm>
        <a:graphic>
          <a:graphicData uri="http://schemas.openxmlformats.org/presentationml/2006/ole">
            <mc:AlternateContent xmlns:mc="http://schemas.openxmlformats.org/markup-compatibility/2006">
              <mc:Choice xmlns:v="urn:schemas-microsoft-com:vml" Requires="v">
                <p:oleObj spid="_x0000_s527638" name="Equation" r:id="rId6" imgW="1688760" imgH="482400" progId="Equation.3">
                  <p:embed/>
                </p:oleObj>
              </mc:Choice>
              <mc:Fallback>
                <p:oleObj name="Equation" r:id="rId6" imgW="1688760" imgH="482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6556" y="1456965"/>
                        <a:ext cx="2832100" cy="785813"/>
                      </a:xfrm>
                      <a:prstGeom prst="rect">
                        <a:avLst/>
                      </a:prstGeom>
                      <a:noFill/>
                      <a:ln w="38100">
                        <a:solidFill>
                          <a:srgbClr val="FF0000"/>
                        </a:solidFill>
                      </a:ln>
                      <a:effectLst/>
                      <a:extLst/>
                    </p:spPr>
                  </p:pic>
                </p:oleObj>
              </mc:Fallback>
            </mc:AlternateContent>
          </a:graphicData>
        </a:graphic>
      </p:graphicFrame>
      <p:sp>
        <p:nvSpPr>
          <p:cNvPr id="15" name="TextBox 14"/>
          <p:cNvSpPr txBox="1"/>
          <p:nvPr/>
        </p:nvSpPr>
        <p:spPr>
          <a:xfrm>
            <a:off x="2650643" y="1589711"/>
            <a:ext cx="1091966" cy="461665"/>
          </a:xfrm>
          <a:prstGeom prst="rect">
            <a:avLst/>
          </a:prstGeom>
          <a:noFill/>
        </p:spPr>
        <p:txBody>
          <a:bodyPr wrap="none" rtlCol="0">
            <a:spAutoFit/>
          </a:bodyPr>
          <a:lstStyle/>
          <a:p>
            <a:r>
              <a:rPr lang="en-US" sz="2400" b="1" dirty="0" smtClean="0"/>
              <a:t>Recall</a:t>
            </a:r>
            <a:endParaRPr lang="en-US" sz="2400" b="1" dirty="0"/>
          </a:p>
        </p:txBody>
      </p:sp>
      <p:sp>
        <p:nvSpPr>
          <p:cNvPr id="2" name="Rectangle 1"/>
          <p:cNvSpPr/>
          <p:nvPr/>
        </p:nvSpPr>
        <p:spPr>
          <a:xfrm>
            <a:off x="149425" y="5029200"/>
            <a:ext cx="3319916" cy="1569602"/>
          </a:xfrm>
          <a:prstGeom prst="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917696" y="6012859"/>
            <a:ext cx="2432967" cy="369332"/>
          </a:xfrm>
          <a:prstGeom prst="rect">
            <a:avLst/>
          </a:prstGeom>
        </p:spPr>
        <p:txBody>
          <a:bodyPr wrap="square">
            <a:spAutoFit/>
          </a:bodyPr>
          <a:lstStyle/>
          <a:p>
            <a:pPr algn="l" rtl="0"/>
            <a:r>
              <a:rPr lang="en-US" b="1" i="1" dirty="0" smtClean="0">
                <a:latin typeface="Times New Roman" pitchFamily="18" charset="0"/>
                <a:cs typeface="Times New Roman" pitchFamily="18" charset="0"/>
              </a:rPr>
              <a:t>N</a:t>
            </a:r>
            <a:r>
              <a:rPr lang="en-US" b="1" i="1" baseline="-25000" dirty="0" smtClean="0">
                <a:latin typeface="Times New Roman" pitchFamily="18" charset="0"/>
                <a:cs typeface="Times New Roman" pitchFamily="18" charset="0"/>
              </a:rPr>
              <a:t>r</a:t>
            </a:r>
            <a:r>
              <a:rPr lang="en-US" b="1" i="1" dirty="0" smtClean="0">
                <a:latin typeface="Times New Roman" pitchFamily="18" charset="0"/>
                <a:cs typeface="Times New Roman" pitchFamily="18" charset="0"/>
              </a:rPr>
              <a:t> = </a:t>
            </a:r>
            <a:r>
              <a:rPr lang="en-US" b="1" i="1" dirty="0" err="1" smtClean="0">
                <a:latin typeface="Times New Roman" pitchFamily="18" charset="0"/>
                <a:cs typeface="Times New Roman" pitchFamily="18" charset="0"/>
              </a:rPr>
              <a:t>W</a:t>
            </a:r>
            <a:r>
              <a:rPr lang="en-US" b="1" i="1" baseline="-25000" dirty="0" err="1" smtClean="0">
                <a:latin typeface="Times New Roman" pitchFamily="18" charset="0"/>
                <a:cs typeface="Times New Roman" pitchFamily="18" charset="0"/>
              </a:rPr>
              <a:t>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cos</a:t>
            </a:r>
            <a:r>
              <a:rPr lang="en-US" b="1" i="1" dirty="0" smtClean="0">
                <a:latin typeface="Times New Roman" pitchFamily="18" charset="0"/>
                <a:cs typeface="Times New Roman" pitchFamily="18" charset="0"/>
              </a:rPr>
              <a:t> </a:t>
            </a:r>
            <a:r>
              <a:rPr lang="en-US" b="1" i="1" dirty="0" smtClean="0">
                <a:latin typeface="Symbol" pitchFamily="18" charset="2"/>
                <a:cs typeface="Times New Roman" pitchFamily="18" charset="0"/>
              </a:rPr>
              <a:t>a</a:t>
            </a:r>
            <a:r>
              <a:rPr lang="en-US" b="1" i="1" baseline="-25000" dirty="0" smtClean="0">
                <a:latin typeface="Times New Roman" pitchFamily="18" charset="0"/>
                <a:cs typeface="Times New Roman" pitchFamily="18" charset="0"/>
              </a:rPr>
              <a:t>n</a:t>
            </a:r>
            <a:endParaRPr lang="en-US" dirty="0"/>
          </a:p>
        </p:txBody>
      </p:sp>
      <p:sp>
        <p:nvSpPr>
          <p:cNvPr id="17" name="TextBox 16"/>
          <p:cNvSpPr txBox="1"/>
          <p:nvPr/>
        </p:nvSpPr>
        <p:spPr>
          <a:xfrm>
            <a:off x="5715475" y="5643527"/>
            <a:ext cx="1826141" cy="369332"/>
          </a:xfrm>
          <a:prstGeom prst="rect">
            <a:avLst/>
          </a:prstGeom>
          <a:noFill/>
        </p:spPr>
        <p:txBody>
          <a:bodyPr wrap="none" rtlCol="0">
            <a:spAutoFit/>
          </a:bodyPr>
          <a:lstStyle/>
          <a:p>
            <a:r>
              <a:rPr lang="en-US" b="1" dirty="0" smtClean="0"/>
              <a:t>Recall for OMS</a:t>
            </a:r>
            <a:endParaRPr lang="en-US" b="1" dirty="0"/>
          </a:p>
        </p:txBody>
      </p:sp>
      <p:cxnSp>
        <p:nvCxnSpPr>
          <p:cNvPr id="6" name="Straight Connector 5"/>
          <p:cNvCxnSpPr/>
          <p:nvPr/>
        </p:nvCxnSpPr>
        <p:spPr>
          <a:xfrm flipH="1">
            <a:off x="6669741" y="4224076"/>
            <a:ext cx="1680922" cy="0"/>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34000">
    <p:dissolv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52936"/>
            <a:ext cx="9144000" cy="1785104"/>
          </a:xfrm>
          <a:prstGeom prst="rect">
            <a:avLst/>
          </a:prstGeom>
        </p:spPr>
        <p:txBody>
          <a:bodyPr wrap="square">
            <a:spAutoFit/>
          </a:bodyPr>
          <a:lstStyle/>
          <a:p>
            <a:pPr marL="180975" indent="-180975" algn="l" rtl="0">
              <a:spcBef>
                <a:spcPct val="50000"/>
              </a:spcBef>
            </a:pPr>
            <a:r>
              <a:rPr lang="en-US" sz="2000" b="1" i="1" dirty="0" smtClean="0">
                <a:solidFill>
                  <a:srgbClr val="C00000"/>
                </a:solidFill>
                <a:effectLst>
                  <a:outerShdw blurRad="38100" dist="38100" dir="2700000" algn="tl">
                    <a:srgbClr val="000000">
                      <a:alpha val="43137"/>
                    </a:srgbClr>
                  </a:outerShdw>
                </a:effectLst>
                <a:latin typeface="+mn-lt"/>
              </a:rPr>
              <a:t>		</a:t>
            </a:r>
          </a:p>
          <a:p>
            <a:pPr marL="180975" indent="-180975" algn="l" rtl="0">
              <a:spcBef>
                <a:spcPct val="50000"/>
              </a:spcBef>
            </a:pPr>
            <a:r>
              <a:rPr lang="en-US" sz="2000" b="1" i="1" dirty="0" smtClean="0">
                <a:solidFill>
                  <a:srgbClr val="C00000"/>
                </a:solidFill>
                <a:effectLst>
                  <a:outerShdw blurRad="38100" dist="38100" dir="2700000" algn="tl">
                    <a:srgbClr val="000000">
                      <a:alpha val="43137"/>
                    </a:srgbClr>
                  </a:outerShdw>
                </a:effectLst>
                <a:latin typeface="+mn-lt"/>
              </a:rPr>
              <a:t>	</a:t>
            </a:r>
          </a:p>
          <a:p>
            <a:pPr marL="180975" indent="-180975" algn="l" rtl="0" eaLnBrk="1" hangingPunct="1">
              <a:spcBef>
                <a:spcPct val="50000"/>
              </a:spcBef>
            </a:pPr>
            <a:endParaRPr lang="en-US" sz="2000" dirty="0" smtClean="0">
              <a:latin typeface="+mn-lt"/>
            </a:endParaRPr>
          </a:p>
          <a:p>
            <a:pPr marL="180975" indent="-180975" algn="l" rtl="0" eaLnBrk="1" hangingPunct="1">
              <a:spcBef>
                <a:spcPct val="50000"/>
              </a:spcBef>
            </a:pPr>
            <a:endParaRPr lang="en-US" sz="2000" dirty="0" smtClean="0">
              <a:latin typeface="+mn-lt"/>
            </a:endParaRPr>
          </a:p>
        </p:txBody>
      </p:sp>
      <p:graphicFrame>
        <p:nvGraphicFramePr>
          <p:cNvPr id="516099" name="Object 3"/>
          <p:cNvGraphicFramePr>
            <a:graphicFrameLocks noChangeAspect="1"/>
          </p:cNvGraphicFramePr>
          <p:nvPr>
            <p:extLst>
              <p:ext uri="{D42A27DB-BD31-4B8C-83A1-F6EECF244321}">
                <p14:modId xmlns:p14="http://schemas.microsoft.com/office/powerpoint/2010/main" val="991171378"/>
              </p:ext>
            </p:extLst>
          </p:nvPr>
        </p:nvGraphicFramePr>
        <p:xfrm>
          <a:off x="436900" y="428222"/>
          <a:ext cx="6500776" cy="2513866"/>
        </p:xfrm>
        <a:graphic>
          <a:graphicData uri="http://schemas.openxmlformats.org/presentationml/2006/ole">
            <mc:AlternateContent xmlns:mc="http://schemas.openxmlformats.org/markup-compatibility/2006">
              <mc:Choice xmlns:v="urn:schemas-microsoft-com:vml" Requires="v">
                <p:oleObj spid="_x0000_s528990" name="Equation" r:id="rId3" imgW="4368600" imgH="1726920" progId="Equation.3">
                  <p:embed/>
                </p:oleObj>
              </mc:Choice>
              <mc:Fallback>
                <p:oleObj name="Equation" r:id="rId3" imgW="4368600" imgH="172692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900" y="428222"/>
                        <a:ext cx="6500776" cy="2513866"/>
                      </a:xfrm>
                      <a:prstGeom prst="rect">
                        <a:avLst/>
                      </a:prstGeom>
                      <a:noFill/>
                      <a:ln>
                        <a:noFill/>
                      </a:ln>
                      <a:effectLst/>
                      <a:extLst/>
                    </p:spPr>
                  </p:pic>
                </p:oleObj>
              </mc:Fallback>
            </mc:AlternateContent>
          </a:graphicData>
        </a:graphic>
      </p:graphicFrame>
      <p:graphicFrame>
        <p:nvGraphicFramePr>
          <p:cNvPr id="519172" name="Object 4"/>
          <p:cNvGraphicFramePr>
            <a:graphicFrameLocks noChangeAspect="1"/>
          </p:cNvGraphicFramePr>
          <p:nvPr>
            <p:extLst>
              <p:ext uri="{D42A27DB-BD31-4B8C-83A1-F6EECF244321}">
                <p14:modId xmlns:p14="http://schemas.microsoft.com/office/powerpoint/2010/main" val="3547222458"/>
              </p:ext>
            </p:extLst>
          </p:nvPr>
        </p:nvGraphicFramePr>
        <p:xfrm>
          <a:off x="609404" y="2966802"/>
          <a:ext cx="7189890" cy="1661814"/>
        </p:xfrm>
        <a:graphic>
          <a:graphicData uri="http://schemas.openxmlformats.org/presentationml/2006/ole">
            <mc:AlternateContent xmlns:mc="http://schemas.openxmlformats.org/markup-compatibility/2006">
              <mc:Choice xmlns:v="urn:schemas-microsoft-com:vml" Requires="v">
                <p:oleObj spid="_x0000_s528991" name="Equation" r:id="rId5" imgW="2692080" imgH="622080" progId="Equation.3">
                  <p:embed/>
                </p:oleObj>
              </mc:Choice>
              <mc:Fallback>
                <p:oleObj name="Equation" r:id="rId5" imgW="2692080" imgH="622080"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404" y="2966802"/>
                        <a:ext cx="7189890" cy="1661814"/>
                      </a:xfrm>
                      <a:prstGeom prst="rect">
                        <a:avLst/>
                      </a:prstGeom>
                      <a:solidFill>
                        <a:srgbClr val="FFFF00"/>
                      </a:solidFill>
                      <a:ln w="38100">
                        <a:solidFill>
                          <a:srgbClr val="00B050"/>
                        </a:solidFill>
                      </a:ln>
                      <a:effectLst/>
                      <a:extLst/>
                    </p:spPr>
                  </p:pic>
                </p:oleObj>
              </mc:Fallback>
            </mc:AlternateContent>
          </a:graphicData>
        </a:graphic>
      </p:graphicFrame>
      <p:sp>
        <p:nvSpPr>
          <p:cNvPr id="9" name="Rectangle 8"/>
          <p:cNvSpPr/>
          <p:nvPr/>
        </p:nvSpPr>
        <p:spPr>
          <a:xfrm>
            <a:off x="111483" y="4759106"/>
            <a:ext cx="8642766" cy="1200329"/>
          </a:xfrm>
          <a:prstGeom prst="rect">
            <a:avLst/>
          </a:prstGeom>
        </p:spPr>
        <p:txBody>
          <a:bodyPr wrap="square">
            <a:spAutoFit/>
          </a:bodyPr>
          <a:lstStyle/>
          <a:p>
            <a:pPr marL="342900" indent="-342900" algn="just" rtl="0" eaLnBrk="1" hangingPunct="1">
              <a:spcBef>
                <a:spcPct val="50000"/>
              </a:spcBef>
              <a:buFont typeface="Courier New" panose="02070309020205020404" pitchFamily="49" charset="0"/>
              <a:buChar char="o"/>
            </a:pPr>
            <a:r>
              <a:rPr lang="en-US" sz="2400" b="1" dirty="0" smtClean="0">
                <a:solidFill>
                  <a:srgbClr val="7030A0"/>
                </a:solidFill>
                <a:latin typeface="+mn-lt"/>
              </a:rPr>
              <a:t>From the above equations, we can see that </a:t>
            </a:r>
            <a:r>
              <a:rPr lang="en-US" sz="2400" b="1" dirty="0" smtClean="0">
                <a:solidFill>
                  <a:srgbClr val="FF0000"/>
                </a:solidFill>
                <a:latin typeface="+mn-lt"/>
              </a:rPr>
              <a:t>F</a:t>
            </a:r>
            <a:r>
              <a:rPr lang="en-US" sz="2400" b="1" baseline="-25000" dirty="0" smtClean="0">
                <a:solidFill>
                  <a:srgbClr val="FF0000"/>
                </a:solidFill>
                <a:latin typeface="+mn-lt"/>
              </a:rPr>
              <a:t>s</a:t>
            </a:r>
            <a:r>
              <a:rPr lang="en-US" sz="2400" b="1" baseline="-25000" dirty="0" smtClean="0">
                <a:solidFill>
                  <a:srgbClr val="7030A0"/>
                </a:solidFill>
                <a:latin typeface="+mn-lt"/>
              </a:rPr>
              <a:t> </a:t>
            </a:r>
            <a:r>
              <a:rPr lang="en-US" sz="2400" b="1" dirty="0" smtClean="0">
                <a:solidFill>
                  <a:srgbClr val="7030A0"/>
                </a:solidFill>
                <a:latin typeface="+mn-lt"/>
              </a:rPr>
              <a:t>is on both sides of the equation (indeterminate problem). Therefore, a trial-and-error procedures needs to be adopted to find the value of </a:t>
            </a:r>
            <a:r>
              <a:rPr lang="en-US" sz="2400" b="1" dirty="0" err="1" smtClean="0">
                <a:solidFill>
                  <a:srgbClr val="FF0000"/>
                </a:solidFill>
                <a:latin typeface="+mn-lt"/>
              </a:rPr>
              <a:t>F</a:t>
            </a:r>
            <a:r>
              <a:rPr lang="en-US" sz="2400" b="1" baseline="-25000" dirty="0" err="1" smtClean="0">
                <a:solidFill>
                  <a:srgbClr val="FF0000"/>
                </a:solidFill>
                <a:latin typeface="+mn-lt"/>
              </a:rPr>
              <a:t>s</a:t>
            </a:r>
            <a:r>
              <a:rPr lang="en-US" sz="2400" b="1" dirty="0" smtClean="0">
                <a:solidFill>
                  <a:srgbClr val="7030A0"/>
                </a:solidFill>
                <a:latin typeface="+mn-lt"/>
              </a:rPr>
              <a:t>.</a:t>
            </a:r>
            <a:endParaRPr lang="en-US" sz="2400" b="1" dirty="0">
              <a:solidFill>
                <a:srgbClr val="7030A0"/>
              </a:solidFill>
              <a:latin typeface="+mn-lt"/>
            </a:endParaRPr>
          </a:p>
        </p:txBody>
      </p:sp>
      <p:sp>
        <p:nvSpPr>
          <p:cNvPr id="2" name="Cloud 1"/>
          <p:cNvSpPr/>
          <p:nvPr/>
        </p:nvSpPr>
        <p:spPr>
          <a:xfrm>
            <a:off x="1902944" y="387032"/>
            <a:ext cx="2191262" cy="1350415"/>
          </a:xfrm>
          <a:prstGeom prst="cloud">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4204349" y="53050"/>
            <a:ext cx="402674" cy="369332"/>
          </a:xfrm>
          <a:prstGeom prst="rect">
            <a:avLst/>
          </a:prstGeom>
          <a:noFill/>
        </p:spPr>
        <p:txBody>
          <a:bodyPr wrap="none" rtlCol="0">
            <a:spAutoFit/>
          </a:bodyPr>
          <a:lstStyle/>
          <a:p>
            <a:r>
              <a:rPr lang="en-US" dirty="0" smtClean="0"/>
              <a:t>N</a:t>
            </a:r>
            <a:r>
              <a:rPr lang="en-US" baseline="-25000" dirty="0" smtClean="0"/>
              <a:t>r</a:t>
            </a:r>
            <a:endParaRPr lang="en-US" dirty="0"/>
          </a:p>
        </p:txBody>
      </p:sp>
      <p:sp>
        <p:nvSpPr>
          <p:cNvPr id="4" name="Right Arrow 3"/>
          <p:cNvSpPr/>
          <p:nvPr/>
        </p:nvSpPr>
        <p:spPr>
          <a:xfrm rot="8171189">
            <a:off x="3835627" y="162748"/>
            <a:ext cx="423705" cy="269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advClick="0" advTm="34000">
    <p:dissolv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776" y="133246"/>
            <a:ext cx="4888566" cy="448584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6529" y="702395"/>
            <a:ext cx="3164649" cy="400110"/>
          </a:xfrm>
          <a:prstGeom prst="rect">
            <a:avLst/>
          </a:prstGeom>
          <a:noFill/>
        </p:spPr>
        <p:txBody>
          <a:bodyPr wrap="none" rtlCol="0">
            <a:spAutoFit/>
          </a:bodyPr>
          <a:lstStyle/>
          <a:p>
            <a:pPr marL="342900" indent="-342900" algn="l" rtl="0">
              <a:buFont typeface="Wingdings" panose="05000000000000000000" pitchFamily="2" charset="2"/>
              <a:buChar char="q"/>
            </a:pPr>
            <a:r>
              <a:rPr lang="en-US" sz="2000" b="1" dirty="0"/>
              <a:t>I</a:t>
            </a:r>
            <a:r>
              <a:rPr lang="en-US" sz="2000" b="1" dirty="0" smtClean="0"/>
              <a:t>n the textbook he set</a:t>
            </a:r>
            <a:endParaRPr lang="en-US" sz="2000" b="1" dirty="0"/>
          </a:p>
        </p:txBody>
      </p:sp>
      <p:pic>
        <p:nvPicPr>
          <p:cNvPr id="4" name="Picture 3"/>
          <p:cNvPicPr>
            <a:picLocks noChangeAspect="1"/>
          </p:cNvPicPr>
          <p:nvPr/>
        </p:nvPicPr>
        <p:blipFill>
          <a:blip r:embed="rId3"/>
          <a:stretch>
            <a:fillRect/>
          </a:stretch>
        </p:blipFill>
        <p:spPr>
          <a:xfrm>
            <a:off x="810255" y="1197118"/>
            <a:ext cx="2564957" cy="473997"/>
          </a:xfrm>
          <a:prstGeom prst="rect">
            <a:avLst/>
          </a:prstGeom>
          <a:ln>
            <a:solidFill>
              <a:srgbClr val="FF0000"/>
            </a:solidFill>
          </a:ln>
        </p:spPr>
      </p:pic>
      <p:sp>
        <p:nvSpPr>
          <p:cNvPr id="5" name="TextBox 4"/>
          <p:cNvSpPr txBox="1"/>
          <p:nvPr/>
        </p:nvSpPr>
        <p:spPr>
          <a:xfrm>
            <a:off x="106529" y="1956972"/>
            <a:ext cx="4183083" cy="2246769"/>
          </a:xfrm>
          <a:prstGeom prst="rect">
            <a:avLst/>
          </a:prstGeom>
          <a:noFill/>
        </p:spPr>
        <p:txBody>
          <a:bodyPr wrap="square" rtlCol="0">
            <a:spAutoFit/>
          </a:bodyPr>
          <a:lstStyle/>
          <a:p>
            <a:pPr marL="342900" indent="-342900" algn="l" rtl="0">
              <a:buFont typeface="Wingdings" panose="05000000000000000000" pitchFamily="2" charset="2"/>
              <a:buChar char="q"/>
            </a:pPr>
            <a:r>
              <a:rPr lang="en-US" sz="2000" b="1" dirty="0" smtClean="0"/>
              <a:t>Then using the force polygon to express N</a:t>
            </a:r>
            <a:r>
              <a:rPr lang="en-US" sz="2000" b="1" baseline="-25000" dirty="0" smtClean="0"/>
              <a:t>r</a:t>
            </a:r>
            <a:r>
              <a:rPr lang="en-US" sz="2000" b="1" dirty="0" smtClean="0"/>
              <a:t> and at the end assuming </a:t>
            </a:r>
            <a:r>
              <a:rPr lang="en-US" sz="2000" b="1" dirty="0" smtClean="0">
                <a:latin typeface="Symbol" panose="05050102010706020507" pitchFamily="18" charset="2"/>
              </a:rPr>
              <a:t>D</a:t>
            </a:r>
            <a:r>
              <a:rPr lang="en-US" sz="2000" b="1" dirty="0" smtClean="0"/>
              <a:t>T = 0. </a:t>
            </a:r>
          </a:p>
          <a:p>
            <a:pPr marL="342900" indent="-342900" algn="l" rtl="0">
              <a:buFont typeface="Wingdings" panose="05000000000000000000" pitchFamily="2" charset="2"/>
              <a:buChar char="q"/>
            </a:pPr>
            <a:endParaRPr lang="en-US" sz="2000" b="1" dirty="0" smtClean="0"/>
          </a:p>
          <a:p>
            <a:pPr marL="342900" indent="-342900" algn="l" rtl="0">
              <a:buFont typeface="Wingdings" panose="05000000000000000000" pitchFamily="2" charset="2"/>
              <a:buChar char="q"/>
            </a:pPr>
            <a:r>
              <a:rPr lang="en-US" sz="2000" b="1" dirty="0" smtClean="0"/>
              <a:t>In our case from the beginning we put </a:t>
            </a:r>
            <a:r>
              <a:rPr lang="en-US" sz="2000" b="1" dirty="0">
                <a:solidFill>
                  <a:srgbClr val="0000FF"/>
                </a:solidFill>
                <a:latin typeface="Symbol" panose="05050102010706020507" pitchFamily="18" charset="2"/>
              </a:rPr>
              <a:t>D</a:t>
            </a:r>
            <a:r>
              <a:rPr lang="en-US" sz="2000" b="1" dirty="0">
                <a:solidFill>
                  <a:srgbClr val="0000FF"/>
                </a:solidFill>
              </a:rPr>
              <a:t>T = </a:t>
            </a:r>
            <a:r>
              <a:rPr lang="en-US" sz="2000" b="1" dirty="0" smtClean="0">
                <a:solidFill>
                  <a:srgbClr val="0000FF"/>
                </a:solidFill>
              </a:rPr>
              <a:t>0</a:t>
            </a:r>
            <a:r>
              <a:rPr lang="en-US" sz="2000" b="1" dirty="0">
                <a:solidFill>
                  <a:srgbClr val="0000FF"/>
                </a:solidFill>
              </a:rPr>
              <a:t> </a:t>
            </a:r>
            <a:r>
              <a:rPr lang="en-US" sz="2000" b="1" dirty="0" smtClean="0"/>
              <a:t>and we directly use  </a:t>
            </a:r>
            <a:r>
              <a:rPr lang="en-US" sz="2000" b="1" dirty="0" smtClean="0">
                <a:solidFill>
                  <a:srgbClr val="0000FF"/>
                </a:solidFill>
                <a:latin typeface="Symbol" panose="05050102010706020507" pitchFamily="18" charset="2"/>
              </a:rPr>
              <a:t>S</a:t>
            </a:r>
            <a:r>
              <a:rPr lang="en-US" sz="2000" b="1" dirty="0" smtClean="0">
                <a:solidFill>
                  <a:srgbClr val="0000FF"/>
                </a:solidFill>
              </a:rPr>
              <a:t> </a:t>
            </a:r>
            <a:r>
              <a:rPr lang="en-US" sz="2000" b="1" dirty="0" err="1" smtClean="0">
                <a:solidFill>
                  <a:srgbClr val="0000FF"/>
                </a:solidFill>
              </a:rPr>
              <a:t>F</a:t>
            </a:r>
            <a:r>
              <a:rPr lang="en-US" sz="2000" b="1" baseline="-25000" dirty="0" err="1" smtClean="0">
                <a:solidFill>
                  <a:srgbClr val="0000FF"/>
                </a:solidFill>
              </a:rPr>
              <a:t>y</a:t>
            </a:r>
            <a:r>
              <a:rPr lang="en-US" sz="2000" b="1" dirty="0" smtClean="0">
                <a:solidFill>
                  <a:srgbClr val="0000FF"/>
                </a:solidFill>
              </a:rPr>
              <a:t> =0.</a:t>
            </a:r>
            <a:r>
              <a:rPr lang="en-US" sz="2000" b="1" dirty="0" smtClean="0"/>
              <a:t> </a:t>
            </a:r>
            <a:endParaRPr lang="en-US" sz="2000" b="1" dirty="0"/>
          </a:p>
        </p:txBody>
      </p:sp>
      <p:sp>
        <p:nvSpPr>
          <p:cNvPr id="6" name="Rectangle 5"/>
          <p:cNvSpPr/>
          <p:nvPr/>
        </p:nvSpPr>
        <p:spPr>
          <a:xfrm>
            <a:off x="257860" y="84563"/>
            <a:ext cx="1104790" cy="523220"/>
          </a:xfrm>
          <a:prstGeom prst="rect">
            <a:avLst/>
          </a:prstGeom>
          <a:solidFill>
            <a:srgbClr val="FFFF00"/>
          </a:solidFill>
        </p:spPr>
        <p:txBody>
          <a:bodyPr wrap="none">
            <a:spAutoFit/>
          </a:bodyPr>
          <a:lstStyle/>
          <a:p>
            <a:r>
              <a:rPr lang="en-US" sz="2800" b="1" u="sng" dirty="0">
                <a:effectLst>
                  <a:outerShdw blurRad="38100" dist="38100" dir="2700000" algn="tl">
                    <a:srgbClr val="000000">
                      <a:alpha val="43137"/>
                    </a:srgbClr>
                  </a:outerShdw>
                </a:effectLst>
              </a:rPr>
              <a:t>Note:</a:t>
            </a:r>
            <a:endParaRPr lang="en-US" sz="2800"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6678694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2685" y="454968"/>
            <a:ext cx="8120744" cy="830997"/>
          </a:xfrm>
          <a:prstGeom prst="rect">
            <a:avLst/>
          </a:prstGeom>
        </p:spPr>
        <p:txBody>
          <a:bodyPr wrap="square">
            <a:spAutoFit/>
          </a:bodyPr>
          <a:lstStyle/>
          <a:p>
            <a:pPr marL="347663" indent="-347663" algn="just" rtl="0" eaLnBrk="1" hangingPunct="1">
              <a:spcBef>
                <a:spcPts val="0"/>
              </a:spcBef>
            </a:pPr>
            <a:r>
              <a:rPr lang="en-US" sz="2400" b="1" dirty="0" smtClean="0">
                <a:solidFill>
                  <a:srgbClr val="7030A0"/>
                </a:solidFill>
                <a:latin typeface="+mn-lt"/>
              </a:rPr>
              <a:t>1. we </a:t>
            </a:r>
            <a:r>
              <a:rPr lang="en-US" sz="2400" b="1" dirty="0">
                <a:solidFill>
                  <a:srgbClr val="7030A0"/>
                </a:solidFill>
                <a:latin typeface="+mn-lt"/>
              </a:rPr>
              <a:t>assume </a:t>
            </a:r>
            <a:r>
              <a:rPr lang="en-US" sz="2400" b="1" dirty="0" err="1">
                <a:solidFill>
                  <a:srgbClr val="FF0000"/>
                </a:solidFill>
                <a:latin typeface="+mn-lt"/>
                <a:cs typeface="Times New Roman" pitchFamily="18" charset="0"/>
              </a:rPr>
              <a:t>F</a:t>
            </a:r>
            <a:r>
              <a:rPr lang="en-US" sz="2400" b="1" baseline="-25000" dirty="0" err="1">
                <a:solidFill>
                  <a:srgbClr val="FF0000"/>
                </a:solidFill>
                <a:latin typeface="+mn-lt"/>
                <a:cs typeface="Times New Roman" pitchFamily="18" charset="0"/>
              </a:rPr>
              <a:t>s</a:t>
            </a:r>
            <a:r>
              <a:rPr lang="en-US" sz="2400" b="1" dirty="0">
                <a:solidFill>
                  <a:srgbClr val="7030A0"/>
                </a:solidFill>
                <a:latin typeface="+mn-lt"/>
              </a:rPr>
              <a:t> and insert in </a:t>
            </a:r>
            <a:r>
              <a:rPr lang="en-US" sz="2400" b="1" dirty="0">
                <a:solidFill>
                  <a:srgbClr val="0B0BEF"/>
                </a:solidFill>
                <a:latin typeface="+mn-lt"/>
              </a:rPr>
              <a:t>RHS</a:t>
            </a:r>
            <a:r>
              <a:rPr lang="en-US" sz="2400" b="1" dirty="0">
                <a:solidFill>
                  <a:srgbClr val="7030A0"/>
                </a:solidFill>
                <a:latin typeface="+mn-lt"/>
              </a:rPr>
              <a:t> of the equation and calculate </a:t>
            </a:r>
            <a:r>
              <a:rPr lang="en-US" sz="2400" b="1" dirty="0" err="1">
                <a:solidFill>
                  <a:srgbClr val="FF0000"/>
                </a:solidFill>
                <a:latin typeface="+mn-lt"/>
                <a:cs typeface="Times New Roman" pitchFamily="18" charset="0"/>
              </a:rPr>
              <a:t>F</a:t>
            </a:r>
            <a:r>
              <a:rPr lang="en-US" sz="2400" b="1" baseline="-25000" dirty="0" err="1">
                <a:solidFill>
                  <a:srgbClr val="FF0000"/>
                </a:solidFill>
                <a:latin typeface="+mn-lt"/>
                <a:cs typeface="Times New Roman" pitchFamily="18" charset="0"/>
              </a:rPr>
              <a:t>s</a:t>
            </a:r>
            <a:r>
              <a:rPr lang="en-US" sz="2400" b="1" dirty="0">
                <a:solidFill>
                  <a:srgbClr val="7030A0"/>
                </a:solidFill>
                <a:latin typeface="+mn-lt"/>
              </a:rPr>
              <a:t> in the </a:t>
            </a:r>
            <a:r>
              <a:rPr lang="en-US" sz="2400" b="1" dirty="0">
                <a:solidFill>
                  <a:srgbClr val="0B0BEF"/>
                </a:solidFill>
                <a:latin typeface="+mn-lt"/>
              </a:rPr>
              <a:t>LHS</a:t>
            </a:r>
            <a:r>
              <a:rPr lang="en-US" sz="2400" b="1" dirty="0">
                <a:solidFill>
                  <a:srgbClr val="7030A0"/>
                </a:solidFill>
                <a:latin typeface="+mn-lt"/>
              </a:rPr>
              <a:t> of the equation</a:t>
            </a:r>
            <a:r>
              <a:rPr lang="en-US" sz="2400" b="1" dirty="0" smtClean="0">
                <a:solidFill>
                  <a:srgbClr val="7030A0"/>
                </a:solidFill>
                <a:latin typeface="+mn-lt"/>
              </a:rPr>
              <a:t>.</a:t>
            </a:r>
          </a:p>
        </p:txBody>
      </p:sp>
      <p:sp>
        <p:nvSpPr>
          <p:cNvPr id="8" name="Rectangle 7"/>
          <p:cNvSpPr/>
          <p:nvPr/>
        </p:nvSpPr>
        <p:spPr>
          <a:xfrm>
            <a:off x="442685" y="1328883"/>
            <a:ext cx="6077860" cy="461665"/>
          </a:xfrm>
          <a:prstGeom prst="rect">
            <a:avLst/>
          </a:prstGeom>
        </p:spPr>
        <p:txBody>
          <a:bodyPr wrap="square">
            <a:spAutoFit/>
          </a:bodyPr>
          <a:lstStyle/>
          <a:p>
            <a:pPr algn="l" rtl="0"/>
            <a:r>
              <a:rPr lang="en-US" sz="2400" b="1" dirty="0">
                <a:solidFill>
                  <a:srgbClr val="7030A0"/>
                </a:solidFill>
                <a:latin typeface="+mn-lt"/>
              </a:rPr>
              <a:t>2.  Repeat step 1 until </a:t>
            </a:r>
            <a:r>
              <a:rPr lang="en-US" sz="2400" b="1" dirty="0" err="1">
                <a:solidFill>
                  <a:srgbClr val="0B0BEF"/>
                </a:solidFill>
                <a:latin typeface="+mn-lt"/>
                <a:cs typeface="Times New Roman" pitchFamily="18" charset="0"/>
              </a:rPr>
              <a:t>F</a:t>
            </a:r>
            <a:r>
              <a:rPr lang="en-US" sz="2400" b="1" baseline="-25000" dirty="0" err="1">
                <a:solidFill>
                  <a:srgbClr val="0B0BEF"/>
                </a:solidFill>
                <a:latin typeface="+mn-lt"/>
                <a:cs typeface="Times New Roman" pitchFamily="18" charset="0"/>
              </a:rPr>
              <a:t>s</a:t>
            </a:r>
            <a:r>
              <a:rPr lang="en-US" sz="2400" b="1" dirty="0">
                <a:solidFill>
                  <a:srgbClr val="0B0BEF"/>
                </a:solidFill>
                <a:latin typeface="+mn-lt"/>
              </a:rPr>
              <a:t> (RHS) = </a:t>
            </a:r>
            <a:r>
              <a:rPr lang="en-US" sz="2400" b="1" dirty="0" err="1">
                <a:solidFill>
                  <a:srgbClr val="0B0BEF"/>
                </a:solidFill>
                <a:latin typeface="+mn-lt"/>
                <a:cs typeface="Times New Roman" pitchFamily="18" charset="0"/>
              </a:rPr>
              <a:t>F</a:t>
            </a:r>
            <a:r>
              <a:rPr lang="en-US" sz="2400" b="1" baseline="-25000" dirty="0" err="1">
                <a:solidFill>
                  <a:srgbClr val="0B0BEF"/>
                </a:solidFill>
                <a:latin typeface="+mn-lt"/>
                <a:cs typeface="Times New Roman" pitchFamily="18" charset="0"/>
              </a:rPr>
              <a:t>s</a:t>
            </a:r>
            <a:r>
              <a:rPr lang="en-US" sz="2400" b="1" dirty="0">
                <a:solidFill>
                  <a:srgbClr val="0B0BEF"/>
                </a:solidFill>
                <a:latin typeface="+mn-lt"/>
              </a:rPr>
              <a:t> (LHS)</a:t>
            </a:r>
            <a:endParaRPr lang="en-US" sz="2400" dirty="0">
              <a:latin typeface="+mn-lt"/>
            </a:endParaRPr>
          </a:p>
        </p:txBody>
      </p:sp>
      <p:sp>
        <p:nvSpPr>
          <p:cNvPr id="9" name="Rectangle 8"/>
          <p:cNvSpPr/>
          <p:nvPr/>
        </p:nvSpPr>
        <p:spPr>
          <a:xfrm>
            <a:off x="58056" y="22685"/>
            <a:ext cx="1879041" cy="461665"/>
          </a:xfrm>
          <a:prstGeom prst="rect">
            <a:avLst/>
          </a:prstGeom>
        </p:spPr>
        <p:txBody>
          <a:bodyPr wrap="none">
            <a:spAutoFit/>
          </a:bodyPr>
          <a:lstStyle/>
          <a:p>
            <a:r>
              <a:rPr lang="en-US" sz="2400" b="1" u="sng" dirty="0" smtClean="0">
                <a:solidFill>
                  <a:srgbClr val="FF0000"/>
                </a:solidFill>
              </a:rPr>
              <a:t>Procedures</a:t>
            </a:r>
            <a:endParaRPr lang="en-US" sz="2400" u="sng" dirty="0">
              <a:solidFill>
                <a:srgbClr val="FF0000"/>
              </a:solidFill>
            </a:endParaRPr>
          </a:p>
        </p:txBody>
      </p:sp>
      <p:sp>
        <p:nvSpPr>
          <p:cNvPr id="12" name="Rectangle 11"/>
          <p:cNvSpPr/>
          <p:nvPr/>
        </p:nvSpPr>
        <p:spPr>
          <a:xfrm>
            <a:off x="370419" y="1948054"/>
            <a:ext cx="8338152"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As </a:t>
            </a:r>
            <a:r>
              <a:rPr lang="en-US" sz="2400" b="1" dirty="0">
                <a:latin typeface="+mn-lt"/>
              </a:rPr>
              <a:t>in the </a:t>
            </a:r>
            <a:r>
              <a:rPr lang="en-US" sz="2400" b="1" dirty="0" smtClean="0">
                <a:latin typeface="+mn-lt"/>
              </a:rPr>
              <a:t>ordinary </a:t>
            </a:r>
            <a:r>
              <a:rPr lang="en-US" sz="2400" b="1" dirty="0"/>
              <a:t>method of </a:t>
            </a:r>
            <a:r>
              <a:rPr lang="en-US" sz="2400" b="1" dirty="0" smtClean="0">
                <a:latin typeface="+mn-lt"/>
              </a:rPr>
              <a:t>slices</a:t>
            </a:r>
            <a:r>
              <a:rPr lang="en-US" sz="2400" b="1" dirty="0">
                <a:latin typeface="+mn-lt"/>
              </a:rPr>
              <a:t>, a number of failure surfaces must be investigated so that we can find the critical surface that provides the minimum factor of safety.</a:t>
            </a:r>
          </a:p>
        </p:txBody>
      </p:sp>
      <p:pic>
        <p:nvPicPr>
          <p:cNvPr id="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419" y="3254252"/>
            <a:ext cx="5146076" cy="346370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696429" y="3501189"/>
            <a:ext cx="3272759" cy="923330"/>
          </a:xfrm>
          <a:prstGeom prst="rect">
            <a:avLst/>
          </a:prstGeom>
          <a:solidFill>
            <a:srgbClr val="FF99CC"/>
          </a:solidFill>
        </p:spPr>
        <p:txBody>
          <a:bodyPr wrap="square" rtlCol="0">
            <a:spAutoFit/>
          </a:bodyPr>
          <a:lstStyle/>
          <a:p>
            <a:pPr algn="just" rtl="0"/>
            <a:r>
              <a:rPr lang="en-US" b="1" dirty="0" smtClean="0"/>
              <a:t>Mass Method vs. Method of slices in search for the minimum factor of safety.</a:t>
            </a:r>
            <a:endParaRPr lang="en-US" b="1" dirty="0"/>
          </a:p>
        </p:txBody>
      </p:sp>
    </p:spTree>
    <p:extLst>
      <p:ext uri="{BB962C8B-B14F-4D97-AF65-F5344CB8AC3E}">
        <p14:creationId xmlns:p14="http://schemas.microsoft.com/office/powerpoint/2010/main" val="181647024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http://www.geo-slope.com/products/geostudio2007topten/report.gif"/>
          <p:cNvPicPr>
            <a:picLocks noChangeAspect="1" noChangeArrowheads="1"/>
          </p:cNvPicPr>
          <p:nvPr/>
        </p:nvPicPr>
        <p:blipFill rotWithShape="1">
          <a:blip r:embed="rId3">
            <a:extLst>
              <a:ext uri="{28A0092B-C50C-407E-A947-70E740481C1C}">
                <a14:useLocalDpi xmlns:a14="http://schemas.microsoft.com/office/drawing/2010/main" val="0"/>
              </a:ext>
            </a:extLst>
          </a:blip>
          <a:srcRect t="7870"/>
          <a:stretch/>
        </p:blipFill>
        <p:spPr bwMode="auto">
          <a:xfrm>
            <a:off x="672771" y="1988457"/>
            <a:ext cx="7920309" cy="463005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238411" y="249463"/>
            <a:ext cx="5891933" cy="1508105"/>
          </a:xfrm>
          <a:prstGeom prst="rect">
            <a:avLst/>
          </a:prstGeom>
        </p:spPr>
        <p:txBody>
          <a:bodyPr wrap="square">
            <a:spAutoFit/>
          </a:bodyPr>
          <a:lstStyle/>
          <a:p>
            <a:pPr marL="365760" indent="-365760" algn="l" rtl="0">
              <a:spcBef>
                <a:spcPts val="600"/>
              </a:spcBef>
              <a:buClr>
                <a:srgbClr val="0070C0"/>
              </a:buClr>
              <a:buFont typeface="Arial" panose="020B0604020202020204" pitchFamily="34" charset="0"/>
              <a:buChar char="•"/>
            </a:pPr>
            <a:r>
              <a:rPr lang="en-US" sz="2000" b="1" dirty="0" smtClean="0"/>
              <a:t>Example of specialized </a:t>
            </a:r>
            <a:r>
              <a:rPr lang="en-US" sz="2000" b="1" dirty="0"/>
              <a:t>software: </a:t>
            </a:r>
            <a:endParaRPr lang="en-US" sz="2000" b="1" dirty="0" smtClean="0"/>
          </a:p>
          <a:p>
            <a:pPr marL="822960" lvl="1" indent="-365760" algn="l" rtl="0">
              <a:buClr>
                <a:srgbClr val="0070C0"/>
              </a:buClr>
              <a:buFont typeface="Calibri" panose="020F0502020204030204" pitchFamily="34" charset="0"/>
              <a:buChar char="–"/>
            </a:pPr>
            <a:r>
              <a:rPr lang="en-US" b="1" dirty="0" smtClean="0">
                <a:solidFill>
                  <a:schemeClr val="accent6">
                    <a:lumMod val="75000"/>
                  </a:schemeClr>
                </a:solidFill>
              </a:rPr>
              <a:t>Geo-Slope</a:t>
            </a:r>
            <a:r>
              <a:rPr lang="en-US" b="1" dirty="0">
                <a:solidFill>
                  <a:schemeClr val="accent6">
                    <a:lumMod val="75000"/>
                  </a:schemeClr>
                </a:solidFill>
              </a:rPr>
              <a:t>, </a:t>
            </a:r>
            <a:endParaRPr lang="en-US" b="1" dirty="0" smtClean="0">
              <a:solidFill>
                <a:schemeClr val="accent6">
                  <a:lumMod val="75000"/>
                </a:schemeClr>
              </a:solidFill>
            </a:endParaRPr>
          </a:p>
          <a:p>
            <a:pPr marL="822960" lvl="1" indent="-365760" algn="l" rtl="0">
              <a:buClr>
                <a:srgbClr val="0070C0"/>
              </a:buClr>
              <a:buFont typeface="Calibri" panose="020F0502020204030204" pitchFamily="34" charset="0"/>
              <a:buChar char="–"/>
            </a:pPr>
            <a:r>
              <a:rPr lang="en-US" b="1" dirty="0" smtClean="0">
                <a:solidFill>
                  <a:schemeClr val="accent6">
                    <a:lumMod val="75000"/>
                  </a:schemeClr>
                </a:solidFill>
              </a:rPr>
              <a:t>Geo5</a:t>
            </a:r>
            <a:r>
              <a:rPr lang="en-US" b="1" dirty="0">
                <a:solidFill>
                  <a:schemeClr val="accent6">
                    <a:lumMod val="75000"/>
                  </a:schemeClr>
                </a:solidFill>
              </a:rPr>
              <a:t>, </a:t>
            </a:r>
            <a:endParaRPr lang="en-US" b="1" dirty="0" smtClean="0">
              <a:solidFill>
                <a:schemeClr val="accent6">
                  <a:lumMod val="75000"/>
                </a:schemeClr>
              </a:solidFill>
            </a:endParaRPr>
          </a:p>
          <a:p>
            <a:pPr marL="822960" lvl="1" indent="-365760" algn="l" rtl="0">
              <a:buClr>
                <a:srgbClr val="0070C0"/>
              </a:buClr>
              <a:buFont typeface="Calibri" panose="020F0502020204030204" pitchFamily="34" charset="0"/>
              <a:buChar char="–"/>
            </a:pPr>
            <a:r>
              <a:rPr lang="en-US" b="1" dirty="0" err="1" smtClean="0">
                <a:solidFill>
                  <a:schemeClr val="accent6">
                    <a:lumMod val="75000"/>
                  </a:schemeClr>
                </a:solidFill>
              </a:rPr>
              <a:t>SVSlope</a:t>
            </a:r>
            <a:endParaRPr lang="en-US" b="1" dirty="0" smtClean="0">
              <a:solidFill>
                <a:schemeClr val="accent6">
                  <a:lumMod val="75000"/>
                </a:schemeClr>
              </a:solidFill>
            </a:endParaRPr>
          </a:p>
          <a:p>
            <a:pPr marL="822960" lvl="1" indent="-365760" algn="l" rtl="0">
              <a:buClr>
                <a:srgbClr val="0070C0"/>
              </a:buClr>
              <a:buFont typeface="Calibri" panose="020F0502020204030204" pitchFamily="34" charset="0"/>
              <a:buChar char="–"/>
            </a:pPr>
            <a:r>
              <a:rPr lang="en-US" b="1" dirty="0" smtClean="0">
                <a:solidFill>
                  <a:schemeClr val="accent6">
                    <a:lumMod val="75000"/>
                  </a:schemeClr>
                </a:solidFill>
              </a:rPr>
              <a:t>Many others</a:t>
            </a:r>
            <a:endParaRPr lang="en-US" b="1" dirty="0">
              <a:solidFill>
                <a:schemeClr val="accent6">
                  <a:lumMod val="75000"/>
                </a:schemeClr>
              </a:solidFill>
            </a:endParaRPr>
          </a:p>
        </p:txBody>
      </p:sp>
    </p:spTree>
    <p:extLst>
      <p:ext uri="{BB962C8B-B14F-4D97-AF65-F5344CB8AC3E}">
        <p14:creationId xmlns:p14="http://schemas.microsoft.com/office/powerpoint/2010/main" val="400530975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1657" y="449996"/>
            <a:ext cx="8120743" cy="769441"/>
          </a:xfrm>
          <a:prstGeom prst="rect">
            <a:avLst/>
          </a:prstGeom>
        </p:spPr>
        <p:txBody>
          <a:bodyPr wrap="square">
            <a:spAutoFit/>
          </a:bodyPr>
          <a:lstStyle/>
          <a:p>
            <a:pPr marL="342900" indent="-342900" algn="just" rtl="0">
              <a:buFont typeface="Courier New" panose="02070309020205020404" pitchFamily="49" charset="0"/>
              <a:buChar char="o"/>
            </a:pPr>
            <a:r>
              <a:rPr lang="en-US" sz="2200" b="1" dirty="0">
                <a:solidFill>
                  <a:srgbClr val="0000FF"/>
                </a:solidFill>
                <a:latin typeface="+mn-lt"/>
              </a:rPr>
              <a:t>Bishop’s</a:t>
            </a:r>
            <a:r>
              <a:rPr lang="en-US" sz="2200" b="1" dirty="0">
                <a:solidFill>
                  <a:srgbClr val="C00000"/>
                </a:solidFill>
                <a:latin typeface="+mn-lt"/>
              </a:rPr>
              <a:t> </a:t>
            </a:r>
            <a:r>
              <a:rPr lang="en-US" sz="2200" b="1" dirty="0">
                <a:solidFill>
                  <a:srgbClr val="0000FF"/>
                </a:solidFill>
                <a:latin typeface="+mn-lt"/>
              </a:rPr>
              <a:t>simplified</a:t>
            </a:r>
            <a:r>
              <a:rPr lang="en-US" sz="2200" b="1" dirty="0">
                <a:solidFill>
                  <a:srgbClr val="C00000"/>
                </a:solidFill>
                <a:latin typeface="+mn-lt"/>
              </a:rPr>
              <a:t> method is probably the most widely used (but it has to be incorporated into </a:t>
            </a:r>
            <a:r>
              <a:rPr lang="en-US" sz="2200" b="1" dirty="0">
                <a:solidFill>
                  <a:srgbClr val="0B0BEF"/>
                </a:solidFill>
                <a:latin typeface="+mn-lt"/>
              </a:rPr>
              <a:t>computer</a:t>
            </a:r>
            <a:r>
              <a:rPr lang="en-US" sz="2200" b="1" dirty="0">
                <a:solidFill>
                  <a:srgbClr val="C00000"/>
                </a:solidFill>
                <a:latin typeface="+mn-lt"/>
              </a:rPr>
              <a:t> programs</a:t>
            </a:r>
            <a:r>
              <a:rPr lang="en-US" sz="2200" b="1" dirty="0" smtClean="0">
                <a:solidFill>
                  <a:srgbClr val="C00000"/>
                </a:solidFill>
                <a:latin typeface="+mn-lt"/>
              </a:rPr>
              <a:t>). </a:t>
            </a:r>
            <a:endParaRPr lang="en-US" sz="2200" dirty="0">
              <a:latin typeface="+mn-lt"/>
            </a:endParaRPr>
          </a:p>
        </p:txBody>
      </p:sp>
      <p:sp>
        <p:nvSpPr>
          <p:cNvPr id="4" name="Rectangle 3"/>
          <p:cNvSpPr/>
          <p:nvPr/>
        </p:nvSpPr>
        <p:spPr>
          <a:xfrm>
            <a:off x="181657" y="3014510"/>
            <a:ext cx="8120743" cy="1107996"/>
          </a:xfrm>
          <a:prstGeom prst="rect">
            <a:avLst/>
          </a:prstGeom>
        </p:spPr>
        <p:txBody>
          <a:bodyPr wrap="square">
            <a:spAutoFit/>
          </a:bodyPr>
          <a:lstStyle/>
          <a:p>
            <a:pPr marL="342900" indent="-342900" algn="just" rtl="0">
              <a:buFont typeface="Courier New" panose="02070309020205020404" pitchFamily="49" charset="0"/>
              <a:buChar char="o"/>
            </a:pPr>
            <a:r>
              <a:rPr lang="en-US" sz="2200" b="1" dirty="0">
                <a:solidFill>
                  <a:srgbClr val="C00000"/>
                </a:solidFill>
                <a:latin typeface="+mn-lt"/>
              </a:rPr>
              <a:t>The </a:t>
            </a:r>
            <a:r>
              <a:rPr lang="en-US" sz="2200" b="1" dirty="0">
                <a:solidFill>
                  <a:srgbClr val="0B0BEF"/>
                </a:solidFill>
                <a:latin typeface="+mn-lt"/>
              </a:rPr>
              <a:t>ordinary</a:t>
            </a:r>
            <a:r>
              <a:rPr lang="en-US" sz="2200" b="1" dirty="0">
                <a:solidFill>
                  <a:srgbClr val="C00000"/>
                </a:solidFill>
                <a:latin typeface="+mn-lt"/>
              </a:rPr>
              <a:t> </a:t>
            </a:r>
            <a:r>
              <a:rPr lang="en-US" sz="2200" b="1" dirty="0" smtClean="0">
                <a:solidFill>
                  <a:srgbClr val="0B0BEF"/>
                </a:solidFill>
                <a:latin typeface="+mn-lt"/>
              </a:rPr>
              <a:t>method</a:t>
            </a:r>
            <a:r>
              <a:rPr lang="en-US" sz="2200" b="1" dirty="0" smtClean="0">
                <a:solidFill>
                  <a:srgbClr val="C00000"/>
                </a:solidFill>
                <a:latin typeface="+mn-lt"/>
              </a:rPr>
              <a:t> </a:t>
            </a:r>
            <a:r>
              <a:rPr lang="en-US" sz="2200" b="1" dirty="0" smtClean="0">
                <a:solidFill>
                  <a:srgbClr val="0B0BEF"/>
                </a:solidFill>
                <a:latin typeface="+mn-lt"/>
              </a:rPr>
              <a:t>of </a:t>
            </a:r>
            <a:r>
              <a:rPr lang="en-US" sz="2200" b="1" dirty="0">
                <a:solidFill>
                  <a:srgbClr val="0B0BEF"/>
                </a:solidFill>
                <a:latin typeface="+mn-lt"/>
              </a:rPr>
              <a:t>slices </a:t>
            </a:r>
            <a:r>
              <a:rPr lang="en-US" sz="2200" b="1" dirty="0">
                <a:solidFill>
                  <a:srgbClr val="C00000"/>
                </a:solidFill>
                <a:latin typeface="+mn-lt"/>
              </a:rPr>
              <a:t>is presented in this chapter as a learning tool only. It is used rarely now </a:t>
            </a:r>
            <a:r>
              <a:rPr lang="en-US" sz="2200" b="1" dirty="0" smtClean="0">
                <a:solidFill>
                  <a:srgbClr val="C00000"/>
                </a:solidFill>
                <a:latin typeface="+mn-lt"/>
              </a:rPr>
              <a:t>because it </a:t>
            </a:r>
            <a:r>
              <a:rPr lang="en-US" sz="2200" b="1" dirty="0">
                <a:solidFill>
                  <a:srgbClr val="C00000"/>
                </a:solidFill>
                <a:latin typeface="+mn-lt"/>
              </a:rPr>
              <a:t>is too conservative.</a:t>
            </a:r>
          </a:p>
        </p:txBody>
      </p:sp>
      <p:sp>
        <p:nvSpPr>
          <p:cNvPr id="5" name="Rectangle 4"/>
          <p:cNvSpPr/>
          <p:nvPr/>
        </p:nvSpPr>
        <p:spPr>
          <a:xfrm>
            <a:off x="94129" y="56667"/>
            <a:ext cx="970137" cy="430887"/>
          </a:xfrm>
          <a:prstGeom prst="rect">
            <a:avLst/>
          </a:prstGeom>
          <a:solidFill>
            <a:srgbClr val="FFFF00"/>
          </a:solidFill>
        </p:spPr>
        <p:txBody>
          <a:bodyPr wrap="none">
            <a:spAutoFit/>
          </a:bodyPr>
          <a:lstStyle/>
          <a:p>
            <a:r>
              <a:rPr lang="en-US" sz="2200" b="1" u="sng" dirty="0" smtClean="0">
                <a:solidFill>
                  <a:srgbClr val="00B050"/>
                </a:solidFill>
              </a:rPr>
              <a:t>Notes</a:t>
            </a:r>
            <a:endParaRPr lang="en-US" sz="2200" u="sng" dirty="0">
              <a:solidFill>
                <a:srgbClr val="00B050"/>
              </a:solidFill>
            </a:endParaRPr>
          </a:p>
        </p:txBody>
      </p:sp>
      <p:sp>
        <p:nvSpPr>
          <p:cNvPr id="6" name="Rectangle 5"/>
          <p:cNvSpPr/>
          <p:nvPr/>
        </p:nvSpPr>
        <p:spPr>
          <a:xfrm>
            <a:off x="181657" y="1316640"/>
            <a:ext cx="5851345" cy="430887"/>
          </a:xfrm>
          <a:prstGeom prst="rect">
            <a:avLst/>
          </a:prstGeom>
        </p:spPr>
        <p:txBody>
          <a:bodyPr wrap="square">
            <a:spAutoFit/>
          </a:bodyPr>
          <a:lstStyle/>
          <a:p>
            <a:pPr marL="342900" indent="-342900" algn="just" rtl="0">
              <a:buFont typeface="Courier New" panose="02070309020205020404" pitchFamily="49" charset="0"/>
              <a:buChar char="o"/>
            </a:pPr>
            <a:r>
              <a:rPr lang="en-US" sz="2200" b="1" dirty="0">
                <a:solidFill>
                  <a:srgbClr val="C00000"/>
                </a:solidFill>
                <a:latin typeface="+mn-lt"/>
              </a:rPr>
              <a:t>It yields satisfactory results in most cases.</a:t>
            </a:r>
          </a:p>
        </p:txBody>
      </p:sp>
      <p:sp>
        <p:nvSpPr>
          <p:cNvPr id="7" name="Rectangle 6"/>
          <p:cNvSpPr/>
          <p:nvPr/>
        </p:nvSpPr>
        <p:spPr>
          <a:xfrm>
            <a:off x="181657" y="5311022"/>
            <a:ext cx="8120743" cy="1446550"/>
          </a:xfrm>
          <a:prstGeom prst="rect">
            <a:avLst/>
          </a:prstGeom>
        </p:spPr>
        <p:txBody>
          <a:bodyPr wrap="square">
            <a:spAutoFit/>
          </a:bodyPr>
          <a:lstStyle/>
          <a:p>
            <a:pPr marL="342900" indent="-342900" algn="just" rtl="0">
              <a:buFont typeface="Courier New" panose="02070309020205020404" pitchFamily="49" charset="0"/>
              <a:buChar char="o"/>
            </a:pPr>
            <a:r>
              <a:rPr lang="en-US" sz="2200" b="1" dirty="0">
                <a:solidFill>
                  <a:srgbClr val="C00000"/>
                </a:solidFill>
                <a:latin typeface="+mn-lt"/>
              </a:rPr>
              <a:t>Analyses by more refined methods involving consideration of the forces acting on </a:t>
            </a:r>
            <a:r>
              <a:rPr lang="en-US" sz="2200" b="1" dirty="0" smtClean="0">
                <a:solidFill>
                  <a:srgbClr val="C00000"/>
                </a:solidFill>
                <a:latin typeface="+mn-lt"/>
              </a:rPr>
              <a:t>the sides </a:t>
            </a:r>
            <a:r>
              <a:rPr lang="en-US" sz="2200" b="1" dirty="0">
                <a:solidFill>
                  <a:srgbClr val="C00000"/>
                </a:solidFill>
                <a:latin typeface="+mn-lt"/>
              </a:rPr>
              <a:t>of slices show that the </a:t>
            </a:r>
            <a:r>
              <a:rPr lang="en-US" sz="2200" b="1" dirty="0" smtClean="0">
                <a:solidFill>
                  <a:srgbClr val="C00000"/>
                </a:solidFill>
                <a:latin typeface="+mn-lt"/>
              </a:rPr>
              <a:t>Simplified </a:t>
            </a:r>
            <a:r>
              <a:rPr lang="en-US" sz="2200" b="1" dirty="0">
                <a:solidFill>
                  <a:srgbClr val="C00000"/>
                </a:solidFill>
                <a:latin typeface="+mn-lt"/>
              </a:rPr>
              <a:t>Bishop Method yields answers for factors of safety </a:t>
            </a:r>
            <a:r>
              <a:rPr lang="en-US" sz="2200" b="1" dirty="0" smtClean="0">
                <a:solidFill>
                  <a:srgbClr val="C00000"/>
                </a:solidFill>
                <a:latin typeface="+mn-lt"/>
              </a:rPr>
              <a:t>which are </a:t>
            </a:r>
            <a:r>
              <a:rPr lang="en-US" sz="2200" b="1" dirty="0">
                <a:solidFill>
                  <a:srgbClr val="C00000"/>
                </a:solidFill>
                <a:latin typeface="+mn-lt"/>
              </a:rPr>
              <a:t>very close to the correct answer.</a:t>
            </a:r>
          </a:p>
        </p:txBody>
      </p:sp>
      <p:sp>
        <p:nvSpPr>
          <p:cNvPr id="8" name="Rectangle 7"/>
          <p:cNvSpPr/>
          <p:nvPr/>
        </p:nvSpPr>
        <p:spPr>
          <a:xfrm>
            <a:off x="181657" y="4132440"/>
            <a:ext cx="8120742" cy="769441"/>
          </a:xfrm>
          <a:prstGeom prst="rect">
            <a:avLst/>
          </a:prstGeom>
        </p:spPr>
        <p:txBody>
          <a:bodyPr wrap="square">
            <a:spAutoFit/>
          </a:bodyPr>
          <a:lstStyle/>
          <a:p>
            <a:pPr marL="342900" indent="-342900" algn="just" rtl="0">
              <a:buFont typeface="Courier New" panose="02070309020205020404" pitchFamily="49" charset="0"/>
              <a:buChar char="o"/>
            </a:pPr>
            <a:r>
              <a:rPr lang="en-US" sz="2200" b="1" dirty="0">
                <a:solidFill>
                  <a:srgbClr val="C00000"/>
                </a:solidFill>
                <a:latin typeface="+mn-lt"/>
              </a:rPr>
              <a:t>The </a:t>
            </a:r>
            <a:r>
              <a:rPr lang="en-US" sz="2200" b="1" dirty="0">
                <a:solidFill>
                  <a:srgbClr val="0B0BEF"/>
                </a:solidFill>
                <a:latin typeface="+mn-lt"/>
              </a:rPr>
              <a:t>Bishop</a:t>
            </a:r>
            <a:r>
              <a:rPr lang="en-US" sz="2200" b="1" dirty="0">
                <a:solidFill>
                  <a:srgbClr val="C00000"/>
                </a:solidFill>
                <a:latin typeface="+mn-lt"/>
              </a:rPr>
              <a:t> </a:t>
            </a:r>
            <a:r>
              <a:rPr lang="en-US" sz="2200" b="1" dirty="0" smtClean="0">
                <a:solidFill>
                  <a:srgbClr val="0B0BEF"/>
                </a:solidFill>
                <a:latin typeface="+mn-lt"/>
              </a:rPr>
              <a:t>Simplified</a:t>
            </a:r>
            <a:r>
              <a:rPr lang="en-US" sz="2200" b="1" dirty="0" smtClean="0">
                <a:solidFill>
                  <a:srgbClr val="C00000"/>
                </a:solidFill>
                <a:latin typeface="+mn-lt"/>
              </a:rPr>
              <a:t> </a:t>
            </a:r>
            <a:r>
              <a:rPr lang="en-US" sz="2200" b="1" dirty="0" smtClean="0">
                <a:solidFill>
                  <a:srgbClr val="0B0BEF"/>
                </a:solidFill>
                <a:latin typeface="+mn-lt"/>
              </a:rPr>
              <a:t>Method</a:t>
            </a:r>
            <a:r>
              <a:rPr lang="en-US" sz="2200" b="1" dirty="0" smtClean="0">
                <a:solidFill>
                  <a:srgbClr val="C00000"/>
                </a:solidFill>
                <a:latin typeface="+mn-lt"/>
              </a:rPr>
              <a:t> </a:t>
            </a:r>
            <a:r>
              <a:rPr lang="en-US" sz="2200" b="1" dirty="0">
                <a:solidFill>
                  <a:srgbClr val="C00000"/>
                </a:solidFill>
                <a:latin typeface="+mn-lt"/>
              </a:rPr>
              <a:t>yields factors of safety which are higher than those obtained with </a:t>
            </a:r>
            <a:r>
              <a:rPr lang="en-US" sz="2200" b="1" dirty="0" smtClean="0">
                <a:solidFill>
                  <a:srgbClr val="C00000"/>
                </a:solidFill>
                <a:latin typeface="+mn-lt"/>
              </a:rPr>
              <a:t>the </a:t>
            </a:r>
            <a:r>
              <a:rPr lang="en-US" sz="2200" b="1" dirty="0" smtClean="0">
                <a:solidFill>
                  <a:srgbClr val="0B0BEF"/>
                </a:solidFill>
                <a:latin typeface="+mn-lt"/>
              </a:rPr>
              <a:t>Ordinary </a:t>
            </a:r>
            <a:r>
              <a:rPr lang="en-US" sz="2200" b="1" dirty="0">
                <a:solidFill>
                  <a:srgbClr val="0B0BEF"/>
                </a:solidFill>
                <a:latin typeface="+mn-lt"/>
              </a:rPr>
              <a:t>Method of Slices</a:t>
            </a:r>
            <a:r>
              <a:rPr lang="en-US" sz="2200" b="1" dirty="0">
                <a:solidFill>
                  <a:srgbClr val="C00000"/>
                </a:solidFill>
                <a:latin typeface="+mn-lt"/>
              </a:rPr>
              <a:t>.</a:t>
            </a:r>
          </a:p>
        </p:txBody>
      </p:sp>
      <p:sp>
        <p:nvSpPr>
          <p:cNvPr id="9" name="Rectangle 8"/>
          <p:cNvSpPr/>
          <p:nvPr/>
        </p:nvSpPr>
        <p:spPr>
          <a:xfrm>
            <a:off x="181657" y="4867094"/>
            <a:ext cx="8120743" cy="430887"/>
          </a:xfrm>
          <a:prstGeom prst="rect">
            <a:avLst/>
          </a:prstGeom>
        </p:spPr>
        <p:txBody>
          <a:bodyPr wrap="square">
            <a:spAutoFit/>
          </a:bodyPr>
          <a:lstStyle/>
          <a:p>
            <a:pPr marL="342900" indent="-342900" algn="just" rtl="0">
              <a:buFont typeface="Courier New" panose="02070309020205020404" pitchFamily="49" charset="0"/>
              <a:buChar char="o"/>
            </a:pPr>
            <a:r>
              <a:rPr lang="en-US" sz="2200" b="1" dirty="0" smtClean="0">
                <a:solidFill>
                  <a:srgbClr val="C00000"/>
                </a:solidFill>
                <a:latin typeface="+mn-lt"/>
              </a:rPr>
              <a:t>The </a:t>
            </a:r>
            <a:r>
              <a:rPr lang="en-US" sz="2200" b="1" dirty="0">
                <a:solidFill>
                  <a:srgbClr val="C00000"/>
                </a:solidFill>
                <a:latin typeface="+mn-lt"/>
              </a:rPr>
              <a:t>two methods do not lead to the same critical </a:t>
            </a:r>
            <a:r>
              <a:rPr lang="en-US" sz="2200" b="1" dirty="0" smtClean="0">
                <a:solidFill>
                  <a:srgbClr val="C00000"/>
                </a:solidFill>
                <a:latin typeface="+mn-lt"/>
              </a:rPr>
              <a:t>circle.</a:t>
            </a:r>
            <a:endParaRPr lang="en-US" sz="2200" b="1" dirty="0">
              <a:solidFill>
                <a:srgbClr val="C00000"/>
              </a:solidFill>
              <a:latin typeface="+mn-lt"/>
            </a:endParaRPr>
          </a:p>
        </p:txBody>
      </p:sp>
      <p:sp>
        <p:nvSpPr>
          <p:cNvPr id="10" name="Rectangle 9"/>
          <p:cNvSpPr/>
          <p:nvPr/>
        </p:nvSpPr>
        <p:spPr>
          <a:xfrm>
            <a:off x="181657" y="1844730"/>
            <a:ext cx="8235429" cy="1107996"/>
          </a:xfrm>
          <a:prstGeom prst="rect">
            <a:avLst/>
          </a:prstGeom>
        </p:spPr>
        <p:txBody>
          <a:bodyPr wrap="square">
            <a:spAutoFit/>
          </a:bodyPr>
          <a:lstStyle/>
          <a:p>
            <a:pPr marL="342900" indent="-342900" algn="just" rtl="0">
              <a:buFont typeface="Courier New" panose="02070309020205020404" pitchFamily="49" charset="0"/>
              <a:buChar char="o"/>
            </a:pPr>
            <a:r>
              <a:rPr lang="en-US" sz="2200" b="1" dirty="0">
                <a:solidFill>
                  <a:srgbClr val="C00000"/>
                </a:solidFill>
                <a:latin typeface="+mn-lt"/>
              </a:rPr>
              <a:t>The </a:t>
            </a:r>
            <a:r>
              <a:rPr lang="en-US" sz="2200" b="1" dirty="0" err="1">
                <a:solidFill>
                  <a:srgbClr val="0000FF"/>
                </a:solidFill>
                <a:latin typeface="+mn-lt"/>
              </a:rPr>
              <a:t>F</a:t>
            </a:r>
            <a:r>
              <a:rPr lang="en-US" sz="2200" b="1" baseline="-25000" dirty="0" err="1">
                <a:solidFill>
                  <a:srgbClr val="0000FF"/>
                </a:solidFill>
                <a:latin typeface="+mn-lt"/>
              </a:rPr>
              <a:t>s</a:t>
            </a:r>
            <a:r>
              <a:rPr lang="en-US" sz="2200" b="1" dirty="0">
                <a:solidFill>
                  <a:srgbClr val="C00000"/>
                </a:solidFill>
                <a:latin typeface="+mn-lt"/>
              </a:rPr>
              <a:t> determined by this method is an underestimate (conservative) but the error is unlikely to exceed </a:t>
            </a:r>
            <a:r>
              <a:rPr lang="en-US" sz="2200" b="1" dirty="0">
                <a:solidFill>
                  <a:srgbClr val="0B0BEF"/>
                </a:solidFill>
                <a:latin typeface="+mn-lt"/>
              </a:rPr>
              <a:t>7% </a:t>
            </a:r>
            <a:r>
              <a:rPr lang="en-US" sz="2200" b="1" dirty="0">
                <a:solidFill>
                  <a:srgbClr val="C00000"/>
                </a:solidFill>
                <a:latin typeface="+mn-lt"/>
              </a:rPr>
              <a:t>and in most cases is less than </a:t>
            </a:r>
            <a:r>
              <a:rPr lang="en-US" sz="2200" b="1" dirty="0">
                <a:solidFill>
                  <a:srgbClr val="0B0BEF"/>
                </a:solidFill>
                <a:latin typeface="+mn-lt"/>
              </a:rPr>
              <a:t>2%</a:t>
            </a:r>
            <a:r>
              <a:rPr lang="en-US" sz="2200" b="1" dirty="0">
                <a:solidFill>
                  <a:srgbClr val="C00000"/>
                </a:solidFill>
                <a:latin typeface="+mn-lt"/>
              </a:rPr>
              <a:t>.</a:t>
            </a:r>
          </a:p>
        </p:txBody>
      </p:sp>
    </p:spTree>
    <p:extLst>
      <p:ext uri="{BB962C8B-B14F-4D97-AF65-F5344CB8AC3E}">
        <p14:creationId xmlns:p14="http://schemas.microsoft.com/office/powerpoint/2010/main" val="692193640"/>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lum bright="-20000" contrast="40000"/>
          </a:blip>
          <a:srcRect l="8105"/>
          <a:stretch/>
        </p:blipFill>
        <p:spPr>
          <a:xfrm>
            <a:off x="4938054" y="1888922"/>
            <a:ext cx="4178683" cy="3004356"/>
          </a:xfrm>
          <a:prstGeom prst="rect">
            <a:avLst/>
          </a:prstGeom>
        </p:spPr>
      </p:pic>
      <p:sp>
        <p:nvSpPr>
          <p:cNvPr id="3" name="Rectangle 2"/>
          <p:cNvSpPr/>
          <p:nvPr/>
        </p:nvSpPr>
        <p:spPr>
          <a:xfrm>
            <a:off x="121307" y="1110059"/>
            <a:ext cx="8565493" cy="954107"/>
          </a:xfrm>
          <a:prstGeom prst="rect">
            <a:avLst/>
          </a:prstGeom>
        </p:spPr>
        <p:txBody>
          <a:bodyPr wrap="square">
            <a:spAutoFit/>
          </a:bodyPr>
          <a:lstStyle/>
          <a:p>
            <a:pPr marL="285750" indent="-285750" algn="just" rtl="0">
              <a:buFont typeface="Courier New" panose="02070309020205020404" pitchFamily="49" charset="0"/>
              <a:buChar char="o"/>
            </a:pPr>
            <a:r>
              <a:rPr lang="en-US" b="1" dirty="0"/>
              <a:t>However, for steady-state seepage through slopes, as is the situation in many practical cases, the pore water pressure must be considered when effective shear strength parameters are used.</a:t>
            </a:r>
          </a:p>
        </p:txBody>
      </p:sp>
      <p:pic>
        <p:nvPicPr>
          <p:cNvPr id="6" name="Picture 5"/>
          <p:cNvPicPr>
            <a:picLocks noChangeAspect="1"/>
          </p:cNvPicPr>
          <p:nvPr/>
        </p:nvPicPr>
        <p:blipFill>
          <a:blip r:embed="rId4">
            <a:lum bright="-20000" contrast="40000"/>
          </a:blip>
          <a:stretch>
            <a:fillRect/>
          </a:stretch>
        </p:blipFill>
        <p:spPr>
          <a:xfrm>
            <a:off x="540491" y="4925454"/>
            <a:ext cx="3899322" cy="1227532"/>
          </a:xfrm>
          <a:prstGeom prst="rect">
            <a:avLst/>
          </a:prstGeom>
          <a:ln>
            <a:solidFill>
              <a:srgbClr val="FF0000"/>
            </a:solidFill>
          </a:ln>
        </p:spPr>
      </p:pic>
      <p:pic>
        <p:nvPicPr>
          <p:cNvPr id="7" name="Picture 6"/>
          <p:cNvPicPr>
            <a:picLocks noChangeAspect="1"/>
          </p:cNvPicPr>
          <p:nvPr/>
        </p:nvPicPr>
        <p:blipFill>
          <a:blip r:embed="rId5">
            <a:lum bright="-20000" contrast="40000"/>
          </a:blip>
          <a:stretch>
            <a:fillRect/>
          </a:stretch>
        </p:blipFill>
        <p:spPr>
          <a:xfrm>
            <a:off x="7254761" y="6217885"/>
            <a:ext cx="1368711" cy="470929"/>
          </a:xfrm>
          <a:prstGeom prst="rect">
            <a:avLst/>
          </a:prstGeom>
          <a:ln w="38100">
            <a:solidFill>
              <a:schemeClr val="accent1"/>
            </a:solidFill>
          </a:ln>
        </p:spPr>
      </p:pic>
      <p:sp>
        <p:nvSpPr>
          <p:cNvPr id="9" name="Rectangle 8"/>
          <p:cNvSpPr/>
          <p:nvPr/>
        </p:nvSpPr>
        <p:spPr>
          <a:xfrm>
            <a:off x="121307" y="6253294"/>
            <a:ext cx="6729436" cy="400110"/>
          </a:xfrm>
          <a:prstGeom prst="rect">
            <a:avLst/>
          </a:prstGeom>
        </p:spPr>
        <p:txBody>
          <a:bodyPr wrap="square">
            <a:spAutoFit/>
          </a:bodyPr>
          <a:lstStyle/>
          <a:p>
            <a:pPr algn="l" rtl="0">
              <a:spcBef>
                <a:spcPts val="600"/>
              </a:spcBef>
            </a:pPr>
            <a:r>
              <a:rPr lang="en-US" sz="2000" b="1" i="1" dirty="0" smtClean="0">
                <a:solidFill>
                  <a:srgbClr val="FF0000"/>
                </a:solidFill>
                <a:latin typeface="+mn-lt"/>
              </a:rPr>
              <a:t>u</a:t>
            </a:r>
            <a:r>
              <a:rPr lang="en-US" sz="2000" b="1" i="1" baseline="-25000" dirty="0" smtClean="0">
                <a:solidFill>
                  <a:srgbClr val="FF0000"/>
                </a:solidFill>
                <a:latin typeface="+mn-lt"/>
              </a:rPr>
              <a:t>n</a:t>
            </a:r>
            <a:r>
              <a:rPr lang="en-US" sz="2000" b="1" dirty="0" smtClean="0">
                <a:solidFill>
                  <a:srgbClr val="FF0000"/>
                </a:solidFill>
                <a:latin typeface="+mn-lt"/>
              </a:rPr>
              <a:t> is </a:t>
            </a:r>
            <a:r>
              <a:rPr lang="en-US" sz="2000" b="1" dirty="0">
                <a:solidFill>
                  <a:srgbClr val="FF0000"/>
                </a:solidFill>
                <a:latin typeface="+mn-lt"/>
              </a:rPr>
              <a:t>the average pore water pressure at the </a:t>
            </a:r>
            <a:r>
              <a:rPr lang="en-US" sz="2000" b="1" dirty="0" smtClean="0">
                <a:solidFill>
                  <a:srgbClr val="FF0000"/>
                </a:solidFill>
                <a:latin typeface="+mn-lt"/>
              </a:rPr>
              <a:t>base </a:t>
            </a:r>
            <a:r>
              <a:rPr lang="en-US" sz="2000" b="1" dirty="0">
                <a:solidFill>
                  <a:srgbClr val="FF0000"/>
                </a:solidFill>
                <a:latin typeface="+mn-lt"/>
              </a:rPr>
              <a:t>of the </a:t>
            </a:r>
            <a:r>
              <a:rPr lang="en-US" sz="2000" b="1" dirty="0" smtClean="0">
                <a:solidFill>
                  <a:srgbClr val="FF0000"/>
                </a:solidFill>
                <a:latin typeface="+mn-lt"/>
              </a:rPr>
              <a:t>slice: </a:t>
            </a:r>
            <a:endParaRPr lang="en-US" sz="2000" b="1" dirty="0">
              <a:solidFill>
                <a:srgbClr val="FF0000"/>
              </a:solidFill>
              <a:latin typeface="+mn-lt"/>
            </a:endParaRPr>
          </a:p>
        </p:txBody>
      </p:sp>
      <p:sp>
        <p:nvSpPr>
          <p:cNvPr id="11" name="Rectangle 10"/>
          <p:cNvSpPr/>
          <p:nvPr/>
        </p:nvSpPr>
        <p:spPr>
          <a:xfrm>
            <a:off x="78924" y="89297"/>
            <a:ext cx="8283388" cy="400110"/>
          </a:xfrm>
          <a:prstGeom prst="rect">
            <a:avLst/>
          </a:prstGeom>
        </p:spPr>
        <p:txBody>
          <a:bodyPr wrap="square">
            <a:spAutoFit/>
          </a:bodyPr>
          <a:lstStyle/>
          <a:p>
            <a:pPr algn="l" rtl="0"/>
            <a:r>
              <a:rPr lang="en-US" sz="2000" b="1" u="sng" dirty="0">
                <a:solidFill>
                  <a:srgbClr val="C00000"/>
                </a:solidFill>
              </a:rPr>
              <a:t>Stability Analysis by Method of Slices </a:t>
            </a:r>
            <a:r>
              <a:rPr lang="en-US" sz="2000" b="1" u="sng" dirty="0" smtClean="0">
                <a:solidFill>
                  <a:srgbClr val="C00000"/>
                </a:solidFill>
              </a:rPr>
              <a:t>for Steady-state </a:t>
            </a:r>
            <a:r>
              <a:rPr lang="en-US" sz="2000" b="1" u="sng" dirty="0">
                <a:solidFill>
                  <a:srgbClr val="C00000"/>
                </a:solidFill>
              </a:rPr>
              <a:t>Seepage</a:t>
            </a:r>
            <a:endParaRPr lang="en-US" sz="2000" b="1" u="sng"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p:sp>
        <p:nvSpPr>
          <p:cNvPr id="2" name="Rectangle 1"/>
          <p:cNvSpPr/>
          <p:nvPr/>
        </p:nvSpPr>
        <p:spPr>
          <a:xfrm>
            <a:off x="113027" y="463728"/>
            <a:ext cx="8573773" cy="646331"/>
          </a:xfrm>
          <a:prstGeom prst="rect">
            <a:avLst/>
          </a:prstGeom>
        </p:spPr>
        <p:txBody>
          <a:bodyPr wrap="square">
            <a:spAutoFit/>
          </a:bodyPr>
          <a:lstStyle/>
          <a:p>
            <a:pPr marL="285750" indent="-285750" algn="just" rtl="0">
              <a:buFont typeface="Courier New" panose="02070309020205020404" pitchFamily="49" charset="0"/>
              <a:buChar char="o"/>
            </a:pPr>
            <a:r>
              <a:rPr lang="en-US" b="1" dirty="0"/>
              <a:t>The fundamentals of the ordinary and Bishop’s simplified method of slices were presented above, assuming the pore water pressure </a:t>
            </a:r>
            <a:r>
              <a:rPr lang="en-US" b="1" dirty="0">
                <a:solidFill>
                  <a:srgbClr val="FF0000"/>
                </a:solidFill>
              </a:rPr>
              <a:t>u =0</a:t>
            </a:r>
            <a:r>
              <a:rPr lang="en-US" b="1" dirty="0"/>
              <a:t>.</a:t>
            </a:r>
            <a:endParaRPr lang="en-US" dirty="0"/>
          </a:p>
        </p:txBody>
      </p:sp>
      <p:sp>
        <p:nvSpPr>
          <p:cNvPr id="8" name="Rectangle 7"/>
          <p:cNvSpPr/>
          <p:nvPr/>
        </p:nvSpPr>
        <p:spPr>
          <a:xfrm>
            <a:off x="261061" y="2068567"/>
            <a:ext cx="3454792" cy="369332"/>
          </a:xfrm>
          <a:prstGeom prst="rect">
            <a:avLst/>
          </a:prstGeom>
        </p:spPr>
        <p:txBody>
          <a:bodyPr wrap="none">
            <a:spAutoFit/>
          </a:bodyPr>
          <a:lstStyle/>
          <a:p>
            <a:r>
              <a:rPr lang="en-US" b="1" dirty="0"/>
              <a:t>The factor of safety becomes:</a:t>
            </a:r>
            <a:endParaRPr lang="en-US" dirty="0"/>
          </a:p>
        </p:txBody>
      </p:sp>
      <p:sp>
        <p:nvSpPr>
          <p:cNvPr id="10" name="Rectangle 9"/>
          <p:cNvSpPr/>
          <p:nvPr/>
        </p:nvSpPr>
        <p:spPr>
          <a:xfrm>
            <a:off x="261061" y="2517066"/>
            <a:ext cx="4128054" cy="369332"/>
          </a:xfrm>
          <a:prstGeom prst="rect">
            <a:avLst/>
          </a:prstGeom>
        </p:spPr>
        <p:txBody>
          <a:bodyPr wrap="none">
            <a:spAutoFit/>
          </a:bodyPr>
          <a:lstStyle/>
          <a:p>
            <a:pPr marL="285750" indent="-285750" algn="l" rtl="0">
              <a:buFont typeface="Wingdings" panose="05000000000000000000" pitchFamily="2" charset="2"/>
              <a:buChar char="§"/>
            </a:pPr>
            <a:r>
              <a:rPr lang="en-US" b="1" dirty="0" smtClean="0">
                <a:solidFill>
                  <a:srgbClr val="7030A0"/>
                </a:solidFill>
                <a:latin typeface="Times-Roman"/>
              </a:rPr>
              <a:t>For </a:t>
            </a:r>
            <a:r>
              <a:rPr lang="en-US" b="1" dirty="0">
                <a:solidFill>
                  <a:srgbClr val="7030A0"/>
                </a:solidFill>
                <a:latin typeface="Times-Roman"/>
              </a:rPr>
              <a:t>the ordinary method of slices</a:t>
            </a:r>
            <a:endParaRPr lang="en-US" b="1" dirty="0">
              <a:solidFill>
                <a:srgbClr val="7030A0"/>
              </a:solidFill>
            </a:endParaRPr>
          </a:p>
        </p:txBody>
      </p:sp>
      <p:pic>
        <p:nvPicPr>
          <p:cNvPr id="13" name="Picture 12"/>
          <p:cNvPicPr>
            <a:picLocks noChangeAspect="1"/>
          </p:cNvPicPr>
          <p:nvPr/>
        </p:nvPicPr>
        <p:blipFill>
          <a:blip r:embed="rId6"/>
          <a:stretch>
            <a:fillRect/>
          </a:stretch>
        </p:blipFill>
        <p:spPr>
          <a:xfrm>
            <a:off x="540491" y="2953085"/>
            <a:ext cx="4211588" cy="1421521"/>
          </a:xfrm>
          <a:prstGeom prst="rect">
            <a:avLst/>
          </a:prstGeom>
          <a:ln>
            <a:solidFill>
              <a:srgbClr val="FF0000"/>
            </a:solidFill>
          </a:ln>
        </p:spPr>
      </p:pic>
      <p:sp>
        <p:nvSpPr>
          <p:cNvPr id="14" name="Rectangle 13"/>
          <p:cNvSpPr/>
          <p:nvPr/>
        </p:nvSpPr>
        <p:spPr>
          <a:xfrm>
            <a:off x="151655" y="4516874"/>
            <a:ext cx="4901726" cy="369332"/>
          </a:xfrm>
          <a:prstGeom prst="rect">
            <a:avLst/>
          </a:prstGeom>
        </p:spPr>
        <p:txBody>
          <a:bodyPr wrap="none">
            <a:spAutoFit/>
          </a:bodyPr>
          <a:lstStyle/>
          <a:p>
            <a:pPr marL="285750" indent="-285750" algn="l" rtl="0">
              <a:buFont typeface="Wingdings" panose="05000000000000000000" pitchFamily="2" charset="2"/>
              <a:buChar char="§"/>
            </a:pPr>
            <a:r>
              <a:rPr lang="en-US" b="1" dirty="0">
                <a:solidFill>
                  <a:srgbClr val="7030A0"/>
                </a:solidFill>
                <a:latin typeface="Times-Roman"/>
              </a:rPr>
              <a:t>For Bishop’s simplified method of slices</a:t>
            </a:r>
          </a:p>
        </p:txBody>
      </p:sp>
      <p:pic>
        <p:nvPicPr>
          <p:cNvPr id="15" name="Picture 14"/>
          <p:cNvPicPr>
            <a:picLocks noChangeAspect="1"/>
          </p:cNvPicPr>
          <p:nvPr/>
        </p:nvPicPr>
        <p:blipFill>
          <a:blip r:embed="rId7"/>
          <a:stretch>
            <a:fillRect/>
          </a:stretch>
        </p:blipFill>
        <p:spPr>
          <a:xfrm>
            <a:off x="4752079" y="4993586"/>
            <a:ext cx="3354740" cy="1024513"/>
          </a:xfrm>
          <a:prstGeom prst="rect">
            <a:avLst/>
          </a:prstGeom>
        </p:spPr>
      </p:pic>
      <p:sp>
        <p:nvSpPr>
          <p:cNvPr id="16" name="Right Arrow 15"/>
          <p:cNvSpPr/>
          <p:nvPr/>
        </p:nvSpPr>
        <p:spPr>
          <a:xfrm>
            <a:off x="6710560" y="6356458"/>
            <a:ext cx="403919" cy="2420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178630" y="3000765"/>
            <a:ext cx="777098" cy="7548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2584288" y="4965374"/>
            <a:ext cx="648200" cy="5742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769298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621" y="1598245"/>
            <a:ext cx="7208838" cy="4876800"/>
          </a:xfrm>
          <a:prstGeom prst="rect">
            <a:avLst/>
          </a:prstGeom>
          <a:noFill/>
          <a:ln w="19050">
            <a:solidFill>
              <a:srgbClr val="FF0000"/>
            </a:solidFill>
          </a:ln>
          <a:extLst>
            <a:ext uri="{909E8E84-426E-40DD-AFC4-6F175D3DCCD1}">
              <a14:hiddenFill xmlns:a14="http://schemas.microsoft.com/office/drawing/2010/main">
                <a:solidFill>
                  <a:srgbClr val="FFFFFF"/>
                </a:solidFill>
              </a14:hiddenFill>
            </a:ext>
          </a:extLst>
        </p:spPr>
      </p:pic>
      <p:sp>
        <p:nvSpPr>
          <p:cNvPr id="8" name="Rectangle 7"/>
          <p:cNvSpPr/>
          <p:nvPr/>
        </p:nvSpPr>
        <p:spPr>
          <a:xfrm>
            <a:off x="1" y="183358"/>
            <a:ext cx="7532914" cy="461665"/>
          </a:xfrm>
          <a:prstGeom prst="rect">
            <a:avLst/>
          </a:prstGeom>
        </p:spPr>
        <p:txBody>
          <a:bodyPr wrap="square">
            <a:spAutoFit/>
          </a:bodyPr>
          <a:lstStyle/>
          <a:p>
            <a:pPr algn="l" rtl="0">
              <a:buClr>
                <a:srgbClr val="0070C0"/>
              </a:buClr>
            </a:pPr>
            <a:r>
              <a:rPr lang="en-US" sz="2400" b="1" u="sng" dirty="0">
                <a:latin typeface="Calibri" panose="020F0502020204030204" pitchFamily="34" charset="0"/>
                <a:ea typeface="Calibri" panose="020F0502020204030204" pitchFamily="34" charset="0"/>
                <a:cs typeface="Arial" panose="020B0604020202020204" pitchFamily="34" charset="0"/>
              </a:rPr>
              <a:t>Slopes in Homogeneous Clay and </a:t>
            </a:r>
            <a:r>
              <a:rPr lang="en-US" sz="2400" b="1" u="sng" dirty="0">
                <a:solidFill>
                  <a:srgbClr val="FF0000"/>
                </a:solidFill>
                <a:latin typeface="Calibri" panose="020F0502020204030204" pitchFamily="34" charset="0"/>
                <a:ea typeface="Calibri" panose="020F0502020204030204" pitchFamily="34" charset="0"/>
                <a:cs typeface="Arial" panose="020B0604020202020204" pitchFamily="34" charset="0"/>
              </a:rPr>
              <a:t>Layered</a:t>
            </a:r>
            <a:r>
              <a:rPr lang="en-US" sz="2400" b="1" u="sng" dirty="0">
                <a:latin typeface="Calibri" panose="020F0502020204030204" pitchFamily="34" charset="0"/>
                <a:ea typeface="Calibri" panose="020F0502020204030204" pitchFamily="34" charset="0"/>
                <a:cs typeface="Arial" panose="020B0604020202020204" pitchFamily="34" charset="0"/>
              </a:rPr>
              <a:t> Soil with </a:t>
            </a:r>
            <a:r>
              <a:rPr lang="en-US" sz="2400" b="1" u="sng" dirty="0">
                <a:latin typeface="Symbol" panose="05050102010706020507" pitchFamily="18" charset="2"/>
                <a:ea typeface="Calibri" panose="020F0502020204030204" pitchFamily="34" charset="0"/>
                <a:cs typeface="Arial" panose="020B0604020202020204" pitchFamily="34" charset="0"/>
              </a:rPr>
              <a:t>f</a:t>
            </a:r>
            <a:r>
              <a:rPr lang="en-US" sz="2400" b="1" u="sng" dirty="0">
                <a:latin typeface="Calibri" panose="020F0502020204030204" pitchFamily="34" charset="0"/>
                <a:ea typeface="Calibri" panose="020F0502020204030204" pitchFamily="34" charset="0"/>
                <a:cs typeface="Arial" panose="020B0604020202020204" pitchFamily="34" charset="0"/>
              </a:rPr>
              <a:t> = 0</a:t>
            </a:r>
          </a:p>
        </p:txBody>
      </p:sp>
      <p:sp>
        <p:nvSpPr>
          <p:cNvPr id="5" name="Rectangle 4"/>
          <p:cNvSpPr/>
          <p:nvPr/>
        </p:nvSpPr>
        <p:spPr>
          <a:xfrm>
            <a:off x="2339788" y="617693"/>
            <a:ext cx="2474259" cy="461665"/>
          </a:xfrm>
          <a:prstGeom prst="rect">
            <a:avLst/>
          </a:prstGeom>
        </p:spPr>
        <p:txBody>
          <a:bodyPr wrap="square">
            <a:spAutoFit/>
          </a:bodyPr>
          <a:lstStyle/>
          <a:p>
            <a:pPr algn="ctr" rtl="0">
              <a:buClr>
                <a:srgbClr val="0070C0"/>
              </a:buClr>
            </a:pPr>
            <a:r>
              <a:rPr lang="en-US" sz="2400" b="1" u="sng" dirty="0" smtClean="0">
                <a:solidFill>
                  <a:srgbClr val="0000FF"/>
                </a:solidFill>
                <a:latin typeface="Calibri" panose="020F0502020204030204" pitchFamily="34" charset="0"/>
                <a:ea typeface="Calibri" panose="020F0502020204030204" pitchFamily="34" charset="0"/>
                <a:cs typeface="Arial" panose="020B0604020202020204" pitchFamily="34" charset="0"/>
              </a:rPr>
              <a:t>Mass procedure</a:t>
            </a:r>
            <a:endParaRPr lang="en-US" sz="2400" b="1" u="sng" dirty="0">
              <a:solidFill>
                <a:srgbClr val="0000FF"/>
              </a:solidFill>
              <a:latin typeface="Calibri" panose="020F0502020204030204" pitchFamily="34" charset="0"/>
              <a:ea typeface="Calibri" panose="020F0502020204030204" pitchFamily="34" charset="0"/>
              <a:cs typeface="Arial" panose="020B0604020202020204" pitchFamily="34" charset="0"/>
            </a:endParaRPr>
          </a:p>
        </p:txBody>
      </p:sp>
      <p:sp>
        <p:nvSpPr>
          <p:cNvPr id="2" name="Rectangle 1"/>
          <p:cNvSpPr/>
          <p:nvPr/>
        </p:nvSpPr>
        <p:spPr>
          <a:xfrm>
            <a:off x="4753582" y="3021401"/>
            <a:ext cx="439543" cy="338554"/>
          </a:xfrm>
          <a:prstGeom prst="rect">
            <a:avLst/>
          </a:prstGeom>
          <a:solidFill>
            <a:schemeClr val="bg1"/>
          </a:solidFill>
        </p:spPr>
        <p:txBody>
          <a:bodyPr wrap="none">
            <a:spAutoFit/>
          </a:bodyPr>
          <a:lstStyle/>
          <a:p>
            <a:r>
              <a:rPr lang="en-US" sz="1600" b="1" dirty="0" smtClean="0">
                <a:solidFill>
                  <a:srgbClr val="0000FF"/>
                </a:solidFill>
                <a:latin typeface="Calibri" panose="020F0502020204030204" pitchFamily="34" charset="0"/>
                <a:cs typeface="Arial" panose="020B0604020202020204" pitchFamily="34" charset="0"/>
              </a:rPr>
              <a:t>W</a:t>
            </a:r>
            <a:r>
              <a:rPr lang="en-US" sz="1600" b="1" baseline="-25000" dirty="0" smtClean="0">
                <a:solidFill>
                  <a:srgbClr val="0000FF"/>
                </a:solidFill>
                <a:latin typeface="Calibri" panose="020F0502020204030204" pitchFamily="34" charset="0"/>
                <a:cs typeface="Arial" panose="020B0604020202020204" pitchFamily="34" charset="0"/>
              </a:rPr>
              <a:t>1</a:t>
            </a:r>
            <a:endParaRPr lang="en-US" sz="1600" dirty="0"/>
          </a:p>
        </p:txBody>
      </p:sp>
      <p:sp>
        <p:nvSpPr>
          <p:cNvPr id="7" name="Rectangle 6"/>
          <p:cNvSpPr/>
          <p:nvPr/>
        </p:nvSpPr>
        <p:spPr>
          <a:xfrm>
            <a:off x="3766457" y="4357142"/>
            <a:ext cx="439544" cy="338554"/>
          </a:xfrm>
          <a:prstGeom prst="rect">
            <a:avLst/>
          </a:prstGeom>
          <a:solidFill>
            <a:schemeClr val="bg1"/>
          </a:solidFill>
        </p:spPr>
        <p:txBody>
          <a:bodyPr wrap="none">
            <a:spAutoFit/>
          </a:bodyPr>
          <a:lstStyle/>
          <a:p>
            <a:r>
              <a:rPr lang="en-US" sz="1600" b="1" dirty="0" smtClean="0">
                <a:solidFill>
                  <a:srgbClr val="0000FF"/>
                </a:solidFill>
                <a:latin typeface="Calibri" panose="020F0502020204030204" pitchFamily="34" charset="0"/>
                <a:cs typeface="Arial" panose="020B0604020202020204" pitchFamily="34" charset="0"/>
              </a:rPr>
              <a:t>W</a:t>
            </a:r>
            <a:r>
              <a:rPr lang="en-US" sz="1600" b="1" baseline="-25000" dirty="0">
                <a:solidFill>
                  <a:srgbClr val="0000FF"/>
                </a:solidFill>
                <a:latin typeface="Calibri" panose="020F0502020204030204" pitchFamily="34" charset="0"/>
                <a:cs typeface="Arial" panose="020B0604020202020204" pitchFamily="34" charset="0"/>
              </a:rPr>
              <a:t>2</a:t>
            </a:r>
            <a:endParaRPr lang="en-US" sz="1600" dirty="0"/>
          </a:p>
        </p:txBody>
      </p:sp>
      <p:sp>
        <p:nvSpPr>
          <p:cNvPr id="9" name="Rectangle 8"/>
          <p:cNvSpPr/>
          <p:nvPr/>
        </p:nvSpPr>
        <p:spPr>
          <a:xfrm>
            <a:off x="2955569" y="4018588"/>
            <a:ext cx="367408" cy="338554"/>
          </a:xfrm>
          <a:prstGeom prst="rect">
            <a:avLst/>
          </a:prstGeom>
          <a:solidFill>
            <a:schemeClr val="bg1"/>
          </a:solidFill>
        </p:spPr>
        <p:txBody>
          <a:bodyPr wrap="none">
            <a:spAutoFit/>
          </a:bodyPr>
          <a:lstStyle/>
          <a:p>
            <a:r>
              <a:rPr lang="en-US" sz="1600" b="1" dirty="0" smtClean="0">
                <a:solidFill>
                  <a:srgbClr val="0000FF"/>
                </a:solidFill>
                <a:latin typeface="Calibri" panose="020F0502020204030204" pitchFamily="34" charset="0"/>
                <a:cs typeface="Arial" panose="020B0604020202020204" pitchFamily="34" charset="0"/>
              </a:rPr>
              <a:t>X</a:t>
            </a:r>
            <a:r>
              <a:rPr lang="en-US" sz="1600" b="1" baseline="-25000" dirty="0" smtClean="0">
                <a:solidFill>
                  <a:srgbClr val="0000FF"/>
                </a:solidFill>
                <a:latin typeface="Calibri" panose="020F0502020204030204" pitchFamily="34" charset="0"/>
                <a:cs typeface="Arial" panose="020B0604020202020204" pitchFamily="34" charset="0"/>
              </a:rPr>
              <a:t>2</a:t>
            </a:r>
            <a:endParaRPr lang="en-US" sz="1600" dirty="0"/>
          </a:p>
        </p:txBody>
      </p:sp>
      <p:sp>
        <p:nvSpPr>
          <p:cNvPr id="11" name="Rectangle 10"/>
          <p:cNvSpPr/>
          <p:nvPr/>
        </p:nvSpPr>
        <p:spPr>
          <a:xfrm>
            <a:off x="2914476" y="3021401"/>
            <a:ext cx="367408" cy="338554"/>
          </a:xfrm>
          <a:prstGeom prst="rect">
            <a:avLst/>
          </a:prstGeom>
          <a:solidFill>
            <a:schemeClr val="bg1"/>
          </a:solidFill>
        </p:spPr>
        <p:txBody>
          <a:bodyPr wrap="none">
            <a:spAutoFit/>
          </a:bodyPr>
          <a:lstStyle/>
          <a:p>
            <a:r>
              <a:rPr lang="en-US" sz="1600" b="1" dirty="0" smtClean="0">
                <a:solidFill>
                  <a:srgbClr val="0000FF"/>
                </a:solidFill>
                <a:latin typeface="Calibri" panose="020F0502020204030204" pitchFamily="34" charset="0"/>
                <a:cs typeface="Arial" panose="020B0604020202020204" pitchFamily="34" charset="0"/>
              </a:rPr>
              <a:t>X</a:t>
            </a:r>
            <a:r>
              <a:rPr lang="en-US" sz="1600" b="1" baseline="-25000" dirty="0">
                <a:solidFill>
                  <a:srgbClr val="0000FF"/>
                </a:solidFill>
                <a:latin typeface="Calibri" panose="020F0502020204030204" pitchFamily="34" charset="0"/>
                <a:cs typeface="Arial" panose="020B0604020202020204" pitchFamily="34" charset="0"/>
              </a:rPr>
              <a:t>1</a:t>
            </a:r>
            <a:endParaRPr lang="en-US" sz="1600" dirty="0"/>
          </a:p>
        </p:txBody>
      </p:sp>
    </p:spTree>
    <p:extLst>
      <p:ext uri="{BB962C8B-B14F-4D97-AF65-F5344CB8AC3E}">
        <p14:creationId xmlns:p14="http://schemas.microsoft.com/office/powerpoint/2010/main" val="21618578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01165"/>
            <a:ext cx="5549276" cy="400110"/>
          </a:xfrm>
          <a:prstGeom prst="rect">
            <a:avLst/>
          </a:prstGeom>
        </p:spPr>
        <p:txBody>
          <a:bodyPr wrap="none">
            <a:spAutoFit/>
          </a:bodyPr>
          <a:lstStyle/>
          <a:p>
            <a:r>
              <a:rPr lang="en-US" sz="2000" b="1" u="sng" dirty="0" smtClean="0">
                <a:solidFill>
                  <a:srgbClr val="C00000"/>
                </a:solidFill>
                <a:latin typeface="Times-Roman"/>
              </a:rPr>
              <a:t>Slopes With Layered Soil – method of slices</a:t>
            </a:r>
            <a:endParaRPr lang="en-US" sz="2000" b="1" u="sng" dirty="0">
              <a:solidFill>
                <a:srgbClr val="C00000"/>
              </a:solidFill>
            </a:endParaRPr>
          </a:p>
        </p:txBody>
      </p:sp>
      <p:pic>
        <p:nvPicPr>
          <p:cNvPr id="4" name="Picture 3"/>
          <p:cNvPicPr>
            <a:picLocks noChangeAspect="1"/>
          </p:cNvPicPr>
          <p:nvPr/>
        </p:nvPicPr>
        <p:blipFill>
          <a:blip r:embed="rId2"/>
          <a:stretch>
            <a:fillRect/>
          </a:stretch>
        </p:blipFill>
        <p:spPr>
          <a:xfrm>
            <a:off x="1612370" y="2002972"/>
            <a:ext cx="6496676" cy="4233545"/>
          </a:xfrm>
          <a:prstGeom prst="rect">
            <a:avLst/>
          </a:prstGeom>
        </p:spPr>
      </p:pic>
      <p:sp>
        <p:nvSpPr>
          <p:cNvPr id="5" name="Rectangle 4"/>
          <p:cNvSpPr/>
          <p:nvPr/>
        </p:nvSpPr>
        <p:spPr>
          <a:xfrm>
            <a:off x="109940" y="539747"/>
            <a:ext cx="8352971" cy="830997"/>
          </a:xfrm>
          <a:prstGeom prst="rect">
            <a:avLst/>
          </a:prstGeom>
        </p:spPr>
        <p:txBody>
          <a:bodyPr wrap="square">
            <a:spAutoFit/>
          </a:bodyPr>
          <a:lstStyle/>
          <a:p>
            <a:pPr marL="231775" indent="-231775" algn="just" rtl="0">
              <a:buFont typeface="Courier New" panose="02070309020205020404" pitchFamily="49" charset="0"/>
              <a:buChar char="o"/>
            </a:pPr>
            <a:r>
              <a:rPr lang="en-US" sz="2400" b="1" dirty="0" smtClean="0">
                <a:latin typeface="+mn-lt"/>
              </a:rPr>
              <a:t>The </a:t>
            </a:r>
            <a:r>
              <a:rPr lang="en-US" sz="2400" b="1" dirty="0">
                <a:latin typeface="+mn-lt"/>
              </a:rPr>
              <a:t>method of slices can be extended to slopes with layered </a:t>
            </a:r>
            <a:r>
              <a:rPr lang="en-US" sz="2400" b="1" dirty="0" smtClean="0">
                <a:latin typeface="+mn-lt"/>
              </a:rPr>
              <a:t>soil. </a:t>
            </a:r>
            <a:r>
              <a:rPr lang="en-US" sz="2400" b="1" dirty="0">
                <a:latin typeface="+mn-lt"/>
              </a:rPr>
              <a:t>The general procedure of stability analysis is the same</a:t>
            </a:r>
            <a:r>
              <a:rPr lang="en-US" sz="2400" b="1" dirty="0" smtClean="0">
                <a:latin typeface="+mn-lt"/>
              </a:rPr>
              <a:t>.</a:t>
            </a:r>
            <a:endParaRPr lang="en-US" sz="2400" b="1" dirty="0">
              <a:latin typeface="+mn-lt"/>
            </a:endParaRPr>
          </a:p>
        </p:txBody>
      </p:sp>
      <p:sp>
        <p:nvSpPr>
          <p:cNvPr id="6" name="Rectangle 5"/>
          <p:cNvSpPr/>
          <p:nvPr/>
        </p:nvSpPr>
        <p:spPr>
          <a:xfrm>
            <a:off x="109940" y="1447688"/>
            <a:ext cx="8352971" cy="707886"/>
          </a:xfrm>
          <a:prstGeom prst="rect">
            <a:avLst/>
          </a:prstGeom>
        </p:spPr>
        <p:txBody>
          <a:bodyPr wrap="square">
            <a:spAutoFit/>
          </a:bodyPr>
          <a:lstStyle/>
          <a:p>
            <a:pPr marL="231775" indent="-231775" algn="just" rtl="0">
              <a:buFont typeface="Courier New" panose="02070309020205020404" pitchFamily="49" charset="0"/>
              <a:buChar char="o"/>
            </a:pPr>
            <a:r>
              <a:rPr lang="en-US" sz="2000" b="1" dirty="0" smtClean="0">
                <a:latin typeface="Times-Roman"/>
              </a:rPr>
              <a:t>Only when the </a:t>
            </a:r>
            <a:r>
              <a:rPr lang="en-US" sz="2000" b="1" dirty="0">
                <a:latin typeface="Times-Roman"/>
              </a:rPr>
              <a:t>factor of safety </a:t>
            </a:r>
            <a:r>
              <a:rPr lang="en-US" sz="2000" b="1" dirty="0" smtClean="0">
                <a:latin typeface="Times-Roman"/>
              </a:rPr>
              <a:t>is calculated, the values </a:t>
            </a:r>
            <a:r>
              <a:rPr lang="en-US" sz="2000" b="1" dirty="0">
                <a:latin typeface="Times-Roman"/>
              </a:rPr>
              <a:t>of </a:t>
            </a:r>
            <a:r>
              <a:rPr lang="en-US" sz="2000" b="1" i="1" dirty="0" smtClean="0">
                <a:latin typeface="Symbol" panose="05050102010706020507" pitchFamily="18" charset="2"/>
              </a:rPr>
              <a:t>f</a:t>
            </a:r>
            <a:r>
              <a:rPr lang="en-US" sz="2000" b="1" i="1" baseline="30000" dirty="0" smtClean="0">
                <a:latin typeface="+mn-lt"/>
              </a:rPr>
              <a:t>’</a:t>
            </a:r>
            <a:r>
              <a:rPr lang="en-US" sz="2000" b="1" dirty="0" smtClean="0">
                <a:latin typeface="MathematicalPi-One"/>
              </a:rPr>
              <a:t>  </a:t>
            </a:r>
            <a:r>
              <a:rPr lang="en-US" sz="2000" b="1" dirty="0" smtClean="0">
                <a:latin typeface="Times-Roman"/>
              </a:rPr>
              <a:t>and </a:t>
            </a:r>
            <a:r>
              <a:rPr lang="en-US" sz="2000" b="1" i="1" dirty="0" smtClean="0">
                <a:latin typeface="Times-Italic"/>
              </a:rPr>
              <a:t>c</a:t>
            </a:r>
            <a:r>
              <a:rPr lang="en-US" sz="2000" b="1" i="1" baseline="30000" dirty="0" smtClean="0">
                <a:latin typeface="Times-Italic"/>
              </a:rPr>
              <a:t>’</a:t>
            </a:r>
            <a:r>
              <a:rPr lang="en-US" sz="2000" b="1" dirty="0" smtClean="0">
                <a:latin typeface="MathematicalPi-One"/>
              </a:rPr>
              <a:t> </a:t>
            </a:r>
            <a:r>
              <a:rPr lang="en-US" sz="2000" b="1" dirty="0">
                <a:latin typeface="Times-Roman"/>
              </a:rPr>
              <a:t>will not be the same for all slices.</a:t>
            </a:r>
            <a:endParaRPr lang="en-US" sz="2000" b="1" dirty="0"/>
          </a:p>
        </p:txBody>
      </p:sp>
    </p:spTree>
    <p:extLst>
      <p:ext uri="{BB962C8B-B14F-4D97-AF65-F5344CB8AC3E}">
        <p14:creationId xmlns:p14="http://schemas.microsoft.com/office/powerpoint/2010/main" val="1882349648"/>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lum bright="-20000" contrast="40000"/>
          </a:blip>
          <a:stretch>
            <a:fillRect/>
          </a:stretch>
        </p:blipFill>
        <p:spPr>
          <a:xfrm>
            <a:off x="2863516" y="2071905"/>
            <a:ext cx="6137921" cy="3594890"/>
          </a:xfrm>
          <a:prstGeom prst="rect">
            <a:avLst/>
          </a:prstGeom>
        </p:spPr>
      </p:pic>
      <p:cxnSp>
        <p:nvCxnSpPr>
          <p:cNvPr id="4" name="Straight Arrow Connector 3"/>
          <p:cNvCxnSpPr/>
          <p:nvPr/>
        </p:nvCxnSpPr>
        <p:spPr>
          <a:xfrm>
            <a:off x="6777317" y="1667435"/>
            <a:ext cx="13447" cy="1021977"/>
          </a:xfrm>
          <a:prstGeom prst="straightConnector1">
            <a:avLst/>
          </a:prstGeom>
          <a:ln w="57150">
            <a:solidFill>
              <a:srgbClr val="FF33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790764" y="1482769"/>
            <a:ext cx="309283" cy="369332"/>
          </a:xfrm>
          <a:prstGeom prst="rect">
            <a:avLst/>
          </a:prstGeom>
          <a:noFill/>
        </p:spPr>
        <p:txBody>
          <a:bodyPr wrap="square" rtlCol="0">
            <a:spAutoFit/>
          </a:bodyPr>
          <a:lstStyle/>
          <a:p>
            <a:r>
              <a:rPr lang="en-US" dirty="0" smtClean="0"/>
              <a:t>P</a:t>
            </a:r>
            <a:endParaRPr lang="en-US" dirty="0"/>
          </a:p>
        </p:txBody>
      </p:sp>
      <p:cxnSp>
        <p:nvCxnSpPr>
          <p:cNvPr id="9" name="Straight Connector 8"/>
          <p:cNvCxnSpPr/>
          <p:nvPr/>
        </p:nvCxnSpPr>
        <p:spPr>
          <a:xfrm>
            <a:off x="5029200" y="1519517"/>
            <a:ext cx="13447" cy="727199"/>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29200" y="1852101"/>
            <a:ext cx="1734670" cy="0"/>
          </a:xfrm>
          <a:prstGeom prst="line">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777834" y="1664833"/>
            <a:ext cx="309283" cy="369332"/>
          </a:xfrm>
          <a:prstGeom prst="rect">
            <a:avLst/>
          </a:prstGeom>
          <a:solidFill>
            <a:schemeClr val="bg1"/>
          </a:solidFill>
        </p:spPr>
        <p:txBody>
          <a:bodyPr wrap="square" rtlCol="0">
            <a:spAutoFit/>
          </a:bodyPr>
          <a:lstStyle/>
          <a:p>
            <a:r>
              <a:rPr lang="en-US" dirty="0" smtClean="0"/>
              <a:t>x</a:t>
            </a:r>
            <a:endParaRPr lang="en-US" dirty="0"/>
          </a:p>
        </p:txBody>
      </p:sp>
      <p:sp>
        <p:nvSpPr>
          <p:cNvPr id="8" name="Rectangle 7"/>
          <p:cNvSpPr/>
          <p:nvPr/>
        </p:nvSpPr>
        <p:spPr>
          <a:xfrm>
            <a:off x="268941" y="114132"/>
            <a:ext cx="2371162" cy="461665"/>
          </a:xfrm>
          <a:prstGeom prst="rect">
            <a:avLst/>
          </a:prstGeom>
        </p:spPr>
        <p:txBody>
          <a:bodyPr wrap="none">
            <a:spAutoFit/>
          </a:bodyPr>
          <a:lstStyle/>
          <a:p>
            <a:pPr algn="l" rtl="0"/>
            <a:r>
              <a:rPr lang="en-US" sz="2400" b="1" u="sng" dirty="0" smtClean="0">
                <a:solidFill>
                  <a:srgbClr val="C00000"/>
                </a:solidFill>
              </a:rPr>
              <a:t>Loaded Slopes</a:t>
            </a:r>
            <a:endParaRPr lang="en-US" sz="2400" u="sng" dirty="0">
              <a:solidFill>
                <a:srgbClr val="C00000"/>
              </a:solidFill>
            </a:endParaRPr>
          </a:p>
        </p:txBody>
      </p:sp>
      <p:pic>
        <p:nvPicPr>
          <p:cNvPr id="10" name="Picture 9"/>
          <p:cNvPicPr>
            <a:picLocks noChangeAspect="1"/>
          </p:cNvPicPr>
          <p:nvPr/>
        </p:nvPicPr>
        <p:blipFill>
          <a:blip r:embed="rId3"/>
          <a:stretch>
            <a:fillRect/>
          </a:stretch>
        </p:blipFill>
        <p:spPr>
          <a:xfrm>
            <a:off x="268941" y="1852101"/>
            <a:ext cx="2315127" cy="808595"/>
          </a:xfrm>
          <a:prstGeom prst="rect">
            <a:avLst/>
          </a:prstGeom>
        </p:spPr>
      </p:pic>
      <p:pic>
        <p:nvPicPr>
          <p:cNvPr id="11" name="Picture 10"/>
          <p:cNvPicPr>
            <a:picLocks noChangeAspect="1"/>
          </p:cNvPicPr>
          <p:nvPr/>
        </p:nvPicPr>
        <p:blipFill>
          <a:blip r:embed="rId4"/>
          <a:stretch>
            <a:fillRect/>
          </a:stretch>
        </p:blipFill>
        <p:spPr>
          <a:xfrm>
            <a:off x="306565" y="2670852"/>
            <a:ext cx="1359628" cy="601796"/>
          </a:xfrm>
          <a:prstGeom prst="rect">
            <a:avLst/>
          </a:prstGeom>
        </p:spPr>
      </p:pic>
      <p:sp>
        <p:nvSpPr>
          <p:cNvPr id="3" name="TextBox 2"/>
          <p:cNvSpPr txBox="1"/>
          <p:nvPr/>
        </p:nvSpPr>
        <p:spPr>
          <a:xfrm>
            <a:off x="2495387" y="1874065"/>
            <a:ext cx="1108830" cy="461665"/>
          </a:xfrm>
          <a:prstGeom prst="rect">
            <a:avLst/>
          </a:prstGeom>
          <a:noFill/>
        </p:spPr>
        <p:txBody>
          <a:bodyPr wrap="none" rtlCol="0">
            <a:spAutoFit/>
          </a:bodyPr>
          <a:lstStyle/>
          <a:p>
            <a:r>
              <a:rPr lang="en-US" sz="2400" dirty="0" smtClean="0">
                <a:solidFill>
                  <a:srgbClr val="FF0000"/>
                </a:solidFill>
              </a:rPr>
              <a:t>+ P . X</a:t>
            </a:r>
            <a:endParaRPr lang="en-US" sz="2400" dirty="0">
              <a:solidFill>
                <a:srgbClr val="FF0000"/>
              </a:solidFill>
            </a:endParaRPr>
          </a:p>
        </p:txBody>
      </p:sp>
      <p:cxnSp>
        <p:nvCxnSpPr>
          <p:cNvPr id="6" name="Straight Connector 5"/>
          <p:cNvCxnSpPr/>
          <p:nvPr/>
        </p:nvCxnSpPr>
        <p:spPr>
          <a:xfrm flipV="1">
            <a:off x="2370602" y="2268401"/>
            <a:ext cx="1260104" cy="96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6569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2"/>
          <p:cNvSpPr txBox="1">
            <a:spLocks noChangeArrowheads="1"/>
          </p:cNvSpPr>
          <p:nvPr/>
        </p:nvSpPr>
        <p:spPr bwMode="auto">
          <a:xfrm>
            <a:off x="441325" y="117475"/>
            <a:ext cx="33797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400" dirty="0">
                <a:solidFill>
                  <a:srgbClr val="FF0000"/>
                </a:solidFill>
                <a:latin typeface="Times New Roman" panose="02020603050405020304" pitchFamily="18" charset="0"/>
              </a:rPr>
              <a:t>Slides: Rotational (slump)</a:t>
            </a:r>
          </a:p>
        </p:txBody>
      </p:sp>
      <p:graphicFrame>
        <p:nvGraphicFramePr>
          <p:cNvPr id="2050" name="Object 3"/>
          <p:cNvGraphicFramePr>
            <a:graphicFrameLocks noChangeAspect="1"/>
          </p:cNvGraphicFramePr>
          <p:nvPr/>
        </p:nvGraphicFramePr>
        <p:xfrm>
          <a:off x="609600" y="762000"/>
          <a:ext cx="7543800" cy="5657850"/>
        </p:xfrm>
        <a:graphic>
          <a:graphicData uri="http://schemas.openxmlformats.org/presentationml/2006/ole">
            <mc:AlternateContent xmlns:mc="http://schemas.openxmlformats.org/markup-compatibility/2006">
              <mc:Choice xmlns:v="urn:schemas-microsoft-com:vml" Requires="v">
                <p:oleObj spid="_x0000_s550997" name="Slide" r:id="rId4" imgW="4572000" imgH="3429000" progId="PowerPoint.Slide.8">
                  <p:embed/>
                </p:oleObj>
              </mc:Choice>
              <mc:Fallback>
                <p:oleObj name="Slide" r:id="rId4" imgW="4572000" imgH="3429000"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762000"/>
                        <a:ext cx="7543800" cy="565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02580451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24" y="1161143"/>
            <a:ext cx="6776369" cy="5313924"/>
          </a:xfrm>
          <a:prstGeom prst="rect">
            <a:avLst/>
          </a:prstGeom>
          <a:noFill/>
          <a:ln w="28575">
            <a:solidFill>
              <a:srgbClr val="FF0000"/>
            </a:solidFill>
          </a:ln>
          <a:extLst>
            <a:ext uri="{909E8E84-426E-40DD-AFC4-6F175D3DCCD1}">
              <a14:hiddenFill xmlns:a14="http://schemas.microsoft.com/office/drawing/2010/main">
                <a:solidFill>
                  <a:srgbClr val="FFFFFF"/>
                </a:solidFill>
              </a14:hiddenFill>
            </a:ext>
          </a:extLst>
        </p:spPr>
      </p:pic>
      <p:sp>
        <p:nvSpPr>
          <p:cNvPr id="8" name="Rectangle 7"/>
          <p:cNvSpPr/>
          <p:nvPr/>
        </p:nvSpPr>
        <p:spPr>
          <a:xfrm>
            <a:off x="105932" y="147048"/>
            <a:ext cx="8210754" cy="461665"/>
          </a:xfrm>
          <a:prstGeom prst="rect">
            <a:avLst/>
          </a:prstGeom>
        </p:spPr>
        <p:txBody>
          <a:bodyPr wrap="square">
            <a:spAutoFit/>
          </a:bodyPr>
          <a:lstStyle/>
          <a:p>
            <a:pPr algn="l" rtl="0">
              <a:buClr>
                <a:srgbClr val="0070C0"/>
              </a:buClr>
            </a:pP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Slopes in Homogeneous Clay Soil with </a:t>
            </a:r>
            <a:r>
              <a:rPr lang="en-US" sz="2400" b="1" u="sng" dirty="0">
                <a:solidFill>
                  <a:srgbClr val="C00000"/>
                </a:solidFill>
                <a:latin typeface="Symbol" panose="05050102010706020507" pitchFamily="18" charset="2"/>
                <a:ea typeface="Calibri" panose="020F0502020204030204" pitchFamily="34" charset="0"/>
                <a:cs typeface="Arial" panose="020B0604020202020204" pitchFamily="34" charset="0"/>
              </a:rPr>
              <a:t>f</a:t>
            </a: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 = 0 </a:t>
            </a: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and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tension crack</a:t>
            </a: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  </a:t>
            </a:r>
            <a:endPar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p:sp>
        <p:nvSpPr>
          <p:cNvPr id="5" name="Rectangle 4"/>
          <p:cNvSpPr/>
          <p:nvPr/>
        </p:nvSpPr>
        <p:spPr>
          <a:xfrm>
            <a:off x="4211308" y="2617989"/>
            <a:ext cx="439543" cy="338554"/>
          </a:xfrm>
          <a:prstGeom prst="rect">
            <a:avLst/>
          </a:prstGeom>
          <a:solidFill>
            <a:schemeClr val="bg1"/>
          </a:solidFill>
        </p:spPr>
        <p:txBody>
          <a:bodyPr wrap="none">
            <a:spAutoFit/>
          </a:bodyPr>
          <a:lstStyle/>
          <a:p>
            <a:r>
              <a:rPr lang="en-US" sz="1600" b="1" dirty="0" smtClean="0">
                <a:solidFill>
                  <a:srgbClr val="0000FF"/>
                </a:solidFill>
                <a:latin typeface="Calibri" panose="020F0502020204030204" pitchFamily="34" charset="0"/>
                <a:cs typeface="Arial" panose="020B0604020202020204" pitchFamily="34" charset="0"/>
              </a:rPr>
              <a:t>W</a:t>
            </a:r>
            <a:r>
              <a:rPr lang="en-US" sz="1600" b="1" baseline="-25000" dirty="0" smtClean="0">
                <a:solidFill>
                  <a:srgbClr val="0000FF"/>
                </a:solidFill>
                <a:latin typeface="Calibri" panose="020F0502020204030204" pitchFamily="34" charset="0"/>
                <a:cs typeface="Arial" panose="020B0604020202020204" pitchFamily="34" charset="0"/>
              </a:rPr>
              <a:t>1</a:t>
            </a:r>
            <a:endParaRPr lang="en-US" sz="1600" dirty="0"/>
          </a:p>
        </p:txBody>
      </p:sp>
      <p:sp>
        <p:nvSpPr>
          <p:cNvPr id="7" name="Rectangle 6"/>
          <p:cNvSpPr/>
          <p:nvPr/>
        </p:nvSpPr>
        <p:spPr>
          <a:xfrm>
            <a:off x="2849090" y="2492778"/>
            <a:ext cx="367408" cy="338554"/>
          </a:xfrm>
          <a:prstGeom prst="rect">
            <a:avLst/>
          </a:prstGeom>
          <a:solidFill>
            <a:schemeClr val="bg1"/>
          </a:solidFill>
        </p:spPr>
        <p:txBody>
          <a:bodyPr wrap="none">
            <a:spAutoFit/>
          </a:bodyPr>
          <a:lstStyle/>
          <a:p>
            <a:r>
              <a:rPr lang="en-US" sz="1600" b="1" dirty="0">
                <a:solidFill>
                  <a:srgbClr val="0000FF"/>
                </a:solidFill>
                <a:latin typeface="Calibri" panose="020F0502020204030204" pitchFamily="34" charset="0"/>
                <a:cs typeface="Arial" panose="020B0604020202020204" pitchFamily="34" charset="0"/>
              </a:rPr>
              <a:t>X</a:t>
            </a:r>
            <a:r>
              <a:rPr lang="en-US" sz="1600" b="1" baseline="-25000" dirty="0" smtClean="0">
                <a:solidFill>
                  <a:srgbClr val="0000FF"/>
                </a:solidFill>
                <a:latin typeface="Calibri" panose="020F0502020204030204" pitchFamily="34" charset="0"/>
                <a:cs typeface="Arial" panose="020B0604020202020204" pitchFamily="34" charset="0"/>
              </a:rPr>
              <a:t>1</a:t>
            </a:r>
            <a:endParaRPr lang="en-US" sz="1600" dirty="0"/>
          </a:p>
        </p:txBody>
      </p:sp>
      <p:sp>
        <p:nvSpPr>
          <p:cNvPr id="2" name="Oval 1"/>
          <p:cNvSpPr/>
          <p:nvPr/>
        </p:nvSpPr>
        <p:spPr>
          <a:xfrm>
            <a:off x="6373301" y="2528773"/>
            <a:ext cx="712694" cy="60511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420036" y="6001869"/>
            <a:ext cx="712694" cy="60511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9208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environment.uwe.ac.uk/geocal/SoilMech/shear/pics/SHEARING.gif"/>
          <p:cNvPicPr>
            <a:picLocks noChangeAspect="1" noChangeArrowheads="1"/>
          </p:cNvPicPr>
          <p:nvPr/>
        </p:nvPicPr>
        <p:blipFill rotWithShape="1">
          <a:blip r:embed="rId2">
            <a:extLst>
              <a:ext uri="{28A0092B-C50C-407E-A947-70E740481C1C}">
                <a14:useLocalDpi xmlns:a14="http://schemas.microsoft.com/office/drawing/2010/main" val="0"/>
              </a:ext>
            </a:extLst>
          </a:blip>
          <a:srcRect t="55917" r="17966"/>
          <a:stretch/>
        </p:blipFill>
        <p:spPr bwMode="auto">
          <a:xfrm flipH="1">
            <a:off x="892946" y="484094"/>
            <a:ext cx="7751769" cy="5742957"/>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2"/>
          <p:cNvSpPr/>
          <p:nvPr/>
        </p:nvSpPr>
        <p:spPr>
          <a:xfrm>
            <a:off x="3939988" y="1667436"/>
            <a:ext cx="1600200" cy="1223682"/>
          </a:xfrm>
          <a:custGeom>
            <a:avLst/>
            <a:gdLst>
              <a:gd name="connsiteX0" fmla="*/ 0 w 1600200"/>
              <a:gd name="connsiteY0" fmla="*/ 1223682 h 1223682"/>
              <a:gd name="connsiteX1" fmla="*/ 968189 w 1600200"/>
              <a:gd name="connsiteY1" fmla="*/ 1183341 h 1223682"/>
              <a:gd name="connsiteX2" fmla="*/ 1600200 w 1600200"/>
              <a:gd name="connsiteY2" fmla="*/ 0 h 1223682"/>
              <a:gd name="connsiteX3" fmla="*/ 847165 w 1600200"/>
              <a:gd name="connsiteY3" fmla="*/ 0 h 1223682"/>
              <a:gd name="connsiteX4" fmla="*/ 80683 w 1600200"/>
              <a:gd name="connsiteY4" fmla="*/ 1183341 h 1223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223682">
                <a:moveTo>
                  <a:pt x="0" y="1223682"/>
                </a:moveTo>
                <a:lnTo>
                  <a:pt x="968189" y="1183341"/>
                </a:lnTo>
                <a:lnTo>
                  <a:pt x="1600200" y="0"/>
                </a:lnTo>
                <a:lnTo>
                  <a:pt x="847165" y="0"/>
                </a:lnTo>
                <a:lnTo>
                  <a:pt x="80683" y="1183341"/>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97879" y="253261"/>
            <a:ext cx="4339651" cy="461665"/>
          </a:xfrm>
          <a:prstGeom prst="rect">
            <a:avLst/>
          </a:prstGeom>
          <a:noFill/>
        </p:spPr>
        <p:txBody>
          <a:bodyPr wrap="none" rtlCol="0">
            <a:spAutoFit/>
          </a:bodyPr>
          <a:lstStyle/>
          <a:p>
            <a:r>
              <a:rPr lang="en-US" sz="2400" b="1" u="sng" dirty="0" smtClean="0">
                <a:solidFill>
                  <a:srgbClr val="C00000"/>
                </a:solidFill>
              </a:rPr>
              <a:t>Berm for increasing stability</a:t>
            </a:r>
            <a:endParaRPr lang="en-US" sz="2400" b="1" u="sng" dirty="0">
              <a:solidFill>
                <a:srgbClr val="C00000"/>
              </a:solidFill>
            </a:endParaRPr>
          </a:p>
        </p:txBody>
      </p:sp>
    </p:spTree>
    <p:extLst>
      <p:ext uri="{BB962C8B-B14F-4D97-AF65-F5344CB8AC3E}">
        <p14:creationId xmlns:p14="http://schemas.microsoft.com/office/powerpoint/2010/main" val="74298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882" y="102864"/>
            <a:ext cx="8347893" cy="1871282"/>
          </a:xfrm>
          <a:prstGeom prst="rect">
            <a:avLst/>
          </a:prstGeom>
        </p:spPr>
        <p:txBody>
          <a:bodyPr wrap="square">
            <a:spAutoFit/>
          </a:bodyPr>
          <a:lstStyle/>
          <a:p>
            <a:pPr algn="just" rtl="0">
              <a:lnSpc>
                <a:spcPct val="150000"/>
              </a:lnSpc>
              <a:spcAft>
                <a:spcPts val="0"/>
              </a:spcAft>
            </a:pPr>
            <a:r>
              <a:rPr lang="en-GB" sz="2000" b="1" u="sng" dirty="0" smtClean="0">
                <a:solidFill>
                  <a:srgbClr val="C00000"/>
                </a:solidFill>
                <a:latin typeface="Times New Roman" panose="02020603050405020304" pitchFamily="18" charset="0"/>
                <a:ea typeface="Times New Roman" panose="02020603050405020304" pitchFamily="18" charset="0"/>
              </a:rPr>
              <a:t>Final Exam Fall 36-37 QUESTION </a:t>
            </a:r>
            <a:r>
              <a:rPr lang="en-GB" sz="2000" b="1" u="sng" dirty="0">
                <a:solidFill>
                  <a:srgbClr val="C00000"/>
                </a:solidFill>
                <a:latin typeface="Times New Roman" panose="02020603050405020304" pitchFamily="18" charset="0"/>
                <a:ea typeface="Times New Roman" panose="02020603050405020304" pitchFamily="18" charset="0"/>
              </a:rPr>
              <a:t>#</a:t>
            </a:r>
            <a:r>
              <a:rPr lang="en-GB" sz="2000" b="1" u="sng" dirty="0" smtClean="0">
                <a:solidFill>
                  <a:srgbClr val="C00000"/>
                </a:solidFill>
                <a:latin typeface="Times New Roman" panose="02020603050405020304" pitchFamily="18" charset="0"/>
                <a:ea typeface="Times New Roman" panose="02020603050405020304" pitchFamily="18" charset="0"/>
              </a:rPr>
              <a:t>4</a:t>
            </a:r>
            <a:endParaRPr lang="en-US" sz="2000" dirty="0">
              <a:solidFill>
                <a:srgbClr val="C00000"/>
              </a:solidFill>
              <a:latin typeface="Times New Roman" panose="02020603050405020304" pitchFamily="18" charset="0"/>
              <a:ea typeface="Times New Roman" panose="02020603050405020304" pitchFamily="18" charset="0"/>
            </a:endParaRPr>
          </a:p>
          <a:p>
            <a:pPr algn="just" rtl="0">
              <a:lnSpc>
                <a:spcPct val="107000"/>
              </a:lnSpc>
              <a:spcAft>
                <a:spcPts val="0"/>
              </a:spcAft>
            </a:pPr>
            <a:r>
              <a:rPr lang="en-US" sz="2000" b="1" dirty="0">
                <a:latin typeface="Calibri" panose="020F0502020204030204" pitchFamily="34" charset="0"/>
                <a:ea typeface="Times New Roman" panose="02020603050405020304" pitchFamily="18" charset="0"/>
                <a:cs typeface="Arial" panose="020B0604020202020204" pitchFamily="34" charset="0"/>
              </a:rPr>
              <a:t>Determine the safety factor for the given trial rupture surface shown in Figure 3. Use </a:t>
            </a:r>
            <a:r>
              <a:rPr lang="en-US" sz="2000" b="1" dirty="0">
                <a:solidFill>
                  <a:srgbClr val="0000FF"/>
                </a:solidFill>
                <a:latin typeface="Calibri" panose="020F0502020204030204" pitchFamily="34" charset="0"/>
                <a:ea typeface="Times New Roman" panose="02020603050405020304" pitchFamily="18" charset="0"/>
                <a:cs typeface="Arial" panose="020B0604020202020204" pitchFamily="34" charset="0"/>
              </a:rPr>
              <a:t>Bishop's </a:t>
            </a:r>
            <a:r>
              <a:rPr lang="en-US" sz="2000" b="1" dirty="0" smtClean="0">
                <a:solidFill>
                  <a:srgbClr val="0000FF"/>
                </a:solidFill>
                <a:latin typeface="Calibri" panose="020F0502020204030204" pitchFamily="34" charset="0"/>
                <a:ea typeface="Times New Roman" panose="02020603050405020304" pitchFamily="18" charset="0"/>
                <a:cs typeface="Arial" panose="020B0604020202020204" pitchFamily="34" charset="0"/>
              </a:rPr>
              <a:t>simplified </a:t>
            </a:r>
            <a:r>
              <a:rPr lang="en-US" sz="2000" b="1" dirty="0">
                <a:solidFill>
                  <a:srgbClr val="0000FF"/>
                </a:solidFill>
                <a:latin typeface="Calibri" panose="020F0502020204030204" pitchFamily="34" charset="0"/>
                <a:ea typeface="Times New Roman" panose="02020603050405020304" pitchFamily="18" charset="0"/>
                <a:cs typeface="Arial" panose="020B0604020202020204" pitchFamily="34" charset="0"/>
              </a:rPr>
              <a:t>method of slices </a:t>
            </a:r>
            <a:r>
              <a:rPr lang="en-US" sz="2000" b="1" dirty="0">
                <a:latin typeface="Calibri" panose="020F0502020204030204" pitchFamily="34" charset="0"/>
                <a:ea typeface="Times New Roman" panose="02020603050405020304" pitchFamily="18" charset="0"/>
                <a:cs typeface="Arial" panose="020B0604020202020204" pitchFamily="34" charset="0"/>
              </a:rPr>
              <a:t>with first trial factor of safety </a:t>
            </a:r>
            <a:r>
              <a:rPr lang="en-US" sz="2000" b="1" i="1" dirty="0" err="1">
                <a:solidFill>
                  <a:srgbClr val="0000FF"/>
                </a:solidFill>
                <a:latin typeface="Calibri" panose="020F0502020204030204" pitchFamily="34" charset="0"/>
                <a:ea typeface="Times New Roman" panose="02020603050405020304" pitchFamily="18" charset="0"/>
                <a:cs typeface="Arial" panose="020B0604020202020204" pitchFamily="34" charset="0"/>
              </a:rPr>
              <a:t>F</a:t>
            </a:r>
            <a:r>
              <a:rPr lang="en-US" sz="2000" b="1" i="1" baseline="-25000" dirty="0" err="1">
                <a:solidFill>
                  <a:srgbClr val="0000FF"/>
                </a:solidFill>
                <a:latin typeface="Calibri" panose="020F0502020204030204" pitchFamily="34" charset="0"/>
                <a:ea typeface="Times New Roman" panose="02020603050405020304" pitchFamily="18" charset="0"/>
                <a:cs typeface="Arial" panose="020B0604020202020204" pitchFamily="34" charset="0"/>
              </a:rPr>
              <a:t>s</a:t>
            </a:r>
            <a:r>
              <a:rPr lang="en-US" sz="2000" b="1" dirty="0">
                <a:solidFill>
                  <a:srgbClr val="0000FF"/>
                </a:solidFill>
                <a:latin typeface="Calibri" panose="020F0502020204030204" pitchFamily="34" charset="0"/>
                <a:ea typeface="Times New Roman" panose="02020603050405020304" pitchFamily="18" charset="0"/>
                <a:cs typeface="Arial" panose="020B0604020202020204" pitchFamily="34" charset="0"/>
              </a:rPr>
              <a:t> = 1.8 </a:t>
            </a:r>
            <a:r>
              <a:rPr lang="en-US" sz="2000" b="1" dirty="0">
                <a:latin typeface="Calibri" panose="020F0502020204030204" pitchFamily="34" charset="0"/>
                <a:ea typeface="Times New Roman" panose="02020603050405020304" pitchFamily="18" charset="0"/>
                <a:cs typeface="Arial" panose="020B0604020202020204" pitchFamily="34" charset="0"/>
              </a:rPr>
              <a:t>and make </a:t>
            </a:r>
            <a:r>
              <a:rPr lang="en-US" sz="2000" b="1" u="sng" dirty="0">
                <a:solidFill>
                  <a:srgbClr val="0000FF"/>
                </a:solidFill>
                <a:latin typeface="Calibri" panose="020F0502020204030204" pitchFamily="34" charset="0"/>
                <a:ea typeface="Times New Roman" panose="02020603050405020304" pitchFamily="18" charset="0"/>
                <a:cs typeface="Arial" panose="020B0604020202020204" pitchFamily="34" charset="0"/>
              </a:rPr>
              <a:t>only one iteration</a:t>
            </a:r>
            <a:r>
              <a:rPr lang="en-US" sz="2000" b="1" dirty="0">
                <a:latin typeface="Calibri" panose="020F0502020204030204" pitchFamily="34" charset="0"/>
                <a:ea typeface="Times New Roman" panose="02020603050405020304" pitchFamily="18" charset="0"/>
                <a:cs typeface="Arial" panose="020B0604020202020204" pitchFamily="34" charset="0"/>
              </a:rPr>
              <a:t>. The following table can be prepared; however, </a:t>
            </a:r>
            <a:r>
              <a:rPr lang="en-US" sz="2000" b="1" dirty="0">
                <a:solidFill>
                  <a:srgbClr val="FF0000"/>
                </a:solidFill>
                <a:latin typeface="Calibri" panose="020F0502020204030204" pitchFamily="34" charset="0"/>
                <a:ea typeface="Times New Roman" panose="02020603050405020304" pitchFamily="18" charset="0"/>
                <a:cs typeface="Arial" panose="020B0604020202020204" pitchFamily="34" charset="0"/>
              </a:rPr>
              <a:t>only needed cells </a:t>
            </a:r>
            <a:r>
              <a:rPr lang="en-US" sz="2000" b="1" dirty="0">
                <a:latin typeface="Calibri" panose="020F0502020204030204" pitchFamily="34" charset="0"/>
                <a:ea typeface="Times New Roman" panose="02020603050405020304" pitchFamily="18" charset="0"/>
                <a:cs typeface="Arial" panose="020B0604020202020204" pitchFamily="34" charset="0"/>
              </a:rPr>
              <a:t>can be generated “filled”.</a:t>
            </a:r>
            <a:endParaRPr lang="en-US" b="1" dirty="0">
              <a:effectLst/>
              <a:latin typeface="Calibri" panose="020F0502020204030204" pitchFamily="34" charset="0"/>
              <a:ea typeface="Times New Roman" panose="02020603050405020304" pitchFamily="18" charset="0"/>
              <a:cs typeface="Arial" panose="020B0604020202020204" pitchFamily="34" charset="0"/>
            </a:endParaRPr>
          </a:p>
        </p:txBody>
      </p:sp>
      <p:pic>
        <p:nvPicPr>
          <p:cNvPr id="3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9809" y="2299447"/>
            <a:ext cx="6894945" cy="421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2"/>
          <p:cNvSpPr/>
          <p:nvPr/>
        </p:nvSpPr>
        <p:spPr>
          <a:xfrm>
            <a:off x="5172075" y="3762375"/>
            <a:ext cx="647700" cy="1495425"/>
          </a:xfrm>
          <a:custGeom>
            <a:avLst/>
            <a:gdLst>
              <a:gd name="connsiteX0" fmla="*/ 628650 w 647700"/>
              <a:gd name="connsiteY0" fmla="*/ 0 h 1495425"/>
              <a:gd name="connsiteX1" fmla="*/ 647700 w 647700"/>
              <a:gd name="connsiteY1" fmla="*/ 952500 h 1495425"/>
              <a:gd name="connsiteX2" fmla="*/ 28575 w 647700"/>
              <a:gd name="connsiteY2" fmla="*/ 1495425 h 1495425"/>
              <a:gd name="connsiteX3" fmla="*/ 0 w 647700"/>
              <a:gd name="connsiteY3" fmla="*/ 457200 h 1495425"/>
              <a:gd name="connsiteX4" fmla="*/ 628650 w 647700"/>
              <a:gd name="connsiteY4" fmla="*/ 0 h 149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1495425">
                <a:moveTo>
                  <a:pt x="628650" y="0"/>
                </a:moveTo>
                <a:lnTo>
                  <a:pt x="647700" y="952500"/>
                </a:lnTo>
                <a:lnTo>
                  <a:pt x="28575" y="1495425"/>
                </a:lnTo>
                <a:lnTo>
                  <a:pt x="0" y="457200"/>
                </a:lnTo>
                <a:lnTo>
                  <a:pt x="628650" y="0"/>
                </a:lnTo>
                <a:close/>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406307411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54959" y="268399"/>
            <a:ext cx="7879976" cy="1015663"/>
          </a:xfrm>
          <a:prstGeom prst="rect">
            <a:avLst/>
          </a:prstGeom>
        </p:spPr>
        <p:txBody>
          <a:bodyPr wrap="square">
            <a:spAutoFit/>
          </a:bodyPr>
          <a:lstStyle/>
          <a:p>
            <a:pPr marL="228600" algn="just" rtl="0">
              <a:lnSpc>
                <a:spcPct val="150000"/>
              </a:lnSpc>
              <a:spcAft>
                <a:spcPts val="0"/>
              </a:spcAft>
            </a:pPr>
            <a:r>
              <a:rPr lang="en-GB" sz="2000" b="1" dirty="0" err="1">
                <a:latin typeface="Times New Roman" panose="02020603050405020304" pitchFamily="18" charset="0"/>
                <a:ea typeface="Times New Roman" panose="02020603050405020304" pitchFamily="18" charset="0"/>
              </a:rPr>
              <a:t>F</a:t>
            </a:r>
            <a:r>
              <a:rPr lang="en-GB" sz="2000" b="1" baseline="-25000" dirty="0" err="1">
                <a:latin typeface="Times New Roman" panose="02020603050405020304" pitchFamily="18" charset="0"/>
                <a:ea typeface="Times New Roman" panose="02020603050405020304" pitchFamily="18" charset="0"/>
              </a:rPr>
              <a:t>s</a:t>
            </a:r>
            <a:r>
              <a:rPr lang="en-GB" sz="2000" b="1" dirty="0">
                <a:latin typeface="Times New Roman" panose="02020603050405020304" pitchFamily="18" charset="0"/>
                <a:ea typeface="Times New Roman" panose="02020603050405020304" pitchFamily="18" charset="0"/>
              </a:rPr>
              <a:t> = 1.8</a:t>
            </a:r>
            <a:endParaRPr lang="en-US" sz="2000" b="1" dirty="0">
              <a:latin typeface="Times New Roman" panose="02020603050405020304" pitchFamily="18" charset="0"/>
              <a:ea typeface="Times New Roman" panose="02020603050405020304" pitchFamily="18" charset="0"/>
            </a:endParaRPr>
          </a:p>
          <a:p>
            <a:pPr marL="228600" algn="just" rtl="0">
              <a:lnSpc>
                <a:spcPct val="150000"/>
              </a:lnSpc>
              <a:spcAft>
                <a:spcPts val="0"/>
              </a:spcAft>
            </a:pPr>
            <a:r>
              <a:rPr lang="en-GB" sz="2000" b="1" dirty="0">
                <a:latin typeface="Times New Roman" panose="02020603050405020304" pitchFamily="18" charset="0"/>
                <a:ea typeface="Times New Roman" panose="02020603050405020304" pitchFamily="18" charset="0"/>
              </a:rPr>
              <a:t>Table 1. “</a:t>
            </a:r>
            <a:r>
              <a:rPr lang="en-GB" sz="2000" b="1" dirty="0">
                <a:solidFill>
                  <a:srgbClr val="FF0000"/>
                </a:solidFill>
                <a:latin typeface="Times New Roman" panose="02020603050405020304" pitchFamily="18" charset="0"/>
                <a:ea typeface="Times New Roman" panose="02020603050405020304" pitchFamily="18" charset="0"/>
              </a:rPr>
              <a:t>Fill only necessary cell for this particular problem</a:t>
            </a:r>
            <a:r>
              <a:rPr lang="en-GB" sz="2000" b="1" dirty="0">
                <a:latin typeface="Times New Roman" panose="02020603050405020304" pitchFamily="18" charset="0"/>
                <a:ea typeface="Times New Roman" panose="02020603050405020304" pitchFamily="18" charset="0"/>
              </a:rPr>
              <a:t>”</a:t>
            </a:r>
            <a:endParaRPr lang="en-US" sz="2000" b="1" dirty="0">
              <a:effectLst/>
              <a:latin typeface="Times New Roman" panose="02020603050405020304" pitchFamily="18" charset="0"/>
              <a:ea typeface="Times New Roman" panose="02020603050405020304" pitchFamily="18"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603951659"/>
              </p:ext>
            </p:extLst>
          </p:nvPr>
        </p:nvGraphicFramePr>
        <p:xfrm>
          <a:off x="742632" y="1393031"/>
          <a:ext cx="7693156" cy="3801396"/>
        </p:xfrm>
        <a:graphic>
          <a:graphicData uri="http://schemas.openxmlformats.org/drawingml/2006/table">
            <a:tbl>
              <a:tblPr firstRow="1" firstCol="1" bandRow="1">
                <a:tableStyleId>{5C22544A-7EE6-4342-B048-85BDC9FD1C3A}</a:tableStyleId>
              </a:tblPr>
              <a:tblGrid>
                <a:gridCol w="549141"/>
                <a:gridCol w="644740"/>
                <a:gridCol w="674383"/>
                <a:gridCol w="781840"/>
                <a:gridCol w="629918"/>
                <a:gridCol w="844832"/>
                <a:gridCol w="525426"/>
                <a:gridCol w="629918"/>
                <a:gridCol w="945619"/>
                <a:gridCol w="1467339"/>
              </a:tblGrid>
              <a:tr h="0">
                <a:tc>
                  <a:txBody>
                    <a:bodyPr/>
                    <a:lstStyle/>
                    <a:p>
                      <a:pPr algn="ctr">
                        <a:spcAft>
                          <a:spcPts val="0"/>
                        </a:spcAft>
                      </a:pPr>
                      <a:r>
                        <a:rPr lang="en-GB" sz="1200" dirty="0">
                          <a:effectLst/>
                        </a:rPr>
                        <a:t>Slice</a:t>
                      </a:r>
                      <a:endParaRPr lang="en-US" sz="1200" dirty="0">
                        <a:effectLst/>
                      </a:endParaRPr>
                    </a:p>
                    <a:p>
                      <a:pPr algn="ctr">
                        <a:spcAft>
                          <a:spcPts val="0"/>
                        </a:spcAft>
                      </a:pPr>
                      <a:r>
                        <a:rPr lang="en-GB" sz="1200" dirty="0">
                          <a:effectLst/>
                        </a:rPr>
                        <a:t>No.</a:t>
                      </a:r>
                      <a:endParaRPr lang="en-US" sz="1200" dirty="0">
                        <a:effectLst/>
                      </a:endParaRPr>
                    </a:p>
                    <a:p>
                      <a:pPr algn="ctr">
                        <a:spcAft>
                          <a:spcPts val="0"/>
                        </a:spcAft>
                      </a:pPr>
                      <a:r>
                        <a:rPr lang="en-GB" sz="1200" dirty="0">
                          <a:effectLst/>
                        </a:rPr>
                        <a:t>(1)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200">
                          <a:effectLst/>
                        </a:rPr>
                        <a:t>Width</a:t>
                      </a:r>
                    </a:p>
                    <a:p>
                      <a:pPr algn="ctr">
                        <a:spcAft>
                          <a:spcPts val="0"/>
                        </a:spcAft>
                      </a:pPr>
                      <a:r>
                        <a:rPr lang="en-GB" sz="1200">
                          <a:effectLst/>
                        </a:rPr>
                        <a:t>b</a:t>
                      </a:r>
                      <a:r>
                        <a:rPr lang="en-GB" sz="1200" baseline="-25000">
                          <a:effectLst/>
                        </a:rPr>
                        <a:t>n</a:t>
                      </a:r>
                      <a:endParaRPr lang="en-US" sz="1200">
                        <a:effectLst/>
                      </a:endParaRPr>
                    </a:p>
                    <a:p>
                      <a:pPr algn="ctr">
                        <a:spcAft>
                          <a:spcPts val="0"/>
                        </a:spcAft>
                      </a:pPr>
                      <a:r>
                        <a:rPr lang="en-GB" sz="1200">
                          <a:effectLst/>
                        </a:rPr>
                        <a:t>(m)</a:t>
                      </a:r>
                      <a:endParaRPr lang="en-US" sz="1200">
                        <a:effectLst/>
                      </a:endParaRPr>
                    </a:p>
                    <a:p>
                      <a:pPr algn="ctr">
                        <a:spcAft>
                          <a:spcPts val="0"/>
                        </a:spcAft>
                      </a:pPr>
                      <a:r>
                        <a:rPr lang="en-GB" sz="1200">
                          <a:effectLst/>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1200">
                          <a:effectLst/>
                        </a:rPr>
                        <a:t>Height</a:t>
                      </a:r>
                      <a:endParaRPr lang="en-US" sz="1200">
                        <a:effectLst/>
                      </a:endParaRPr>
                    </a:p>
                    <a:p>
                      <a:pPr algn="ctr">
                        <a:spcAft>
                          <a:spcPts val="0"/>
                        </a:spcAft>
                      </a:pPr>
                      <a:r>
                        <a:rPr lang="en-GB" sz="1200">
                          <a:effectLst/>
                        </a:rPr>
                        <a:t>h</a:t>
                      </a:r>
                      <a:r>
                        <a:rPr lang="en-GB" sz="1200" baseline="-25000">
                          <a:effectLst/>
                        </a:rPr>
                        <a:t>l</a:t>
                      </a:r>
                      <a:endParaRPr lang="en-US" sz="1200">
                        <a:effectLst/>
                      </a:endParaRPr>
                    </a:p>
                    <a:p>
                      <a:pPr algn="ctr">
                        <a:spcAft>
                          <a:spcPts val="0"/>
                        </a:spcAft>
                      </a:pPr>
                      <a:r>
                        <a:rPr lang="en-GB" sz="1200">
                          <a:effectLst/>
                        </a:rPr>
                        <a:t>(m)</a:t>
                      </a:r>
                      <a:endParaRPr lang="en-US" sz="1200">
                        <a:effectLst/>
                      </a:endParaRPr>
                    </a:p>
                    <a:p>
                      <a:pPr algn="ctr">
                        <a:spcAft>
                          <a:spcPts val="0"/>
                        </a:spcAft>
                      </a:pPr>
                      <a:r>
                        <a:rPr lang="en-GB" sz="1200">
                          <a:effectLst/>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1200">
                          <a:effectLst/>
                        </a:rPr>
                        <a:t>Height</a:t>
                      </a:r>
                      <a:endParaRPr lang="en-US" sz="1200">
                        <a:effectLst/>
                      </a:endParaRPr>
                    </a:p>
                    <a:p>
                      <a:pPr algn="ctr">
                        <a:spcAft>
                          <a:spcPts val="0"/>
                        </a:spcAft>
                      </a:pPr>
                      <a:r>
                        <a:rPr lang="en-GB" sz="1200">
                          <a:effectLst/>
                        </a:rPr>
                        <a:t>h</a:t>
                      </a:r>
                      <a:r>
                        <a:rPr lang="en-GB" sz="1200" baseline="-25000">
                          <a:effectLst/>
                        </a:rPr>
                        <a:t>2</a:t>
                      </a:r>
                      <a:endParaRPr lang="en-US" sz="1200">
                        <a:effectLst/>
                      </a:endParaRPr>
                    </a:p>
                    <a:p>
                      <a:pPr algn="ctr">
                        <a:spcAft>
                          <a:spcPts val="0"/>
                        </a:spcAft>
                      </a:pPr>
                      <a:r>
                        <a:rPr lang="en-GB" sz="1200">
                          <a:effectLst/>
                        </a:rPr>
                        <a:t>(m)</a:t>
                      </a:r>
                      <a:endParaRPr lang="en-US" sz="1200">
                        <a:effectLst/>
                      </a:endParaRPr>
                    </a:p>
                    <a:p>
                      <a:pPr algn="ctr">
                        <a:spcAft>
                          <a:spcPts val="0"/>
                        </a:spcAft>
                      </a:pPr>
                      <a:r>
                        <a:rPr lang="en-GB" sz="1200">
                          <a:effectLst/>
                        </a:rPr>
                        <a:t>(4)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1200">
                          <a:effectLst/>
                        </a:rPr>
                        <a:t>Area</a:t>
                      </a:r>
                      <a:endParaRPr lang="en-US" sz="1200">
                        <a:effectLst/>
                      </a:endParaRPr>
                    </a:p>
                    <a:p>
                      <a:pPr algn="ctr">
                        <a:spcAft>
                          <a:spcPts val="0"/>
                        </a:spcAft>
                      </a:pPr>
                      <a:r>
                        <a:rPr lang="en-GB" sz="1200">
                          <a:effectLst/>
                        </a:rPr>
                        <a:t>A</a:t>
                      </a:r>
                      <a:endParaRPr lang="en-US" sz="1200">
                        <a:effectLst/>
                      </a:endParaRPr>
                    </a:p>
                    <a:p>
                      <a:pPr algn="ctr">
                        <a:spcAft>
                          <a:spcPts val="0"/>
                        </a:spcAft>
                      </a:pPr>
                      <a:r>
                        <a:rPr lang="en-GB" sz="1200">
                          <a:effectLst/>
                        </a:rPr>
                        <a:t>(m</a:t>
                      </a:r>
                      <a:r>
                        <a:rPr lang="en-GB" sz="1200" baseline="30000">
                          <a:effectLst/>
                        </a:rPr>
                        <a:t>2</a:t>
                      </a:r>
                      <a:r>
                        <a:rPr lang="en-GB" sz="1200">
                          <a:effectLst/>
                        </a:rPr>
                        <a:t>)</a:t>
                      </a:r>
                      <a:endParaRPr lang="en-US" sz="1200">
                        <a:effectLst/>
                      </a:endParaRPr>
                    </a:p>
                    <a:p>
                      <a:pPr algn="ctr">
                        <a:spcAft>
                          <a:spcPts val="0"/>
                        </a:spcAft>
                      </a:pPr>
                      <a:r>
                        <a:rPr lang="en-GB" sz="1200">
                          <a:effectLst/>
                        </a:rPr>
                        <a:t>(5)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1200">
                          <a:effectLst/>
                        </a:rPr>
                        <a:t>Weight</a:t>
                      </a:r>
                      <a:endParaRPr lang="en-US" sz="1200">
                        <a:effectLst/>
                      </a:endParaRPr>
                    </a:p>
                    <a:p>
                      <a:pPr algn="ctr">
                        <a:spcAft>
                          <a:spcPts val="0"/>
                        </a:spcAft>
                      </a:pPr>
                      <a:r>
                        <a:rPr lang="en-GB" sz="1200">
                          <a:effectLst/>
                        </a:rPr>
                        <a:t>W</a:t>
                      </a:r>
                      <a:r>
                        <a:rPr lang="en-GB" sz="1200" baseline="-25000">
                          <a:effectLst/>
                        </a:rPr>
                        <a:t>n</a:t>
                      </a:r>
                      <a:endParaRPr lang="en-US" sz="1200">
                        <a:effectLst/>
                      </a:endParaRPr>
                    </a:p>
                    <a:p>
                      <a:pPr algn="ctr">
                        <a:spcAft>
                          <a:spcPts val="0"/>
                        </a:spcAft>
                      </a:pPr>
                      <a:r>
                        <a:rPr lang="en-GB" sz="1200">
                          <a:effectLst/>
                        </a:rPr>
                        <a:t>(kN/m)</a:t>
                      </a:r>
                      <a:endParaRPr lang="en-US" sz="1200">
                        <a:effectLst/>
                      </a:endParaRPr>
                    </a:p>
                    <a:p>
                      <a:pPr algn="ctr">
                        <a:spcAft>
                          <a:spcPts val="0"/>
                        </a:spcAft>
                      </a:pPr>
                      <a:r>
                        <a:rPr lang="en-GB" sz="1200">
                          <a:effectLst/>
                        </a:rPr>
                        <a:t>(6)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1200">
                          <a:effectLst/>
                        </a:rPr>
                        <a:t>α</a:t>
                      </a:r>
                      <a:r>
                        <a:rPr lang="en-GB" sz="1200" baseline="-25000">
                          <a:effectLst/>
                        </a:rPr>
                        <a:t>(n)</a:t>
                      </a:r>
                      <a:endParaRPr lang="en-US" sz="1200">
                        <a:effectLst/>
                      </a:endParaRPr>
                    </a:p>
                    <a:p>
                      <a:pPr algn="ctr">
                        <a:spcAft>
                          <a:spcPts val="0"/>
                        </a:spcAft>
                      </a:pPr>
                      <a:r>
                        <a:rPr lang="en-GB" sz="1200">
                          <a:effectLst/>
                        </a:rPr>
                        <a:t>(7)</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1200" dirty="0">
                          <a:effectLst/>
                        </a:rPr>
                        <a:t>m</a:t>
                      </a:r>
                      <a:r>
                        <a:rPr lang="en-GB" sz="1200" baseline="-25000" dirty="0">
                          <a:effectLst/>
                        </a:rPr>
                        <a:t>α(n)</a:t>
                      </a:r>
                      <a:endParaRPr lang="en-US" sz="1200" dirty="0">
                        <a:effectLst/>
                      </a:endParaRPr>
                    </a:p>
                    <a:p>
                      <a:pPr algn="ctr">
                        <a:spcAft>
                          <a:spcPts val="0"/>
                        </a:spcAft>
                      </a:pPr>
                      <a:r>
                        <a:rPr lang="en-GB" sz="1200" dirty="0">
                          <a:effectLst/>
                        </a:rPr>
                        <a:t>(8)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200" dirty="0" err="1">
                          <a:effectLst/>
                        </a:rPr>
                        <a:t>W</a:t>
                      </a:r>
                      <a:r>
                        <a:rPr lang="en-US" sz="1200" baseline="-25000" dirty="0" err="1">
                          <a:effectLst/>
                        </a:rPr>
                        <a:t>n</a:t>
                      </a:r>
                      <a:r>
                        <a:rPr lang="en-US" sz="1200" dirty="0">
                          <a:effectLst/>
                        </a:rPr>
                        <a:t> sin </a:t>
                      </a:r>
                      <a:r>
                        <a:rPr lang="en-US" sz="1200" dirty="0">
                          <a:effectLst/>
                          <a:latin typeface="Symbol" panose="05050102010706020507" pitchFamily="18" charset="2"/>
                        </a:rPr>
                        <a:t>a</a:t>
                      </a:r>
                    </a:p>
                    <a:p>
                      <a:pPr algn="ctr">
                        <a:spcAft>
                          <a:spcPts val="0"/>
                        </a:spcAft>
                      </a:pPr>
                      <a:r>
                        <a:rPr lang="en-US" sz="1200" dirty="0">
                          <a:effectLst/>
                        </a:rPr>
                        <a:t>(</a:t>
                      </a:r>
                      <a:r>
                        <a:rPr lang="en-US" sz="1200" dirty="0" err="1">
                          <a:effectLst/>
                        </a:rPr>
                        <a:t>kN</a:t>
                      </a:r>
                      <a:r>
                        <a:rPr lang="en-US" sz="1200" dirty="0">
                          <a:effectLst/>
                        </a:rPr>
                        <a:t>/m)</a:t>
                      </a:r>
                    </a:p>
                    <a:p>
                      <a:pPr algn="ctr">
                        <a:spcAft>
                          <a:spcPts val="0"/>
                        </a:spcAft>
                      </a:pPr>
                      <a:r>
                        <a:rPr lang="en-US" sz="1200" dirty="0">
                          <a:effectLst/>
                        </a:rPr>
                        <a:t>(9)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endParaRPr lang="en-US" sz="1200">
                        <a:effectLst/>
                        <a:latin typeface="Times New Roman" panose="02020603050405020304" pitchFamily="18" charset="0"/>
                        <a:ea typeface="Times New Roman" panose="02020603050405020304" pitchFamily="18" charset="0"/>
                      </a:endParaRPr>
                    </a:p>
                  </a:txBody>
                  <a:tcPr marL="68580" marR="68580" marT="0" marB="0" anchor="ctr"/>
                </a:tc>
              </a:tr>
              <a:tr h="294640">
                <a:tc>
                  <a:txBody>
                    <a:bodyPr/>
                    <a:lstStyle/>
                    <a:p>
                      <a:pPr algn="ctr">
                        <a:lnSpc>
                          <a:spcPct val="150000"/>
                        </a:lnSpc>
                        <a:spcAft>
                          <a:spcPts val="0"/>
                        </a:spcAft>
                      </a:pPr>
                      <a:r>
                        <a:rPr lang="en-GB" sz="1600" dirty="0">
                          <a:solidFill>
                            <a:schemeClr val="tx1"/>
                          </a:solidFill>
                          <a:effectLst/>
                        </a:rPr>
                        <a:t>1</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Aft>
                          <a:spcPts val="0"/>
                        </a:spcAft>
                      </a:pPr>
                      <a:r>
                        <a:rPr lang="en-GB" sz="1600" b="1" dirty="0">
                          <a:effectLst/>
                        </a:rPr>
                        <a:t>22.4</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600" b="1" dirty="0">
                          <a:effectLst/>
                        </a:rPr>
                        <a:t>70</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r>
              <a:tr h="344170">
                <a:tc>
                  <a:txBody>
                    <a:bodyPr/>
                    <a:lstStyle/>
                    <a:p>
                      <a:pPr algn="ctr">
                        <a:lnSpc>
                          <a:spcPct val="150000"/>
                        </a:lnSpc>
                        <a:spcAft>
                          <a:spcPts val="0"/>
                        </a:spcAft>
                      </a:pPr>
                      <a:r>
                        <a:rPr lang="en-GB" sz="1600" dirty="0">
                          <a:solidFill>
                            <a:schemeClr val="tx1"/>
                          </a:solidFill>
                          <a:effectLst/>
                        </a:rPr>
                        <a:t>2</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Aft>
                          <a:spcPts val="0"/>
                        </a:spcAft>
                      </a:pPr>
                      <a:r>
                        <a:rPr lang="en-GB" sz="1600" b="1" dirty="0">
                          <a:effectLst/>
                        </a:rPr>
                        <a:t>294.4</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600" b="1" dirty="0">
                          <a:effectLst/>
                        </a:rPr>
                        <a:t>54</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r>
              <a:tr h="276860">
                <a:tc>
                  <a:txBody>
                    <a:bodyPr/>
                    <a:lstStyle/>
                    <a:p>
                      <a:pPr algn="ctr">
                        <a:lnSpc>
                          <a:spcPct val="150000"/>
                        </a:lnSpc>
                        <a:spcAft>
                          <a:spcPts val="0"/>
                        </a:spcAft>
                      </a:pPr>
                      <a:r>
                        <a:rPr lang="en-GB" sz="1600" dirty="0">
                          <a:solidFill>
                            <a:schemeClr val="tx1"/>
                          </a:solidFill>
                          <a:effectLst/>
                        </a:rPr>
                        <a:t>3</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ctr">
                        <a:lnSpc>
                          <a:spcPct val="150000"/>
                        </a:lnSpc>
                        <a:spcAft>
                          <a:spcPts val="0"/>
                        </a:spcAft>
                      </a:pPr>
                      <a:r>
                        <a:rPr lang="en-GB" sz="1600" b="1" dirty="0">
                          <a:effectLst/>
                        </a:rPr>
                        <a:t> </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solidFill>
                      <a:srgbClr val="FFC000"/>
                    </a:solidFill>
                  </a:tcPr>
                </a:tc>
                <a:tc>
                  <a:txBody>
                    <a:bodyPr/>
                    <a:lstStyle/>
                    <a:p>
                      <a:pPr algn="ctr">
                        <a:lnSpc>
                          <a:spcPct val="150000"/>
                        </a:lnSpc>
                        <a:spcAft>
                          <a:spcPts val="0"/>
                        </a:spcAft>
                      </a:pPr>
                      <a:r>
                        <a:rPr lang="en-GB" sz="1600" b="1" dirty="0" smtClean="0">
                          <a:solidFill>
                            <a:srgbClr val="FF0000"/>
                          </a:solidFill>
                          <a:effectLst/>
                        </a:rPr>
                        <a:t>38</a:t>
                      </a:r>
                      <a:r>
                        <a:rPr lang="en-GB" sz="1600" b="1" dirty="0">
                          <a:solidFill>
                            <a:srgbClr val="FF0000"/>
                          </a:solidFill>
                          <a:effectLst/>
                        </a:rPr>
                        <a:t> </a:t>
                      </a:r>
                      <a:endParaRPr lang="en-US" sz="16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ctr">
                    <a:solidFill>
                      <a:srgbClr val="FFC000"/>
                    </a:solidFill>
                  </a:tcP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r>
              <a:tr h="353060">
                <a:tc>
                  <a:txBody>
                    <a:bodyPr/>
                    <a:lstStyle/>
                    <a:p>
                      <a:pPr algn="ctr">
                        <a:lnSpc>
                          <a:spcPct val="150000"/>
                        </a:lnSpc>
                        <a:spcAft>
                          <a:spcPts val="0"/>
                        </a:spcAft>
                      </a:pPr>
                      <a:r>
                        <a:rPr lang="en-GB" sz="1600" dirty="0">
                          <a:solidFill>
                            <a:schemeClr val="tx1"/>
                          </a:solidFill>
                          <a:effectLst/>
                        </a:rPr>
                        <a:t>4</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Aft>
                          <a:spcPts val="0"/>
                        </a:spcAft>
                      </a:pPr>
                      <a:r>
                        <a:rPr lang="en-GB" sz="1600" b="1">
                          <a:effectLst/>
                        </a:rPr>
                        <a:t>435.2</a:t>
                      </a:r>
                      <a:endParaRPr lang="en-US" sz="16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600" b="1" dirty="0">
                          <a:effectLst/>
                        </a:rPr>
                        <a:t>24</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r>
              <a:tr h="349250">
                <a:tc>
                  <a:txBody>
                    <a:bodyPr/>
                    <a:lstStyle/>
                    <a:p>
                      <a:pPr algn="ctr">
                        <a:lnSpc>
                          <a:spcPct val="150000"/>
                        </a:lnSpc>
                        <a:spcAft>
                          <a:spcPts val="0"/>
                        </a:spcAft>
                      </a:pPr>
                      <a:r>
                        <a:rPr lang="en-GB" sz="1600" dirty="0">
                          <a:solidFill>
                            <a:schemeClr val="tx1"/>
                          </a:solidFill>
                          <a:effectLst/>
                        </a:rPr>
                        <a:t>5</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Aft>
                          <a:spcPts val="0"/>
                        </a:spcAft>
                      </a:pPr>
                      <a:r>
                        <a:rPr lang="en-GB" sz="1600" b="1">
                          <a:effectLst/>
                        </a:rPr>
                        <a:t>390</a:t>
                      </a:r>
                      <a:endParaRPr lang="en-US" sz="16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600" b="1" dirty="0">
                          <a:effectLst/>
                        </a:rPr>
                        <a:t>12</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r>
              <a:tr h="354330">
                <a:tc>
                  <a:txBody>
                    <a:bodyPr/>
                    <a:lstStyle/>
                    <a:p>
                      <a:pPr algn="ctr">
                        <a:lnSpc>
                          <a:spcPct val="150000"/>
                        </a:lnSpc>
                        <a:spcAft>
                          <a:spcPts val="0"/>
                        </a:spcAft>
                      </a:pPr>
                      <a:r>
                        <a:rPr lang="en-GB" sz="1600" dirty="0">
                          <a:solidFill>
                            <a:schemeClr val="tx1"/>
                          </a:solidFill>
                          <a:effectLst/>
                        </a:rPr>
                        <a:t>6</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Aft>
                          <a:spcPts val="0"/>
                        </a:spcAft>
                      </a:pPr>
                      <a:r>
                        <a:rPr lang="en-GB" sz="1600" b="1">
                          <a:effectLst/>
                        </a:rPr>
                        <a:t>268.8</a:t>
                      </a:r>
                      <a:endParaRPr lang="en-US" sz="16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600" b="1" dirty="0">
                          <a:effectLst/>
                        </a:rPr>
                        <a:t>0.0</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r>
              <a:tr h="350520">
                <a:tc>
                  <a:txBody>
                    <a:bodyPr/>
                    <a:lstStyle/>
                    <a:p>
                      <a:pPr algn="ctr">
                        <a:lnSpc>
                          <a:spcPct val="150000"/>
                        </a:lnSpc>
                        <a:spcAft>
                          <a:spcPts val="0"/>
                        </a:spcAft>
                      </a:pPr>
                      <a:r>
                        <a:rPr lang="en-GB" sz="1600" dirty="0">
                          <a:solidFill>
                            <a:schemeClr val="tx1"/>
                          </a:solidFill>
                          <a:effectLst/>
                        </a:rPr>
                        <a:t>7</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solidFill>
                      <a:srgbClr val="FFC000"/>
                    </a:solidFill>
                  </a:tcPr>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Aft>
                          <a:spcPts val="0"/>
                        </a:spcAft>
                      </a:pPr>
                      <a:r>
                        <a:rPr lang="en-GB" sz="1600" b="1">
                          <a:effectLst/>
                        </a:rPr>
                        <a:t>66.58</a:t>
                      </a:r>
                      <a:endParaRPr lang="en-US" sz="16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600" b="1" dirty="0" smtClean="0">
                          <a:solidFill>
                            <a:srgbClr val="FF0000"/>
                          </a:solidFill>
                          <a:effectLst/>
                        </a:rPr>
                        <a:t>-8</a:t>
                      </a:r>
                      <a:r>
                        <a:rPr lang="en-GB" sz="1600" b="1" dirty="0">
                          <a:solidFill>
                            <a:srgbClr val="FF0000"/>
                          </a:solidFill>
                          <a:effectLst/>
                        </a:rPr>
                        <a:t> </a:t>
                      </a:r>
                      <a:endParaRPr lang="en-US" sz="16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ctr">
                    <a:solidFill>
                      <a:srgbClr val="FFC000"/>
                    </a:solidFill>
                  </a:tcP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r>
              <a:tr h="509556">
                <a:tc>
                  <a:txBody>
                    <a:bodyPr/>
                    <a:lstStyle/>
                    <a:p>
                      <a:pPr algn="ctr">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spcAft>
                          <a:spcPts val="0"/>
                        </a:spcAft>
                      </a:pPr>
                      <a:r>
                        <a:rPr lang="en-GB" sz="12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just">
                        <a:lnSpc>
                          <a:spcPct val="150000"/>
                        </a:lnSpc>
                        <a:spcAft>
                          <a:spcPts val="0"/>
                        </a:spcAft>
                      </a:pPr>
                      <a:r>
                        <a:rPr lang="en-GB" sz="12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50000"/>
                        </a:lnSpc>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pic>
        <p:nvPicPr>
          <p:cNvPr id="574480" name="Picture 1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10939" y="1549400"/>
            <a:ext cx="1245015" cy="581025"/>
          </a:xfrm>
          <a:prstGeom prst="rect">
            <a:avLst/>
          </a:prstGeom>
          <a:noFill/>
          <a:extLst>
            <a:ext uri="{909E8E84-426E-40DD-AFC4-6F175D3DCCD1}">
              <a14:hiddenFill xmlns:a14="http://schemas.microsoft.com/office/drawing/2010/main">
                <a:solidFill>
                  <a:srgbClr val="FFFFFF"/>
                </a:solidFill>
              </a14:hiddenFill>
            </a:ext>
          </a:extLst>
        </p:spPr>
      </p:pic>
      <p:pic>
        <p:nvPicPr>
          <p:cNvPr id="574476" name="Picture 1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99914" y="4791449"/>
            <a:ext cx="433532" cy="31432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6"/>
          <p:cNvSpPr txBox="1">
            <a:spLocks noChangeArrowheads="1"/>
          </p:cNvSpPr>
          <p:nvPr/>
        </p:nvSpPr>
        <p:spPr bwMode="auto">
          <a:xfrm rot="10800000" flipH="1" flipV="1">
            <a:off x="763588" y="1555750"/>
            <a:ext cx="239554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endParaRPr lang="en-US"/>
          </a:p>
        </p:txBody>
      </p:sp>
      <p:sp>
        <p:nvSpPr>
          <p:cNvPr id="15" name="Rectangle 17"/>
          <p:cNvSpPr>
            <a:spLocks noChangeArrowheads="1"/>
          </p:cNvSpPr>
          <p:nvPr/>
        </p:nvSpPr>
        <p:spPr bwMode="auto">
          <a:xfrm>
            <a:off x="742949" y="1392238"/>
            <a:ext cx="45719"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6" name="Rectangle 18"/>
          <p:cNvSpPr>
            <a:spLocks noChangeArrowheads="1"/>
          </p:cNvSpPr>
          <p:nvPr/>
        </p:nvSpPr>
        <p:spPr bwMode="auto">
          <a:xfrm>
            <a:off x="742949" y="1392238"/>
            <a:ext cx="45719"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7" name="Rectangle 19"/>
          <p:cNvSpPr>
            <a:spLocks noChangeArrowheads="1"/>
          </p:cNvSpPr>
          <p:nvPr/>
        </p:nvSpPr>
        <p:spPr bwMode="auto">
          <a:xfrm>
            <a:off x="742949" y="1392238"/>
            <a:ext cx="45719"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pic>
        <p:nvPicPr>
          <p:cNvPr id="24" name="Picture 1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39537" y="4791450"/>
            <a:ext cx="433532" cy="314325"/>
          </a:xfrm>
          <a:prstGeom prst="rect">
            <a:avLst/>
          </a:prstGeom>
          <a:noFill/>
          <a:extLst>
            <a:ext uri="{909E8E84-426E-40DD-AFC4-6F175D3DCCD1}">
              <a14:hiddenFill xmlns:a14="http://schemas.microsoft.com/office/drawing/2010/main">
                <a:solidFill>
                  <a:srgbClr val="FFFFFF"/>
                </a:solidFill>
              </a14:hiddenFill>
            </a:ext>
          </a:extLst>
        </p:spPr>
      </p:pic>
      <p:pic>
        <p:nvPicPr>
          <p:cNvPr id="574484"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7375" y="5219701"/>
            <a:ext cx="3484324" cy="114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4485"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599" y="5124450"/>
            <a:ext cx="3354743" cy="1625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247578" y="2820138"/>
            <a:ext cx="372218" cy="461665"/>
          </a:xfrm>
          <a:prstGeom prst="rect">
            <a:avLst/>
          </a:prstGeom>
          <a:noFill/>
        </p:spPr>
        <p:txBody>
          <a:bodyPr wrap="none" rtlCol="0">
            <a:spAutoFit/>
          </a:bodyPr>
          <a:lstStyle/>
          <a:p>
            <a:r>
              <a:rPr lang="en-US" sz="2400" b="1" dirty="0" smtClean="0">
                <a:solidFill>
                  <a:srgbClr val="FF0000"/>
                </a:solidFill>
              </a:rPr>
              <a:t>?</a:t>
            </a:r>
            <a:endParaRPr lang="en-US" sz="2400" b="1" dirty="0">
              <a:solidFill>
                <a:srgbClr val="FF0000"/>
              </a:solidFill>
            </a:endParaRPr>
          </a:p>
        </p:txBody>
      </p:sp>
    </p:spTree>
    <p:extLst>
      <p:ext uri="{BB962C8B-B14F-4D97-AF65-F5344CB8AC3E}">
        <p14:creationId xmlns:p14="http://schemas.microsoft.com/office/powerpoint/2010/main" val="265293261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1"/>
          <p:cNvSpPr txBox="1">
            <a:spLocks noChangeArrowheads="1"/>
          </p:cNvSpPr>
          <p:nvPr/>
        </p:nvSpPr>
        <p:spPr bwMode="auto">
          <a:xfrm>
            <a:off x="2843213" y="2636838"/>
            <a:ext cx="35528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6000">
                <a:solidFill>
                  <a:srgbClr val="7030A0"/>
                </a:solidFill>
                <a:latin typeface="Elephant" panose="02020904090505020303" pitchFamily="18" charset="0"/>
              </a:rPr>
              <a:t>The End</a:t>
            </a:r>
          </a:p>
        </p:txBody>
      </p:sp>
    </p:spTree>
    <p:extLst>
      <p:ext uri="{BB962C8B-B14F-4D97-AF65-F5344CB8AC3E}">
        <p14:creationId xmlns:p14="http://schemas.microsoft.com/office/powerpoint/2010/main" val="14996772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94431" y="491736"/>
            <a:ext cx="5103283" cy="4822790"/>
          </a:xfrm>
          <a:prstGeom prst="rect">
            <a:avLst/>
          </a:prstGeom>
        </p:spPr>
      </p:pic>
      <p:pic>
        <p:nvPicPr>
          <p:cNvPr id="4" name="Picture 3"/>
          <p:cNvPicPr>
            <a:picLocks noChangeAspect="1"/>
          </p:cNvPicPr>
          <p:nvPr/>
        </p:nvPicPr>
        <p:blipFill>
          <a:blip r:embed="rId3"/>
          <a:stretch>
            <a:fillRect/>
          </a:stretch>
        </p:blipFill>
        <p:spPr>
          <a:xfrm>
            <a:off x="5411275" y="636888"/>
            <a:ext cx="3517564" cy="4532485"/>
          </a:xfrm>
          <a:prstGeom prst="rect">
            <a:avLst/>
          </a:prstGeom>
        </p:spPr>
      </p:pic>
      <p:sp>
        <p:nvSpPr>
          <p:cNvPr id="5" name="Rectangle 4"/>
          <p:cNvSpPr/>
          <p:nvPr/>
        </p:nvSpPr>
        <p:spPr>
          <a:xfrm>
            <a:off x="194431" y="2622176"/>
            <a:ext cx="4754087" cy="3765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5862918" y="2460812"/>
            <a:ext cx="2823882" cy="65890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94430" y="2998694"/>
            <a:ext cx="4754087" cy="3765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flipV="1">
            <a:off x="3724835" y="887507"/>
            <a:ext cx="1465730" cy="134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3107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999921" y="602343"/>
            <a:ext cx="2643189" cy="647700"/>
          </a:xfrm>
          <a:prstGeom prst="rect">
            <a:avLst/>
          </a:prstGeom>
        </p:spPr>
        <p:txBody>
          <a:bodyPr anchor="ctr"/>
          <a:lstStyle/>
          <a:p>
            <a:pPr algn="ctr" rtl="0" eaLnBrk="0" hangingPunct="0">
              <a:defRPr/>
            </a:pPr>
            <a:r>
              <a:rPr lang="en-US" sz="3200" b="1" u="sng" dirty="0">
                <a:solidFill>
                  <a:srgbClr val="7030A0"/>
                </a:solidFill>
                <a:latin typeface="+mn-lt"/>
                <a:cs typeface="+mn-cs"/>
              </a:rPr>
              <a:t>Contents</a:t>
            </a:r>
          </a:p>
        </p:txBody>
      </p:sp>
      <p:sp>
        <p:nvSpPr>
          <p:cNvPr id="8" name="Rectangle 7"/>
          <p:cNvSpPr/>
          <p:nvPr/>
        </p:nvSpPr>
        <p:spPr>
          <a:xfrm>
            <a:off x="-4764"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9524" y="3048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278604" y="1411514"/>
            <a:ext cx="8577264" cy="4858657"/>
          </a:xfrm>
        </p:spPr>
        <p:txBody>
          <a:bodyPr rtlCol="0">
            <a:noAutofit/>
          </a:bodyPr>
          <a:lstStyle/>
          <a:p>
            <a:pPr marL="539750" indent="-357188" algn="l">
              <a:lnSpc>
                <a:spcPts val="3700"/>
              </a:lnSpc>
              <a:spcBef>
                <a:spcPts val="0"/>
              </a:spcBef>
              <a:buFont typeface="Wingdings" pitchFamily="2" charset="2"/>
              <a:buChar char="q"/>
              <a:defRPr/>
            </a:pPr>
            <a:r>
              <a:rPr lang="en-US" sz="2000" b="1" dirty="0" smtClean="0">
                <a:solidFill>
                  <a:srgbClr val="000000"/>
                </a:solidFill>
                <a:effectLst>
                  <a:outerShdw blurRad="38100" dist="38100" dir="2700000" algn="tl">
                    <a:srgbClr val="000000">
                      <a:alpha val="43137"/>
                    </a:srgbClr>
                  </a:outerShdw>
                </a:effectLst>
                <a:latin typeface="Arial Black" panose="020B0A04020102020204" pitchFamily="34" charset="0"/>
              </a:rPr>
              <a:t>Introduction </a:t>
            </a:r>
          </a:p>
          <a:p>
            <a:pPr marL="539750" indent="-357188" algn="l">
              <a:lnSpc>
                <a:spcPts val="3700"/>
              </a:lnSpc>
              <a:spcBef>
                <a:spcPts val="0"/>
              </a:spcBef>
              <a:buFont typeface="Wingdings" pitchFamily="2" charset="2"/>
              <a:buChar char="q"/>
              <a:defRPr/>
            </a:pPr>
            <a:r>
              <a:rPr lang="en-US" sz="2000" b="1" dirty="0" smtClean="0">
                <a:solidFill>
                  <a:srgbClr val="FF0000"/>
                </a:solidFill>
                <a:effectLst>
                  <a:outerShdw blurRad="38100" dist="38100" dir="2700000" algn="tl">
                    <a:srgbClr val="000000">
                      <a:alpha val="43137"/>
                    </a:srgbClr>
                  </a:outerShdw>
                </a:effectLst>
                <a:latin typeface="Arial Black" panose="020B0A04020102020204" pitchFamily="34" charset="0"/>
              </a:rPr>
              <a:t>Types of slope movements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Concepts of Slope Stability Analysis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Factor of Safety</a:t>
            </a:r>
          </a:p>
          <a:p>
            <a:pPr marL="539750" indent="-357188" algn="l">
              <a:lnSpc>
                <a:spcPts val="3700"/>
              </a:lnSpc>
              <a:spcBef>
                <a:spcPts val="0"/>
              </a:spcBef>
              <a:buFont typeface="Wingdings" pitchFamily="2" charset="2"/>
              <a:buChar char="q"/>
              <a:defRPr/>
            </a:pP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Stability of Infinite Slopes </a:t>
            </a:r>
            <a:endPar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endParaRP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a:t>
            </a: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a:t>
            </a: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lopes with Plane Failure Surface</a:t>
            </a:r>
          </a:p>
          <a:p>
            <a:pPr marL="973138" indent="347663" algn="l">
              <a:lnSpc>
                <a:spcPts val="3700"/>
              </a:lnSpc>
              <a:spcBef>
                <a:spcPts val="0"/>
              </a:spcBef>
              <a:buFont typeface="Courier New" panose="02070309020205020404" pitchFamily="49" charset="0"/>
              <a:buChar char="o"/>
              <a:defRPr/>
            </a:pPr>
            <a:r>
              <a:rPr lang="en-US" sz="1800" b="1" dirty="0">
                <a:solidFill>
                  <a:schemeClr val="tx1"/>
                </a:solidFill>
                <a:effectLst>
                  <a:outerShdw blurRad="38100" dist="38100" dir="2700000" algn="tl">
                    <a:srgbClr val="000000">
                      <a:alpha val="43137"/>
                    </a:srgbClr>
                  </a:outerShdw>
                </a:effectLst>
                <a:latin typeface="Arial Black" panose="020B0A04020102020204" pitchFamily="34" charset="0"/>
              </a:rPr>
              <a:t>Culmann’s Method</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Slopes with Circular Failure Surface</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Mass Method</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Method of Slices</a:t>
            </a: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it-IT" sz="2000" b="1" dirty="0" smtClean="0">
              <a:solidFill>
                <a:schemeClr val="tx1"/>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p:txBody>
      </p:sp>
    </p:spTree>
    <p:extLst>
      <p:ext uri="{BB962C8B-B14F-4D97-AF65-F5344CB8AC3E}">
        <p14:creationId xmlns:p14="http://schemas.microsoft.com/office/powerpoint/2010/main" val="42331147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112275" y="142039"/>
            <a:ext cx="4245416" cy="385762"/>
          </a:xfrm>
          <a:solidFill>
            <a:srgbClr val="FFFF00"/>
          </a:solidFill>
          <a:ln w="9525">
            <a:noFill/>
            <a:miter lim="800000"/>
            <a:headEnd/>
            <a:tailEnd/>
          </a:ln>
        </p:spPr>
        <p:txBody>
          <a:bodyPr vert="horz" wrap="square" lIns="91440" tIns="45720" rIns="91440" bIns="45720" numCol="1" anchor="ctr" anchorCtr="0" compatLnSpc="1">
            <a:prstTxWarp prst="textNoShape">
              <a:avLst/>
            </a:prstTxWarp>
          </a:bodyPr>
          <a:lstStyle/>
          <a:p>
            <a:pPr marL="0" indent="0">
              <a:spcBef>
                <a:spcPct val="0"/>
              </a:spcBef>
              <a:buNone/>
            </a:pPr>
            <a:r>
              <a:rPr lang="en-US" sz="2800" b="1" u="sng" dirty="0">
                <a:solidFill>
                  <a:srgbClr val="C00000"/>
                </a:solidFill>
              </a:rPr>
              <a:t>Types of Slope Movements</a:t>
            </a:r>
          </a:p>
        </p:txBody>
      </p:sp>
      <p:sp>
        <p:nvSpPr>
          <p:cNvPr id="12" name="Rectangle 11"/>
          <p:cNvSpPr/>
          <p:nvPr/>
        </p:nvSpPr>
        <p:spPr>
          <a:xfrm>
            <a:off x="1189912" y="1841432"/>
            <a:ext cx="3839288" cy="3539430"/>
          </a:xfrm>
          <a:prstGeom prst="rect">
            <a:avLst/>
          </a:prstGeom>
        </p:spPr>
        <p:txBody>
          <a:bodyPr wrap="square">
            <a:spAutoFit/>
          </a:bodyPr>
          <a:lstStyle/>
          <a:p>
            <a:pPr marL="514350" indent="-514350" algn="l" rtl="0">
              <a:buClr>
                <a:srgbClr val="0070C0"/>
              </a:buClr>
              <a:buFont typeface="Wingdings" panose="05000000000000000000" pitchFamily="2" charset="2"/>
              <a:buChar char="Ø"/>
            </a:pPr>
            <a:r>
              <a:rPr lang="en-US" sz="3200" dirty="0" smtClean="0">
                <a:latin typeface="+mn-lt"/>
              </a:rPr>
              <a:t>Falls</a:t>
            </a:r>
            <a:endParaRPr lang="en-US" sz="3200" dirty="0">
              <a:latin typeface="+mn-lt"/>
            </a:endParaRPr>
          </a:p>
          <a:p>
            <a:pPr marL="514350" indent="-514350" algn="l" rtl="0">
              <a:buClr>
                <a:srgbClr val="0070C0"/>
              </a:buClr>
              <a:buFont typeface="Wingdings" panose="05000000000000000000" pitchFamily="2" charset="2"/>
              <a:buChar char="Ø"/>
            </a:pPr>
            <a:r>
              <a:rPr lang="en-US" sz="3200" dirty="0">
                <a:latin typeface="+mn-lt"/>
              </a:rPr>
              <a:t>Topples</a:t>
            </a:r>
          </a:p>
          <a:p>
            <a:pPr marL="514350" indent="-514350" algn="l" rtl="0">
              <a:buClr>
                <a:srgbClr val="0070C0"/>
              </a:buClr>
              <a:buFont typeface="Wingdings" panose="05000000000000000000" pitchFamily="2" charset="2"/>
              <a:buChar char="Ø"/>
            </a:pPr>
            <a:r>
              <a:rPr lang="en-US" sz="3200" dirty="0">
                <a:latin typeface="+mn-lt"/>
              </a:rPr>
              <a:t>Slides </a:t>
            </a:r>
            <a:endParaRPr lang="en-US" sz="3200" dirty="0" smtClean="0">
              <a:latin typeface="+mn-lt"/>
            </a:endParaRPr>
          </a:p>
          <a:p>
            <a:pPr marL="514350" indent="-514350" algn="l" rtl="0">
              <a:buClr>
                <a:srgbClr val="0070C0"/>
              </a:buClr>
              <a:buFont typeface="Wingdings" panose="05000000000000000000" pitchFamily="2" charset="2"/>
              <a:buChar char="Ø"/>
            </a:pPr>
            <a:r>
              <a:rPr lang="en-US" sz="3200" dirty="0" smtClean="0">
                <a:latin typeface="+mn-lt"/>
              </a:rPr>
              <a:t>Flows</a:t>
            </a:r>
          </a:p>
          <a:p>
            <a:pPr marL="514350" indent="-514350" algn="l" rtl="0">
              <a:buClr>
                <a:srgbClr val="0070C0"/>
              </a:buClr>
              <a:buFont typeface="Wingdings" panose="05000000000000000000" pitchFamily="2" charset="2"/>
              <a:buChar char="Ø"/>
            </a:pPr>
            <a:r>
              <a:rPr lang="en-US" sz="3200" dirty="0" smtClean="0">
                <a:latin typeface="+mn-lt"/>
              </a:rPr>
              <a:t>Creep</a:t>
            </a:r>
          </a:p>
          <a:p>
            <a:pPr marL="514350" indent="-514350" algn="l" rtl="0">
              <a:buClr>
                <a:srgbClr val="0070C0"/>
              </a:buClr>
              <a:buFont typeface="Wingdings" panose="05000000000000000000" pitchFamily="2" charset="2"/>
              <a:buChar char="Ø"/>
            </a:pPr>
            <a:r>
              <a:rPr lang="en-US" sz="3200" dirty="0" smtClean="0">
                <a:latin typeface="+mn-lt"/>
              </a:rPr>
              <a:t>Lateral spreads</a:t>
            </a:r>
            <a:r>
              <a:rPr lang="en-US" sz="3200" dirty="0">
                <a:latin typeface="+mn-lt"/>
              </a:rPr>
              <a:t> </a:t>
            </a:r>
          </a:p>
          <a:p>
            <a:pPr marL="514350" indent="-514350" algn="l" rtl="0">
              <a:buClr>
                <a:srgbClr val="0070C0"/>
              </a:buClr>
              <a:buFont typeface="Wingdings" panose="05000000000000000000" pitchFamily="2" charset="2"/>
              <a:buChar char="Ø"/>
            </a:pPr>
            <a:r>
              <a:rPr lang="en-US" sz="3200" dirty="0">
                <a:latin typeface="+mn-lt"/>
              </a:rPr>
              <a:t>Complex </a:t>
            </a:r>
          </a:p>
        </p:txBody>
      </p:sp>
      <p:sp>
        <p:nvSpPr>
          <p:cNvPr id="7" name="Rectangle 6"/>
          <p:cNvSpPr/>
          <p:nvPr/>
        </p:nvSpPr>
        <p:spPr>
          <a:xfrm>
            <a:off x="391886" y="769118"/>
            <a:ext cx="8294914"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Slope instability (movement) can be classified into six different types:</a:t>
            </a:r>
            <a:endParaRPr lang="en-US" sz="2400" b="1" dirty="0">
              <a:latin typeface="+mn-lt"/>
            </a:endParaRPr>
          </a:p>
        </p:txBody>
      </p:sp>
    </p:spTree>
    <p:extLst>
      <p:ext uri="{BB962C8B-B14F-4D97-AF65-F5344CB8AC3E}">
        <p14:creationId xmlns:p14="http://schemas.microsoft.com/office/powerpoint/2010/main" val="6221090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588" y="105047"/>
            <a:ext cx="1482703" cy="584775"/>
          </a:xfrm>
          <a:prstGeom prst="rect">
            <a:avLst/>
          </a:prstGeom>
        </p:spPr>
        <p:txBody>
          <a:bodyPr wrap="square">
            <a:spAutoFit/>
          </a:bodyPr>
          <a:lstStyle/>
          <a:p>
            <a:pPr algn="just" rtl="0">
              <a:buClr>
                <a:srgbClr val="0070C0"/>
              </a:buClr>
            </a:pPr>
            <a:r>
              <a:rPr lang="en-US" sz="3200" b="1" u="sng" dirty="0" smtClean="0">
                <a:solidFill>
                  <a:srgbClr val="7030A0"/>
                </a:solidFill>
                <a:latin typeface="Calibri" panose="020F0502020204030204" pitchFamily="34" charset="0"/>
                <a:ea typeface="Calibri" panose="020F0502020204030204" pitchFamily="34" charset="0"/>
                <a:cs typeface="Arial" panose="020B0604020202020204" pitchFamily="34" charset="0"/>
              </a:rPr>
              <a:t>I. Falls</a:t>
            </a:r>
            <a:endParaRPr lang="en-US" sz="3200" b="1" u="sng" dirty="0">
              <a:solidFill>
                <a:srgbClr val="7030A0"/>
              </a:solidFill>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a:off x="62588" y="689822"/>
            <a:ext cx="8815388" cy="1938992"/>
          </a:xfrm>
          <a:prstGeom prst="rect">
            <a:avLst/>
          </a:prstGeom>
          <a:ln>
            <a:solidFill>
              <a:srgbClr val="CC6600"/>
            </a:solidFill>
          </a:ln>
        </p:spPr>
        <p:txBody>
          <a:bodyPr wrap="square">
            <a:spAutoFit/>
          </a:bodyPr>
          <a:lstStyle/>
          <a:p>
            <a:pPr marL="342900" indent="-342900" algn="just" rtl="0">
              <a:buFont typeface="Arial" panose="020B0604020202020204" pitchFamily="34" charset="0"/>
              <a:buChar char="•"/>
            </a:pPr>
            <a:r>
              <a:rPr lang="en-US" sz="2000" b="1" dirty="0" smtClean="0">
                <a:solidFill>
                  <a:srgbClr val="FF0000"/>
                </a:solidFill>
                <a:latin typeface="+mn-lt"/>
              </a:rPr>
              <a:t>Rapidly</a:t>
            </a:r>
            <a:r>
              <a:rPr lang="en-US" sz="2000" b="1" dirty="0" smtClean="0">
                <a:latin typeface="+mn-lt"/>
              </a:rPr>
              <a:t> moving mass of material (rock or soil) that </a:t>
            </a:r>
            <a:r>
              <a:rPr lang="en-US" sz="2000" b="1" dirty="0" smtClean="0">
                <a:solidFill>
                  <a:srgbClr val="FF0000"/>
                </a:solidFill>
                <a:latin typeface="+mn-lt"/>
              </a:rPr>
              <a:t>travels</a:t>
            </a:r>
            <a:r>
              <a:rPr lang="en-US" sz="2000" b="1" dirty="0" smtClean="0">
                <a:latin typeface="+mn-lt"/>
              </a:rPr>
              <a:t> mostly through the </a:t>
            </a:r>
            <a:r>
              <a:rPr lang="en-US" sz="2000" b="1" dirty="0" smtClean="0">
                <a:solidFill>
                  <a:srgbClr val="FF0000"/>
                </a:solidFill>
                <a:latin typeface="+mn-lt"/>
              </a:rPr>
              <a:t>air</a:t>
            </a:r>
            <a:r>
              <a:rPr lang="en-US" sz="2000" b="1" dirty="0" smtClean="0">
                <a:latin typeface="+mn-lt"/>
              </a:rPr>
              <a:t> with little or no interaction between moving unit and another.</a:t>
            </a:r>
          </a:p>
          <a:p>
            <a:pPr marL="342900" indent="-342900" algn="just" rtl="0">
              <a:buFont typeface="Arial" panose="020B0604020202020204" pitchFamily="34" charset="0"/>
              <a:buChar char="•"/>
            </a:pPr>
            <a:r>
              <a:rPr lang="en-US" sz="2000" b="1" dirty="0" smtClean="0">
                <a:latin typeface="+mn-lt"/>
              </a:rPr>
              <a:t>As </a:t>
            </a:r>
            <a:r>
              <a:rPr lang="en-US" sz="2000" b="1" dirty="0">
                <a:latin typeface="+mn-lt"/>
              </a:rPr>
              <a:t>they </a:t>
            </a:r>
            <a:r>
              <a:rPr lang="en-US" sz="2000" b="1" dirty="0" smtClean="0">
                <a:latin typeface="+mn-lt"/>
              </a:rPr>
              <a:t>fall, </a:t>
            </a:r>
            <a:r>
              <a:rPr lang="en-US" sz="2000" b="1" dirty="0">
                <a:latin typeface="+mn-lt"/>
              </a:rPr>
              <a:t>the mass will roll and bounce into the air with great force and thus shatter the </a:t>
            </a:r>
            <a:r>
              <a:rPr lang="en-US" sz="2000" b="1" dirty="0" smtClean="0">
                <a:latin typeface="+mn-lt"/>
              </a:rPr>
              <a:t>material </a:t>
            </a:r>
            <a:r>
              <a:rPr lang="en-US" sz="2000" b="1" dirty="0">
                <a:latin typeface="+mn-lt"/>
              </a:rPr>
              <a:t>into smaller fragments</a:t>
            </a:r>
            <a:r>
              <a:rPr lang="en-US" sz="2000" b="1" dirty="0" smtClean="0">
                <a:latin typeface="+mn-lt"/>
              </a:rPr>
              <a:t>.</a:t>
            </a:r>
          </a:p>
          <a:p>
            <a:pPr marL="342900" indent="-342900" algn="just" rtl="0">
              <a:buFont typeface="Arial" panose="020B0604020202020204" pitchFamily="34" charset="0"/>
              <a:buChar char="•"/>
            </a:pPr>
            <a:r>
              <a:rPr lang="en-US" sz="2000" b="1" dirty="0" smtClean="0">
                <a:latin typeface="+mn-lt"/>
              </a:rPr>
              <a:t>It typically occurs for rock </a:t>
            </a:r>
            <a:r>
              <a:rPr lang="en-US" sz="2000" b="1" dirty="0">
                <a:latin typeface="+mn-lt"/>
              </a:rPr>
              <a:t>faces and usually does not provide warning</a:t>
            </a:r>
            <a:r>
              <a:rPr lang="en-US" sz="2000" b="1" dirty="0" smtClean="0">
                <a:latin typeface="+mn-lt"/>
              </a:rPr>
              <a:t>.</a:t>
            </a:r>
          </a:p>
          <a:p>
            <a:pPr marL="342900" indent="-342900" algn="just" rtl="0">
              <a:buFont typeface="Arial" panose="020B0604020202020204" pitchFamily="34" charset="0"/>
              <a:buChar char="•"/>
            </a:pPr>
            <a:r>
              <a:rPr lang="en-US" sz="2000" b="1" dirty="0" smtClean="0">
                <a:solidFill>
                  <a:srgbClr val="FF0000"/>
                </a:solidFill>
                <a:latin typeface="+mn-lt"/>
              </a:rPr>
              <a:t>Analysis of this type of failure is very complex and rarely done</a:t>
            </a:r>
            <a:r>
              <a:rPr lang="en-US" sz="2000" b="1" dirty="0" smtClean="0">
                <a:latin typeface="+mn-lt"/>
              </a:rPr>
              <a:t>.</a:t>
            </a:r>
            <a:endParaRPr lang="en-US" sz="2000" b="1" dirty="0">
              <a:latin typeface="+mn-lt"/>
            </a:endParaRPr>
          </a:p>
        </p:txBody>
      </p:sp>
      <p:pic>
        <p:nvPicPr>
          <p:cNvPr id="10" name="Picture 2"/>
          <p:cNvPicPr>
            <a:picLocks noChangeAspect="1" noChangeArrowheads="1"/>
          </p:cNvPicPr>
          <p:nvPr/>
        </p:nvPicPr>
        <p:blipFill>
          <a:blip r:embed="rId3" cstate="print"/>
          <a:srcRect/>
          <a:stretch>
            <a:fillRect/>
          </a:stretch>
        </p:blipFill>
        <p:spPr bwMode="auto">
          <a:xfrm>
            <a:off x="248327" y="3017159"/>
            <a:ext cx="4566562" cy="3153454"/>
          </a:xfrm>
          <a:prstGeom prst="rect">
            <a:avLst/>
          </a:prstGeom>
          <a:noFill/>
          <a:ln w="9525">
            <a:noFill/>
            <a:miter lim="800000"/>
            <a:headEnd/>
            <a:tailEnd/>
          </a:ln>
          <a:effectLst/>
        </p:spPr>
      </p:pic>
      <p:pic>
        <p:nvPicPr>
          <p:cNvPr id="4" name="Picture 3"/>
          <p:cNvPicPr>
            <a:picLocks noChangeAspect="1"/>
          </p:cNvPicPr>
          <p:nvPr/>
        </p:nvPicPr>
        <p:blipFill>
          <a:blip r:embed="rId4"/>
          <a:stretch>
            <a:fillRect/>
          </a:stretch>
        </p:blipFill>
        <p:spPr>
          <a:xfrm>
            <a:off x="4920342" y="3303918"/>
            <a:ext cx="4070302" cy="2377328"/>
          </a:xfrm>
          <a:prstGeom prst="rect">
            <a:avLst/>
          </a:prstGeom>
          <a:ln>
            <a:solidFill>
              <a:srgbClr val="00B050"/>
            </a:solidFill>
          </a:ln>
        </p:spPr>
      </p:pic>
    </p:spTree>
    <p:extLst>
      <p:ext uri="{BB962C8B-B14F-4D97-AF65-F5344CB8AC3E}">
        <p14:creationId xmlns:p14="http://schemas.microsoft.com/office/powerpoint/2010/main" val="19895896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p:cNvPicPr>
            <a:picLocks noChangeAspect="1"/>
          </p:cNvPicPr>
          <p:nvPr/>
        </p:nvPicPr>
        <p:blipFill>
          <a:blip r:embed="rId3"/>
          <a:stretch>
            <a:fillRect/>
          </a:stretch>
        </p:blipFill>
        <p:spPr>
          <a:xfrm>
            <a:off x="300736" y="2134274"/>
            <a:ext cx="5580433" cy="3964242"/>
          </a:xfrm>
          <a:prstGeom prst="rect">
            <a:avLst/>
          </a:prstGeom>
        </p:spPr>
      </p:pic>
      <p:sp>
        <p:nvSpPr>
          <p:cNvPr id="100" name="Rectangle 99"/>
          <p:cNvSpPr/>
          <p:nvPr/>
        </p:nvSpPr>
        <p:spPr>
          <a:xfrm>
            <a:off x="147359" y="456897"/>
            <a:ext cx="6405841" cy="461665"/>
          </a:xfrm>
          <a:prstGeom prst="rect">
            <a:avLst/>
          </a:prstGeom>
        </p:spPr>
        <p:txBody>
          <a:bodyPr wrap="square">
            <a:spAutoFit/>
          </a:bodyPr>
          <a:lstStyle/>
          <a:p>
            <a:pPr marL="342900" indent="-342900" algn="l" rtl="0">
              <a:buClr>
                <a:srgbClr val="0070C0"/>
              </a:buClr>
              <a:buFont typeface="Arial" panose="020B0604020202020204" pitchFamily="34" charset="0"/>
              <a:buChar char="•"/>
            </a:pPr>
            <a:r>
              <a:rPr lang="en-US" sz="2400" b="1" u="sng" dirty="0" smtClean="0">
                <a:solidFill>
                  <a:srgbClr val="C00000"/>
                </a:solidFill>
              </a:rPr>
              <a:t>Gravitational effect and shear strength</a:t>
            </a:r>
            <a:endParaRPr lang="en-US" sz="2400" b="1" u="sng" dirty="0">
              <a:solidFill>
                <a:srgbClr val="C00000"/>
              </a:solidFill>
            </a:endParaRPr>
          </a:p>
        </p:txBody>
      </p:sp>
      <p:sp>
        <p:nvSpPr>
          <p:cNvPr id="3" name="Rectangle 2"/>
          <p:cNvSpPr/>
          <p:nvPr/>
        </p:nvSpPr>
        <p:spPr>
          <a:xfrm>
            <a:off x="4089405" y="1213051"/>
            <a:ext cx="5163593" cy="1477328"/>
          </a:xfrm>
          <a:prstGeom prst="rect">
            <a:avLst/>
          </a:prstGeom>
        </p:spPr>
        <p:txBody>
          <a:bodyPr wrap="none">
            <a:spAutoFit/>
          </a:bodyPr>
          <a:lstStyle/>
          <a:p>
            <a:pPr lvl="0" algn="l" rtl="0" eaLnBrk="0" fontAlgn="base" hangingPunct="0">
              <a:spcBef>
                <a:spcPct val="0"/>
              </a:spcBef>
              <a:spcAft>
                <a:spcPct val="0"/>
              </a:spcAft>
            </a:pPr>
            <a:r>
              <a:rPr lang="en-US" sz="2000" b="1" dirty="0" smtClean="0">
                <a:solidFill>
                  <a:srgbClr val="34411B"/>
                </a:solidFill>
                <a:ea typeface="Calibri" pitchFamily="34" charset="0"/>
              </a:rPr>
              <a:t>Gravity has two components of forces:</a:t>
            </a:r>
          </a:p>
          <a:p>
            <a:pPr lvl="0" algn="l" rtl="0" eaLnBrk="0" fontAlgn="base" hangingPunct="0">
              <a:spcBef>
                <a:spcPts val="1200"/>
              </a:spcBef>
              <a:spcAft>
                <a:spcPct val="0"/>
              </a:spcAft>
            </a:pPr>
            <a:r>
              <a:rPr lang="en-US" sz="2000" b="1" dirty="0" smtClean="0">
                <a:solidFill>
                  <a:srgbClr val="CC6600"/>
                </a:solidFill>
              </a:rPr>
              <a:t>T</a:t>
            </a:r>
            <a:r>
              <a:rPr lang="en-US" sz="2000" b="1" dirty="0" smtClean="0">
                <a:solidFill>
                  <a:srgbClr val="34411B"/>
                </a:solidFill>
              </a:rPr>
              <a:t> </a:t>
            </a:r>
            <a:r>
              <a:rPr lang="en-US" sz="2000" b="1" dirty="0">
                <a:solidFill>
                  <a:srgbClr val="34411B"/>
                </a:solidFill>
              </a:rPr>
              <a:t> </a:t>
            </a:r>
            <a:r>
              <a:rPr lang="en-US" sz="2000" b="1" dirty="0" smtClean="0">
                <a:solidFill>
                  <a:srgbClr val="34411B"/>
                </a:solidFill>
              </a:rPr>
              <a:t>  driving forces:</a:t>
            </a:r>
          </a:p>
          <a:p>
            <a:pPr lvl="0" algn="l" rtl="0" eaLnBrk="0" fontAlgn="base" hangingPunct="0">
              <a:spcBef>
                <a:spcPct val="0"/>
              </a:spcBef>
              <a:spcAft>
                <a:spcPct val="0"/>
              </a:spcAft>
            </a:pPr>
            <a:endParaRPr lang="en-US" sz="2000" b="1" dirty="0" smtClean="0">
              <a:solidFill>
                <a:srgbClr val="34411B"/>
              </a:solidFill>
            </a:endParaRPr>
          </a:p>
          <a:p>
            <a:pPr lvl="0" algn="l" rtl="0" eaLnBrk="0" fontAlgn="base" hangingPunct="0">
              <a:spcBef>
                <a:spcPct val="0"/>
              </a:spcBef>
              <a:spcAft>
                <a:spcPct val="0"/>
              </a:spcAft>
            </a:pPr>
            <a:r>
              <a:rPr lang="en-US" sz="2000" b="1" dirty="0" smtClean="0">
                <a:solidFill>
                  <a:srgbClr val="0070C0"/>
                </a:solidFill>
              </a:rPr>
              <a:t>N</a:t>
            </a:r>
            <a:r>
              <a:rPr lang="en-US" sz="2000" b="1" dirty="0" smtClean="0">
                <a:solidFill>
                  <a:srgbClr val="34411B"/>
                </a:solidFill>
              </a:rPr>
              <a:t>   resisting forces (because of friction); </a:t>
            </a:r>
            <a:endParaRPr lang="en-GB" sz="2000" b="1" dirty="0">
              <a:solidFill>
                <a:srgbClr val="34411B"/>
              </a:solidFill>
            </a:endParaRPr>
          </a:p>
        </p:txBody>
      </p:sp>
      <p:sp>
        <p:nvSpPr>
          <p:cNvPr id="4" name="Rectangle 3"/>
          <p:cNvSpPr/>
          <p:nvPr/>
        </p:nvSpPr>
        <p:spPr>
          <a:xfrm>
            <a:off x="6310770" y="1704165"/>
            <a:ext cx="1470467" cy="400110"/>
          </a:xfrm>
          <a:prstGeom prst="rect">
            <a:avLst/>
          </a:prstGeom>
        </p:spPr>
        <p:txBody>
          <a:bodyPr wrap="none">
            <a:spAutoFit/>
          </a:bodyPr>
          <a:lstStyle/>
          <a:p>
            <a:pPr algn="l" rtl="0"/>
            <a:r>
              <a:rPr lang="en-GB" sz="2000" b="1" dirty="0" smtClean="0">
                <a:latin typeface="Times New Roman" pitchFamily="18" charset="0"/>
                <a:cs typeface="Times New Roman" pitchFamily="18" charset="0"/>
              </a:rPr>
              <a:t>T= W</a:t>
            </a:r>
            <a:r>
              <a:rPr lang="ar-SA" sz="2000" b="1" dirty="0" smtClean="0"/>
              <a:t>.</a:t>
            </a:r>
            <a:r>
              <a:rPr lang="en-US" sz="2000" b="1" dirty="0" smtClean="0"/>
              <a:t> </a:t>
            </a:r>
            <a:r>
              <a:rPr lang="ar-SA" sz="2000" b="1" dirty="0" err="1" smtClean="0">
                <a:latin typeface="Times New Roman" pitchFamily="18" charset="0"/>
                <a:cs typeface="Times New Roman" pitchFamily="18" charset="0"/>
              </a:rPr>
              <a:t>sin</a:t>
            </a:r>
            <a:r>
              <a:rPr lang="ar-SA" sz="2000" b="1" dirty="0" smtClean="0"/>
              <a:t> </a:t>
            </a:r>
            <a:r>
              <a:rPr lang="ar-SA" sz="2000" b="1" dirty="0">
                <a:latin typeface="Symbol" pitchFamily="18" charset="2"/>
              </a:rPr>
              <a:t>b</a:t>
            </a:r>
            <a:endParaRPr lang="en-GB" sz="2000" b="1" dirty="0">
              <a:latin typeface="Symbol" pitchFamily="18" charset="2"/>
            </a:endParaRPr>
          </a:p>
        </p:txBody>
      </p:sp>
      <p:sp>
        <p:nvSpPr>
          <p:cNvPr id="6" name="Rectangle 5"/>
          <p:cNvSpPr/>
          <p:nvPr/>
        </p:nvSpPr>
        <p:spPr>
          <a:xfrm>
            <a:off x="6260276" y="2742044"/>
            <a:ext cx="1571456" cy="400110"/>
          </a:xfrm>
          <a:prstGeom prst="rect">
            <a:avLst/>
          </a:prstGeom>
        </p:spPr>
        <p:txBody>
          <a:bodyPr wrap="none">
            <a:spAutoFit/>
          </a:bodyPr>
          <a:lstStyle/>
          <a:p>
            <a:pPr algn="l" rtl="0"/>
            <a:r>
              <a:rPr lang="en-GB" sz="2000" b="1" dirty="0" smtClean="0">
                <a:latin typeface="Times New Roman" pitchFamily="18" charset="0"/>
                <a:cs typeface="Times New Roman" pitchFamily="18" charset="0"/>
              </a:rPr>
              <a:t>N = W</a:t>
            </a:r>
            <a:r>
              <a:rPr lang="ar-SA" sz="2000" b="1" dirty="0" smtClean="0"/>
              <a:t>.</a:t>
            </a:r>
            <a:r>
              <a:rPr lang="en-US" sz="2000" b="1" dirty="0" smtClean="0"/>
              <a:t> </a:t>
            </a:r>
            <a:r>
              <a:rPr lang="ar-SA" sz="2000" b="1" dirty="0" err="1" smtClean="0">
                <a:latin typeface="Times New Roman" pitchFamily="18" charset="0"/>
                <a:cs typeface="Times New Roman" pitchFamily="18" charset="0"/>
              </a:rPr>
              <a:t>cos</a:t>
            </a:r>
            <a:r>
              <a:rPr lang="en-US" sz="2000" b="1" dirty="0" smtClean="0">
                <a:latin typeface="Times New Roman" pitchFamily="18" charset="0"/>
                <a:cs typeface="Times New Roman" pitchFamily="18" charset="0"/>
              </a:rPr>
              <a:t> </a:t>
            </a:r>
            <a:r>
              <a:rPr lang="ar-SA" sz="2000" b="1" dirty="0" smtClean="0">
                <a:latin typeface="Symbol" pitchFamily="18" charset="2"/>
              </a:rPr>
              <a:t>b</a:t>
            </a:r>
            <a:endParaRPr lang="en-GB" sz="2000" b="1" dirty="0">
              <a:latin typeface="Symbol" pitchFamily="18" charset="2"/>
            </a:endParaRPr>
          </a:p>
        </p:txBody>
      </p:sp>
      <p:grpSp>
        <p:nvGrpSpPr>
          <p:cNvPr id="11" name="Group 10"/>
          <p:cNvGrpSpPr/>
          <p:nvPr/>
        </p:nvGrpSpPr>
        <p:grpSpPr>
          <a:xfrm rot="21426769" flipH="1">
            <a:off x="1201940" y="3011589"/>
            <a:ext cx="4268136" cy="3101010"/>
            <a:chOff x="-693793" y="3064265"/>
            <a:chExt cx="4268136" cy="3101010"/>
          </a:xfrm>
        </p:grpSpPr>
        <p:sp>
          <p:nvSpPr>
            <p:cNvPr id="22" name="Line 19"/>
            <p:cNvSpPr>
              <a:spLocks noChangeShapeType="1"/>
            </p:cNvSpPr>
            <p:nvPr/>
          </p:nvSpPr>
          <p:spPr bwMode="auto">
            <a:xfrm>
              <a:off x="2615220" y="3189500"/>
              <a:ext cx="19015" cy="510381"/>
            </a:xfrm>
            <a:prstGeom prst="line">
              <a:avLst/>
            </a:prstGeom>
            <a:ln w="38100">
              <a:headEnd/>
              <a:tailEnd type="triangle" w="med" len="med"/>
            </a:ln>
          </p:spPr>
          <p:style>
            <a:lnRef idx="1">
              <a:schemeClr val="dk1"/>
            </a:lnRef>
            <a:fillRef idx="0">
              <a:schemeClr val="dk1"/>
            </a:fillRef>
            <a:effectRef idx="0">
              <a:schemeClr val="dk1"/>
            </a:effectRef>
            <a:fontRef idx="minor">
              <a:schemeClr val="tx1"/>
            </a:fontRef>
          </p:style>
          <p:txBody>
            <a:bodyPr/>
            <a:lstStyle/>
            <a:p>
              <a:endParaRPr lang="en-GB" sz="2000"/>
            </a:p>
          </p:txBody>
        </p:sp>
        <p:sp>
          <p:nvSpPr>
            <p:cNvPr id="25" name="Line 22"/>
            <p:cNvSpPr>
              <a:spLocks noChangeShapeType="1"/>
            </p:cNvSpPr>
            <p:nvPr/>
          </p:nvSpPr>
          <p:spPr bwMode="auto">
            <a:xfrm flipV="1">
              <a:off x="-693793" y="6142886"/>
              <a:ext cx="682871" cy="22389"/>
            </a:xfrm>
            <a:prstGeom prst="line">
              <a:avLst/>
            </a:prstGeom>
            <a:ln>
              <a:headEnd/>
              <a:tailEnd/>
            </a:ln>
          </p:spPr>
          <p:style>
            <a:lnRef idx="1">
              <a:schemeClr val="dk1"/>
            </a:lnRef>
            <a:fillRef idx="0">
              <a:schemeClr val="dk1"/>
            </a:fillRef>
            <a:effectRef idx="0">
              <a:schemeClr val="dk1"/>
            </a:effectRef>
            <a:fontRef idx="minor">
              <a:schemeClr val="tx1"/>
            </a:fontRef>
          </p:style>
          <p:txBody>
            <a:bodyPr/>
            <a:lstStyle/>
            <a:p>
              <a:endParaRPr lang="en-GB" sz="2000"/>
            </a:p>
          </p:txBody>
        </p:sp>
        <p:sp>
          <p:nvSpPr>
            <p:cNvPr id="28" name="Text Box 25"/>
            <p:cNvSpPr txBox="1">
              <a:spLocks noChangeArrowheads="1"/>
            </p:cNvSpPr>
            <p:nvPr/>
          </p:nvSpPr>
          <p:spPr bwMode="auto">
            <a:xfrm>
              <a:off x="2143108" y="3500438"/>
              <a:ext cx="447115" cy="353912"/>
            </a:xfrm>
            <a:prstGeom prst="rect">
              <a:avLst/>
            </a:prstGeom>
            <a:noFill/>
            <a:ln w="9525">
              <a:noFill/>
              <a:miter lim="800000"/>
              <a:headEnd/>
              <a:tailEnd/>
            </a:ln>
          </p:spPr>
          <p:txBody>
            <a:bodyPr/>
            <a:lstStyle/>
            <a:p>
              <a:r>
                <a:rPr lang="en-GB" sz="2000" b="1" dirty="0">
                  <a:latin typeface="Times New Roman" pitchFamily="18" charset="0"/>
                  <a:cs typeface="Times New Roman" pitchFamily="18" charset="0"/>
                </a:rPr>
                <a:t>W</a:t>
              </a:r>
            </a:p>
          </p:txBody>
        </p:sp>
        <p:cxnSp>
          <p:nvCxnSpPr>
            <p:cNvPr id="29" name="Straight Arrow Connector 28"/>
            <p:cNvCxnSpPr/>
            <p:nvPr/>
          </p:nvCxnSpPr>
          <p:spPr>
            <a:xfrm rot="21426769" flipV="1">
              <a:off x="2268098" y="3990994"/>
              <a:ext cx="282456" cy="135994"/>
            </a:xfrm>
            <a:prstGeom prst="straightConnector1">
              <a:avLst/>
            </a:prstGeom>
            <a:ln>
              <a:solidFill>
                <a:srgbClr val="0070C0"/>
              </a:solidFill>
              <a:tailEnd type="arrow"/>
            </a:ln>
          </p:spPr>
          <p:style>
            <a:lnRef idx="1">
              <a:schemeClr val="accent2"/>
            </a:lnRef>
            <a:fillRef idx="0">
              <a:schemeClr val="accent2"/>
            </a:fillRef>
            <a:effectRef idx="0">
              <a:schemeClr val="accent2"/>
            </a:effectRef>
            <a:fontRef idx="minor">
              <a:schemeClr val="tx1"/>
            </a:fontRef>
          </p:style>
        </p:cxnSp>
        <p:cxnSp>
          <p:nvCxnSpPr>
            <p:cNvPr id="30" name="Straight Arrow Connector 29"/>
            <p:cNvCxnSpPr/>
            <p:nvPr/>
          </p:nvCxnSpPr>
          <p:spPr>
            <a:xfrm rot="21426769" flipV="1">
              <a:off x="2806230" y="3595153"/>
              <a:ext cx="368550" cy="185727"/>
            </a:xfrm>
            <a:prstGeom prst="straightConnector1">
              <a:avLst/>
            </a:prstGeom>
            <a:ln>
              <a:solidFill>
                <a:srgbClr val="0070C0"/>
              </a:solidFill>
              <a:tailEnd type="arrow"/>
            </a:ln>
          </p:spPr>
          <p:style>
            <a:lnRef idx="1">
              <a:schemeClr val="accent2"/>
            </a:lnRef>
            <a:fillRef idx="0">
              <a:schemeClr val="accent2"/>
            </a:fillRef>
            <a:effectRef idx="0">
              <a:schemeClr val="accent2"/>
            </a:effectRef>
            <a:fontRef idx="minor">
              <a:schemeClr val="tx1"/>
            </a:fontRef>
          </p:style>
        </p:cxnSp>
        <p:cxnSp>
          <p:nvCxnSpPr>
            <p:cNvPr id="32" name="Straight Arrow Connector 31"/>
            <p:cNvCxnSpPr/>
            <p:nvPr/>
          </p:nvCxnSpPr>
          <p:spPr>
            <a:xfrm flipV="1">
              <a:off x="3288591" y="3283918"/>
              <a:ext cx="285752" cy="238968"/>
            </a:xfrm>
            <a:prstGeom prst="straightConnector1">
              <a:avLst/>
            </a:prstGeom>
            <a:ln>
              <a:solidFill>
                <a:srgbClr val="0070C0"/>
              </a:solidFill>
              <a:tailEnd type="arrow"/>
            </a:ln>
          </p:spPr>
          <p:style>
            <a:lnRef idx="1">
              <a:schemeClr val="accent2"/>
            </a:lnRef>
            <a:fillRef idx="0">
              <a:schemeClr val="accent2"/>
            </a:fillRef>
            <a:effectRef idx="0">
              <a:schemeClr val="accent2"/>
            </a:effectRef>
            <a:fontRef idx="minor">
              <a:schemeClr val="tx1"/>
            </a:fontRef>
          </p:style>
        </p:cxnSp>
        <p:cxnSp>
          <p:nvCxnSpPr>
            <p:cNvPr id="33" name="Straight Arrow Connector 32"/>
            <p:cNvCxnSpPr/>
            <p:nvPr/>
          </p:nvCxnSpPr>
          <p:spPr>
            <a:xfrm rot="21426769" flipH="1">
              <a:off x="2348197" y="3190111"/>
              <a:ext cx="276315" cy="23517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4" name="Straight Arrow Connector 33"/>
            <p:cNvCxnSpPr/>
            <p:nvPr/>
          </p:nvCxnSpPr>
          <p:spPr>
            <a:xfrm rot="21426769">
              <a:off x="2638422" y="3165543"/>
              <a:ext cx="236557" cy="35213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6" name="Text Box 25"/>
            <p:cNvSpPr txBox="1">
              <a:spLocks noChangeArrowheads="1"/>
            </p:cNvSpPr>
            <p:nvPr/>
          </p:nvSpPr>
          <p:spPr bwMode="auto">
            <a:xfrm rot="21426769">
              <a:off x="2044245" y="3064265"/>
              <a:ext cx="467677" cy="323151"/>
            </a:xfrm>
            <a:prstGeom prst="rect">
              <a:avLst/>
            </a:prstGeom>
            <a:noFill/>
            <a:ln w="9525">
              <a:noFill/>
              <a:miter lim="800000"/>
              <a:headEnd/>
              <a:tailEnd/>
            </a:ln>
          </p:spPr>
          <p:txBody>
            <a:bodyPr/>
            <a:lstStyle/>
            <a:p>
              <a:r>
                <a:rPr lang="en-GB" b="1" dirty="0" smtClean="0">
                  <a:solidFill>
                    <a:srgbClr val="CC6600"/>
                  </a:solidFill>
                  <a:latin typeface="Times New Roman" pitchFamily="18" charset="0"/>
                  <a:cs typeface="Times New Roman" pitchFamily="18" charset="0"/>
                </a:rPr>
                <a:t>T</a:t>
              </a:r>
              <a:endParaRPr lang="en-GB" b="1" dirty="0">
                <a:solidFill>
                  <a:srgbClr val="CC6600"/>
                </a:solidFill>
                <a:latin typeface="Symbol" pitchFamily="18" charset="2"/>
              </a:endParaRPr>
            </a:p>
          </p:txBody>
        </p:sp>
      </p:grpSp>
      <p:sp>
        <p:nvSpPr>
          <p:cNvPr id="24" name="Rectangle 23"/>
          <p:cNvSpPr/>
          <p:nvPr/>
        </p:nvSpPr>
        <p:spPr>
          <a:xfrm>
            <a:off x="6295384" y="3899378"/>
            <a:ext cx="1719163" cy="400110"/>
          </a:xfrm>
          <a:prstGeom prst="rect">
            <a:avLst/>
          </a:prstGeom>
        </p:spPr>
        <p:txBody>
          <a:bodyPr wrap="square">
            <a:spAutoFit/>
          </a:bodyPr>
          <a:lstStyle/>
          <a:p>
            <a:r>
              <a:rPr lang="en-US" sz="2000" b="1" dirty="0" smtClean="0">
                <a:latin typeface="Times New Roman" panose="02020603050405020304" pitchFamily="18" charset="0"/>
                <a:cs typeface="Times New Roman" panose="02020603050405020304" pitchFamily="18" charset="0"/>
              </a:rPr>
              <a:t>S = </a:t>
            </a:r>
            <a:r>
              <a:rPr lang="en-US" sz="2000" b="1" dirty="0">
                <a:latin typeface="Times New Roman" panose="02020603050405020304" pitchFamily="18" charset="0"/>
                <a:cs typeface="Times New Roman" panose="02020603050405020304" pitchFamily="18" charset="0"/>
              </a:rPr>
              <a:t>N tan </a:t>
            </a:r>
            <a:r>
              <a:rPr lang="en-US" sz="2000" b="1" dirty="0">
                <a:latin typeface="Symbol" panose="05050102010706020507" pitchFamily="18" charset="2"/>
                <a:cs typeface="Times New Roman" panose="02020603050405020304" pitchFamily="18" charset="0"/>
              </a:rPr>
              <a:t>f</a:t>
            </a:r>
          </a:p>
        </p:txBody>
      </p:sp>
      <p:sp>
        <p:nvSpPr>
          <p:cNvPr id="26" name="Rectangle 25"/>
          <p:cNvSpPr/>
          <p:nvPr/>
        </p:nvSpPr>
        <p:spPr>
          <a:xfrm>
            <a:off x="5707894" y="3181115"/>
            <a:ext cx="3204093" cy="1015663"/>
          </a:xfrm>
          <a:prstGeom prst="rect">
            <a:avLst/>
          </a:prstGeom>
        </p:spPr>
        <p:txBody>
          <a:bodyPr wrap="square">
            <a:spAutoFit/>
          </a:bodyPr>
          <a:lstStyle/>
          <a:p>
            <a:pPr algn="l" rtl="0"/>
            <a:r>
              <a:rPr lang="en-US" sz="2000" b="1" dirty="0">
                <a:solidFill>
                  <a:srgbClr val="34411B"/>
                </a:solidFill>
                <a:ea typeface="Calibri" pitchFamily="34" charset="0"/>
              </a:rPr>
              <a:t>the interface develop its resistance from friction (</a:t>
            </a:r>
            <a:r>
              <a:rPr lang="en-US" sz="2000" b="1" dirty="0">
                <a:solidFill>
                  <a:srgbClr val="34411B"/>
                </a:solidFill>
                <a:latin typeface="Symbol" panose="05050102010706020507" pitchFamily="18" charset="2"/>
                <a:ea typeface="Calibri" pitchFamily="34" charset="0"/>
              </a:rPr>
              <a:t>f</a:t>
            </a:r>
            <a:r>
              <a:rPr lang="en-US" sz="2000" b="1" dirty="0">
                <a:solidFill>
                  <a:srgbClr val="34411B"/>
                </a:solidFill>
                <a:ea typeface="Calibri" pitchFamily="34" charset="0"/>
              </a:rPr>
              <a:t>):</a:t>
            </a:r>
          </a:p>
        </p:txBody>
      </p:sp>
      <p:sp>
        <p:nvSpPr>
          <p:cNvPr id="44" name="Text Box 20"/>
          <p:cNvSpPr txBox="1">
            <a:spLocks noChangeArrowheads="1"/>
          </p:cNvSpPr>
          <p:nvPr/>
        </p:nvSpPr>
        <p:spPr bwMode="auto">
          <a:xfrm>
            <a:off x="4723925" y="5450092"/>
            <a:ext cx="359158" cy="317367"/>
          </a:xfrm>
          <a:prstGeom prst="rect">
            <a:avLst/>
          </a:prstGeom>
          <a:noFill/>
          <a:ln w="9525">
            <a:noFill/>
            <a:miter lim="800000"/>
            <a:headEnd/>
            <a:tailEnd/>
          </a:ln>
        </p:spPr>
        <p:txBody>
          <a:bodyPr/>
          <a:lstStyle/>
          <a:p>
            <a:r>
              <a:rPr lang="en-GB" b="1" dirty="0">
                <a:latin typeface="Symbol" pitchFamily="18" charset="2"/>
              </a:rPr>
              <a:t>b</a:t>
            </a:r>
          </a:p>
        </p:txBody>
      </p:sp>
      <p:sp>
        <p:nvSpPr>
          <p:cNvPr id="45" name="Rectangle 44"/>
          <p:cNvSpPr/>
          <p:nvPr/>
        </p:nvSpPr>
        <p:spPr>
          <a:xfrm>
            <a:off x="505640" y="5912987"/>
            <a:ext cx="4140877" cy="523220"/>
          </a:xfrm>
          <a:prstGeom prst="rect">
            <a:avLst/>
          </a:prstGeom>
        </p:spPr>
        <p:txBody>
          <a:bodyPr wrap="none">
            <a:spAutoFit/>
          </a:bodyPr>
          <a:lstStyle/>
          <a:p>
            <a:pPr algn="l"/>
            <a:r>
              <a:rPr lang="en-US" sz="2800" b="1" dirty="0" smtClean="0">
                <a:solidFill>
                  <a:srgbClr val="FF0000"/>
                </a:solidFill>
                <a:latin typeface="Arabic Typesetting" pitchFamily="66" charset="-78"/>
                <a:ea typeface="Calibri" pitchFamily="34" charset="0"/>
                <a:sym typeface="Symbol" pitchFamily="18" charset="2"/>
              </a:rPr>
              <a:t>A = effective Base Area of sliding block</a:t>
            </a:r>
            <a:endParaRPr lang="en-GB" sz="2000" b="1" dirty="0">
              <a:solidFill>
                <a:srgbClr val="FF0000"/>
              </a:solidFill>
            </a:endParaRPr>
          </a:p>
        </p:txBody>
      </p:sp>
      <p:sp>
        <p:nvSpPr>
          <p:cNvPr id="46" name="Rectangle 45"/>
          <p:cNvSpPr/>
          <p:nvPr/>
        </p:nvSpPr>
        <p:spPr>
          <a:xfrm>
            <a:off x="3235223" y="3912094"/>
            <a:ext cx="1575231" cy="400110"/>
          </a:xfrm>
          <a:prstGeom prst="rect">
            <a:avLst/>
          </a:prstGeom>
        </p:spPr>
        <p:txBody>
          <a:bodyPr wrap="square">
            <a:spAutoFit/>
          </a:bodyPr>
          <a:lstStyle/>
          <a:p>
            <a:pPr algn="l" rtl="0" eaLnBrk="0" fontAlgn="base" hangingPunct="0">
              <a:spcBef>
                <a:spcPct val="0"/>
              </a:spcBef>
              <a:spcAft>
                <a:spcPct val="0"/>
              </a:spcAft>
            </a:pPr>
            <a:r>
              <a:rPr lang="en-US" sz="2000" b="1" dirty="0" smtClean="0">
                <a:latin typeface="Symbol" panose="05050102010706020507" pitchFamily="18" charset="2"/>
                <a:cs typeface="Times New Roman" panose="02020603050405020304" pitchFamily="18" charset="0"/>
              </a:rPr>
              <a:t>f </a:t>
            </a:r>
            <a:r>
              <a:rPr lang="en-US" sz="2000" dirty="0" smtClean="0">
                <a:solidFill>
                  <a:srgbClr val="34411B"/>
                </a:solidFill>
                <a:ea typeface="Calibri" pitchFamily="34" charset="0"/>
                <a:sym typeface="Symbol" pitchFamily="18" charset="2"/>
              </a:rPr>
              <a:t>= friction</a:t>
            </a:r>
            <a:endParaRPr lang="en-GB" sz="2000" dirty="0" smtClean="0">
              <a:solidFill>
                <a:srgbClr val="34411B"/>
              </a:solidFill>
            </a:endParaRPr>
          </a:p>
        </p:txBody>
      </p:sp>
      <p:sp>
        <p:nvSpPr>
          <p:cNvPr id="47" name="Text Box 25"/>
          <p:cNvSpPr txBox="1">
            <a:spLocks noChangeArrowheads="1"/>
          </p:cNvSpPr>
          <p:nvPr/>
        </p:nvSpPr>
        <p:spPr bwMode="auto">
          <a:xfrm>
            <a:off x="1656970" y="3011373"/>
            <a:ext cx="506355" cy="470190"/>
          </a:xfrm>
          <a:prstGeom prst="rect">
            <a:avLst/>
          </a:prstGeom>
          <a:noFill/>
          <a:ln w="9525">
            <a:noFill/>
            <a:miter lim="800000"/>
            <a:headEnd/>
            <a:tailEnd/>
          </a:ln>
        </p:spPr>
        <p:txBody>
          <a:bodyPr/>
          <a:lstStyle/>
          <a:p>
            <a:r>
              <a:rPr lang="en-GB" sz="2000" b="1" dirty="0">
                <a:solidFill>
                  <a:srgbClr val="0070C0"/>
                </a:solidFill>
                <a:latin typeface="Times New Roman" pitchFamily="18" charset="0"/>
                <a:cs typeface="Times New Roman" pitchFamily="18" charset="0"/>
              </a:rPr>
              <a:t>N</a:t>
            </a:r>
            <a:endParaRPr lang="en-GB" sz="2000" b="1" dirty="0">
              <a:solidFill>
                <a:srgbClr val="0070C0"/>
              </a:solidFill>
              <a:latin typeface="Symbol" pitchFamily="18" charset="2"/>
            </a:endParaRPr>
          </a:p>
        </p:txBody>
      </p:sp>
      <p:sp>
        <p:nvSpPr>
          <p:cNvPr id="48" name="Rectangle 47"/>
          <p:cNvSpPr/>
          <p:nvPr/>
        </p:nvSpPr>
        <p:spPr>
          <a:xfrm>
            <a:off x="1777659" y="3782692"/>
            <a:ext cx="350036" cy="523220"/>
          </a:xfrm>
          <a:prstGeom prst="rect">
            <a:avLst/>
          </a:prstGeom>
        </p:spPr>
        <p:txBody>
          <a:bodyPr wrap="square">
            <a:spAutoFit/>
          </a:bodyPr>
          <a:lstStyle/>
          <a:p>
            <a:pPr lvl="0" algn="r" rtl="1" eaLnBrk="0" fontAlgn="base" hangingPunct="0">
              <a:spcBef>
                <a:spcPct val="0"/>
              </a:spcBef>
              <a:spcAft>
                <a:spcPct val="0"/>
              </a:spcAft>
            </a:pPr>
            <a:r>
              <a:rPr lang="en-US" sz="2800" b="1" dirty="0" smtClean="0">
                <a:solidFill>
                  <a:srgbClr val="0070C0"/>
                </a:solidFill>
                <a:ea typeface="Calibri" pitchFamily="34" charset="0"/>
              </a:rPr>
              <a:t>S</a:t>
            </a:r>
            <a:endParaRPr lang="en-GB" sz="2800" b="1" dirty="0" smtClean="0">
              <a:solidFill>
                <a:srgbClr val="0070C0"/>
              </a:solidFill>
            </a:endParaRPr>
          </a:p>
        </p:txBody>
      </p:sp>
      <p:cxnSp>
        <p:nvCxnSpPr>
          <p:cNvPr id="43" name="Straight Arrow Connector 42"/>
          <p:cNvCxnSpPr>
            <a:stCxn id="46" idx="1"/>
          </p:cNvCxnSpPr>
          <p:nvPr/>
        </p:nvCxnSpPr>
        <p:spPr>
          <a:xfrm flipH="1" flipV="1">
            <a:off x="2835631" y="4044303"/>
            <a:ext cx="399592" cy="678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6102411" y="4518851"/>
            <a:ext cx="2688557" cy="400110"/>
          </a:xfrm>
          <a:prstGeom prst="rect">
            <a:avLst/>
          </a:prstGeom>
        </p:spPr>
        <p:txBody>
          <a:bodyPr wrap="none">
            <a:spAutoFit/>
          </a:bodyPr>
          <a:lstStyle/>
          <a:p>
            <a:pPr algn="l" rtl="0"/>
            <a:r>
              <a:rPr lang="en-US" sz="2000" b="1" dirty="0" smtClean="0">
                <a:solidFill>
                  <a:srgbClr val="34411B"/>
                </a:solidFill>
                <a:ea typeface="Calibri" pitchFamily="34" charset="0"/>
              </a:rPr>
              <a:t>In terms of stresses:</a:t>
            </a:r>
            <a:endParaRPr lang="en-US" sz="2000" b="1" dirty="0"/>
          </a:p>
        </p:txBody>
      </p:sp>
      <p:sp>
        <p:nvSpPr>
          <p:cNvPr id="53" name="Rectangle 52"/>
          <p:cNvSpPr/>
          <p:nvPr/>
        </p:nvSpPr>
        <p:spPr>
          <a:xfrm>
            <a:off x="6109024" y="4945520"/>
            <a:ext cx="2114828" cy="400110"/>
          </a:xfrm>
          <a:prstGeom prst="rect">
            <a:avLst/>
          </a:prstGeom>
        </p:spPr>
        <p:txBody>
          <a:bodyPr wrap="square">
            <a:spAutoFit/>
          </a:bodyPr>
          <a:lstStyle/>
          <a:p>
            <a:pPr algn="l" rtl="0"/>
            <a:r>
              <a:rPr lang="en-US" sz="2000" b="1" dirty="0" smtClean="0">
                <a:latin typeface="Times New Roman" panose="02020603050405020304" pitchFamily="18" charset="0"/>
                <a:cs typeface="Times New Roman" panose="02020603050405020304" pitchFamily="18" charset="0"/>
              </a:rPr>
              <a:t>S/A = N/A </a:t>
            </a:r>
            <a:r>
              <a:rPr lang="en-US" sz="2000" b="1" dirty="0">
                <a:latin typeface="Times New Roman" panose="02020603050405020304" pitchFamily="18" charset="0"/>
                <a:cs typeface="Times New Roman" panose="02020603050405020304" pitchFamily="18" charset="0"/>
              </a:rPr>
              <a:t>tan </a:t>
            </a:r>
            <a:r>
              <a:rPr lang="en-US" sz="2000" b="1" dirty="0">
                <a:latin typeface="Symbol" panose="05050102010706020507" pitchFamily="18" charset="2"/>
                <a:cs typeface="Times New Roman" panose="02020603050405020304" pitchFamily="18" charset="0"/>
              </a:rPr>
              <a:t>f</a:t>
            </a:r>
          </a:p>
        </p:txBody>
      </p:sp>
      <p:sp>
        <p:nvSpPr>
          <p:cNvPr id="54" name="Rectangle 53"/>
          <p:cNvSpPr/>
          <p:nvPr/>
        </p:nvSpPr>
        <p:spPr>
          <a:xfrm>
            <a:off x="6109024" y="5608695"/>
            <a:ext cx="2114828" cy="461665"/>
          </a:xfrm>
          <a:prstGeom prst="rect">
            <a:avLst/>
          </a:prstGeom>
        </p:spPr>
        <p:txBody>
          <a:bodyPr wrap="square">
            <a:spAutoFit/>
          </a:bodyPr>
          <a:lstStyle/>
          <a:p>
            <a:pPr algn="l" rtl="0"/>
            <a:r>
              <a:rPr lang="en-US" sz="2400" b="1" dirty="0" smtClean="0">
                <a:latin typeface="Symbol" panose="05050102010706020507" pitchFamily="18" charset="2"/>
                <a:cs typeface="Times New Roman" panose="02020603050405020304" pitchFamily="18" charset="0"/>
              </a:rPr>
              <a:t>t</a:t>
            </a:r>
            <a:r>
              <a:rPr lang="en-US" sz="2400" b="1" baseline="-25000" dirty="0" smtClean="0">
                <a:cs typeface="Times New Roman" panose="02020603050405020304" pitchFamily="18" charset="0"/>
              </a:rPr>
              <a:t>f</a:t>
            </a:r>
            <a:r>
              <a:rPr lang="en-US" sz="2400" b="1" dirty="0" smtClean="0">
                <a:latin typeface="Times New Roman" panose="02020603050405020304" pitchFamily="18" charset="0"/>
                <a:cs typeface="Times New Roman" panose="02020603050405020304" pitchFamily="18" charset="0"/>
              </a:rPr>
              <a:t> = </a:t>
            </a:r>
            <a:r>
              <a:rPr lang="en-US" sz="2400" b="1" dirty="0" smtClean="0">
                <a:latin typeface="Symbol" panose="05050102010706020507" pitchFamily="18" charset="2"/>
                <a:cs typeface="Times New Roman" panose="02020603050405020304" pitchFamily="18" charset="0"/>
              </a:rPr>
              <a:t>s</a:t>
            </a:r>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tan </a:t>
            </a:r>
            <a:r>
              <a:rPr lang="en-US" sz="2400" b="1" dirty="0" smtClean="0">
                <a:latin typeface="Symbol" panose="05050102010706020507" pitchFamily="18" charset="2"/>
                <a:cs typeface="Times New Roman" panose="02020603050405020304" pitchFamily="18" charset="0"/>
              </a:rPr>
              <a:t>f</a:t>
            </a:r>
            <a:endParaRPr lang="en-US" sz="2400" b="1" dirty="0">
              <a:cs typeface="Times New Roman" panose="02020603050405020304" pitchFamily="18" charset="0"/>
            </a:endParaRPr>
          </a:p>
        </p:txBody>
      </p:sp>
      <p:sp>
        <p:nvSpPr>
          <p:cNvPr id="50" name="Rectangle 49"/>
          <p:cNvSpPr/>
          <p:nvPr/>
        </p:nvSpPr>
        <p:spPr>
          <a:xfrm>
            <a:off x="6109024" y="5314508"/>
            <a:ext cx="386644" cy="369332"/>
          </a:xfrm>
          <a:prstGeom prst="rect">
            <a:avLst/>
          </a:prstGeom>
        </p:spPr>
        <p:txBody>
          <a:bodyPr wrap="none">
            <a:spAutoFit/>
          </a:bodyPr>
          <a:lstStyle/>
          <a:p>
            <a:r>
              <a:rPr lang="en-US" dirty="0" smtClean="0">
                <a:solidFill>
                  <a:srgbClr val="34411B"/>
                </a:solidFill>
                <a:ea typeface="Calibri" pitchFamily="34" charset="0"/>
              </a:rPr>
              <a:t>or</a:t>
            </a:r>
            <a:endParaRPr lang="en-US" dirty="0"/>
          </a:p>
        </p:txBody>
      </p:sp>
      <p:sp>
        <p:nvSpPr>
          <p:cNvPr id="52" name="Rectangle 51"/>
          <p:cNvSpPr/>
          <p:nvPr/>
        </p:nvSpPr>
        <p:spPr>
          <a:xfrm>
            <a:off x="1444372" y="2302389"/>
            <a:ext cx="1056700" cy="369332"/>
          </a:xfrm>
          <a:prstGeom prst="rect">
            <a:avLst/>
          </a:prstGeom>
          <a:solidFill>
            <a:schemeClr val="bg1"/>
          </a:solidFill>
        </p:spPr>
        <p:txBody>
          <a:bodyPr wrap="none">
            <a:spAutoFit/>
          </a:bodyPr>
          <a:lstStyle/>
          <a:p>
            <a:r>
              <a:rPr lang="en-US" b="1" dirty="0" smtClean="0">
                <a:solidFill>
                  <a:srgbClr val="34411B"/>
                </a:solidFill>
                <a:effectLst>
                  <a:outerShdw blurRad="38100" dist="38100" dir="2700000" algn="tl">
                    <a:srgbClr val="000000">
                      <a:alpha val="43137"/>
                    </a:srgbClr>
                  </a:outerShdw>
                </a:effectLst>
                <a:ea typeface="Calibri" pitchFamily="34" charset="0"/>
              </a:rPr>
              <a:t>Boulder</a:t>
            </a:r>
            <a:endParaRPr lang="en-US" b="1" dirty="0">
              <a:effectLst>
                <a:outerShdw blurRad="38100" dist="38100" dir="2700000" algn="tl">
                  <a:srgbClr val="000000">
                    <a:alpha val="43137"/>
                  </a:srgbClr>
                </a:outerShdw>
              </a:effectLst>
            </a:endParaRPr>
          </a:p>
        </p:txBody>
      </p:sp>
      <p:cxnSp>
        <p:nvCxnSpPr>
          <p:cNvPr id="7" name="Straight Arrow Connector 6"/>
          <p:cNvCxnSpPr/>
          <p:nvPr/>
        </p:nvCxnSpPr>
        <p:spPr>
          <a:xfrm flipH="1">
            <a:off x="6872298" y="4305912"/>
            <a:ext cx="1" cy="2800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24881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15_12a.jpg"/>
          <p:cNvPicPr/>
          <p:nvPr/>
        </p:nvPicPr>
        <p:blipFill>
          <a:blip r:embed="rId3" cstate="print">
            <a:extLst>
              <a:ext uri="{28A0092B-C50C-407E-A947-70E740481C1C}">
                <a14:useLocalDpi xmlns:a14="http://schemas.microsoft.com/office/drawing/2010/main" val="0"/>
              </a:ext>
            </a:extLst>
          </a:blip>
          <a:srcRect b="10822"/>
          <a:stretch>
            <a:fillRect/>
          </a:stretch>
        </p:blipFill>
        <p:spPr bwMode="auto">
          <a:xfrm>
            <a:off x="776164" y="664823"/>
            <a:ext cx="7772400" cy="5193792"/>
          </a:xfrm>
          <a:prstGeom prst="rect">
            <a:avLst/>
          </a:prstGeom>
          <a:noFill/>
          <a:ln>
            <a:noFill/>
          </a:ln>
          <a:extLst/>
        </p:spPr>
      </p:pic>
    </p:spTree>
    <p:extLst>
      <p:ext uri="{BB962C8B-B14F-4D97-AF65-F5344CB8AC3E}">
        <p14:creationId xmlns:p14="http://schemas.microsoft.com/office/powerpoint/2010/main" val="34123212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999921" y="602343"/>
            <a:ext cx="2643189" cy="647700"/>
          </a:xfrm>
          <a:prstGeom prst="rect">
            <a:avLst/>
          </a:prstGeom>
        </p:spPr>
        <p:txBody>
          <a:bodyPr anchor="ctr"/>
          <a:lstStyle/>
          <a:p>
            <a:pPr algn="ctr" rtl="0" eaLnBrk="0" hangingPunct="0">
              <a:defRPr/>
            </a:pPr>
            <a:r>
              <a:rPr lang="en-US" sz="3200" b="1" u="sng" dirty="0">
                <a:solidFill>
                  <a:srgbClr val="7030A0"/>
                </a:solidFill>
                <a:latin typeface="+mn-lt"/>
                <a:cs typeface="+mn-cs"/>
              </a:rPr>
              <a:t>Contents</a:t>
            </a:r>
          </a:p>
        </p:txBody>
      </p:sp>
      <p:sp>
        <p:nvSpPr>
          <p:cNvPr id="8" name="Rectangle 7"/>
          <p:cNvSpPr/>
          <p:nvPr/>
        </p:nvSpPr>
        <p:spPr>
          <a:xfrm>
            <a:off x="-4764"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9524" y="3048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278604" y="1411514"/>
            <a:ext cx="8577264" cy="4858657"/>
          </a:xfrm>
        </p:spPr>
        <p:txBody>
          <a:bodyPr rtlCol="0">
            <a:noAutofit/>
          </a:bodyPr>
          <a:lstStyle/>
          <a:p>
            <a:pPr marL="539750" indent="-357188" algn="l">
              <a:lnSpc>
                <a:spcPts val="3700"/>
              </a:lnSpc>
              <a:spcBef>
                <a:spcPts val="0"/>
              </a:spcBef>
              <a:buFont typeface="Wingdings" pitchFamily="2" charset="2"/>
              <a:buChar char="q"/>
              <a:defRPr/>
            </a:pPr>
            <a:r>
              <a:rPr lang="en-US" sz="2000" b="1" dirty="0" smtClean="0">
                <a:solidFill>
                  <a:srgbClr val="FF0000"/>
                </a:solidFill>
                <a:effectLst>
                  <a:outerShdw blurRad="38100" dist="38100" dir="2700000" algn="tl">
                    <a:srgbClr val="000000">
                      <a:alpha val="43137"/>
                    </a:srgbClr>
                  </a:outerShdw>
                </a:effectLst>
                <a:latin typeface="Arial Black" panose="020B0A04020102020204" pitchFamily="34" charset="0"/>
              </a:rPr>
              <a:t>Introduction </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Types of slope movements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Concepts of Slope Stability Analysis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Factor of Safety</a:t>
            </a:r>
          </a:p>
          <a:p>
            <a:pPr marL="539750" indent="-357188" algn="l">
              <a:lnSpc>
                <a:spcPts val="3700"/>
              </a:lnSpc>
              <a:spcBef>
                <a:spcPts val="0"/>
              </a:spcBef>
              <a:buFont typeface="Wingdings" pitchFamily="2" charset="2"/>
              <a:buChar char="q"/>
              <a:defRPr/>
            </a:pP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Stability of Infinite Slopes </a:t>
            </a:r>
            <a:endPar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endParaRP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a:t>
            </a: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a:t>
            </a: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lopes with Plane Failure Surface</a:t>
            </a:r>
          </a:p>
          <a:p>
            <a:pPr marL="973138" indent="347663" algn="l">
              <a:lnSpc>
                <a:spcPts val="3700"/>
              </a:lnSpc>
              <a:spcBef>
                <a:spcPts val="0"/>
              </a:spcBef>
              <a:buFont typeface="Courier New" panose="02070309020205020404" pitchFamily="49" charset="0"/>
              <a:buChar char="o"/>
              <a:defRPr/>
            </a:pPr>
            <a:r>
              <a:rPr lang="en-US" sz="1800" b="1" dirty="0">
                <a:solidFill>
                  <a:schemeClr val="tx1"/>
                </a:solidFill>
                <a:effectLst>
                  <a:outerShdw blurRad="38100" dist="38100" dir="2700000" algn="tl">
                    <a:srgbClr val="000000">
                      <a:alpha val="43137"/>
                    </a:srgbClr>
                  </a:outerShdw>
                </a:effectLst>
                <a:latin typeface="Arial Black" panose="020B0A04020102020204" pitchFamily="34" charset="0"/>
              </a:rPr>
              <a:t>Culmann’s Method</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Slopes with Circular Failure Surface</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Mass Method</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Method of Slices</a:t>
            </a: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it-IT" sz="2000" b="1" dirty="0" smtClean="0">
              <a:solidFill>
                <a:schemeClr val="tx1"/>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p:txBody>
      </p:sp>
    </p:spTree>
    <p:extLst>
      <p:ext uri="{BB962C8B-B14F-4D97-AF65-F5344CB8AC3E}">
        <p14:creationId xmlns:p14="http://schemas.microsoft.com/office/powerpoint/2010/main" val="10568017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215" y="96990"/>
            <a:ext cx="2235022" cy="584775"/>
          </a:xfrm>
          <a:prstGeom prst="rect">
            <a:avLst/>
          </a:prstGeom>
        </p:spPr>
        <p:txBody>
          <a:bodyPr wrap="square">
            <a:spAutoFit/>
          </a:bodyPr>
          <a:lstStyle/>
          <a:p>
            <a:pPr algn="just" rtl="0">
              <a:buClr>
                <a:srgbClr val="0070C0"/>
              </a:buClr>
            </a:pPr>
            <a:r>
              <a:rPr lang="en-US" sz="3200" b="1" u="sng" dirty="0" smtClean="0">
                <a:solidFill>
                  <a:srgbClr val="7030A0"/>
                </a:solidFill>
                <a:latin typeface="Calibri" panose="020F0502020204030204" pitchFamily="34" charset="0"/>
                <a:ea typeface="Calibri" panose="020F0502020204030204" pitchFamily="34" charset="0"/>
                <a:cs typeface="Arial" panose="020B0604020202020204" pitchFamily="34" charset="0"/>
              </a:rPr>
              <a:t>II. Topples</a:t>
            </a:r>
            <a:endParaRPr lang="en-US" sz="3200" b="1" u="sng" dirty="0">
              <a:solidFill>
                <a:srgbClr val="7030A0"/>
              </a:solidFill>
              <a:latin typeface="Calibri" panose="020F0502020204030204" pitchFamily="34" charset="0"/>
              <a:ea typeface="Calibri" panose="020F0502020204030204" pitchFamily="34" charset="0"/>
              <a:cs typeface="Arial" panose="020B0604020202020204" pitchFamily="34" charset="0"/>
            </a:endParaRPr>
          </a:p>
        </p:txBody>
      </p:sp>
      <p:sp>
        <p:nvSpPr>
          <p:cNvPr id="6" name="Rectangle 5"/>
          <p:cNvSpPr/>
          <p:nvPr/>
        </p:nvSpPr>
        <p:spPr>
          <a:xfrm>
            <a:off x="54281" y="1107457"/>
            <a:ext cx="8282510" cy="707886"/>
          </a:xfrm>
          <a:prstGeom prst="rect">
            <a:avLst/>
          </a:prstGeom>
          <a:ln>
            <a:solidFill>
              <a:srgbClr val="CC6600"/>
            </a:solidFill>
          </a:ln>
        </p:spPr>
        <p:txBody>
          <a:bodyPr wrap="square">
            <a:spAutoFit/>
          </a:bodyPr>
          <a:lstStyle/>
          <a:p>
            <a:pPr algn="just" rtl="0"/>
            <a:r>
              <a:rPr lang="en-US" sz="2000" b="1" dirty="0"/>
              <a:t>This is a forward </a:t>
            </a:r>
            <a:r>
              <a:rPr lang="en-US" sz="2000" b="1" dirty="0">
                <a:solidFill>
                  <a:srgbClr val="FF0000"/>
                </a:solidFill>
              </a:rPr>
              <a:t>rotation</a:t>
            </a:r>
            <a:r>
              <a:rPr lang="en-US" sz="2000" b="1" dirty="0"/>
              <a:t> of soil and/or rock mass about an axis </a:t>
            </a:r>
            <a:r>
              <a:rPr lang="en-US" sz="2000" b="1" dirty="0">
                <a:solidFill>
                  <a:srgbClr val="FF0000"/>
                </a:solidFill>
              </a:rPr>
              <a:t>below</a:t>
            </a:r>
            <a:r>
              <a:rPr lang="en-US" sz="2000" b="1" dirty="0"/>
              <a:t> </a:t>
            </a:r>
            <a:r>
              <a:rPr lang="en-US" sz="2000" b="1" dirty="0" smtClean="0"/>
              <a:t>the </a:t>
            </a:r>
            <a:r>
              <a:rPr lang="en-US" sz="2000" b="1" dirty="0" smtClean="0">
                <a:solidFill>
                  <a:srgbClr val="FF0000"/>
                </a:solidFill>
              </a:rPr>
              <a:t>center</a:t>
            </a:r>
            <a:r>
              <a:rPr lang="en-US" sz="2000" b="1" dirty="0" smtClean="0"/>
              <a:t> </a:t>
            </a:r>
            <a:r>
              <a:rPr lang="en-US" sz="2000" b="1" dirty="0"/>
              <a:t>of gravity of mass being </a:t>
            </a:r>
            <a:r>
              <a:rPr lang="en-US" sz="2000" b="1" dirty="0" smtClean="0"/>
              <a:t>displaced.</a:t>
            </a:r>
            <a:endParaRPr lang="en-US" sz="2000" b="1" dirty="0"/>
          </a:p>
        </p:txBody>
      </p:sp>
      <p:pic>
        <p:nvPicPr>
          <p:cNvPr id="16" name="Picture 3"/>
          <p:cNvPicPr>
            <a:picLocks noChangeAspect="1" noChangeArrowheads="1"/>
          </p:cNvPicPr>
          <p:nvPr/>
        </p:nvPicPr>
        <p:blipFill>
          <a:blip r:embed="rId3" cstate="print"/>
          <a:srcRect/>
          <a:stretch>
            <a:fillRect/>
          </a:stretch>
        </p:blipFill>
        <p:spPr bwMode="auto">
          <a:xfrm>
            <a:off x="96008" y="2928938"/>
            <a:ext cx="4361691" cy="3238225"/>
          </a:xfrm>
          <a:prstGeom prst="rect">
            <a:avLst/>
          </a:prstGeom>
          <a:noFill/>
          <a:ln w="9525">
            <a:noFill/>
            <a:miter lim="800000"/>
            <a:headEnd/>
            <a:tailEnd/>
          </a:ln>
          <a:effectLst/>
        </p:spPr>
      </p:pic>
      <p:sp>
        <p:nvSpPr>
          <p:cNvPr id="17" name="Freeform 16"/>
          <p:cNvSpPr/>
          <p:nvPr/>
        </p:nvSpPr>
        <p:spPr>
          <a:xfrm>
            <a:off x="2065034" y="4394485"/>
            <a:ext cx="138545" cy="692727"/>
          </a:xfrm>
          <a:custGeom>
            <a:avLst/>
            <a:gdLst>
              <a:gd name="connsiteX0" fmla="*/ 0 w 138545"/>
              <a:gd name="connsiteY0" fmla="*/ 0 h 692727"/>
              <a:gd name="connsiteX1" fmla="*/ 96981 w 138545"/>
              <a:gd name="connsiteY1" fmla="*/ 180109 h 692727"/>
              <a:gd name="connsiteX2" fmla="*/ 124691 w 138545"/>
              <a:gd name="connsiteY2" fmla="*/ 429490 h 692727"/>
              <a:gd name="connsiteX3" fmla="*/ 138545 w 138545"/>
              <a:gd name="connsiteY3" fmla="*/ 692727 h 692727"/>
              <a:gd name="connsiteX4" fmla="*/ 138545 w 138545"/>
              <a:gd name="connsiteY4" fmla="*/ 692727 h 692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45" h="692727">
                <a:moveTo>
                  <a:pt x="0" y="0"/>
                </a:moveTo>
                <a:lnTo>
                  <a:pt x="96981" y="180109"/>
                </a:lnTo>
                <a:lnTo>
                  <a:pt x="124691" y="429490"/>
                </a:lnTo>
                <a:lnTo>
                  <a:pt x="138545" y="692727"/>
                </a:lnTo>
                <a:lnTo>
                  <a:pt x="138545" y="692727"/>
                </a:lnTo>
              </a:path>
            </a:pathLst>
          </a:custGeom>
          <a:ln>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GB"/>
          </a:p>
        </p:txBody>
      </p:sp>
      <p:sp>
        <p:nvSpPr>
          <p:cNvPr id="18" name="Arc 17"/>
          <p:cNvSpPr/>
          <p:nvPr/>
        </p:nvSpPr>
        <p:spPr>
          <a:xfrm rot="19543561">
            <a:off x="1711373" y="4505938"/>
            <a:ext cx="544702" cy="482842"/>
          </a:xfrm>
          <a:prstGeom prst="arc">
            <a:avLst>
              <a:gd name="adj1" fmla="val 11889975"/>
              <a:gd name="adj2" fmla="val 18716987"/>
            </a:avLst>
          </a:prstGeom>
          <a:ln w="57150">
            <a:solidFill>
              <a:schemeClr val="bg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GB"/>
          </a:p>
        </p:txBody>
      </p:sp>
      <p:pic>
        <p:nvPicPr>
          <p:cNvPr id="2" name="Picture 1"/>
          <p:cNvPicPr>
            <a:picLocks noChangeAspect="1"/>
          </p:cNvPicPr>
          <p:nvPr/>
        </p:nvPicPr>
        <p:blipFill>
          <a:blip r:embed="rId4"/>
          <a:stretch>
            <a:fillRect/>
          </a:stretch>
        </p:blipFill>
        <p:spPr>
          <a:xfrm>
            <a:off x="4619065" y="3332903"/>
            <a:ext cx="4403687" cy="2123163"/>
          </a:xfrm>
          <a:prstGeom prst="rect">
            <a:avLst/>
          </a:prstGeom>
          <a:ln>
            <a:solidFill>
              <a:srgbClr val="00B050"/>
            </a:solidFill>
          </a:ln>
        </p:spPr>
      </p:pic>
    </p:spTree>
    <p:extLst>
      <p:ext uri="{BB962C8B-B14F-4D97-AF65-F5344CB8AC3E}">
        <p14:creationId xmlns:p14="http://schemas.microsoft.com/office/powerpoint/2010/main" val="22481952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4885669" y="2127489"/>
            <a:ext cx="1261884" cy="369332"/>
          </a:xfrm>
          <a:prstGeom prst="rect">
            <a:avLst/>
          </a:prstGeom>
          <a:solidFill>
            <a:schemeClr val="bg1"/>
          </a:solidFill>
        </p:spPr>
        <p:txBody>
          <a:bodyPr wrap="none">
            <a:spAutoFit/>
          </a:bodyPr>
          <a:lstStyle/>
          <a:p>
            <a:pPr algn="l" rtl="0"/>
            <a:r>
              <a:rPr lang="en-GB" dirty="0" smtClean="0">
                <a:solidFill>
                  <a:srgbClr val="34411B"/>
                </a:solidFill>
                <a:latin typeface="Times New Roman" pitchFamily="18" charset="0"/>
                <a:cs typeface="Times New Roman" pitchFamily="18" charset="0"/>
              </a:rPr>
              <a:t>Back-Scrap</a:t>
            </a:r>
            <a:endParaRPr lang="en-GB" dirty="0"/>
          </a:p>
        </p:txBody>
      </p:sp>
      <p:sp>
        <p:nvSpPr>
          <p:cNvPr id="20" name="Rectangle 19"/>
          <p:cNvSpPr/>
          <p:nvPr/>
        </p:nvSpPr>
        <p:spPr>
          <a:xfrm>
            <a:off x="3497269" y="4372084"/>
            <a:ext cx="1285852" cy="646331"/>
          </a:xfrm>
          <a:prstGeom prst="rect">
            <a:avLst/>
          </a:prstGeom>
          <a:solidFill>
            <a:schemeClr val="bg1"/>
          </a:solidFill>
        </p:spPr>
        <p:txBody>
          <a:bodyPr wrap="square">
            <a:spAutoFit/>
          </a:bodyPr>
          <a:lstStyle/>
          <a:p>
            <a:pPr algn="ctr" rtl="0"/>
            <a:r>
              <a:rPr lang="en-GB" b="1" dirty="0" smtClean="0">
                <a:solidFill>
                  <a:srgbClr val="34411B"/>
                </a:solidFill>
                <a:latin typeface="Times New Roman" pitchFamily="18" charset="0"/>
                <a:cs typeface="Times New Roman" pitchFamily="18" charset="0"/>
              </a:rPr>
              <a:t>Bulging at Toe</a:t>
            </a:r>
            <a:endParaRPr lang="en-GB" b="1" dirty="0"/>
          </a:p>
        </p:txBody>
      </p:sp>
      <p:sp>
        <p:nvSpPr>
          <p:cNvPr id="3" name="Rectangle 2"/>
          <p:cNvSpPr/>
          <p:nvPr/>
        </p:nvSpPr>
        <p:spPr>
          <a:xfrm>
            <a:off x="70024" y="120116"/>
            <a:ext cx="2415530" cy="584775"/>
          </a:xfrm>
          <a:prstGeom prst="rect">
            <a:avLst/>
          </a:prstGeom>
        </p:spPr>
        <p:txBody>
          <a:bodyPr wrap="square">
            <a:spAutoFit/>
          </a:bodyPr>
          <a:lstStyle/>
          <a:p>
            <a:pPr algn="just" rtl="0">
              <a:buClr>
                <a:srgbClr val="0070C0"/>
              </a:buClr>
            </a:pPr>
            <a:r>
              <a:rPr lang="en-US" sz="3200" b="1" u="sng" dirty="0" smtClean="0">
                <a:solidFill>
                  <a:srgbClr val="7030A0"/>
                </a:solidFill>
                <a:latin typeface="Calibri" panose="020F0502020204030204" pitchFamily="34" charset="0"/>
                <a:ea typeface="Calibri" panose="020F0502020204030204" pitchFamily="34" charset="0"/>
                <a:cs typeface="Arial" panose="020B0604020202020204" pitchFamily="34" charset="0"/>
              </a:rPr>
              <a:t>III. Slides</a:t>
            </a:r>
            <a:endParaRPr lang="en-US" sz="3200" b="1" u="sng" dirty="0">
              <a:solidFill>
                <a:srgbClr val="7030A0"/>
              </a:solidFill>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119088" y="2309735"/>
            <a:ext cx="4172892" cy="905376"/>
          </a:xfrm>
          <a:prstGeom prst="rect">
            <a:avLst/>
          </a:prstGeom>
        </p:spPr>
        <p:txBody>
          <a:bodyPr wrap="square">
            <a:spAutoFit/>
          </a:bodyPr>
          <a:lstStyle/>
          <a:p>
            <a:pPr algn="l" rtl="0">
              <a:spcBef>
                <a:spcPts val="600"/>
              </a:spcBef>
              <a:buClr>
                <a:srgbClr val="0070C0"/>
              </a:buClr>
            </a:pPr>
            <a:r>
              <a:rPr lang="en-US" sz="2400" b="1" u="sng" dirty="0" smtClean="0"/>
              <a:t>Slides</a:t>
            </a:r>
            <a:r>
              <a:rPr lang="en-US" sz="2800" b="1" dirty="0"/>
              <a:t> </a:t>
            </a:r>
            <a:endParaRPr lang="en-US" sz="2800" b="1" dirty="0" smtClean="0"/>
          </a:p>
          <a:p>
            <a:pPr marL="171450" lvl="1" algn="l" rtl="0">
              <a:spcBef>
                <a:spcPts val="100"/>
              </a:spcBef>
              <a:buClr>
                <a:srgbClr val="0070C0"/>
              </a:buClr>
            </a:pPr>
            <a:r>
              <a:rPr lang="en-US" sz="2400" b="1" dirty="0" smtClean="0"/>
              <a:t>A. </a:t>
            </a:r>
            <a:r>
              <a:rPr lang="en-US" sz="2400" b="1" dirty="0"/>
              <a:t>Translational </a:t>
            </a:r>
            <a:r>
              <a:rPr lang="en-US" sz="2400" b="1" dirty="0" smtClean="0"/>
              <a:t>(</a:t>
            </a:r>
            <a:r>
              <a:rPr lang="en-US" sz="2400" b="1" dirty="0" smtClean="0">
                <a:solidFill>
                  <a:srgbClr val="CC6600"/>
                </a:solidFill>
              </a:rPr>
              <a:t>planar</a:t>
            </a:r>
            <a:r>
              <a:rPr lang="en-US" sz="2400" b="1" dirty="0" smtClean="0"/>
              <a:t>) </a:t>
            </a:r>
          </a:p>
        </p:txBody>
      </p:sp>
      <p:sp>
        <p:nvSpPr>
          <p:cNvPr id="6" name="Rectangle 5"/>
          <p:cNvSpPr/>
          <p:nvPr/>
        </p:nvSpPr>
        <p:spPr>
          <a:xfrm>
            <a:off x="359066" y="690718"/>
            <a:ext cx="8425867" cy="1200329"/>
          </a:xfrm>
          <a:prstGeom prst="rect">
            <a:avLst/>
          </a:prstGeom>
          <a:ln>
            <a:noFill/>
          </a:ln>
        </p:spPr>
        <p:txBody>
          <a:bodyPr wrap="square">
            <a:spAutoFit/>
          </a:bodyPr>
          <a:lstStyle/>
          <a:p>
            <a:pPr marL="342900" indent="-342900" algn="just" rtl="0">
              <a:buFont typeface="Courier New" panose="02070309020205020404" pitchFamily="49" charset="0"/>
              <a:buChar char="o"/>
            </a:pPr>
            <a:r>
              <a:rPr lang="en-US" sz="2400" b="1" dirty="0">
                <a:latin typeface="+mn-lt"/>
              </a:rPr>
              <a:t>M</a:t>
            </a:r>
            <a:r>
              <a:rPr lang="en-US" sz="2400" b="1" dirty="0" smtClean="0">
                <a:latin typeface="+mn-lt"/>
              </a:rPr>
              <a:t>ovements </a:t>
            </a:r>
            <a:r>
              <a:rPr lang="en-US" sz="2400" b="1" dirty="0">
                <a:latin typeface="+mn-lt"/>
              </a:rPr>
              <a:t>occur along </a:t>
            </a:r>
            <a:r>
              <a:rPr lang="en-US" sz="2400" b="1" dirty="0">
                <a:solidFill>
                  <a:srgbClr val="FF0000"/>
                </a:solidFill>
                <a:latin typeface="+mn-lt"/>
              </a:rPr>
              <a:t>planar</a:t>
            </a:r>
            <a:r>
              <a:rPr lang="en-US" sz="2400" b="1" dirty="0">
                <a:latin typeface="+mn-lt"/>
              </a:rPr>
              <a:t> failure surfaces that may run more-or less parallel to the slope</a:t>
            </a:r>
            <a:r>
              <a:rPr lang="en-US" sz="2400" b="1" dirty="0" smtClean="0">
                <a:latin typeface="+mn-lt"/>
              </a:rPr>
              <a:t>. </a:t>
            </a:r>
            <a:r>
              <a:rPr lang="en-US" sz="2400" b="1" dirty="0">
                <a:latin typeface="+mn-lt"/>
              </a:rPr>
              <a:t>Movement is </a:t>
            </a:r>
            <a:r>
              <a:rPr lang="en-US" sz="2400" b="1" dirty="0" smtClean="0">
                <a:latin typeface="+mn-lt"/>
              </a:rPr>
              <a:t>controlled </a:t>
            </a:r>
            <a:r>
              <a:rPr lang="en-US" sz="2400" b="1" dirty="0">
                <a:latin typeface="+mn-lt"/>
              </a:rPr>
              <a:t>by discontinuities </a:t>
            </a:r>
            <a:r>
              <a:rPr lang="en-US" sz="2400" b="1" dirty="0" smtClean="0">
                <a:latin typeface="+mn-lt"/>
              </a:rPr>
              <a:t>or weak bedded planes. </a:t>
            </a:r>
            <a:endParaRPr lang="en-US" sz="2400" b="1" dirty="0">
              <a:latin typeface="+mn-lt"/>
            </a:endParaRPr>
          </a:p>
        </p:txBody>
      </p:sp>
      <p:pic>
        <p:nvPicPr>
          <p:cNvPr id="15" name="Picture 2"/>
          <p:cNvPicPr>
            <a:picLocks noChangeAspect="1" noChangeArrowheads="1"/>
          </p:cNvPicPr>
          <p:nvPr/>
        </p:nvPicPr>
        <p:blipFill>
          <a:blip r:embed="rId3" cstate="print">
            <a:clrChange>
              <a:clrFrom>
                <a:srgbClr val="FFFFFF"/>
              </a:clrFrom>
              <a:clrTo>
                <a:srgbClr val="FFFFFF">
                  <a:alpha val="0"/>
                </a:srgbClr>
              </a:clrTo>
            </a:clrChange>
          </a:blip>
          <a:srcRect r="201"/>
          <a:stretch>
            <a:fillRect/>
          </a:stretch>
        </p:blipFill>
        <p:spPr bwMode="auto">
          <a:xfrm>
            <a:off x="4311437" y="2374710"/>
            <a:ext cx="4296227" cy="4304881"/>
          </a:xfrm>
          <a:prstGeom prst="rect">
            <a:avLst/>
          </a:prstGeom>
          <a:noFill/>
          <a:ln w="9525">
            <a:noFill/>
            <a:miter lim="800000"/>
            <a:headEnd/>
            <a:tailEnd/>
          </a:ln>
          <a:effectLst/>
        </p:spPr>
      </p:pic>
      <p:sp>
        <p:nvSpPr>
          <p:cNvPr id="2" name="Rectangle 1"/>
          <p:cNvSpPr/>
          <p:nvPr/>
        </p:nvSpPr>
        <p:spPr>
          <a:xfrm>
            <a:off x="5199797" y="2642667"/>
            <a:ext cx="300250" cy="358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400" dirty="0" smtClean="0"/>
              <a:t>A</a:t>
            </a:r>
            <a:endParaRPr lang="en-US" sz="2400" dirty="0"/>
          </a:p>
        </p:txBody>
      </p:sp>
      <p:sp>
        <p:nvSpPr>
          <p:cNvPr id="21" name="Rectangle 20"/>
          <p:cNvSpPr/>
          <p:nvPr/>
        </p:nvSpPr>
        <p:spPr>
          <a:xfrm>
            <a:off x="7086599" y="5025033"/>
            <a:ext cx="1712133" cy="646331"/>
          </a:xfrm>
          <a:prstGeom prst="rect">
            <a:avLst/>
          </a:prstGeom>
        </p:spPr>
        <p:txBody>
          <a:bodyPr wrap="square">
            <a:spAutoFit/>
          </a:bodyPr>
          <a:lstStyle/>
          <a:p>
            <a:pPr algn="ctr" rtl="0"/>
            <a:r>
              <a:rPr lang="en-US" dirty="0" smtClean="0">
                <a:latin typeface="Times New Roman" panose="02020603050405020304" pitchFamily="18" charset="0"/>
                <a:cs typeface="Times New Roman" panose="02020603050405020304" pitchFamily="18" charset="0"/>
              </a:rPr>
              <a:t>Weak  </a:t>
            </a:r>
            <a:r>
              <a:rPr lang="en-US" dirty="0">
                <a:latin typeface="Times New Roman" panose="02020603050405020304" pitchFamily="18" charset="0"/>
                <a:cs typeface="Times New Roman" panose="02020603050405020304" pitchFamily="18" charset="0"/>
              </a:rPr>
              <a:t>bedding </a:t>
            </a:r>
            <a:r>
              <a:rPr lang="en-US" dirty="0" smtClean="0">
                <a:latin typeface="Times New Roman" panose="02020603050405020304" pitchFamily="18" charset="0"/>
                <a:cs typeface="Times New Roman" panose="02020603050405020304" pitchFamily="18" charset="0"/>
              </a:rPr>
              <a:t>plane</a:t>
            </a:r>
            <a:r>
              <a:rPr lang="ar-SA" dirty="0" smtClean="0">
                <a:solidFill>
                  <a:srgbClr val="34411B"/>
                </a:solidFill>
              </a:rPr>
              <a:t> </a:t>
            </a:r>
            <a:endParaRPr lang="en-GB" dirty="0"/>
          </a:p>
        </p:txBody>
      </p:sp>
      <p:cxnSp>
        <p:nvCxnSpPr>
          <p:cNvPr id="22" name="Straight Connector 21"/>
          <p:cNvCxnSpPr/>
          <p:nvPr/>
        </p:nvCxnSpPr>
        <p:spPr>
          <a:xfrm>
            <a:off x="6167379" y="2412480"/>
            <a:ext cx="799040" cy="493287"/>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H="1" flipV="1">
            <a:off x="7316498" y="4078679"/>
            <a:ext cx="270171" cy="80348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4572000" y="4882158"/>
            <a:ext cx="462768" cy="142875"/>
          </a:xfrm>
          <a:prstGeom prst="line">
            <a:avLst/>
          </a:prstGeom>
        </p:spPr>
        <p:style>
          <a:lnRef idx="1">
            <a:schemeClr val="dk1"/>
          </a:lnRef>
          <a:fillRef idx="0">
            <a:schemeClr val="dk1"/>
          </a:fillRef>
          <a:effectRef idx="0">
            <a:schemeClr val="dk1"/>
          </a:effectRef>
          <a:fontRef idx="minor">
            <a:schemeClr val="tx1"/>
          </a:fontRef>
        </p:style>
      </p:cxnSp>
      <p:sp>
        <p:nvSpPr>
          <p:cNvPr id="28" name="Rectangle 27"/>
          <p:cNvSpPr/>
          <p:nvPr/>
        </p:nvSpPr>
        <p:spPr>
          <a:xfrm>
            <a:off x="6167379" y="5930997"/>
            <a:ext cx="1277914" cy="461665"/>
          </a:xfrm>
          <a:prstGeom prst="rect">
            <a:avLst/>
          </a:prstGeom>
        </p:spPr>
        <p:txBody>
          <a:bodyPr wrap="none">
            <a:spAutoFit/>
          </a:bodyPr>
          <a:lstStyle/>
          <a:p>
            <a:pPr algn="l" rtl="0"/>
            <a:r>
              <a:rPr lang="en-US" sz="2400" b="1" dirty="0" smtClean="0">
                <a:latin typeface="Times New Roman" panose="02020603050405020304" pitchFamily="18" charset="0"/>
                <a:cs typeface="Times New Roman" panose="02020603050405020304" pitchFamily="18" charset="0"/>
              </a:rPr>
              <a:t>(Planar)</a:t>
            </a:r>
            <a:endParaRPr lang="en-US" sz="2400" b="1" dirty="0">
              <a:latin typeface="Times New Roman" panose="02020603050405020304" pitchFamily="18" charset="0"/>
              <a:cs typeface="Times New Roman" panose="02020603050405020304" pitchFamily="18" charset="0"/>
            </a:endParaRPr>
          </a:p>
        </p:txBody>
      </p:sp>
      <p:sp>
        <p:nvSpPr>
          <p:cNvPr id="4" name="Rectangle 3"/>
          <p:cNvSpPr/>
          <p:nvPr/>
        </p:nvSpPr>
        <p:spPr>
          <a:xfrm>
            <a:off x="399108" y="3305269"/>
            <a:ext cx="4474930" cy="707886"/>
          </a:xfrm>
          <a:prstGeom prst="rect">
            <a:avLst/>
          </a:prstGeom>
        </p:spPr>
        <p:txBody>
          <a:bodyPr wrap="square">
            <a:spAutoFit/>
          </a:bodyPr>
          <a:lstStyle/>
          <a:p>
            <a:pPr algn="just" rtl="0"/>
            <a:r>
              <a:rPr lang="en-US" sz="2000" b="1" dirty="0" smtClean="0">
                <a:solidFill>
                  <a:srgbClr val="0B0BEF"/>
                </a:solidFill>
              </a:rPr>
              <a:t>Occur when soil of significantly different strength is presented</a:t>
            </a:r>
            <a:endParaRPr lang="en-US" sz="2000" dirty="0">
              <a:solidFill>
                <a:srgbClr val="0B0BEF"/>
              </a:solidFill>
            </a:endParaRPr>
          </a:p>
        </p:txBody>
      </p:sp>
    </p:spTree>
    <p:extLst>
      <p:ext uri="{BB962C8B-B14F-4D97-AF65-F5344CB8AC3E}">
        <p14:creationId xmlns:p14="http://schemas.microsoft.com/office/powerpoint/2010/main" val="40522652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
          <p:cNvPicPr>
            <a:picLocks noChangeAspect="1" noChangeArrowheads="1"/>
          </p:cNvPicPr>
          <p:nvPr/>
        </p:nvPicPr>
        <p:blipFill>
          <a:blip r:embed="rId3" cstate="print"/>
          <a:srcRect/>
          <a:stretch>
            <a:fillRect/>
          </a:stretch>
        </p:blipFill>
        <p:spPr bwMode="auto">
          <a:xfrm>
            <a:off x="4363582" y="1549818"/>
            <a:ext cx="3930555" cy="4261548"/>
          </a:xfrm>
          <a:prstGeom prst="rect">
            <a:avLst/>
          </a:prstGeom>
          <a:noFill/>
          <a:ln w="9525">
            <a:noFill/>
            <a:miter lim="800000"/>
            <a:headEnd/>
            <a:tailEnd/>
          </a:ln>
          <a:effectLst/>
        </p:spPr>
      </p:pic>
      <p:sp>
        <p:nvSpPr>
          <p:cNvPr id="12" name="Rectangle 11"/>
          <p:cNvSpPr/>
          <p:nvPr/>
        </p:nvSpPr>
        <p:spPr>
          <a:xfrm>
            <a:off x="282704" y="132023"/>
            <a:ext cx="3912625" cy="461665"/>
          </a:xfrm>
          <a:prstGeom prst="rect">
            <a:avLst/>
          </a:prstGeom>
        </p:spPr>
        <p:txBody>
          <a:bodyPr wrap="square">
            <a:spAutoFit/>
          </a:bodyPr>
          <a:lstStyle/>
          <a:p>
            <a:pPr lvl="1" indent="-400050" algn="l" rtl="0">
              <a:spcBef>
                <a:spcPts val="100"/>
              </a:spcBef>
              <a:buClr>
                <a:srgbClr val="0070C0"/>
              </a:buClr>
            </a:pPr>
            <a:r>
              <a:rPr lang="en-US" sz="2400" b="1" dirty="0" smtClean="0"/>
              <a:t>B. Rotational (</a:t>
            </a:r>
            <a:r>
              <a:rPr lang="en-US" sz="2400" b="1" dirty="0" smtClean="0">
                <a:solidFill>
                  <a:srgbClr val="CC6600"/>
                </a:solidFill>
              </a:rPr>
              <a:t>curved</a:t>
            </a:r>
            <a:r>
              <a:rPr lang="en-US" sz="2400" b="1" dirty="0" smtClean="0"/>
              <a:t>) </a:t>
            </a:r>
          </a:p>
        </p:txBody>
      </p:sp>
      <p:sp>
        <p:nvSpPr>
          <p:cNvPr id="6" name="Rectangle 5"/>
          <p:cNvSpPr/>
          <p:nvPr/>
        </p:nvSpPr>
        <p:spPr>
          <a:xfrm>
            <a:off x="489255" y="593688"/>
            <a:ext cx="8126105" cy="830997"/>
          </a:xfrm>
          <a:prstGeom prst="rect">
            <a:avLst/>
          </a:prstGeom>
          <a:ln>
            <a:noFill/>
          </a:ln>
        </p:spPr>
        <p:txBody>
          <a:bodyPr wrap="square">
            <a:spAutoFit/>
          </a:bodyPr>
          <a:lstStyle/>
          <a:p>
            <a:pPr algn="l" rtl="0"/>
            <a:r>
              <a:rPr lang="en-US" sz="2400" b="1" dirty="0">
                <a:latin typeface="+mn-lt"/>
              </a:rPr>
              <a:t>This is the downward movement of a soil mass occurring on </a:t>
            </a:r>
            <a:r>
              <a:rPr lang="en-US" sz="2400" b="1" dirty="0" smtClean="0">
                <a:latin typeface="+mn-lt"/>
              </a:rPr>
              <a:t>an almost circular surface of rupture.</a:t>
            </a:r>
            <a:endParaRPr lang="en-US" sz="2400" b="1" dirty="0">
              <a:latin typeface="+mn-lt"/>
            </a:endParaRPr>
          </a:p>
        </p:txBody>
      </p:sp>
      <p:sp>
        <p:nvSpPr>
          <p:cNvPr id="13" name="Rectangle 12"/>
          <p:cNvSpPr/>
          <p:nvPr/>
        </p:nvSpPr>
        <p:spPr>
          <a:xfrm>
            <a:off x="5733337" y="1934983"/>
            <a:ext cx="300250" cy="358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B</a:t>
            </a:r>
            <a:endParaRPr lang="en-US" sz="2400" dirty="0"/>
          </a:p>
        </p:txBody>
      </p:sp>
      <p:sp>
        <p:nvSpPr>
          <p:cNvPr id="15" name="Rectangle 14"/>
          <p:cNvSpPr/>
          <p:nvPr/>
        </p:nvSpPr>
        <p:spPr>
          <a:xfrm>
            <a:off x="4570132" y="2482948"/>
            <a:ext cx="1261884" cy="369332"/>
          </a:xfrm>
          <a:prstGeom prst="rect">
            <a:avLst/>
          </a:prstGeom>
          <a:solidFill>
            <a:schemeClr val="bg1"/>
          </a:solidFill>
        </p:spPr>
        <p:txBody>
          <a:bodyPr wrap="none">
            <a:spAutoFit/>
          </a:bodyPr>
          <a:lstStyle/>
          <a:p>
            <a:r>
              <a:rPr lang="en-GB" dirty="0" smtClean="0">
                <a:solidFill>
                  <a:srgbClr val="34411B"/>
                </a:solidFill>
                <a:latin typeface="Times New Roman" pitchFamily="18" charset="0"/>
                <a:cs typeface="Times New Roman" pitchFamily="18" charset="0"/>
              </a:rPr>
              <a:t>Back-Scrap</a:t>
            </a:r>
            <a:endParaRPr lang="en-GB" dirty="0"/>
          </a:p>
        </p:txBody>
      </p:sp>
      <p:sp>
        <p:nvSpPr>
          <p:cNvPr id="16" name="Rectangle 15"/>
          <p:cNvSpPr/>
          <p:nvPr/>
        </p:nvSpPr>
        <p:spPr>
          <a:xfrm>
            <a:off x="4013513" y="3719804"/>
            <a:ext cx="928459" cy="369332"/>
          </a:xfrm>
          <a:prstGeom prst="rect">
            <a:avLst/>
          </a:prstGeom>
          <a:solidFill>
            <a:schemeClr val="bg1"/>
          </a:solidFill>
        </p:spPr>
        <p:txBody>
          <a:bodyPr wrap="none">
            <a:spAutoFit/>
          </a:bodyPr>
          <a:lstStyle/>
          <a:p>
            <a:r>
              <a:rPr lang="en-GB" dirty="0" smtClean="0">
                <a:solidFill>
                  <a:srgbClr val="34411B"/>
                </a:solidFill>
                <a:latin typeface="Times New Roman" pitchFamily="18" charset="0"/>
                <a:cs typeface="Times New Roman" pitchFamily="18" charset="0"/>
              </a:rPr>
              <a:t>Bulging</a:t>
            </a:r>
            <a:endParaRPr lang="en-GB" dirty="0"/>
          </a:p>
        </p:txBody>
      </p:sp>
      <p:cxnSp>
        <p:nvCxnSpPr>
          <p:cNvPr id="17" name="Straight Connector 16"/>
          <p:cNvCxnSpPr>
            <a:stCxn id="15" idx="3"/>
          </p:cNvCxnSpPr>
          <p:nvPr/>
        </p:nvCxnSpPr>
        <p:spPr>
          <a:xfrm flipV="1">
            <a:off x="5832016" y="2466428"/>
            <a:ext cx="1088677" cy="201186"/>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4941972" y="3916099"/>
            <a:ext cx="723331" cy="125741"/>
          </a:xfrm>
          <a:prstGeom prst="line">
            <a:avLst/>
          </a:prstGeom>
        </p:spPr>
        <p:style>
          <a:lnRef idx="1">
            <a:schemeClr val="dk1"/>
          </a:lnRef>
          <a:fillRef idx="0">
            <a:schemeClr val="dk1"/>
          </a:fillRef>
          <a:effectRef idx="0">
            <a:schemeClr val="dk1"/>
          </a:effectRef>
          <a:fontRef idx="minor">
            <a:schemeClr val="tx1"/>
          </a:fontRef>
        </p:style>
      </p:cxnSp>
      <p:sp>
        <p:nvSpPr>
          <p:cNvPr id="19" name="Rectangle 18"/>
          <p:cNvSpPr/>
          <p:nvPr/>
        </p:nvSpPr>
        <p:spPr>
          <a:xfrm>
            <a:off x="6966356" y="4432757"/>
            <a:ext cx="2165274" cy="369332"/>
          </a:xfrm>
          <a:prstGeom prst="rect">
            <a:avLst/>
          </a:prstGeom>
        </p:spPr>
        <p:txBody>
          <a:bodyPr wrap="square">
            <a:spAutoFit/>
          </a:bodyPr>
          <a:lstStyle/>
          <a:p>
            <a:pPr algn="ctr" rtl="0"/>
            <a:r>
              <a:rPr lang="en-US" b="1" dirty="0" smtClean="0">
                <a:latin typeface="Times New Roman" panose="02020603050405020304" pitchFamily="18" charset="0"/>
                <a:cs typeface="Times New Roman" panose="02020603050405020304" pitchFamily="18" charset="0"/>
              </a:rPr>
              <a:t>Curved escarpment </a:t>
            </a:r>
            <a:endParaRPr lang="en-GB" b="1" dirty="0"/>
          </a:p>
        </p:txBody>
      </p:sp>
      <p:cxnSp>
        <p:nvCxnSpPr>
          <p:cNvPr id="20" name="Straight Arrow Connector 19"/>
          <p:cNvCxnSpPr/>
          <p:nvPr/>
        </p:nvCxnSpPr>
        <p:spPr>
          <a:xfrm flipH="1" flipV="1">
            <a:off x="7649395" y="3582883"/>
            <a:ext cx="270171" cy="80348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8" name="Rectangle 7"/>
          <p:cNvSpPr/>
          <p:nvPr/>
        </p:nvSpPr>
        <p:spPr>
          <a:xfrm>
            <a:off x="7088669" y="4852532"/>
            <a:ext cx="1366080" cy="461665"/>
          </a:xfrm>
          <a:prstGeom prst="rect">
            <a:avLst/>
          </a:prstGeom>
        </p:spPr>
        <p:txBody>
          <a:bodyPr wrap="none">
            <a:spAutoFit/>
          </a:bodyPr>
          <a:lstStyle/>
          <a:p>
            <a:r>
              <a:rPr lang="en-US" sz="2400" b="1" dirty="0" smtClean="0">
                <a:latin typeface="Times New Roman" panose="02020603050405020304" pitchFamily="18" charset="0"/>
                <a:cs typeface="Times New Roman" panose="02020603050405020304" pitchFamily="18" charset="0"/>
              </a:rPr>
              <a:t>(Slumps)</a:t>
            </a:r>
            <a:endParaRPr lang="en-US" sz="2400" b="1" dirty="0">
              <a:latin typeface="Times New Roman" panose="02020603050405020304" pitchFamily="18" charset="0"/>
              <a:cs typeface="Times New Roman" panose="02020603050405020304" pitchFamily="18" charset="0"/>
            </a:endParaRPr>
          </a:p>
        </p:txBody>
      </p:sp>
      <p:sp>
        <p:nvSpPr>
          <p:cNvPr id="21" name="Rectangle 20"/>
          <p:cNvSpPr/>
          <p:nvPr/>
        </p:nvSpPr>
        <p:spPr>
          <a:xfrm>
            <a:off x="282705" y="5811366"/>
            <a:ext cx="3912625" cy="461665"/>
          </a:xfrm>
          <a:prstGeom prst="rect">
            <a:avLst/>
          </a:prstGeom>
        </p:spPr>
        <p:txBody>
          <a:bodyPr wrap="square">
            <a:spAutoFit/>
          </a:bodyPr>
          <a:lstStyle/>
          <a:p>
            <a:pPr lvl="1" indent="-400050" algn="l" rtl="0">
              <a:spcBef>
                <a:spcPts val="100"/>
              </a:spcBef>
              <a:buClr>
                <a:srgbClr val="0070C0"/>
              </a:buClr>
            </a:pPr>
            <a:r>
              <a:rPr lang="en-US" sz="2400" b="1" dirty="0" smtClean="0"/>
              <a:t>C. Compound (</a:t>
            </a:r>
            <a:r>
              <a:rPr lang="en-US" sz="2400" b="1" dirty="0" smtClean="0">
                <a:solidFill>
                  <a:srgbClr val="CC6600"/>
                </a:solidFill>
              </a:rPr>
              <a:t>curved</a:t>
            </a:r>
            <a:r>
              <a:rPr lang="en-US" sz="2400" b="1" dirty="0" smtClean="0"/>
              <a:t>) </a:t>
            </a:r>
          </a:p>
        </p:txBody>
      </p:sp>
      <p:pic>
        <p:nvPicPr>
          <p:cNvPr id="2" name="Picture 1"/>
          <p:cNvPicPr>
            <a:picLocks noChangeAspect="1"/>
          </p:cNvPicPr>
          <p:nvPr/>
        </p:nvPicPr>
        <p:blipFill>
          <a:blip r:embed="rId4"/>
          <a:stretch>
            <a:fillRect/>
          </a:stretch>
        </p:blipFill>
        <p:spPr>
          <a:xfrm>
            <a:off x="167952" y="1587617"/>
            <a:ext cx="4027377" cy="1958807"/>
          </a:xfrm>
          <a:prstGeom prst="rect">
            <a:avLst/>
          </a:prstGeom>
        </p:spPr>
      </p:pic>
    </p:spTree>
    <p:extLst>
      <p:ext uri="{BB962C8B-B14F-4D97-AF65-F5344CB8AC3E}">
        <p14:creationId xmlns:p14="http://schemas.microsoft.com/office/powerpoint/2010/main" val="30950644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44138" y="282956"/>
            <a:ext cx="8298156" cy="5548959"/>
          </a:xfrm>
          <a:prstGeom prst="rect">
            <a:avLst/>
          </a:prstGeom>
        </p:spPr>
      </p:pic>
    </p:spTree>
    <p:extLst>
      <p:ext uri="{BB962C8B-B14F-4D97-AF65-F5344CB8AC3E}">
        <p14:creationId xmlns:p14="http://schemas.microsoft.com/office/powerpoint/2010/main" val="31601549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57125" y="4344858"/>
            <a:ext cx="2149181" cy="400110"/>
          </a:xfrm>
          <a:prstGeom prst="rect">
            <a:avLst/>
          </a:prstGeom>
          <a:noFill/>
        </p:spPr>
        <p:txBody>
          <a:bodyPr wrap="square" rtlCol="0">
            <a:spAutoFit/>
          </a:bodyPr>
          <a:lstStyle/>
          <a:p>
            <a:pPr algn="ctr" rtl="1"/>
            <a:r>
              <a:rPr lang="en-US" sz="2000" b="1" dirty="0" smtClean="0">
                <a:solidFill>
                  <a:srgbClr val="34411B"/>
                </a:solidFill>
              </a:rPr>
              <a:t>Soil nails</a:t>
            </a:r>
            <a:endParaRPr lang="en-GB" sz="2000" b="1" dirty="0">
              <a:solidFill>
                <a:srgbClr val="34411B"/>
              </a:solidFill>
            </a:endParaRPr>
          </a:p>
        </p:txBody>
      </p:sp>
      <p:sp>
        <p:nvSpPr>
          <p:cNvPr id="11" name="Rectangle 10"/>
          <p:cNvSpPr/>
          <p:nvPr/>
        </p:nvSpPr>
        <p:spPr>
          <a:xfrm>
            <a:off x="253553" y="518477"/>
            <a:ext cx="2138278" cy="461665"/>
          </a:xfrm>
          <a:prstGeom prst="rect">
            <a:avLst/>
          </a:prstGeom>
        </p:spPr>
        <p:txBody>
          <a:bodyPr wrap="none">
            <a:spAutoFit/>
          </a:bodyPr>
          <a:lstStyle/>
          <a:p>
            <a:pPr algn="l" rtl="0">
              <a:buClr>
                <a:srgbClr val="0070C0"/>
              </a:buClr>
            </a:pPr>
            <a:r>
              <a:rPr lang="en-US" sz="2400" b="1" u="sng" dirty="0" smtClean="0">
                <a:latin typeface="Calibri" panose="020F0502020204030204" pitchFamily="34" charset="0"/>
                <a:ea typeface="Calibri" panose="020F0502020204030204" pitchFamily="34" charset="0"/>
                <a:cs typeface="Arial" panose="020B0604020202020204" pitchFamily="34" charset="0"/>
              </a:rPr>
              <a:t>Reinforcement </a:t>
            </a:r>
            <a:endParaRPr lang="en-US" sz="2400" b="1" u="sng" dirty="0"/>
          </a:p>
        </p:txBody>
      </p:sp>
      <p:pic>
        <p:nvPicPr>
          <p:cNvPr id="71684" name="Picture 4" descr="https://encrypted-tbn3.gstatic.com/images?q=tbn:ANd9GcQKhdTTwayL8HYzzedlAYmSbxEhMQF6GPl26dJLE7_KVNnUSLA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9766" y="2192687"/>
            <a:ext cx="5746516" cy="4304342"/>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p:cNvCxnSpPr/>
          <p:nvPr/>
        </p:nvCxnSpPr>
        <p:spPr>
          <a:xfrm>
            <a:off x="1272722" y="4682487"/>
            <a:ext cx="2558577" cy="269341"/>
          </a:xfrm>
          <a:prstGeom prst="line">
            <a:avLst/>
          </a:prstGeom>
          <a:ln>
            <a:headEnd type="none" w="med" len="med"/>
            <a:tailEnd type="triangle" w="med" len="med"/>
          </a:ln>
        </p:spPr>
        <p:style>
          <a:lnRef idx="1">
            <a:schemeClr val="accent2"/>
          </a:lnRef>
          <a:fillRef idx="0">
            <a:schemeClr val="accent2"/>
          </a:fillRef>
          <a:effectRef idx="0">
            <a:schemeClr val="accent2"/>
          </a:effectRef>
          <a:fontRef idx="minor">
            <a:schemeClr val="tx1"/>
          </a:fontRef>
        </p:style>
      </p:cxnSp>
      <p:pic>
        <p:nvPicPr>
          <p:cNvPr id="71686" name="Picture 6" descr="https://encrypted-tbn1.gstatic.com/images?q=tbn:ANd9GcTI_jpgqegoe-xZlOEbPUHVQHkuAei1QqUvXaUiE5x6fxllBOaB"/>
          <p:cNvPicPr>
            <a:picLocks noChangeAspect="1" noChangeArrowheads="1"/>
          </p:cNvPicPr>
          <p:nvPr/>
        </p:nvPicPr>
        <p:blipFill rotWithShape="1">
          <a:blip r:embed="rId4">
            <a:extLst>
              <a:ext uri="{28A0092B-C50C-407E-A947-70E740481C1C}">
                <a14:useLocalDpi xmlns:a14="http://schemas.microsoft.com/office/drawing/2010/main" val="0"/>
              </a:ext>
            </a:extLst>
          </a:blip>
          <a:srcRect l="25991" t="14775" r="4474" b="3401"/>
          <a:stretch/>
        </p:blipFill>
        <p:spPr bwMode="auto">
          <a:xfrm>
            <a:off x="454347" y="1751755"/>
            <a:ext cx="3122115" cy="2391993"/>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p:nvPr/>
        </p:nvCxnSpPr>
        <p:spPr>
          <a:xfrm flipV="1">
            <a:off x="1340440" y="3633537"/>
            <a:ext cx="307886" cy="10489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668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print"/>
          <a:stretch>
            <a:fillRect/>
          </a:stretch>
        </p:blipFill>
        <p:spPr>
          <a:xfrm>
            <a:off x="4188542" y="2442411"/>
            <a:ext cx="4774983" cy="3619175"/>
          </a:xfrm>
          <a:prstGeom prst="rect">
            <a:avLst/>
          </a:prstGeom>
        </p:spPr>
      </p:pic>
      <p:sp>
        <p:nvSpPr>
          <p:cNvPr id="20" name="Rectangle 19"/>
          <p:cNvSpPr/>
          <p:nvPr/>
        </p:nvSpPr>
        <p:spPr>
          <a:xfrm>
            <a:off x="1054211" y="3137456"/>
            <a:ext cx="724878" cy="369332"/>
          </a:xfrm>
          <a:prstGeom prst="rect">
            <a:avLst/>
          </a:prstGeom>
        </p:spPr>
        <p:txBody>
          <a:bodyPr wrap="none">
            <a:spAutoFit/>
          </a:bodyPr>
          <a:lstStyle/>
          <a:p>
            <a:r>
              <a:rPr lang="ar-SA" dirty="0" smtClean="0"/>
              <a:t>شدادات</a:t>
            </a:r>
            <a:endParaRPr lang="ar-SY" dirty="0"/>
          </a:p>
        </p:txBody>
      </p:sp>
      <p:sp>
        <p:nvSpPr>
          <p:cNvPr id="17" name="Rectangle 16"/>
          <p:cNvSpPr/>
          <p:nvPr/>
        </p:nvSpPr>
        <p:spPr>
          <a:xfrm>
            <a:off x="93972" y="1003301"/>
            <a:ext cx="2138278" cy="461665"/>
          </a:xfrm>
          <a:prstGeom prst="rect">
            <a:avLst/>
          </a:prstGeom>
        </p:spPr>
        <p:txBody>
          <a:bodyPr wrap="none">
            <a:spAutoFit/>
          </a:bodyPr>
          <a:lstStyle/>
          <a:p>
            <a:pPr algn="l" rtl="0">
              <a:buClr>
                <a:srgbClr val="0070C0"/>
              </a:buClr>
            </a:pPr>
            <a:r>
              <a:rPr lang="en-US" sz="2400" b="1" dirty="0" smtClean="0">
                <a:latin typeface="Calibri" panose="020F0502020204030204" pitchFamily="34" charset="0"/>
                <a:ea typeface="Calibri" panose="020F0502020204030204" pitchFamily="34" charset="0"/>
                <a:cs typeface="Arial" panose="020B0604020202020204" pitchFamily="34" charset="0"/>
              </a:rPr>
              <a:t>Reinforcement </a:t>
            </a:r>
            <a:endParaRPr lang="en-US" sz="2400" b="1" dirty="0"/>
          </a:p>
        </p:txBody>
      </p:sp>
      <p:grpSp>
        <p:nvGrpSpPr>
          <p:cNvPr id="12" name="Group 11"/>
          <p:cNvGrpSpPr/>
          <p:nvPr/>
        </p:nvGrpSpPr>
        <p:grpSpPr>
          <a:xfrm>
            <a:off x="207296" y="2292211"/>
            <a:ext cx="3765454" cy="3436373"/>
            <a:chOff x="231359" y="2568937"/>
            <a:chExt cx="3765454" cy="3436373"/>
          </a:xfrm>
        </p:grpSpPr>
        <p:pic>
          <p:nvPicPr>
            <p:cNvPr id="11" name="Picture 10"/>
            <p:cNvPicPr/>
            <p:nvPr/>
          </p:nvPicPr>
          <p:blipFill>
            <a:blip r:embed="rId4" cstate="print"/>
            <a:stretch>
              <a:fillRect/>
            </a:stretch>
          </p:blipFill>
          <p:spPr>
            <a:xfrm>
              <a:off x="265471" y="2568937"/>
              <a:ext cx="3731342" cy="3436373"/>
            </a:xfrm>
            <a:prstGeom prst="rect">
              <a:avLst/>
            </a:prstGeom>
          </p:spPr>
        </p:pic>
        <p:sp>
          <p:nvSpPr>
            <p:cNvPr id="13" name="Freeform 12"/>
            <p:cNvSpPr/>
            <p:nvPr/>
          </p:nvSpPr>
          <p:spPr>
            <a:xfrm>
              <a:off x="1876301" y="2885704"/>
              <a:ext cx="1781299" cy="1793174"/>
            </a:xfrm>
            <a:custGeom>
              <a:avLst/>
              <a:gdLst>
                <a:gd name="connsiteX0" fmla="*/ 0 w 1781299"/>
                <a:gd name="connsiteY0" fmla="*/ 1674421 h 1828800"/>
                <a:gd name="connsiteX1" fmla="*/ 190005 w 1781299"/>
                <a:gd name="connsiteY1" fmla="*/ 1816925 h 1828800"/>
                <a:gd name="connsiteX2" fmla="*/ 439387 w 1781299"/>
                <a:gd name="connsiteY2" fmla="*/ 1828800 h 1828800"/>
                <a:gd name="connsiteX3" fmla="*/ 748146 w 1781299"/>
                <a:gd name="connsiteY3" fmla="*/ 1603169 h 1828800"/>
                <a:gd name="connsiteX4" fmla="*/ 1092530 w 1781299"/>
                <a:gd name="connsiteY4" fmla="*/ 1068779 h 1828800"/>
                <a:gd name="connsiteX5" fmla="*/ 1401289 w 1781299"/>
                <a:gd name="connsiteY5" fmla="*/ 593766 h 1828800"/>
                <a:gd name="connsiteX6" fmla="*/ 1733798 w 1781299"/>
                <a:gd name="connsiteY6" fmla="*/ 71252 h 1828800"/>
                <a:gd name="connsiteX7" fmla="*/ 1781299 w 1781299"/>
                <a:gd name="connsiteY7" fmla="*/ 0 h 1828800"/>
                <a:gd name="connsiteX0" fmla="*/ 0 w 1781299"/>
                <a:gd name="connsiteY0" fmla="*/ 1674421 h 1828800"/>
                <a:gd name="connsiteX1" fmla="*/ 142504 w 1781299"/>
                <a:gd name="connsiteY1" fmla="*/ 1781299 h 1828800"/>
                <a:gd name="connsiteX2" fmla="*/ 439387 w 1781299"/>
                <a:gd name="connsiteY2" fmla="*/ 1828800 h 1828800"/>
                <a:gd name="connsiteX3" fmla="*/ 748146 w 1781299"/>
                <a:gd name="connsiteY3" fmla="*/ 1603169 h 1828800"/>
                <a:gd name="connsiteX4" fmla="*/ 1092530 w 1781299"/>
                <a:gd name="connsiteY4" fmla="*/ 1068779 h 1828800"/>
                <a:gd name="connsiteX5" fmla="*/ 1401289 w 1781299"/>
                <a:gd name="connsiteY5" fmla="*/ 593766 h 1828800"/>
                <a:gd name="connsiteX6" fmla="*/ 1733798 w 1781299"/>
                <a:gd name="connsiteY6" fmla="*/ 71252 h 1828800"/>
                <a:gd name="connsiteX7" fmla="*/ 1781299 w 1781299"/>
                <a:gd name="connsiteY7" fmla="*/ 0 h 1828800"/>
                <a:gd name="connsiteX0" fmla="*/ 0 w 1781299"/>
                <a:gd name="connsiteY0" fmla="*/ 1674421 h 1793174"/>
                <a:gd name="connsiteX1" fmla="*/ 142504 w 1781299"/>
                <a:gd name="connsiteY1" fmla="*/ 1781299 h 1793174"/>
                <a:gd name="connsiteX2" fmla="*/ 368135 w 1781299"/>
                <a:gd name="connsiteY2" fmla="*/ 1793174 h 1793174"/>
                <a:gd name="connsiteX3" fmla="*/ 748146 w 1781299"/>
                <a:gd name="connsiteY3" fmla="*/ 1603169 h 1793174"/>
                <a:gd name="connsiteX4" fmla="*/ 1092530 w 1781299"/>
                <a:gd name="connsiteY4" fmla="*/ 1068779 h 1793174"/>
                <a:gd name="connsiteX5" fmla="*/ 1401289 w 1781299"/>
                <a:gd name="connsiteY5" fmla="*/ 593766 h 1793174"/>
                <a:gd name="connsiteX6" fmla="*/ 1733798 w 1781299"/>
                <a:gd name="connsiteY6" fmla="*/ 71252 h 1793174"/>
                <a:gd name="connsiteX7" fmla="*/ 1781299 w 1781299"/>
                <a:gd name="connsiteY7" fmla="*/ 0 h 1793174"/>
                <a:gd name="connsiteX0" fmla="*/ 0 w 1781299"/>
                <a:gd name="connsiteY0" fmla="*/ 1674421 h 1793174"/>
                <a:gd name="connsiteX1" fmla="*/ 142504 w 1781299"/>
                <a:gd name="connsiteY1" fmla="*/ 1781299 h 1793174"/>
                <a:gd name="connsiteX2" fmla="*/ 368135 w 1781299"/>
                <a:gd name="connsiteY2" fmla="*/ 1793174 h 1793174"/>
                <a:gd name="connsiteX3" fmla="*/ 712520 w 1781299"/>
                <a:gd name="connsiteY3" fmla="*/ 1579418 h 1793174"/>
                <a:gd name="connsiteX4" fmla="*/ 1092530 w 1781299"/>
                <a:gd name="connsiteY4" fmla="*/ 1068779 h 1793174"/>
                <a:gd name="connsiteX5" fmla="*/ 1401289 w 1781299"/>
                <a:gd name="connsiteY5" fmla="*/ 593766 h 1793174"/>
                <a:gd name="connsiteX6" fmla="*/ 1733798 w 1781299"/>
                <a:gd name="connsiteY6" fmla="*/ 71252 h 1793174"/>
                <a:gd name="connsiteX7" fmla="*/ 1781299 w 1781299"/>
                <a:gd name="connsiteY7" fmla="*/ 0 h 179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1299" h="1793174">
                  <a:moveTo>
                    <a:pt x="0" y="1674421"/>
                  </a:moveTo>
                  <a:lnTo>
                    <a:pt x="142504" y="1781299"/>
                  </a:lnTo>
                  <a:lnTo>
                    <a:pt x="368135" y="1793174"/>
                  </a:lnTo>
                  <a:lnTo>
                    <a:pt x="712520" y="1579418"/>
                  </a:lnTo>
                  <a:lnTo>
                    <a:pt x="1092530" y="1068779"/>
                  </a:lnTo>
                  <a:lnTo>
                    <a:pt x="1401289" y="593766"/>
                  </a:lnTo>
                  <a:lnTo>
                    <a:pt x="1733798" y="71252"/>
                  </a:lnTo>
                  <a:lnTo>
                    <a:pt x="1781299" y="0"/>
                  </a:lnTo>
                </a:path>
              </a:pathLst>
            </a:custGeom>
            <a:ln>
              <a:prstDash val="dash"/>
            </a:ln>
          </p:spPr>
          <p:style>
            <a:lnRef idx="1">
              <a:schemeClr val="dk1"/>
            </a:lnRef>
            <a:fillRef idx="0">
              <a:schemeClr val="dk1"/>
            </a:fillRef>
            <a:effectRef idx="0">
              <a:schemeClr val="dk1"/>
            </a:effectRef>
            <a:fontRef idx="minor">
              <a:schemeClr val="tx1"/>
            </a:fontRef>
          </p:style>
          <p:txBody>
            <a:bodyPr rtlCol="1" anchor="ctr"/>
            <a:lstStyle/>
            <a:p>
              <a:pPr algn="ctr"/>
              <a:endParaRPr lang="ar-SY"/>
            </a:p>
          </p:txBody>
        </p:sp>
        <p:sp>
          <p:nvSpPr>
            <p:cNvPr id="14" name="Rectangle 13"/>
            <p:cNvSpPr/>
            <p:nvPr/>
          </p:nvSpPr>
          <p:spPr>
            <a:xfrm>
              <a:off x="674802" y="4912200"/>
              <a:ext cx="1742721" cy="646331"/>
            </a:xfrm>
            <a:prstGeom prst="rect">
              <a:avLst/>
            </a:prstGeom>
          </p:spPr>
          <p:txBody>
            <a:bodyPr wrap="square">
              <a:spAutoFit/>
            </a:bodyPr>
            <a:lstStyle/>
            <a:p>
              <a:r>
                <a:rPr lang="en-US" dirty="0" smtClean="0">
                  <a:solidFill>
                    <a:schemeClr val="bg1"/>
                  </a:solidFill>
                </a:rPr>
                <a:t>Possible failure surface</a:t>
              </a:r>
              <a:endParaRPr lang="ar-SY" dirty="0">
                <a:solidFill>
                  <a:schemeClr val="bg1"/>
                </a:solidFill>
              </a:endParaRPr>
            </a:p>
          </p:txBody>
        </p:sp>
        <p:cxnSp>
          <p:nvCxnSpPr>
            <p:cNvPr id="16" name="Straight Arrow Connector 15"/>
            <p:cNvCxnSpPr/>
            <p:nvPr/>
          </p:nvCxnSpPr>
          <p:spPr>
            <a:xfrm flipV="1">
              <a:off x="2131142" y="4726381"/>
              <a:ext cx="125171" cy="25723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a:off x="1779089" y="3310091"/>
              <a:ext cx="477225" cy="287977"/>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3" name="Straight Arrow Connector 22"/>
            <p:cNvCxnSpPr/>
            <p:nvPr/>
          </p:nvCxnSpPr>
          <p:spPr>
            <a:xfrm>
              <a:off x="1779089" y="3310091"/>
              <a:ext cx="204093" cy="77486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9" name="عنصر نائب للمحتوى 2"/>
            <p:cNvSpPr txBox="1">
              <a:spLocks/>
            </p:cNvSpPr>
            <p:nvPr/>
          </p:nvSpPr>
          <p:spPr>
            <a:xfrm>
              <a:off x="231359" y="3035110"/>
              <a:ext cx="1449093" cy="537406"/>
            </a:xfrm>
            <a:prstGeom prst="rect">
              <a:avLst/>
            </a:prstGeom>
            <a:solidFill>
              <a:schemeClr val="bg1"/>
            </a:solidFill>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0" algn="r" rtl="1">
                <a:buClr>
                  <a:srgbClr val="C00000"/>
                </a:buClr>
                <a:buFont typeface="Arial" panose="020B0604020202020204" pitchFamily="34" charset="0"/>
                <a:buNone/>
              </a:pPr>
              <a:r>
                <a:rPr lang="en-US" sz="2400" dirty="0" smtClean="0">
                  <a:solidFill>
                    <a:srgbClr val="34411B"/>
                  </a:solidFill>
                  <a:effectLst>
                    <a:outerShdw blurRad="38100" dist="38100" dir="2700000" algn="tl">
                      <a:srgbClr val="000000">
                        <a:alpha val="43137"/>
                      </a:srgbClr>
                    </a:outerShdw>
                  </a:effectLst>
                </a:rPr>
                <a:t>Anchors</a:t>
              </a:r>
              <a:endParaRPr lang="en-GB" sz="2400" dirty="0" smtClean="0">
                <a:solidFill>
                  <a:srgbClr val="34411B"/>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41624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4300538" y="172454"/>
            <a:ext cx="4714876" cy="3685171"/>
            <a:chOff x="5011820" y="3357562"/>
            <a:chExt cx="3984759" cy="3429000"/>
          </a:xfrm>
        </p:grpSpPr>
        <p:pic>
          <p:nvPicPr>
            <p:cNvPr id="16" name="Picture 2"/>
            <p:cNvPicPr>
              <a:picLocks noChangeAspect="1" noChangeArrowheads="1"/>
            </p:cNvPicPr>
            <p:nvPr/>
          </p:nvPicPr>
          <p:blipFill>
            <a:blip r:embed="rId3" cstate="print"/>
            <a:srcRect/>
            <a:stretch>
              <a:fillRect/>
            </a:stretch>
          </p:blipFill>
          <p:spPr bwMode="auto">
            <a:xfrm>
              <a:off x="5011820" y="3450060"/>
              <a:ext cx="3984759" cy="3336502"/>
            </a:xfrm>
            <a:prstGeom prst="rect">
              <a:avLst/>
            </a:prstGeom>
            <a:noFill/>
            <a:ln w="9525">
              <a:noFill/>
              <a:miter lim="800000"/>
              <a:headEnd/>
              <a:tailEnd/>
            </a:ln>
            <a:effectLst/>
          </p:spPr>
        </p:pic>
        <p:sp>
          <p:nvSpPr>
            <p:cNvPr id="18" name="Rectangle 17"/>
            <p:cNvSpPr/>
            <p:nvPr/>
          </p:nvSpPr>
          <p:spPr>
            <a:xfrm>
              <a:off x="5357818" y="3357562"/>
              <a:ext cx="357190"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grpSp>
      <p:sp>
        <p:nvSpPr>
          <p:cNvPr id="6" name="Rectangle 5"/>
          <p:cNvSpPr/>
          <p:nvPr/>
        </p:nvSpPr>
        <p:spPr>
          <a:xfrm>
            <a:off x="121632" y="819181"/>
            <a:ext cx="3781723" cy="1323439"/>
          </a:xfrm>
          <a:prstGeom prst="rect">
            <a:avLst/>
          </a:prstGeom>
          <a:ln>
            <a:noFill/>
          </a:ln>
        </p:spPr>
        <p:txBody>
          <a:bodyPr wrap="square">
            <a:spAutoFit/>
          </a:bodyPr>
          <a:lstStyle/>
          <a:p>
            <a:pPr marL="342900" indent="-342900" algn="just" rtl="0">
              <a:buFont typeface="Courier New" panose="02070309020205020404" pitchFamily="49" charset="0"/>
              <a:buChar char="o"/>
            </a:pPr>
            <a:r>
              <a:rPr lang="en-US" sz="2000" b="1" dirty="0" smtClean="0">
                <a:latin typeface="+mn-lt"/>
              </a:rPr>
              <a:t>The </a:t>
            </a:r>
            <a:r>
              <a:rPr lang="en-US" sz="2000" b="1" dirty="0">
                <a:latin typeface="+mn-lt"/>
              </a:rPr>
              <a:t>materials </a:t>
            </a:r>
            <a:r>
              <a:rPr lang="en-US" sz="2000" b="1" dirty="0" smtClean="0">
                <a:latin typeface="+mn-lt"/>
              </a:rPr>
              <a:t>moves </a:t>
            </a:r>
            <a:r>
              <a:rPr lang="en-US" sz="2000" b="1" dirty="0">
                <a:latin typeface="+mn-lt"/>
              </a:rPr>
              <a:t>like a viscous </a:t>
            </a:r>
            <a:r>
              <a:rPr lang="en-US" sz="2000" b="1" dirty="0" smtClean="0">
                <a:latin typeface="+mn-lt"/>
              </a:rPr>
              <a:t>fluid. The </a:t>
            </a:r>
            <a:r>
              <a:rPr lang="en-US" sz="2000" b="1" dirty="0" smtClean="0">
                <a:solidFill>
                  <a:srgbClr val="FF0000"/>
                </a:solidFill>
                <a:latin typeface="+mn-lt"/>
              </a:rPr>
              <a:t>failure plane </a:t>
            </a:r>
            <a:r>
              <a:rPr lang="en-US" sz="2000" b="1" dirty="0" smtClean="0">
                <a:latin typeface="+mn-lt"/>
              </a:rPr>
              <a:t>here does not have a specific </a:t>
            </a:r>
            <a:r>
              <a:rPr lang="en-US" sz="2000" b="1" dirty="0" smtClean="0">
                <a:solidFill>
                  <a:srgbClr val="FF0000"/>
                </a:solidFill>
                <a:latin typeface="+mn-lt"/>
              </a:rPr>
              <a:t>shape</a:t>
            </a:r>
            <a:r>
              <a:rPr lang="en-US" sz="2000" b="1" dirty="0" smtClean="0">
                <a:latin typeface="+mn-lt"/>
              </a:rPr>
              <a:t>.</a:t>
            </a:r>
            <a:endParaRPr lang="en-US" sz="2000" b="1" dirty="0">
              <a:latin typeface="+mn-lt"/>
            </a:endParaRPr>
          </a:p>
        </p:txBody>
      </p:sp>
      <p:pic>
        <p:nvPicPr>
          <p:cNvPr id="14" name="Picture 2" descr="E:\Omar folder\Notingham &amp; Dundee\CDs\Rock and  soil Images\Selected Soil\landslip.jpg"/>
          <p:cNvPicPr>
            <a:picLocks noChangeAspect="1" noChangeArrowheads="1"/>
          </p:cNvPicPr>
          <p:nvPr/>
        </p:nvPicPr>
        <p:blipFill>
          <a:blip r:embed="rId4" cstate="print"/>
          <a:srcRect/>
          <a:stretch>
            <a:fillRect/>
          </a:stretch>
        </p:blipFill>
        <p:spPr bwMode="auto">
          <a:xfrm>
            <a:off x="51635" y="3111690"/>
            <a:ext cx="4864885" cy="3638637"/>
          </a:xfrm>
          <a:prstGeom prst="rect">
            <a:avLst/>
          </a:prstGeom>
          <a:ln>
            <a:noFill/>
          </a:ln>
          <a:effectLst>
            <a:outerShdw blurRad="190500" algn="tl" rotWithShape="0">
              <a:srgbClr val="000000">
                <a:alpha val="70000"/>
              </a:srgbClr>
            </a:outerShdw>
          </a:effectLst>
        </p:spPr>
      </p:pic>
      <p:sp>
        <p:nvSpPr>
          <p:cNvPr id="22" name="Rectangle 21"/>
          <p:cNvSpPr/>
          <p:nvPr/>
        </p:nvSpPr>
        <p:spPr>
          <a:xfrm>
            <a:off x="164132" y="172455"/>
            <a:ext cx="2064718" cy="584775"/>
          </a:xfrm>
          <a:prstGeom prst="rect">
            <a:avLst/>
          </a:prstGeom>
        </p:spPr>
        <p:txBody>
          <a:bodyPr wrap="square">
            <a:spAutoFit/>
          </a:bodyPr>
          <a:lstStyle/>
          <a:p>
            <a:pPr algn="just" rtl="0">
              <a:buClr>
                <a:srgbClr val="0070C0"/>
              </a:buClr>
            </a:pPr>
            <a:r>
              <a:rPr lang="en-US" sz="3200" b="1" u="sng" dirty="0" smtClean="0">
                <a:solidFill>
                  <a:srgbClr val="7030A0"/>
                </a:solidFill>
                <a:latin typeface="Calibri" panose="020F0502020204030204" pitchFamily="34" charset="0"/>
                <a:ea typeface="Calibri" panose="020F0502020204030204" pitchFamily="34" charset="0"/>
                <a:cs typeface="Arial" panose="020B0604020202020204" pitchFamily="34" charset="0"/>
              </a:rPr>
              <a:t>IV. Flows </a:t>
            </a:r>
            <a:endParaRPr lang="en-US" sz="3200" b="1" u="sng" dirty="0">
              <a:solidFill>
                <a:srgbClr val="7030A0"/>
              </a:solidFill>
              <a:latin typeface="Calibri" panose="020F0502020204030204" pitchFamily="34" charset="0"/>
              <a:ea typeface="Calibri" panose="020F0502020204030204" pitchFamily="34" charset="0"/>
              <a:cs typeface="Arial" panose="020B0604020202020204" pitchFamily="34" charset="0"/>
            </a:endParaRPr>
          </a:p>
        </p:txBody>
      </p:sp>
      <p:sp>
        <p:nvSpPr>
          <p:cNvPr id="10" name="Rectangle 9"/>
          <p:cNvSpPr/>
          <p:nvPr/>
        </p:nvSpPr>
        <p:spPr>
          <a:xfrm>
            <a:off x="5202270" y="4442003"/>
            <a:ext cx="3527393" cy="2308324"/>
          </a:xfrm>
          <a:prstGeom prst="rect">
            <a:avLst/>
          </a:prstGeom>
          <a:ln>
            <a:solidFill>
              <a:srgbClr val="CC6600"/>
            </a:solidFill>
          </a:ln>
        </p:spPr>
        <p:txBody>
          <a:bodyPr wrap="square">
            <a:spAutoFit/>
          </a:bodyPr>
          <a:lstStyle/>
          <a:p>
            <a:pPr algn="just" rtl="0"/>
            <a:r>
              <a:rPr lang="en-US" sz="2400" b="1" dirty="0" smtClean="0">
                <a:latin typeface="+mn-lt"/>
              </a:rPr>
              <a:t>It can take place in soil with high water content or in dry soils. However, this type of failure is common in the QUICK CLAYS, like in Norway.</a:t>
            </a:r>
            <a:endParaRPr lang="en-US" sz="2400" b="1" dirty="0">
              <a:latin typeface="+mn-lt"/>
            </a:endParaRPr>
          </a:p>
        </p:txBody>
      </p:sp>
    </p:spTree>
    <p:extLst>
      <p:ext uri="{BB962C8B-B14F-4D97-AF65-F5344CB8AC3E}">
        <p14:creationId xmlns:p14="http://schemas.microsoft.com/office/powerpoint/2010/main" val="42740652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35538" y="899886"/>
            <a:ext cx="8317756" cy="4967285"/>
          </a:xfrm>
          <a:prstGeom prst="rect">
            <a:avLst/>
          </a:prstGeom>
        </p:spPr>
      </p:pic>
    </p:spTree>
    <p:extLst>
      <p:ext uri="{BB962C8B-B14F-4D97-AF65-F5344CB8AC3E}">
        <p14:creationId xmlns:p14="http://schemas.microsoft.com/office/powerpoint/2010/main" val="35010477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Creep"/>
          <p:cNvPicPr>
            <a:picLocks noChangeAspect="1" noChangeArrowheads="1"/>
          </p:cNvPicPr>
          <p:nvPr/>
        </p:nvPicPr>
        <p:blipFill>
          <a:blip r:embed="rId2" cstate="print"/>
          <a:srcRect/>
          <a:stretch>
            <a:fillRect/>
          </a:stretch>
        </p:blipFill>
        <p:spPr bwMode="auto">
          <a:xfrm>
            <a:off x="504702" y="2391513"/>
            <a:ext cx="8229600" cy="3581400"/>
          </a:xfrm>
          <a:prstGeom prst="rect">
            <a:avLst/>
          </a:prstGeom>
          <a:noFill/>
        </p:spPr>
      </p:pic>
      <p:sp>
        <p:nvSpPr>
          <p:cNvPr id="7" name="Rectangle 6"/>
          <p:cNvSpPr/>
          <p:nvPr/>
        </p:nvSpPr>
        <p:spPr>
          <a:xfrm>
            <a:off x="71435" y="21634"/>
            <a:ext cx="1743076" cy="584775"/>
          </a:xfrm>
          <a:prstGeom prst="rect">
            <a:avLst/>
          </a:prstGeom>
        </p:spPr>
        <p:txBody>
          <a:bodyPr wrap="square">
            <a:spAutoFit/>
          </a:bodyPr>
          <a:lstStyle/>
          <a:p>
            <a:pPr algn="just" rtl="0">
              <a:buClr>
                <a:srgbClr val="0070C0"/>
              </a:buClr>
            </a:pPr>
            <a:r>
              <a:rPr lang="en-US" sz="3200" b="1" u="sng" dirty="0" smtClean="0">
                <a:solidFill>
                  <a:srgbClr val="7030A0"/>
                </a:solidFill>
                <a:latin typeface="Calibri" panose="020F0502020204030204" pitchFamily="34" charset="0"/>
                <a:ea typeface="Calibri" panose="020F0502020204030204" pitchFamily="34" charset="0"/>
                <a:cs typeface="Arial" panose="020B0604020202020204" pitchFamily="34" charset="0"/>
              </a:rPr>
              <a:t>V. Creep </a:t>
            </a:r>
            <a:endParaRPr lang="en-US" sz="3200" b="1" u="sng" dirty="0">
              <a:solidFill>
                <a:srgbClr val="7030A0"/>
              </a:solidFill>
              <a:latin typeface="Calibri" panose="020F0502020204030204" pitchFamily="34" charset="0"/>
              <a:ea typeface="Calibri" panose="020F0502020204030204" pitchFamily="34" charset="0"/>
              <a:cs typeface="Arial" panose="020B0604020202020204" pitchFamily="34" charset="0"/>
            </a:endParaRPr>
          </a:p>
        </p:txBody>
      </p:sp>
      <p:sp>
        <p:nvSpPr>
          <p:cNvPr id="2" name="Rectangle 1"/>
          <p:cNvSpPr/>
          <p:nvPr/>
        </p:nvSpPr>
        <p:spPr>
          <a:xfrm>
            <a:off x="300037" y="606409"/>
            <a:ext cx="8186738" cy="1200329"/>
          </a:xfrm>
          <a:prstGeom prst="rect">
            <a:avLst/>
          </a:prstGeom>
        </p:spPr>
        <p:txBody>
          <a:bodyPr wrap="square">
            <a:spAutoFit/>
          </a:bodyPr>
          <a:lstStyle/>
          <a:p>
            <a:pPr marL="285750" indent="-285750" algn="just" rtl="0">
              <a:buFont typeface="Arial" panose="020B0604020202020204" pitchFamily="34" charset="0"/>
              <a:buChar char="•"/>
            </a:pPr>
            <a:r>
              <a:rPr lang="en-US" sz="2400" b="1" dirty="0"/>
              <a:t>It is the very slow movement of slope material that occur over a </a:t>
            </a:r>
            <a:r>
              <a:rPr lang="en-US" sz="2400" b="1" dirty="0">
                <a:solidFill>
                  <a:srgbClr val="FF0000"/>
                </a:solidFill>
              </a:rPr>
              <a:t>long</a:t>
            </a:r>
            <a:r>
              <a:rPr lang="en-US" sz="2400" b="1" dirty="0"/>
              <a:t> </a:t>
            </a:r>
            <a:r>
              <a:rPr lang="en-US" sz="2400" b="1" dirty="0">
                <a:solidFill>
                  <a:srgbClr val="FF0000"/>
                </a:solidFill>
              </a:rPr>
              <a:t>period</a:t>
            </a:r>
            <a:r>
              <a:rPr lang="en-US" sz="2400" b="1" dirty="0"/>
              <a:t> of time </a:t>
            </a:r>
          </a:p>
          <a:p>
            <a:pPr marL="285750" indent="-285750" algn="l" rtl="0">
              <a:buFont typeface="Arial" panose="020B0604020202020204" pitchFamily="34" charset="0"/>
              <a:buChar char="•"/>
            </a:pPr>
            <a:r>
              <a:rPr lang="en-US" sz="2400" b="1" dirty="0"/>
              <a:t>It is identified by bent post or trees.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Lateral Sprea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4696" y="4282485"/>
            <a:ext cx="5365656" cy="257551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55596" y="522408"/>
            <a:ext cx="8531203" cy="1015663"/>
          </a:xfrm>
          <a:prstGeom prst="rect">
            <a:avLst/>
          </a:prstGeom>
          <a:ln>
            <a:noFill/>
          </a:ln>
        </p:spPr>
        <p:txBody>
          <a:bodyPr wrap="square">
            <a:spAutoFit/>
          </a:bodyPr>
          <a:lstStyle/>
          <a:p>
            <a:pPr marL="285750" indent="-285750" algn="just" rtl="0">
              <a:buFont typeface="Courier New" panose="02070309020205020404" pitchFamily="49" charset="0"/>
              <a:buChar char="o"/>
            </a:pPr>
            <a:r>
              <a:rPr lang="en-US" sz="2000" b="1" dirty="0">
                <a:latin typeface="+mn-lt"/>
              </a:rPr>
              <a:t>Lateral spreads usually occur on very </a:t>
            </a:r>
            <a:r>
              <a:rPr lang="en-US" sz="2000" b="1" dirty="0">
                <a:solidFill>
                  <a:srgbClr val="FF0000"/>
                </a:solidFill>
                <a:latin typeface="+mn-lt"/>
              </a:rPr>
              <a:t>gentle</a:t>
            </a:r>
            <a:r>
              <a:rPr lang="en-US" sz="2000" b="1" dirty="0">
                <a:latin typeface="+mn-lt"/>
              </a:rPr>
              <a:t> slopes or essentially </a:t>
            </a:r>
            <a:r>
              <a:rPr lang="en-US" sz="2000" b="1" dirty="0">
                <a:solidFill>
                  <a:srgbClr val="FF0000"/>
                </a:solidFill>
                <a:latin typeface="+mn-lt"/>
              </a:rPr>
              <a:t>flat</a:t>
            </a:r>
            <a:r>
              <a:rPr lang="en-US" sz="2000" b="1" dirty="0">
                <a:latin typeface="+mn-lt"/>
              </a:rPr>
              <a:t> </a:t>
            </a:r>
            <a:r>
              <a:rPr lang="en-US" sz="2000" b="1" dirty="0">
                <a:solidFill>
                  <a:srgbClr val="FF0000"/>
                </a:solidFill>
                <a:latin typeface="+mn-lt"/>
              </a:rPr>
              <a:t>terrain</a:t>
            </a:r>
            <a:r>
              <a:rPr lang="en-US" sz="2000" b="1" dirty="0">
                <a:latin typeface="+mn-lt"/>
              </a:rPr>
              <a:t>, especially where a stronger upper layer of rock or soil undergoes extension and moves above an underlying softer, weaker </a:t>
            </a:r>
            <a:r>
              <a:rPr lang="en-US" sz="2000" b="1" dirty="0" smtClean="0">
                <a:latin typeface="+mn-lt"/>
              </a:rPr>
              <a:t>layer.</a:t>
            </a:r>
            <a:endParaRPr lang="en-US" sz="2000" b="1" dirty="0">
              <a:latin typeface="+mn-lt"/>
            </a:endParaRPr>
          </a:p>
        </p:txBody>
      </p:sp>
      <p:sp>
        <p:nvSpPr>
          <p:cNvPr id="19" name="Rectangle 18"/>
          <p:cNvSpPr/>
          <p:nvPr/>
        </p:nvSpPr>
        <p:spPr>
          <a:xfrm>
            <a:off x="7006800" y="6290597"/>
            <a:ext cx="1712133" cy="369332"/>
          </a:xfrm>
          <a:prstGeom prst="rect">
            <a:avLst/>
          </a:prstGeom>
        </p:spPr>
        <p:txBody>
          <a:bodyPr wrap="square">
            <a:spAutoFit/>
          </a:bodyPr>
          <a:lstStyle/>
          <a:p>
            <a:pPr algn="ctr"/>
            <a:r>
              <a:rPr lang="en-US" dirty="0"/>
              <a:t>weaker layer</a:t>
            </a:r>
            <a:endParaRPr lang="en-GB" dirty="0"/>
          </a:p>
        </p:txBody>
      </p:sp>
      <p:cxnSp>
        <p:nvCxnSpPr>
          <p:cNvPr id="20" name="Straight Arrow Connector 19"/>
          <p:cNvCxnSpPr/>
          <p:nvPr/>
        </p:nvCxnSpPr>
        <p:spPr>
          <a:xfrm flipH="1" flipV="1">
            <a:off x="7310700" y="5793013"/>
            <a:ext cx="645382" cy="48520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pic>
        <p:nvPicPr>
          <p:cNvPr id="30724" name="Picture 4" descr="http://gallery.usgs.gov/images/01_26_2009/mQHs38Vjj1/medium/087s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5275" y="1678686"/>
            <a:ext cx="4132249" cy="277687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2" name="Rectangle 21"/>
          <p:cNvSpPr/>
          <p:nvPr/>
        </p:nvSpPr>
        <p:spPr>
          <a:xfrm>
            <a:off x="155597" y="0"/>
            <a:ext cx="3471159" cy="584775"/>
          </a:xfrm>
          <a:prstGeom prst="rect">
            <a:avLst/>
          </a:prstGeom>
        </p:spPr>
        <p:txBody>
          <a:bodyPr wrap="square">
            <a:spAutoFit/>
          </a:bodyPr>
          <a:lstStyle/>
          <a:p>
            <a:pPr algn="just" rtl="0">
              <a:buClr>
                <a:srgbClr val="0070C0"/>
              </a:buClr>
            </a:pPr>
            <a:r>
              <a:rPr lang="en-US" sz="3200" b="1" u="sng" dirty="0" smtClean="0">
                <a:solidFill>
                  <a:srgbClr val="7030A0"/>
                </a:solidFill>
                <a:latin typeface="Calibri" panose="020F0502020204030204" pitchFamily="34" charset="0"/>
                <a:ea typeface="Calibri" panose="020F0502020204030204" pitchFamily="34" charset="0"/>
                <a:cs typeface="Arial" panose="020B0604020202020204" pitchFamily="34" charset="0"/>
              </a:rPr>
              <a:t>VI. Lateral </a:t>
            </a:r>
            <a:r>
              <a:rPr lang="en-US" sz="3200" b="1" u="sng" dirty="0">
                <a:solidFill>
                  <a:srgbClr val="7030A0"/>
                </a:solidFill>
                <a:latin typeface="Calibri" panose="020F0502020204030204" pitchFamily="34" charset="0"/>
                <a:ea typeface="Calibri" panose="020F0502020204030204" pitchFamily="34" charset="0"/>
                <a:cs typeface="Arial" panose="020B0604020202020204" pitchFamily="34" charset="0"/>
              </a:rPr>
              <a:t>spreads</a:t>
            </a:r>
          </a:p>
        </p:txBody>
      </p:sp>
      <p:pic>
        <p:nvPicPr>
          <p:cNvPr id="2" name="Picture 1"/>
          <p:cNvPicPr>
            <a:picLocks noChangeAspect="1"/>
          </p:cNvPicPr>
          <p:nvPr/>
        </p:nvPicPr>
        <p:blipFill>
          <a:blip r:embed="rId5"/>
          <a:stretch>
            <a:fillRect/>
          </a:stretch>
        </p:blipFill>
        <p:spPr>
          <a:xfrm>
            <a:off x="100942" y="4596173"/>
            <a:ext cx="3525815" cy="1196840"/>
          </a:xfrm>
          <a:prstGeom prst="rect">
            <a:avLst/>
          </a:prstGeom>
        </p:spPr>
      </p:pic>
    </p:spTree>
    <p:extLst>
      <p:ext uri="{BB962C8B-B14F-4D97-AF65-F5344CB8AC3E}">
        <p14:creationId xmlns:p14="http://schemas.microsoft.com/office/powerpoint/2010/main" val="22654864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733" y="57144"/>
            <a:ext cx="2157413" cy="402441"/>
          </a:xfrm>
          <a:solidFill>
            <a:srgbClr val="FFFF00"/>
          </a:solidFill>
        </p:spPr>
        <p:txBody>
          <a:bodyPr/>
          <a:lstStyle/>
          <a:p>
            <a:pPr algn="l">
              <a:defRPr/>
            </a:pPr>
            <a:r>
              <a:rPr lang="en-US" sz="2800" b="1" u="sng" dirty="0">
                <a:solidFill>
                  <a:srgbClr val="C00000"/>
                </a:solidFill>
                <a:latin typeface="+mn-lt"/>
                <a:ea typeface="+mn-ea"/>
                <a:cs typeface="+mn-cs"/>
              </a:rPr>
              <a:t>Introduction</a:t>
            </a:r>
            <a:endParaRPr lang="en-US" sz="3200" b="1" u="sng" dirty="0">
              <a:solidFill>
                <a:srgbClr val="C00000"/>
              </a:solidFill>
              <a:latin typeface="+mn-lt"/>
              <a:ea typeface="+mn-ea"/>
              <a:cs typeface="+mn-cs"/>
            </a:endParaRPr>
          </a:p>
        </p:txBody>
      </p:sp>
      <p:sp>
        <p:nvSpPr>
          <p:cNvPr id="10" name="Text Box 32"/>
          <p:cNvSpPr txBox="1">
            <a:spLocks noChangeArrowheads="1"/>
          </p:cNvSpPr>
          <p:nvPr/>
        </p:nvSpPr>
        <p:spPr bwMode="auto">
          <a:xfrm>
            <a:off x="104733" y="459585"/>
            <a:ext cx="8822252" cy="2816156"/>
          </a:xfrm>
          <a:prstGeom prst="rect">
            <a:avLst/>
          </a:prstGeom>
          <a:noFill/>
          <a:ln w="9525">
            <a:noFill/>
            <a:miter lim="800000"/>
            <a:headEnd/>
            <a:tailEnd/>
          </a:ln>
        </p:spPr>
        <p:txBody>
          <a:bodyPr wrap="square">
            <a:spAutoFit/>
          </a:bodyPr>
          <a:lstStyle/>
          <a:p>
            <a:pPr algn="just" rtl="0"/>
            <a:r>
              <a:rPr lang="en-US" sz="2400" b="1" dirty="0" smtClean="0">
                <a:solidFill>
                  <a:srgbClr val="0B0BEF"/>
                </a:solidFill>
                <a:latin typeface="+mn-lt"/>
              </a:rPr>
              <a:t>What is a Slope?</a:t>
            </a:r>
          </a:p>
          <a:p>
            <a:pPr algn="just" rtl="0"/>
            <a:r>
              <a:rPr lang="en-US" sz="2400" b="1" dirty="0" smtClean="0">
                <a:latin typeface="+mn-lt"/>
              </a:rPr>
              <a:t>An </a:t>
            </a:r>
            <a:r>
              <a:rPr lang="en-US" sz="2400" b="1" dirty="0" smtClean="0">
                <a:solidFill>
                  <a:srgbClr val="0000FF"/>
                </a:solidFill>
                <a:latin typeface="+mn-lt"/>
              </a:rPr>
              <a:t>exposed</a:t>
            </a:r>
            <a:r>
              <a:rPr lang="en-US" sz="2400" b="1" dirty="0" smtClean="0">
                <a:latin typeface="+mn-lt"/>
              </a:rPr>
              <a:t> ground surface that stands at an </a:t>
            </a:r>
            <a:r>
              <a:rPr lang="en-US" sz="2400" b="1" dirty="0" smtClean="0">
                <a:solidFill>
                  <a:srgbClr val="FF0000"/>
                </a:solidFill>
                <a:latin typeface="+mn-lt"/>
              </a:rPr>
              <a:t>angle</a:t>
            </a:r>
            <a:r>
              <a:rPr lang="en-US" sz="2400" b="1" dirty="0" smtClean="0">
                <a:latin typeface="+mn-lt"/>
              </a:rPr>
              <a:t> with the horizontal.</a:t>
            </a:r>
          </a:p>
          <a:p>
            <a:pPr algn="just" rtl="0"/>
            <a:endParaRPr lang="en-US" sz="900" b="1" dirty="0" smtClean="0">
              <a:latin typeface="+mn-lt"/>
            </a:endParaRPr>
          </a:p>
          <a:p>
            <a:pPr algn="just" rtl="0"/>
            <a:r>
              <a:rPr lang="en-US" sz="2400" b="1" dirty="0" smtClean="0">
                <a:solidFill>
                  <a:srgbClr val="0B0BEF"/>
                </a:solidFill>
                <a:latin typeface="+mn-lt"/>
              </a:rPr>
              <a:t>Why do we need slope stability?</a:t>
            </a:r>
          </a:p>
          <a:p>
            <a:pPr algn="just" rtl="0"/>
            <a:r>
              <a:rPr lang="en-US" sz="2400" b="1" dirty="0" smtClean="0">
                <a:latin typeface="+mn-lt"/>
              </a:rPr>
              <a:t>In geotechnical engineering, the topic stability of slopes deals with: </a:t>
            </a:r>
          </a:p>
          <a:p>
            <a:pPr marL="457200" indent="-228600" algn="just" rtl="0">
              <a:buFont typeface="+mj-lt"/>
              <a:buAutoNum type="arabicPeriod"/>
            </a:pPr>
            <a:r>
              <a:rPr lang="en-US" sz="2400" b="1" dirty="0">
                <a:latin typeface="+mn-lt"/>
              </a:rPr>
              <a:t>T</a:t>
            </a:r>
            <a:r>
              <a:rPr lang="en-US" sz="2400" b="1" dirty="0" smtClean="0">
                <a:latin typeface="+mn-lt"/>
              </a:rPr>
              <a:t>he engineering design of slopes of </a:t>
            </a:r>
            <a:r>
              <a:rPr lang="en-US" sz="2400" b="1" dirty="0" smtClean="0">
                <a:solidFill>
                  <a:srgbClr val="7030A0"/>
                </a:solidFill>
                <a:latin typeface="+mn-lt"/>
              </a:rPr>
              <a:t>man-made</a:t>
            </a:r>
            <a:r>
              <a:rPr lang="en-US" sz="2400" b="1" dirty="0" smtClean="0">
                <a:latin typeface="+mn-lt"/>
              </a:rPr>
              <a:t> slopes in advance </a:t>
            </a:r>
          </a:p>
        </p:txBody>
      </p:sp>
      <p:sp>
        <p:nvSpPr>
          <p:cNvPr id="6" name="Rectangle 5"/>
          <p:cNvSpPr/>
          <p:nvPr/>
        </p:nvSpPr>
        <p:spPr>
          <a:xfrm>
            <a:off x="526571" y="3275741"/>
            <a:ext cx="7770264" cy="1200329"/>
          </a:xfrm>
          <a:prstGeom prst="rect">
            <a:avLst/>
          </a:prstGeom>
        </p:spPr>
        <p:txBody>
          <a:bodyPr wrap="square">
            <a:spAutoFit/>
          </a:bodyPr>
          <a:lstStyle/>
          <a:p>
            <a:pPr algn="l" rtl="0"/>
            <a:r>
              <a:rPr lang="en-US" sz="2400" b="1" dirty="0" smtClean="0">
                <a:solidFill>
                  <a:srgbClr val="FF0000"/>
                </a:solidFill>
                <a:latin typeface="+mn-lt"/>
              </a:rPr>
              <a:t>(</a:t>
            </a:r>
            <a:r>
              <a:rPr lang="en-US" sz="2400" b="1" dirty="0">
                <a:solidFill>
                  <a:srgbClr val="FF0000"/>
                </a:solidFill>
                <a:latin typeface="+mn-lt"/>
              </a:rPr>
              <a:t>a) E</a:t>
            </a:r>
            <a:r>
              <a:rPr lang="en-US" sz="2400" b="1" dirty="0" smtClean="0">
                <a:solidFill>
                  <a:srgbClr val="FF0000"/>
                </a:solidFill>
                <a:latin typeface="+mn-lt"/>
              </a:rPr>
              <a:t>arth </a:t>
            </a:r>
            <a:r>
              <a:rPr lang="en-US" sz="2400" b="1" dirty="0">
                <a:solidFill>
                  <a:srgbClr val="FF0000"/>
                </a:solidFill>
                <a:latin typeface="+mn-lt"/>
              </a:rPr>
              <a:t>dams and embankments,</a:t>
            </a:r>
          </a:p>
          <a:p>
            <a:pPr algn="l" rtl="0"/>
            <a:r>
              <a:rPr lang="en-US" sz="2400" b="1" dirty="0">
                <a:solidFill>
                  <a:srgbClr val="FF0000"/>
                </a:solidFill>
                <a:latin typeface="+mn-lt"/>
              </a:rPr>
              <a:t>(</a:t>
            </a:r>
            <a:r>
              <a:rPr lang="en-US" sz="2400" b="1" dirty="0" smtClean="0">
                <a:solidFill>
                  <a:srgbClr val="FF0000"/>
                </a:solidFill>
                <a:latin typeface="+mn-lt"/>
              </a:rPr>
              <a:t>b) </a:t>
            </a:r>
            <a:r>
              <a:rPr lang="en-US" sz="2400" b="1" dirty="0">
                <a:solidFill>
                  <a:srgbClr val="FF0000"/>
                </a:solidFill>
                <a:latin typeface="+mn-lt"/>
              </a:rPr>
              <a:t>E</a:t>
            </a:r>
            <a:r>
              <a:rPr lang="en-US" sz="2400" b="1" dirty="0" smtClean="0">
                <a:solidFill>
                  <a:srgbClr val="FF0000"/>
                </a:solidFill>
                <a:latin typeface="+mn-lt"/>
              </a:rPr>
              <a:t>xcavated </a:t>
            </a:r>
            <a:r>
              <a:rPr lang="en-US" sz="2400" b="1" dirty="0">
                <a:solidFill>
                  <a:srgbClr val="FF0000"/>
                </a:solidFill>
                <a:latin typeface="+mn-lt"/>
              </a:rPr>
              <a:t>slopes,</a:t>
            </a:r>
          </a:p>
          <a:p>
            <a:pPr marL="406400" indent="-406400" algn="l" rtl="0"/>
            <a:r>
              <a:rPr lang="en-US" sz="2400" b="1" dirty="0" smtClean="0">
                <a:solidFill>
                  <a:srgbClr val="FF0000"/>
                </a:solidFill>
                <a:latin typeface="+mn-lt"/>
              </a:rPr>
              <a:t>(c) </a:t>
            </a:r>
            <a:r>
              <a:rPr lang="en-US" sz="2400" b="1" dirty="0">
                <a:solidFill>
                  <a:srgbClr val="FF0000"/>
                </a:solidFill>
                <a:latin typeface="+mn-lt"/>
              </a:rPr>
              <a:t>D</a:t>
            </a:r>
            <a:r>
              <a:rPr lang="en-US" sz="2400" b="1" dirty="0" smtClean="0">
                <a:solidFill>
                  <a:srgbClr val="FF0000"/>
                </a:solidFill>
                <a:latin typeface="+mn-lt"/>
              </a:rPr>
              <a:t>eep-seated </a:t>
            </a:r>
            <a:r>
              <a:rPr lang="en-US" sz="2400" b="1" dirty="0">
                <a:solidFill>
                  <a:srgbClr val="FF0000"/>
                </a:solidFill>
                <a:latin typeface="+mn-lt"/>
              </a:rPr>
              <a:t>failure of foundations and retaining walls.</a:t>
            </a:r>
          </a:p>
        </p:txBody>
      </p:sp>
      <p:sp>
        <p:nvSpPr>
          <p:cNvPr id="4" name="Rectangle 3"/>
          <p:cNvSpPr/>
          <p:nvPr/>
        </p:nvSpPr>
        <p:spPr>
          <a:xfrm>
            <a:off x="300206" y="4634770"/>
            <a:ext cx="8431306" cy="830997"/>
          </a:xfrm>
          <a:prstGeom prst="rect">
            <a:avLst/>
          </a:prstGeom>
        </p:spPr>
        <p:txBody>
          <a:bodyPr wrap="square">
            <a:spAutoFit/>
          </a:bodyPr>
          <a:lstStyle/>
          <a:p>
            <a:pPr marL="349250" indent="-349250" algn="just" rtl="0"/>
            <a:r>
              <a:rPr lang="en-US" sz="2400" b="1" dirty="0" smtClean="0">
                <a:latin typeface="+mn-lt"/>
              </a:rPr>
              <a:t>2. The </a:t>
            </a:r>
            <a:r>
              <a:rPr lang="en-US" sz="2400" b="1" dirty="0">
                <a:latin typeface="+mn-lt"/>
              </a:rPr>
              <a:t>study of the stability of </a:t>
            </a:r>
            <a:r>
              <a:rPr lang="en-US" sz="2400" b="1" dirty="0">
                <a:solidFill>
                  <a:srgbClr val="FF0000"/>
                </a:solidFill>
                <a:latin typeface="+mn-lt"/>
              </a:rPr>
              <a:t>existing</a:t>
            </a:r>
            <a:r>
              <a:rPr lang="en-US" sz="2400" b="1" dirty="0">
                <a:latin typeface="+mn-lt"/>
              </a:rPr>
              <a:t> </a:t>
            </a:r>
            <a:r>
              <a:rPr lang="en-US" sz="2400" b="1" dirty="0" smtClean="0">
                <a:latin typeface="+mn-lt"/>
              </a:rPr>
              <a:t>or natural slopes </a:t>
            </a:r>
            <a:r>
              <a:rPr lang="en-US" sz="2400" b="1" dirty="0">
                <a:latin typeface="+mn-lt"/>
              </a:rPr>
              <a:t>of earthworks and natural slopes.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61702" y="1897319"/>
            <a:ext cx="3819229" cy="3334246"/>
          </a:xfrm>
          <a:prstGeom prst="rect">
            <a:avLst/>
          </a:prstGeom>
        </p:spPr>
        <p:txBody>
          <a:bodyPr wrap="square">
            <a:spAutoFit/>
          </a:bodyPr>
          <a:lstStyle/>
          <a:p>
            <a:pPr marL="342900" indent="-342900" algn="l" rtl="0">
              <a:spcBef>
                <a:spcPts val="600"/>
              </a:spcBef>
              <a:buClr>
                <a:srgbClr val="0070C0"/>
              </a:buClr>
              <a:buFont typeface="+mj-lt"/>
              <a:buAutoNum type="arabicPeriod"/>
            </a:pPr>
            <a:r>
              <a:rPr lang="en-US" sz="2400" b="1" dirty="0" smtClean="0">
                <a:solidFill>
                  <a:schemeClr val="bg1">
                    <a:lumMod val="65000"/>
                  </a:schemeClr>
                </a:solidFill>
              </a:rPr>
              <a:t>Falls</a:t>
            </a:r>
            <a:endParaRPr lang="en-US" sz="2400" b="1" dirty="0">
              <a:solidFill>
                <a:schemeClr val="bg1">
                  <a:lumMod val="65000"/>
                </a:schemeClr>
              </a:solidFill>
            </a:endParaRPr>
          </a:p>
          <a:p>
            <a:pPr marL="342900" indent="-342900" algn="l" rtl="0">
              <a:spcBef>
                <a:spcPts val="600"/>
              </a:spcBef>
              <a:buClr>
                <a:srgbClr val="0070C0"/>
              </a:buClr>
              <a:buFont typeface="+mj-lt"/>
              <a:buAutoNum type="arabicPeriod"/>
            </a:pPr>
            <a:r>
              <a:rPr lang="en-US" sz="2400" b="1" dirty="0">
                <a:solidFill>
                  <a:schemeClr val="bg1">
                    <a:lumMod val="65000"/>
                  </a:schemeClr>
                </a:solidFill>
              </a:rPr>
              <a:t>Topples</a:t>
            </a:r>
          </a:p>
          <a:p>
            <a:pPr marL="342900" indent="-342900" algn="l" rtl="0">
              <a:spcBef>
                <a:spcPts val="600"/>
              </a:spcBef>
              <a:buClr>
                <a:srgbClr val="0070C0"/>
              </a:buClr>
              <a:buFont typeface="+mj-lt"/>
              <a:buAutoNum type="arabicPeriod"/>
            </a:pPr>
            <a:r>
              <a:rPr lang="en-US" sz="2400" b="1" dirty="0">
                <a:solidFill>
                  <a:schemeClr val="bg1">
                    <a:lumMod val="65000"/>
                  </a:schemeClr>
                </a:solidFill>
              </a:rPr>
              <a:t>Slides </a:t>
            </a:r>
            <a:endParaRPr lang="en-US" sz="2400" b="1" dirty="0" smtClean="0">
              <a:solidFill>
                <a:schemeClr val="bg1">
                  <a:lumMod val="65000"/>
                </a:schemeClr>
              </a:solidFill>
            </a:endParaRPr>
          </a:p>
          <a:p>
            <a:pPr marL="342900" lvl="1" indent="-171450" algn="l" rtl="0">
              <a:spcBef>
                <a:spcPts val="100"/>
              </a:spcBef>
              <a:buClr>
                <a:srgbClr val="0070C0"/>
              </a:buClr>
              <a:buFont typeface="Arial" panose="020B0604020202020204" pitchFamily="34" charset="0"/>
              <a:buChar char="•"/>
            </a:pPr>
            <a:r>
              <a:rPr lang="en-US" sz="2000" b="1" dirty="0" smtClean="0">
                <a:solidFill>
                  <a:schemeClr val="bg1">
                    <a:lumMod val="65000"/>
                  </a:schemeClr>
                </a:solidFill>
              </a:rPr>
              <a:t>A. </a:t>
            </a:r>
            <a:r>
              <a:rPr lang="en-US" sz="2000" b="1" dirty="0">
                <a:solidFill>
                  <a:schemeClr val="bg1">
                    <a:lumMod val="65000"/>
                  </a:schemeClr>
                </a:solidFill>
              </a:rPr>
              <a:t>Translational </a:t>
            </a:r>
            <a:r>
              <a:rPr lang="en-US" sz="2000" b="1" dirty="0" smtClean="0">
                <a:solidFill>
                  <a:schemeClr val="bg1">
                    <a:lumMod val="65000"/>
                  </a:schemeClr>
                </a:solidFill>
              </a:rPr>
              <a:t>(planar) </a:t>
            </a:r>
          </a:p>
          <a:p>
            <a:pPr marL="342900" lvl="1" indent="-171450" algn="l" rtl="0">
              <a:spcBef>
                <a:spcPts val="100"/>
              </a:spcBef>
              <a:buClr>
                <a:srgbClr val="0070C0"/>
              </a:buClr>
              <a:buFont typeface="Arial" panose="020B0604020202020204" pitchFamily="34" charset="0"/>
              <a:buChar char="•"/>
            </a:pPr>
            <a:r>
              <a:rPr lang="en-US" sz="2000" b="1" dirty="0" smtClean="0">
                <a:solidFill>
                  <a:schemeClr val="bg1">
                    <a:lumMod val="65000"/>
                  </a:schemeClr>
                </a:solidFill>
              </a:rPr>
              <a:t>B. Rotational (slumps) </a:t>
            </a:r>
          </a:p>
          <a:p>
            <a:pPr marL="342900" indent="-342900" algn="l" rtl="0">
              <a:spcBef>
                <a:spcPts val="600"/>
              </a:spcBef>
              <a:buClr>
                <a:srgbClr val="0070C0"/>
              </a:buClr>
              <a:buFont typeface="+mj-lt"/>
              <a:buAutoNum type="arabicPeriod"/>
            </a:pPr>
            <a:r>
              <a:rPr lang="en-US" sz="2400" b="1" dirty="0" smtClean="0">
                <a:solidFill>
                  <a:schemeClr val="bg1">
                    <a:lumMod val="65000"/>
                  </a:schemeClr>
                </a:solidFill>
              </a:rPr>
              <a:t>Flow</a:t>
            </a:r>
            <a:endParaRPr lang="en-US" sz="2400" b="1" dirty="0">
              <a:solidFill>
                <a:schemeClr val="bg1">
                  <a:lumMod val="65000"/>
                </a:schemeClr>
              </a:solidFill>
            </a:endParaRPr>
          </a:p>
          <a:p>
            <a:pPr marL="342900" indent="-342900" algn="l" rtl="0">
              <a:spcBef>
                <a:spcPts val="600"/>
              </a:spcBef>
              <a:buClr>
                <a:srgbClr val="0070C0"/>
              </a:buClr>
              <a:buFont typeface="+mj-lt"/>
              <a:buAutoNum type="arabicPeriod"/>
            </a:pPr>
            <a:r>
              <a:rPr lang="en-US" sz="2400" b="1" dirty="0" smtClean="0">
                <a:solidFill>
                  <a:schemeClr val="bg1">
                    <a:lumMod val="65000"/>
                  </a:schemeClr>
                </a:solidFill>
              </a:rPr>
              <a:t>Creep</a:t>
            </a:r>
            <a:r>
              <a:rPr lang="en-US" sz="2400" b="1" dirty="0">
                <a:solidFill>
                  <a:schemeClr val="bg1">
                    <a:lumMod val="65000"/>
                  </a:schemeClr>
                </a:solidFill>
              </a:rPr>
              <a:t> </a:t>
            </a:r>
          </a:p>
          <a:p>
            <a:pPr marL="342900" indent="-342900" algn="l" rtl="0">
              <a:spcBef>
                <a:spcPts val="600"/>
              </a:spcBef>
              <a:buClr>
                <a:srgbClr val="0070C0"/>
              </a:buClr>
              <a:buFont typeface="+mj-lt"/>
              <a:buAutoNum type="arabicPeriod"/>
            </a:pPr>
            <a:r>
              <a:rPr lang="en-US" sz="2400" b="1" dirty="0"/>
              <a:t>Complex</a:t>
            </a:r>
            <a:r>
              <a:rPr lang="en-US" sz="2400" b="1" dirty="0">
                <a:solidFill>
                  <a:schemeClr val="bg1">
                    <a:lumMod val="85000"/>
                  </a:schemeClr>
                </a:solidFill>
              </a:rPr>
              <a:t> </a:t>
            </a:r>
          </a:p>
        </p:txBody>
      </p:sp>
      <p:sp>
        <p:nvSpPr>
          <p:cNvPr id="21" name="Freeform 20"/>
          <p:cNvSpPr/>
          <p:nvPr/>
        </p:nvSpPr>
        <p:spPr>
          <a:xfrm rot="167216">
            <a:off x="2615581" y="4154531"/>
            <a:ext cx="697415" cy="857449"/>
          </a:xfrm>
          <a:custGeom>
            <a:avLst/>
            <a:gdLst>
              <a:gd name="connsiteX0" fmla="*/ 163773 w 2841516"/>
              <a:gd name="connsiteY0" fmla="*/ 3958529 h 3958529"/>
              <a:gd name="connsiteX1" fmla="*/ 1883391 w 2841516"/>
              <a:gd name="connsiteY1" fmla="*/ 3439914 h 3958529"/>
              <a:gd name="connsiteX2" fmla="*/ 2743200 w 2841516"/>
              <a:gd name="connsiteY2" fmla="*/ 2511866 h 3958529"/>
              <a:gd name="connsiteX3" fmla="*/ 2743200 w 2841516"/>
              <a:gd name="connsiteY3" fmla="*/ 1460989 h 3958529"/>
              <a:gd name="connsiteX4" fmla="*/ 2033516 w 2841516"/>
              <a:gd name="connsiteY4" fmla="*/ 601180 h 3958529"/>
              <a:gd name="connsiteX5" fmla="*/ 928048 w 2841516"/>
              <a:gd name="connsiteY5" fmla="*/ 96212 h 3958529"/>
              <a:gd name="connsiteX6" fmla="*/ 0 w 2841516"/>
              <a:gd name="connsiteY6" fmla="*/ 678 h 395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1516" h="3958529">
                <a:moveTo>
                  <a:pt x="163773" y="3958529"/>
                </a:moveTo>
                <a:cubicBezTo>
                  <a:pt x="808630" y="3819776"/>
                  <a:pt x="1453487" y="3681024"/>
                  <a:pt x="1883391" y="3439914"/>
                </a:cubicBezTo>
                <a:cubicBezTo>
                  <a:pt x="2313296" y="3198803"/>
                  <a:pt x="2599899" y="2841687"/>
                  <a:pt x="2743200" y="2511866"/>
                </a:cubicBezTo>
                <a:cubicBezTo>
                  <a:pt x="2886502" y="2182045"/>
                  <a:pt x="2861481" y="1779437"/>
                  <a:pt x="2743200" y="1460989"/>
                </a:cubicBezTo>
                <a:cubicBezTo>
                  <a:pt x="2624919" y="1142541"/>
                  <a:pt x="2336041" y="828643"/>
                  <a:pt x="2033516" y="601180"/>
                </a:cubicBezTo>
                <a:cubicBezTo>
                  <a:pt x="1730991" y="373717"/>
                  <a:pt x="1266967" y="196296"/>
                  <a:pt x="928048" y="96212"/>
                </a:cubicBezTo>
                <a:cubicBezTo>
                  <a:pt x="589129" y="-3872"/>
                  <a:pt x="294564" y="-1597"/>
                  <a:pt x="0" y="678"/>
                </a:cubicBezTo>
              </a:path>
            </a:pathLst>
          </a:custGeom>
          <a:noFill/>
          <a:ln w="28575">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6" name="Rectangle 5"/>
          <p:cNvSpPr/>
          <p:nvPr/>
        </p:nvSpPr>
        <p:spPr>
          <a:xfrm>
            <a:off x="2943225" y="769691"/>
            <a:ext cx="5375086" cy="1015663"/>
          </a:xfrm>
          <a:prstGeom prst="rect">
            <a:avLst/>
          </a:prstGeom>
          <a:ln>
            <a:solidFill>
              <a:srgbClr val="CC6600"/>
            </a:solidFill>
          </a:ln>
        </p:spPr>
        <p:txBody>
          <a:bodyPr wrap="square">
            <a:spAutoFit/>
          </a:bodyPr>
          <a:lstStyle/>
          <a:p>
            <a:pPr algn="just" rtl="0"/>
            <a:r>
              <a:rPr lang="en-US" sz="2000" b="1" dirty="0"/>
              <a:t>Complex movement is by a </a:t>
            </a:r>
            <a:r>
              <a:rPr lang="en-US" sz="2000" b="1" dirty="0">
                <a:solidFill>
                  <a:srgbClr val="FF0000"/>
                </a:solidFill>
              </a:rPr>
              <a:t>combination</a:t>
            </a:r>
            <a:r>
              <a:rPr lang="en-US" sz="2000" b="1" dirty="0"/>
              <a:t> of one or more of the </a:t>
            </a:r>
            <a:r>
              <a:rPr lang="en-US" sz="2000" b="1" dirty="0" smtClean="0"/>
              <a:t>other </a:t>
            </a:r>
            <a:r>
              <a:rPr lang="en-US" sz="2000" b="1" dirty="0"/>
              <a:t>principal types of </a:t>
            </a:r>
            <a:r>
              <a:rPr lang="en-US" sz="2000" b="1" dirty="0" smtClean="0"/>
              <a:t>movement. </a:t>
            </a:r>
            <a:endParaRPr lang="en-US" sz="2000" b="1" dirty="0"/>
          </a:p>
        </p:txBody>
      </p:sp>
      <p:sp>
        <p:nvSpPr>
          <p:cNvPr id="2" name="Rectangle 1"/>
          <p:cNvSpPr/>
          <p:nvPr/>
        </p:nvSpPr>
        <p:spPr>
          <a:xfrm>
            <a:off x="3807959" y="5008965"/>
            <a:ext cx="5100385" cy="1323439"/>
          </a:xfrm>
          <a:prstGeom prst="rect">
            <a:avLst/>
          </a:prstGeom>
          <a:ln>
            <a:solidFill>
              <a:srgbClr val="CC6600"/>
            </a:solidFill>
          </a:ln>
        </p:spPr>
        <p:txBody>
          <a:bodyPr wrap="square">
            <a:spAutoFit/>
          </a:bodyPr>
          <a:lstStyle/>
          <a:p>
            <a:pPr algn="just" rtl="0"/>
            <a:r>
              <a:rPr lang="en-US" sz="2000" b="1" dirty="0">
                <a:solidFill>
                  <a:srgbClr val="FF0000"/>
                </a:solidFill>
              </a:rPr>
              <a:t>Many</a:t>
            </a:r>
            <a:r>
              <a:rPr lang="en-US" sz="2000" b="1" dirty="0"/>
              <a:t> </a:t>
            </a:r>
            <a:r>
              <a:rPr lang="en-US" sz="2000" b="1" dirty="0" smtClean="0"/>
              <a:t>slope movements </a:t>
            </a:r>
            <a:r>
              <a:rPr lang="en-US" sz="2000" b="1" dirty="0"/>
              <a:t>are </a:t>
            </a:r>
            <a:r>
              <a:rPr lang="en-US" sz="2000" b="1" dirty="0">
                <a:solidFill>
                  <a:srgbClr val="FF0000"/>
                </a:solidFill>
              </a:rPr>
              <a:t>complex</a:t>
            </a:r>
            <a:r>
              <a:rPr lang="en-US" sz="2000" b="1" dirty="0"/>
              <a:t>, although </a:t>
            </a:r>
            <a:r>
              <a:rPr lang="en-US" sz="2000" b="1" dirty="0">
                <a:solidFill>
                  <a:srgbClr val="FF0000"/>
                </a:solidFill>
              </a:rPr>
              <a:t>one</a:t>
            </a:r>
            <a:r>
              <a:rPr lang="en-US" sz="2000" b="1" dirty="0"/>
              <a:t> type of movement generally </a:t>
            </a:r>
            <a:r>
              <a:rPr lang="en-US" sz="2000" b="1" dirty="0">
                <a:solidFill>
                  <a:srgbClr val="FF0000"/>
                </a:solidFill>
              </a:rPr>
              <a:t>dominates</a:t>
            </a:r>
            <a:r>
              <a:rPr lang="en-US" sz="2000" b="1" dirty="0"/>
              <a:t> over the others at certain areas </a:t>
            </a:r>
            <a:r>
              <a:rPr lang="en-US" sz="2000" b="1" dirty="0" smtClean="0"/>
              <a:t>or </a:t>
            </a:r>
            <a:r>
              <a:rPr lang="en-US" sz="2000" b="1" dirty="0"/>
              <a:t>at a particular time.</a:t>
            </a:r>
          </a:p>
        </p:txBody>
      </p:sp>
      <p:sp>
        <p:nvSpPr>
          <p:cNvPr id="17" name="Freeform 16"/>
          <p:cNvSpPr/>
          <p:nvPr/>
        </p:nvSpPr>
        <p:spPr>
          <a:xfrm>
            <a:off x="2634017" y="2065283"/>
            <a:ext cx="2347885" cy="2916150"/>
          </a:xfrm>
          <a:custGeom>
            <a:avLst/>
            <a:gdLst>
              <a:gd name="connsiteX0" fmla="*/ 163773 w 2841516"/>
              <a:gd name="connsiteY0" fmla="*/ 3958529 h 3958529"/>
              <a:gd name="connsiteX1" fmla="*/ 1883391 w 2841516"/>
              <a:gd name="connsiteY1" fmla="*/ 3439914 h 3958529"/>
              <a:gd name="connsiteX2" fmla="*/ 2743200 w 2841516"/>
              <a:gd name="connsiteY2" fmla="*/ 2511866 h 3958529"/>
              <a:gd name="connsiteX3" fmla="*/ 2743200 w 2841516"/>
              <a:gd name="connsiteY3" fmla="*/ 1460989 h 3958529"/>
              <a:gd name="connsiteX4" fmla="*/ 2033516 w 2841516"/>
              <a:gd name="connsiteY4" fmla="*/ 601180 h 3958529"/>
              <a:gd name="connsiteX5" fmla="*/ 928048 w 2841516"/>
              <a:gd name="connsiteY5" fmla="*/ 96212 h 3958529"/>
              <a:gd name="connsiteX6" fmla="*/ 0 w 2841516"/>
              <a:gd name="connsiteY6" fmla="*/ 678 h 395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1516" h="3958529">
                <a:moveTo>
                  <a:pt x="163773" y="3958529"/>
                </a:moveTo>
                <a:cubicBezTo>
                  <a:pt x="808630" y="3819776"/>
                  <a:pt x="1453487" y="3681024"/>
                  <a:pt x="1883391" y="3439914"/>
                </a:cubicBezTo>
                <a:cubicBezTo>
                  <a:pt x="2313296" y="3198803"/>
                  <a:pt x="2599899" y="2841687"/>
                  <a:pt x="2743200" y="2511866"/>
                </a:cubicBezTo>
                <a:cubicBezTo>
                  <a:pt x="2886502" y="2182045"/>
                  <a:pt x="2861481" y="1779437"/>
                  <a:pt x="2743200" y="1460989"/>
                </a:cubicBezTo>
                <a:cubicBezTo>
                  <a:pt x="2624919" y="1142541"/>
                  <a:pt x="2336041" y="828643"/>
                  <a:pt x="2033516" y="601180"/>
                </a:cubicBezTo>
                <a:cubicBezTo>
                  <a:pt x="1730991" y="373717"/>
                  <a:pt x="1266967" y="196296"/>
                  <a:pt x="928048" y="96212"/>
                </a:cubicBezTo>
                <a:cubicBezTo>
                  <a:pt x="589129" y="-3872"/>
                  <a:pt x="294564" y="-1597"/>
                  <a:pt x="0" y="678"/>
                </a:cubicBezTo>
              </a:path>
            </a:pathLst>
          </a:custGeom>
          <a:noFill/>
          <a:ln w="28575">
            <a:solidFill>
              <a:srgbClr val="92D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19" name="Freeform 18"/>
          <p:cNvSpPr/>
          <p:nvPr/>
        </p:nvSpPr>
        <p:spPr>
          <a:xfrm>
            <a:off x="2415654" y="2601310"/>
            <a:ext cx="2172111" cy="2407655"/>
          </a:xfrm>
          <a:custGeom>
            <a:avLst/>
            <a:gdLst>
              <a:gd name="connsiteX0" fmla="*/ 163773 w 2841516"/>
              <a:gd name="connsiteY0" fmla="*/ 3958529 h 3958529"/>
              <a:gd name="connsiteX1" fmla="*/ 1883391 w 2841516"/>
              <a:gd name="connsiteY1" fmla="*/ 3439914 h 3958529"/>
              <a:gd name="connsiteX2" fmla="*/ 2743200 w 2841516"/>
              <a:gd name="connsiteY2" fmla="*/ 2511866 h 3958529"/>
              <a:gd name="connsiteX3" fmla="*/ 2743200 w 2841516"/>
              <a:gd name="connsiteY3" fmla="*/ 1460989 h 3958529"/>
              <a:gd name="connsiteX4" fmla="*/ 2033516 w 2841516"/>
              <a:gd name="connsiteY4" fmla="*/ 601180 h 3958529"/>
              <a:gd name="connsiteX5" fmla="*/ 928048 w 2841516"/>
              <a:gd name="connsiteY5" fmla="*/ 96212 h 3958529"/>
              <a:gd name="connsiteX6" fmla="*/ 0 w 2841516"/>
              <a:gd name="connsiteY6" fmla="*/ 678 h 395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1516" h="3958529">
                <a:moveTo>
                  <a:pt x="163773" y="3958529"/>
                </a:moveTo>
                <a:cubicBezTo>
                  <a:pt x="808630" y="3819776"/>
                  <a:pt x="1453487" y="3681024"/>
                  <a:pt x="1883391" y="3439914"/>
                </a:cubicBezTo>
                <a:cubicBezTo>
                  <a:pt x="2313296" y="3198803"/>
                  <a:pt x="2599899" y="2841687"/>
                  <a:pt x="2743200" y="2511866"/>
                </a:cubicBezTo>
                <a:cubicBezTo>
                  <a:pt x="2886502" y="2182045"/>
                  <a:pt x="2861481" y="1779437"/>
                  <a:pt x="2743200" y="1460989"/>
                </a:cubicBezTo>
                <a:cubicBezTo>
                  <a:pt x="2624919" y="1142541"/>
                  <a:pt x="2336041" y="828643"/>
                  <a:pt x="2033516" y="601180"/>
                </a:cubicBezTo>
                <a:cubicBezTo>
                  <a:pt x="1730991" y="373717"/>
                  <a:pt x="1266967" y="196296"/>
                  <a:pt x="928048" y="96212"/>
                </a:cubicBezTo>
                <a:cubicBezTo>
                  <a:pt x="589129" y="-3872"/>
                  <a:pt x="294564" y="-1597"/>
                  <a:pt x="0" y="678"/>
                </a:cubicBezTo>
              </a:path>
            </a:pathLst>
          </a:custGeom>
          <a:noFill/>
          <a:ln w="28575">
            <a:solidFill>
              <a:srgbClr val="CC66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0" name="Freeform 19"/>
          <p:cNvSpPr/>
          <p:nvPr/>
        </p:nvSpPr>
        <p:spPr>
          <a:xfrm rot="167216">
            <a:off x="3182523" y="3131786"/>
            <a:ext cx="1025873" cy="1795322"/>
          </a:xfrm>
          <a:custGeom>
            <a:avLst/>
            <a:gdLst>
              <a:gd name="connsiteX0" fmla="*/ 163773 w 2841516"/>
              <a:gd name="connsiteY0" fmla="*/ 3958529 h 3958529"/>
              <a:gd name="connsiteX1" fmla="*/ 1883391 w 2841516"/>
              <a:gd name="connsiteY1" fmla="*/ 3439914 h 3958529"/>
              <a:gd name="connsiteX2" fmla="*/ 2743200 w 2841516"/>
              <a:gd name="connsiteY2" fmla="*/ 2511866 h 3958529"/>
              <a:gd name="connsiteX3" fmla="*/ 2743200 w 2841516"/>
              <a:gd name="connsiteY3" fmla="*/ 1460989 h 3958529"/>
              <a:gd name="connsiteX4" fmla="*/ 2033516 w 2841516"/>
              <a:gd name="connsiteY4" fmla="*/ 601180 h 3958529"/>
              <a:gd name="connsiteX5" fmla="*/ 928048 w 2841516"/>
              <a:gd name="connsiteY5" fmla="*/ 96212 h 3958529"/>
              <a:gd name="connsiteX6" fmla="*/ 0 w 2841516"/>
              <a:gd name="connsiteY6" fmla="*/ 678 h 395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1516" h="3958529">
                <a:moveTo>
                  <a:pt x="163773" y="3958529"/>
                </a:moveTo>
                <a:cubicBezTo>
                  <a:pt x="808630" y="3819776"/>
                  <a:pt x="1453487" y="3681024"/>
                  <a:pt x="1883391" y="3439914"/>
                </a:cubicBezTo>
                <a:cubicBezTo>
                  <a:pt x="2313296" y="3198803"/>
                  <a:pt x="2599899" y="2841687"/>
                  <a:pt x="2743200" y="2511866"/>
                </a:cubicBezTo>
                <a:cubicBezTo>
                  <a:pt x="2886502" y="2182045"/>
                  <a:pt x="2861481" y="1779437"/>
                  <a:pt x="2743200" y="1460989"/>
                </a:cubicBezTo>
                <a:cubicBezTo>
                  <a:pt x="2624919" y="1142541"/>
                  <a:pt x="2336041" y="828643"/>
                  <a:pt x="2033516" y="601180"/>
                </a:cubicBezTo>
                <a:cubicBezTo>
                  <a:pt x="1730991" y="373717"/>
                  <a:pt x="1266967" y="196296"/>
                  <a:pt x="928048" y="96212"/>
                </a:cubicBezTo>
                <a:cubicBezTo>
                  <a:pt x="589129" y="-3872"/>
                  <a:pt x="294564" y="-1597"/>
                  <a:pt x="0" y="678"/>
                </a:cubicBezTo>
              </a:path>
            </a:pathLst>
          </a:custGeom>
          <a:noFill/>
          <a:ln w="28575">
            <a:solidFill>
              <a:srgbClr val="00B0F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4" name="Rectangle 23"/>
          <p:cNvSpPr/>
          <p:nvPr/>
        </p:nvSpPr>
        <p:spPr>
          <a:xfrm>
            <a:off x="117077" y="0"/>
            <a:ext cx="2354239" cy="584775"/>
          </a:xfrm>
          <a:prstGeom prst="rect">
            <a:avLst/>
          </a:prstGeom>
        </p:spPr>
        <p:txBody>
          <a:bodyPr wrap="square">
            <a:spAutoFit/>
          </a:bodyPr>
          <a:lstStyle/>
          <a:p>
            <a:pPr algn="just" rtl="0">
              <a:buClr>
                <a:srgbClr val="0070C0"/>
              </a:buClr>
            </a:pPr>
            <a:r>
              <a:rPr lang="en-US" sz="3200" b="1" u="sng" dirty="0" smtClean="0">
                <a:solidFill>
                  <a:srgbClr val="7030A0"/>
                </a:solidFill>
                <a:latin typeface="Calibri" panose="020F0502020204030204" pitchFamily="34" charset="0"/>
                <a:ea typeface="Calibri" panose="020F0502020204030204" pitchFamily="34" charset="0"/>
                <a:cs typeface="Arial" panose="020B0604020202020204" pitchFamily="34" charset="0"/>
              </a:rPr>
              <a:t>VII. Complex </a:t>
            </a:r>
            <a:endParaRPr lang="en-US" sz="3200" b="1" u="sng" dirty="0">
              <a:solidFill>
                <a:srgbClr val="7030A0"/>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097012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685800" y="2286000"/>
            <a:ext cx="7772400" cy="1143000"/>
          </a:xfrm>
        </p:spPr>
        <p:txBody>
          <a:bodyPr anchor="ctr"/>
          <a:lstStyle/>
          <a:p>
            <a:r>
              <a:rPr lang="en-US" sz="2400">
                <a:latin typeface="Arial" pitchFamily="34" charset="0"/>
              </a:rPr>
              <a:t>Mass Movements: Five Main Types</a:t>
            </a:r>
            <a:endParaRPr lang="en-US">
              <a:latin typeface="ArialMT" charset="0"/>
            </a:endParaRPr>
          </a:p>
        </p:txBody>
      </p:sp>
    </p:spTree>
    <p:controls>
      <mc:AlternateContent xmlns:mc="http://schemas.openxmlformats.org/markup-compatibility/2006">
        <mc:Choice xmlns:v="urn:schemas-microsoft-com:vml" Requires="v">
          <p:control spid="552021" name="ShockwaveFlash1" r:id="rId2" imgW="1828800" imgH="1828800"/>
        </mc:Choice>
        <mc:Fallback>
          <p:control name="ShockwaveFlash1" r:id="rId2" imgW="1828800" imgH="1828800">
            <p:pic>
              <p:nvPicPr>
                <p:cNvPr id="2" name="ShockwaveFlash1"/>
                <p:cNvPicPr preferRelativeResize="0">
                  <a:picLocks noChangeArrowheads="1" noChangeShapeType="1"/>
                </p:cNvPicPr>
                <p:nvPr/>
              </p:nvPicPr>
              <p:blipFill>
                <a:blip r:embed="rId5"/>
                <a:srcRect/>
                <a:stretch>
                  <a:fillRect/>
                </a:stretch>
              </p:blipFill>
              <p:spPr bwMode="auto">
                <a:xfrm>
                  <a:off x="0" y="0"/>
                  <a:ext cx="9144000" cy="6324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4402683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119" y="1189820"/>
            <a:ext cx="7397020" cy="467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txBox="1">
            <a:spLocks/>
          </p:cNvSpPr>
          <p:nvPr/>
        </p:nvSpPr>
        <p:spPr>
          <a:xfrm>
            <a:off x="323613" y="580408"/>
            <a:ext cx="5028315" cy="609412"/>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Clr>
                <a:srgbClr val="0070C0"/>
              </a:buClr>
              <a:buNone/>
            </a:pPr>
            <a:r>
              <a:rPr lang="en-US" sz="2400" b="1" u="sng" dirty="0" smtClean="0">
                <a:solidFill>
                  <a:srgbClr val="C00000"/>
                </a:solidFill>
              </a:rPr>
              <a:t>Factors Affecting </a:t>
            </a:r>
            <a:r>
              <a:rPr lang="en-US" sz="2400" b="1" u="sng" dirty="0">
                <a:solidFill>
                  <a:srgbClr val="C00000"/>
                </a:solidFill>
              </a:rPr>
              <a:t>Stability </a:t>
            </a:r>
            <a:r>
              <a:rPr lang="en-US" sz="2400" b="1" u="sng" dirty="0" smtClean="0">
                <a:solidFill>
                  <a:srgbClr val="C00000"/>
                </a:solidFill>
              </a:rPr>
              <a:t>of Slopes</a:t>
            </a:r>
          </a:p>
        </p:txBody>
      </p:sp>
    </p:spTree>
    <p:extLst>
      <p:ext uri="{BB962C8B-B14F-4D97-AF65-F5344CB8AC3E}">
        <p14:creationId xmlns:p14="http://schemas.microsoft.com/office/powerpoint/2010/main" val="1694383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6762" y="133695"/>
            <a:ext cx="3555653" cy="461665"/>
          </a:xfrm>
          <a:prstGeom prst="rect">
            <a:avLst/>
          </a:prstGeom>
          <a:noFill/>
          <a:ln w="9525">
            <a:solidFill>
              <a:schemeClr val="accent2">
                <a:lumMod val="20000"/>
                <a:lumOff val="80000"/>
              </a:schemeClr>
            </a:solidFill>
            <a:miter lim="800000"/>
            <a:headEnd/>
            <a:tailEnd/>
          </a:ln>
        </p:spPr>
        <p:txBody>
          <a:bodyPr vert="horz" wrap="square" lIns="91440" tIns="45720" rIns="91440" bIns="45720" numCol="1" anchor="ctr" anchorCtr="0" compatLnSpc="1">
            <a:prstTxWarp prst="textNoShape">
              <a:avLst/>
            </a:prstTxWarp>
            <a:spAutoFit/>
          </a:bodyPr>
          <a:lstStyle/>
          <a:p>
            <a:pPr algn="l" rtl="0" eaLnBrk="0" hangingPunct="0">
              <a:buClr>
                <a:srgbClr val="0070C0"/>
              </a:buClr>
            </a:pP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Causes of Slope Failure</a:t>
            </a:r>
            <a:endPar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200032" y="590381"/>
            <a:ext cx="2871299" cy="461665"/>
          </a:xfrm>
          <a:prstGeom prst="rect">
            <a:avLst/>
          </a:prstGeom>
        </p:spPr>
        <p:txBody>
          <a:bodyPr wrap="none">
            <a:spAutoFit/>
          </a:bodyPr>
          <a:lstStyle/>
          <a:p>
            <a:pPr algn="l" rtl="0"/>
            <a:r>
              <a:rPr lang="en-US" sz="2400" b="1" dirty="0" smtClean="0">
                <a:solidFill>
                  <a:srgbClr val="0B0BEF"/>
                </a:solidFill>
              </a:rPr>
              <a:t>1. External causes</a:t>
            </a:r>
            <a:endParaRPr lang="en-US" sz="2400" dirty="0">
              <a:solidFill>
                <a:srgbClr val="0B0BEF"/>
              </a:solidFill>
            </a:endParaRPr>
          </a:p>
        </p:txBody>
      </p:sp>
      <p:sp>
        <p:nvSpPr>
          <p:cNvPr id="5" name="Rectangle 4"/>
          <p:cNvSpPr/>
          <p:nvPr/>
        </p:nvSpPr>
        <p:spPr>
          <a:xfrm>
            <a:off x="559682" y="1016289"/>
            <a:ext cx="7941382" cy="830997"/>
          </a:xfrm>
          <a:prstGeom prst="rect">
            <a:avLst/>
          </a:prstGeom>
        </p:spPr>
        <p:txBody>
          <a:bodyPr wrap="square">
            <a:spAutoFit/>
          </a:bodyPr>
          <a:lstStyle/>
          <a:p>
            <a:pPr algn="just" rtl="0"/>
            <a:r>
              <a:rPr lang="en-US" sz="2400" b="1" dirty="0" smtClean="0">
                <a:latin typeface="+mn-lt"/>
              </a:rPr>
              <a:t>These which produce increase of shear stress, like steepening or heightening of a slope, building on the top of the slope</a:t>
            </a:r>
            <a:endParaRPr lang="en-US" sz="2400" dirty="0">
              <a:latin typeface="+mn-lt"/>
            </a:endParaRPr>
          </a:p>
        </p:txBody>
      </p:sp>
      <p:sp>
        <p:nvSpPr>
          <p:cNvPr id="6" name="Rectangle 5"/>
          <p:cNvSpPr/>
          <p:nvPr/>
        </p:nvSpPr>
        <p:spPr>
          <a:xfrm>
            <a:off x="200032" y="2157394"/>
            <a:ext cx="2767104" cy="461665"/>
          </a:xfrm>
          <a:prstGeom prst="rect">
            <a:avLst/>
          </a:prstGeom>
        </p:spPr>
        <p:txBody>
          <a:bodyPr wrap="none">
            <a:spAutoFit/>
          </a:bodyPr>
          <a:lstStyle/>
          <a:p>
            <a:pPr algn="l" rtl="0"/>
            <a:r>
              <a:rPr lang="en-US" sz="2400" b="1" dirty="0">
                <a:solidFill>
                  <a:srgbClr val="0B0BEF"/>
                </a:solidFill>
              </a:rPr>
              <a:t>2</a:t>
            </a:r>
            <a:r>
              <a:rPr lang="en-US" sz="2400" b="1" dirty="0" smtClean="0">
                <a:solidFill>
                  <a:srgbClr val="0B0BEF"/>
                </a:solidFill>
              </a:rPr>
              <a:t>. Internal causes</a:t>
            </a:r>
            <a:endParaRPr lang="en-US" sz="2400" dirty="0">
              <a:solidFill>
                <a:srgbClr val="0B0BEF"/>
              </a:solidFill>
            </a:endParaRPr>
          </a:p>
        </p:txBody>
      </p:sp>
      <p:sp>
        <p:nvSpPr>
          <p:cNvPr id="7" name="Rectangle 6"/>
          <p:cNvSpPr/>
          <p:nvPr/>
        </p:nvSpPr>
        <p:spPr>
          <a:xfrm>
            <a:off x="559681" y="2619059"/>
            <a:ext cx="7941384" cy="830997"/>
          </a:xfrm>
          <a:prstGeom prst="rect">
            <a:avLst/>
          </a:prstGeom>
        </p:spPr>
        <p:txBody>
          <a:bodyPr wrap="square">
            <a:spAutoFit/>
          </a:bodyPr>
          <a:lstStyle/>
          <a:p>
            <a:pPr algn="just" rtl="0"/>
            <a:r>
              <a:rPr lang="en-US" sz="2400" b="1" dirty="0" smtClean="0">
                <a:latin typeface="+mn-lt"/>
              </a:rPr>
              <a:t>These which cause failure without any change in external conditions, like increase in pore water pressure.</a:t>
            </a:r>
            <a:endParaRPr lang="en-US" sz="2400" dirty="0">
              <a:latin typeface="+mn-lt"/>
            </a:endParaRPr>
          </a:p>
        </p:txBody>
      </p:sp>
      <p:sp>
        <p:nvSpPr>
          <p:cNvPr id="8" name="Rectangle 7"/>
          <p:cNvSpPr/>
          <p:nvPr/>
        </p:nvSpPr>
        <p:spPr>
          <a:xfrm>
            <a:off x="559681" y="3806330"/>
            <a:ext cx="7941383" cy="830997"/>
          </a:xfrm>
          <a:prstGeom prst="rect">
            <a:avLst/>
          </a:prstGeom>
        </p:spPr>
        <p:txBody>
          <a:bodyPr wrap="square">
            <a:spAutoFit/>
          </a:bodyPr>
          <a:lstStyle/>
          <a:p>
            <a:pPr algn="just" rtl="0"/>
            <a:r>
              <a:rPr lang="en-US" sz="2400" b="1" dirty="0" smtClean="0">
                <a:solidFill>
                  <a:srgbClr val="7030A0"/>
                </a:solidFill>
                <a:latin typeface="+mn-lt"/>
              </a:rPr>
              <a:t>Therefore, slopes fail due either to </a:t>
            </a:r>
            <a:r>
              <a:rPr lang="en-US" sz="2400" b="1" dirty="0" smtClean="0">
                <a:solidFill>
                  <a:srgbClr val="0000FF"/>
                </a:solidFill>
                <a:latin typeface="+mn-lt"/>
              </a:rPr>
              <a:t>increase</a:t>
            </a:r>
            <a:r>
              <a:rPr lang="en-US" sz="2400" b="1" dirty="0" smtClean="0">
                <a:solidFill>
                  <a:srgbClr val="7030A0"/>
                </a:solidFill>
                <a:latin typeface="+mn-lt"/>
              </a:rPr>
              <a:t> in stress or </a:t>
            </a:r>
            <a:r>
              <a:rPr lang="en-US" sz="2400" b="1" dirty="0" smtClean="0">
                <a:solidFill>
                  <a:srgbClr val="0000FF"/>
                </a:solidFill>
                <a:latin typeface="+mn-lt"/>
              </a:rPr>
              <a:t>reduction</a:t>
            </a:r>
            <a:r>
              <a:rPr lang="en-US" sz="2400" b="1" dirty="0" smtClean="0">
                <a:solidFill>
                  <a:srgbClr val="7030A0"/>
                </a:solidFill>
                <a:latin typeface="+mn-lt"/>
              </a:rPr>
              <a:t> in strength.</a:t>
            </a:r>
            <a:endParaRPr lang="en-US" sz="2400" dirty="0">
              <a:solidFill>
                <a:srgbClr val="7030A0"/>
              </a:solidFill>
              <a:latin typeface="+mn-lt"/>
            </a:endParaRPr>
          </a:p>
        </p:txBody>
      </p:sp>
    </p:spTree>
    <p:extLst>
      <p:ext uri="{BB962C8B-B14F-4D97-AF65-F5344CB8AC3E}">
        <p14:creationId xmlns:p14="http://schemas.microsoft.com/office/powerpoint/2010/main" val="20063434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8710" y="86117"/>
            <a:ext cx="2936845" cy="461665"/>
          </a:xfrm>
          <a:prstGeom prst="rect">
            <a:avLst/>
          </a:prstGeom>
          <a:noFill/>
          <a:ln w="9525">
            <a:solidFill>
              <a:schemeClr val="accent2">
                <a:lumMod val="20000"/>
                <a:lumOff val="80000"/>
              </a:schemeClr>
            </a:solidFill>
            <a:miter lim="800000"/>
            <a:headEnd/>
            <a:tailEnd/>
          </a:ln>
        </p:spPr>
        <p:txBody>
          <a:bodyPr vert="horz" wrap="square" lIns="91440" tIns="45720" rIns="91440" bIns="45720" numCol="1" anchor="ctr" anchorCtr="0" compatLnSpc="1">
            <a:prstTxWarp prst="textNoShape">
              <a:avLst/>
            </a:prstTxWarp>
            <a:spAutoFit/>
          </a:bodyPr>
          <a:lstStyle/>
          <a:p>
            <a:pPr algn="l" rtl="0" eaLnBrk="0" hangingPunct="0">
              <a:buClr>
                <a:srgbClr val="0070C0"/>
              </a:buClr>
            </a:pP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Concept of </a:t>
            </a: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Instability</a:t>
            </a:r>
            <a:endPar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p:cNvSpPr/>
          <p:nvPr/>
        </p:nvSpPr>
        <p:spPr>
          <a:xfrm>
            <a:off x="376588" y="609337"/>
            <a:ext cx="8310212" cy="1569660"/>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Instability </a:t>
            </a:r>
            <a:r>
              <a:rPr lang="en-US" sz="2400" b="1" dirty="0">
                <a:latin typeface="+mn-lt"/>
              </a:rPr>
              <a:t>occurs </a:t>
            </a:r>
            <a:r>
              <a:rPr lang="en-US" sz="2400" b="1" dirty="0" smtClean="0">
                <a:latin typeface="+mn-lt"/>
              </a:rPr>
              <a:t>when the </a:t>
            </a:r>
            <a:r>
              <a:rPr lang="en-US" sz="2400" b="1" dirty="0" smtClean="0">
                <a:solidFill>
                  <a:srgbClr val="CC6600"/>
                </a:solidFill>
                <a:latin typeface="+mn-lt"/>
              </a:rPr>
              <a:t>shear stresses </a:t>
            </a:r>
            <a:r>
              <a:rPr lang="en-US" sz="2400" b="1" dirty="0">
                <a:solidFill>
                  <a:srgbClr val="CC6600"/>
                </a:solidFill>
                <a:latin typeface="Symbol" panose="05050102010706020507" pitchFamily="18" charset="2"/>
              </a:rPr>
              <a:t>t</a:t>
            </a:r>
            <a:r>
              <a:rPr lang="en-US" sz="2400" b="1" dirty="0">
                <a:solidFill>
                  <a:srgbClr val="CC6600"/>
                </a:solidFill>
                <a:latin typeface="+mn-lt"/>
              </a:rPr>
              <a:t> </a:t>
            </a:r>
            <a:r>
              <a:rPr lang="en-US" sz="2400" b="1" dirty="0" smtClean="0">
                <a:latin typeface="+mn-lt"/>
              </a:rPr>
              <a:t>that cause movement (e.g. gravitational </a:t>
            </a:r>
            <a:r>
              <a:rPr lang="en-US" sz="2400" b="1" dirty="0">
                <a:latin typeface="+mn-lt"/>
              </a:rPr>
              <a:t>forces</a:t>
            </a:r>
            <a:r>
              <a:rPr lang="en-US" sz="2400" b="1" dirty="0">
                <a:solidFill>
                  <a:srgbClr val="C00000"/>
                </a:solidFill>
                <a:latin typeface="+mn-lt"/>
              </a:rPr>
              <a:t> </a:t>
            </a:r>
            <a:r>
              <a:rPr lang="en-US" sz="2400" b="1" dirty="0">
                <a:solidFill>
                  <a:srgbClr val="CC6600"/>
                </a:solidFill>
                <a:latin typeface="+mn-lt"/>
              </a:rPr>
              <a:t>W</a:t>
            </a:r>
            <a:r>
              <a:rPr lang="en-US" sz="2400" b="1" dirty="0">
                <a:latin typeface="+mn-lt"/>
              </a:rPr>
              <a:t>) </a:t>
            </a:r>
            <a:r>
              <a:rPr lang="en-US" sz="2400" b="1" dirty="0" smtClean="0">
                <a:latin typeface="+mn-lt"/>
              </a:rPr>
              <a:t>overcome the internal </a:t>
            </a:r>
            <a:r>
              <a:rPr lang="en-US" sz="2400" b="1" dirty="0" smtClean="0">
                <a:solidFill>
                  <a:srgbClr val="0070C0"/>
                </a:solidFill>
                <a:latin typeface="+mn-lt"/>
              </a:rPr>
              <a:t>shear strength </a:t>
            </a:r>
            <a:r>
              <a:rPr lang="en-US" sz="2400" b="1" dirty="0" smtClean="0">
                <a:solidFill>
                  <a:srgbClr val="0070C0"/>
                </a:solidFill>
                <a:latin typeface="Symbol" panose="05050102010706020507" pitchFamily="18" charset="2"/>
              </a:rPr>
              <a:t>t</a:t>
            </a:r>
            <a:r>
              <a:rPr lang="en-US" sz="2400" b="1" baseline="-25000" dirty="0" smtClean="0">
                <a:solidFill>
                  <a:srgbClr val="0070C0"/>
                </a:solidFill>
                <a:latin typeface="+mn-lt"/>
              </a:rPr>
              <a:t>f</a:t>
            </a:r>
            <a:r>
              <a:rPr lang="en-US" sz="2400" b="1" dirty="0" smtClean="0">
                <a:solidFill>
                  <a:srgbClr val="0070C0"/>
                </a:solidFill>
                <a:latin typeface="+mn-lt"/>
              </a:rPr>
              <a:t> </a:t>
            </a:r>
            <a:r>
              <a:rPr lang="en-US" sz="2400" b="1" dirty="0" smtClean="0">
                <a:latin typeface="+mn-lt"/>
              </a:rPr>
              <a:t>of the soil (cohesion </a:t>
            </a:r>
            <a:r>
              <a:rPr lang="en-US" sz="2400" b="1" dirty="0" smtClean="0">
                <a:solidFill>
                  <a:srgbClr val="0000FF"/>
                </a:solidFill>
                <a:latin typeface="+mn-lt"/>
              </a:rPr>
              <a:t>C</a:t>
            </a:r>
            <a:r>
              <a:rPr lang="en-US" sz="2400" b="1" dirty="0" smtClean="0">
                <a:latin typeface="+mn-lt"/>
              </a:rPr>
              <a:t> and </a:t>
            </a:r>
            <a:r>
              <a:rPr lang="en-US" sz="2400" b="1" dirty="0">
                <a:latin typeface="+mn-lt"/>
              </a:rPr>
              <a:t>friction </a:t>
            </a:r>
            <a:r>
              <a:rPr lang="en-GB" sz="2400" b="1" dirty="0">
                <a:solidFill>
                  <a:srgbClr val="0000FF"/>
                </a:solidFill>
                <a:latin typeface="Symbol" panose="05050102010706020507" pitchFamily="18" charset="2"/>
              </a:rPr>
              <a:t>f</a:t>
            </a:r>
            <a:r>
              <a:rPr lang="en-GB" sz="2400" b="1" dirty="0">
                <a:solidFill>
                  <a:srgbClr val="0000FF"/>
                </a:solidFill>
                <a:latin typeface="+mn-lt"/>
              </a:rPr>
              <a:t> </a:t>
            </a:r>
            <a:r>
              <a:rPr lang="en-US" sz="2400" b="1" dirty="0" smtClean="0">
                <a:latin typeface="+mn-lt"/>
              </a:rPr>
              <a:t>between </a:t>
            </a:r>
            <a:r>
              <a:rPr lang="en-US" sz="2400" b="1" dirty="0">
                <a:latin typeface="+mn-lt"/>
              </a:rPr>
              <a:t>the </a:t>
            </a:r>
            <a:r>
              <a:rPr lang="en-US" sz="2400" b="1" dirty="0" smtClean="0">
                <a:latin typeface="+mn-lt"/>
              </a:rPr>
              <a:t>soil grains) along potential plane of failure.</a:t>
            </a:r>
            <a:endParaRPr lang="en-US" sz="2400" b="1" dirty="0">
              <a:latin typeface="+mn-lt"/>
            </a:endParaRPr>
          </a:p>
        </p:txBody>
      </p:sp>
      <p:grpSp>
        <p:nvGrpSpPr>
          <p:cNvPr id="11" name="Group 10"/>
          <p:cNvGrpSpPr/>
          <p:nvPr/>
        </p:nvGrpSpPr>
        <p:grpSpPr>
          <a:xfrm>
            <a:off x="562993" y="3055504"/>
            <a:ext cx="3775051" cy="3139231"/>
            <a:chOff x="571472" y="3214686"/>
            <a:chExt cx="3500462" cy="2952753"/>
          </a:xfrm>
        </p:grpSpPr>
        <p:pic>
          <p:nvPicPr>
            <p:cNvPr id="1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Lst>
            </a:blip>
            <a:srcRect/>
            <a:stretch>
              <a:fillRect/>
            </a:stretch>
          </p:blipFill>
          <p:spPr bwMode="auto">
            <a:xfrm>
              <a:off x="571472" y="3214686"/>
              <a:ext cx="3500462" cy="2952753"/>
            </a:xfrm>
            <a:prstGeom prst="rect">
              <a:avLst/>
            </a:prstGeom>
            <a:noFill/>
            <a:ln w="9525">
              <a:noFill/>
              <a:miter lim="800000"/>
              <a:headEnd/>
              <a:tailEnd/>
            </a:ln>
            <a:effectLst/>
          </p:spPr>
        </p:pic>
        <p:cxnSp>
          <p:nvCxnSpPr>
            <p:cNvPr id="15" name="Straight Arrow Connector 14"/>
            <p:cNvCxnSpPr/>
            <p:nvPr/>
          </p:nvCxnSpPr>
          <p:spPr>
            <a:xfrm rot="5400000">
              <a:off x="2500298" y="5357826"/>
              <a:ext cx="571504" cy="1588"/>
            </a:xfrm>
            <a:prstGeom prst="straightConnector1">
              <a:avLst/>
            </a:prstGeom>
            <a:ln w="38100">
              <a:solidFill>
                <a:srgbClr val="CC6600"/>
              </a:solidFill>
              <a:tailEnd type="arrow"/>
            </a:ln>
          </p:spPr>
          <p:style>
            <a:lnRef idx="1">
              <a:schemeClr val="dk1"/>
            </a:lnRef>
            <a:fillRef idx="0">
              <a:schemeClr val="dk1"/>
            </a:fillRef>
            <a:effectRef idx="0">
              <a:schemeClr val="dk1"/>
            </a:effectRef>
            <a:fontRef idx="minor">
              <a:schemeClr val="tx1"/>
            </a:fontRef>
          </p:style>
        </p:cxnSp>
        <p:sp>
          <p:nvSpPr>
            <p:cNvPr id="16" name="Rectangle 15"/>
            <p:cNvSpPr/>
            <p:nvPr/>
          </p:nvSpPr>
          <p:spPr>
            <a:xfrm>
              <a:off x="2285984" y="5286388"/>
              <a:ext cx="429868" cy="434241"/>
            </a:xfrm>
            <a:prstGeom prst="rect">
              <a:avLst/>
            </a:prstGeom>
          </p:spPr>
          <p:txBody>
            <a:bodyPr wrap="none">
              <a:spAutoFit/>
            </a:bodyPr>
            <a:lstStyle/>
            <a:p>
              <a:r>
                <a:rPr lang="en-GB" sz="2400" b="1" dirty="0" smtClean="0">
                  <a:solidFill>
                    <a:srgbClr val="CC6600"/>
                  </a:solidFill>
                </a:rPr>
                <a:t>W</a:t>
              </a:r>
              <a:endParaRPr lang="en-GB" sz="2400" b="1" dirty="0">
                <a:solidFill>
                  <a:srgbClr val="CC6600"/>
                </a:solidFill>
              </a:endParaRPr>
            </a:p>
          </p:txBody>
        </p:sp>
        <p:sp>
          <p:nvSpPr>
            <p:cNvPr id="17" name="Rectangle 16"/>
            <p:cNvSpPr/>
            <p:nvPr/>
          </p:nvSpPr>
          <p:spPr>
            <a:xfrm>
              <a:off x="2428860" y="3786190"/>
              <a:ext cx="1571636" cy="7858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8" name="Straight Arrow Connector 17"/>
          <p:cNvCxnSpPr/>
          <p:nvPr/>
        </p:nvCxnSpPr>
        <p:spPr>
          <a:xfrm rot="10800000">
            <a:off x="2075779" y="5039438"/>
            <a:ext cx="316014" cy="153624"/>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19" name="Straight Arrow Connector 18"/>
          <p:cNvCxnSpPr/>
          <p:nvPr/>
        </p:nvCxnSpPr>
        <p:spPr>
          <a:xfrm rot="10800000">
            <a:off x="3390935" y="5569293"/>
            <a:ext cx="347666" cy="61914"/>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rot="16200000" flipV="1">
            <a:off x="1455213" y="4351483"/>
            <a:ext cx="261807" cy="138815"/>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23" name="Rectangle 22"/>
          <p:cNvSpPr/>
          <p:nvPr/>
        </p:nvSpPr>
        <p:spPr>
          <a:xfrm>
            <a:off x="1001696" y="4361897"/>
            <a:ext cx="756938" cy="400110"/>
          </a:xfrm>
          <a:prstGeom prst="rect">
            <a:avLst/>
          </a:prstGeom>
        </p:spPr>
        <p:txBody>
          <a:bodyPr wrap="none">
            <a:spAutoFit/>
          </a:bodyPr>
          <a:lstStyle/>
          <a:p>
            <a:pPr algn="l" rtl="0"/>
            <a:r>
              <a:rPr lang="en-GB" sz="2000" dirty="0" smtClean="0">
                <a:solidFill>
                  <a:srgbClr val="0070C0"/>
                </a:solidFill>
                <a:latin typeface="Symbol" panose="05050102010706020507" pitchFamily="18" charset="2"/>
              </a:rPr>
              <a:t>(f</a:t>
            </a:r>
            <a:r>
              <a:rPr lang="ar-SA" sz="2000" dirty="0" smtClean="0">
                <a:solidFill>
                  <a:srgbClr val="0070C0"/>
                </a:solidFill>
              </a:rPr>
              <a:t>, c</a:t>
            </a:r>
            <a:r>
              <a:rPr lang="en-US" sz="2000" dirty="0" smtClean="0">
                <a:solidFill>
                  <a:srgbClr val="0070C0"/>
                </a:solidFill>
              </a:rPr>
              <a:t>)</a:t>
            </a:r>
            <a:endParaRPr lang="en-GB" sz="2000" dirty="0">
              <a:solidFill>
                <a:srgbClr val="0070C0"/>
              </a:solidFill>
            </a:endParaRPr>
          </a:p>
        </p:txBody>
      </p:sp>
      <p:cxnSp>
        <p:nvCxnSpPr>
          <p:cNvPr id="27" name="Straight Arrow Connector 26"/>
          <p:cNvCxnSpPr/>
          <p:nvPr/>
        </p:nvCxnSpPr>
        <p:spPr>
          <a:xfrm>
            <a:off x="2411998" y="5003742"/>
            <a:ext cx="286066" cy="102402"/>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155567" y="5306924"/>
            <a:ext cx="331683" cy="109977"/>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601456" y="2634663"/>
            <a:ext cx="5216841" cy="1183582"/>
            <a:chOff x="4435522" y="2674501"/>
            <a:chExt cx="4137404" cy="900552"/>
          </a:xfrm>
        </p:grpSpPr>
        <p:graphicFrame>
          <p:nvGraphicFramePr>
            <p:cNvPr id="31" name="Object 2"/>
            <p:cNvGraphicFramePr>
              <a:graphicFrameLocks noChangeAspect="1"/>
            </p:cNvGraphicFramePr>
            <p:nvPr>
              <p:extLst/>
            </p:nvPr>
          </p:nvGraphicFramePr>
          <p:xfrm>
            <a:off x="4545013" y="2773363"/>
            <a:ext cx="3978275" cy="703262"/>
          </p:xfrm>
          <a:graphic>
            <a:graphicData uri="http://schemas.openxmlformats.org/presentationml/2006/ole">
              <mc:AlternateContent xmlns:mc="http://schemas.openxmlformats.org/markup-compatibility/2006">
                <mc:Choice xmlns:v="urn:schemas-microsoft-com:vml" Requires="v">
                  <p:oleObj spid="_x0000_s564262" name="Equation" r:id="rId6" imgW="2286000" imgH="393480" progId="Equation.3">
                    <p:embed/>
                  </p:oleObj>
                </mc:Choice>
                <mc:Fallback>
                  <p:oleObj name="Equation" r:id="rId6" imgW="2286000" imgH="393480" progId="Equation.3">
                    <p:embed/>
                    <p:pic>
                      <p:nvPicPr>
                        <p:cNvPr id="0" name=""/>
                        <p:cNvPicPr>
                          <a:picLocks noChangeAspect="1" noChangeArrowheads="1"/>
                        </p:cNvPicPr>
                        <p:nvPr/>
                      </p:nvPicPr>
                      <p:blipFill>
                        <a:blip r:embed="rId7"/>
                        <a:srcRect/>
                        <a:stretch>
                          <a:fillRect/>
                        </a:stretch>
                      </p:blipFill>
                      <p:spPr bwMode="auto">
                        <a:xfrm>
                          <a:off x="4545013" y="2773363"/>
                          <a:ext cx="3978275" cy="703262"/>
                        </a:xfrm>
                        <a:prstGeom prst="rect">
                          <a:avLst/>
                        </a:prstGeom>
                        <a:noFill/>
                        <a:extLst/>
                      </p:spPr>
                    </p:pic>
                  </p:oleObj>
                </mc:Fallback>
              </mc:AlternateContent>
            </a:graphicData>
          </a:graphic>
        </p:graphicFrame>
        <p:sp>
          <p:nvSpPr>
            <p:cNvPr id="32" name="Rectangle 31"/>
            <p:cNvSpPr/>
            <p:nvPr/>
          </p:nvSpPr>
          <p:spPr>
            <a:xfrm>
              <a:off x="4435522" y="2674501"/>
              <a:ext cx="4137404" cy="9005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grpSp>
      <p:sp>
        <p:nvSpPr>
          <p:cNvPr id="36" name="Rectangle 35"/>
          <p:cNvSpPr/>
          <p:nvPr/>
        </p:nvSpPr>
        <p:spPr>
          <a:xfrm>
            <a:off x="2463934" y="4745637"/>
            <a:ext cx="285656" cy="369332"/>
          </a:xfrm>
          <a:prstGeom prst="rect">
            <a:avLst/>
          </a:prstGeom>
        </p:spPr>
        <p:txBody>
          <a:bodyPr wrap="none">
            <a:spAutoFit/>
          </a:bodyPr>
          <a:lstStyle/>
          <a:p>
            <a:r>
              <a:rPr lang="en-US" dirty="0">
                <a:solidFill>
                  <a:srgbClr val="CC6600"/>
                </a:solidFill>
                <a:latin typeface="Symbol" panose="05050102010706020507" pitchFamily="18" charset="2"/>
              </a:rPr>
              <a:t>t</a:t>
            </a:r>
            <a:endParaRPr lang="en-US" dirty="0"/>
          </a:p>
        </p:txBody>
      </p:sp>
      <p:sp>
        <p:nvSpPr>
          <p:cNvPr id="37" name="Rectangle 36"/>
          <p:cNvSpPr/>
          <p:nvPr/>
        </p:nvSpPr>
        <p:spPr>
          <a:xfrm>
            <a:off x="3095555" y="5031389"/>
            <a:ext cx="285656" cy="369332"/>
          </a:xfrm>
          <a:prstGeom prst="rect">
            <a:avLst/>
          </a:prstGeom>
        </p:spPr>
        <p:txBody>
          <a:bodyPr wrap="none">
            <a:spAutoFit/>
          </a:bodyPr>
          <a:lstStyle/>
          <a:p>
            <a:r>
              <a:rPr lang="en-US" dirty="0">
                <a:solidFill>
                  <a:srgbClr val="CC6600"/>
                </a:solidFill>
                <a:latin typeface="Symbol" panose="05050102010706020507" pitchFamily="18" charset="2"/>
              </a:rPr>
              <a:t>t</a:t>
            </a:r>
            <a:endParaRPr lang="en-US" dirty="0"/>
          </a:p>
        </p:txBody>
      </p:sp>
      <p:sp>
        <p:nvSpPr>
          <p:cNvPr id="38" name="Rectangle 37"/>
          <p:cNvSpPr/>
          <p:nvPr/>
        </p:nvSpPr>
        <p:spPr>
          <a:xfrm>
            <a:off x="759676" y="4331826"/>
            <a:ext cx="349776" cy="400110"/>
          </a:xfrm>
          <a:prstGeom prst="rect">
            <a:avLst/>
          </a:prstGeom>
        </p:spPr>
        <p:txBody>
          <a:bodyPr wrap="none">
            <a:spAutoFit/>
          </a:bodyPr>
          <a:lstStyle/>
          <a:p>
            <a:r>
              <a:rPr lang="en-US" sz="2000" dirty="0">
                <a:solidFill>
                  <a:srgbClr val="0070C0"/>
                </a:solidFill>
                <a:latin typeface="Symbol" panose="05050102010706020507" pitchFamily="18" charset="2"/>
              </a:rPr>
              <a:t>t</a:t>
            </a:r>
            <a:r>
              <a:rPr lang="en-US" sz="2000" baseline="-25000" dirty="0">
                <a:solidFill>
                  <a:srgbClr val="0070C0"/>
                </a:solidFill>
              </a:rPr>
              <a:t>f</a:t>
            </a:r>
            <a:endParaRPr lang="en-US" sz="2000" dirty="0"/>
          </a:p>
        </p:txBody>
      </p:sp>
      <p:sp>
        <p:nvSpPr>
          <p:cNvPr id="39" name="Rectangle 38"/>
          <p:cNvSpPr/>
          <p:nvPr/>
        </p:nvSpPr>
        <p:spPr>
          <a:xfrm>
            <a:off x="1728933" y="5092959"/>
            <a:ext cx="756938" cy="400110"/>
          </a:xfrm>
          <a:prstGeom prst="rect">
            <a:avLst/>
          </a:prstGeom>
        </p:spPr>
        <p:txBody>
          <a:bodyPr wrap="none">
            <a:spAutoFit/>
          </a:bodyPr>
          <a:lstStyle/>
          <a:p>
            <a:pPr algn="l" rtl="0"/>
            <a:r>
              <a:rPr lang="en-GB" sz="2000" dirty="0" smtClean="0">
                <a:solidFill>
                  <a:srgbClr val="0070C0"/>
                </a:solidFill>
                <a:latin typeface="Symbol" panose="05050102010706020507" pitchFamily="18" charset="2"/>
              </a:rPr>
              <a:t>(f</a:t>
            </a:r>
            <a:r>
              <a:rPr lang="ar-SA" sz="2000" dirty="0" smtClean="0">
                <a:solidFill>
                  <a:srgbClr val="0070C0"/>
                </a:solidFill>
              </a:rPr>
              <a:t>, c</a:t>
            </a:r>
            <a:r>
              <a:rPr lang="en-US" sz="2000" dirty="0" smtClean="0">
                <a:solidFill>
                  <a:srgbClr val="0070C0"/>
                </a:solidFill>
              </a:rPr>
              <a:t>)</a:t>
            </a:r>
            <a:endParaRPr lang="en-GB" sz="2000" dirty="0">
              <a:solidFill>
                <a:srgbClr val="0070C0"/>
              </a:solidFill>
            </a:endParaRPr>
          </a:p>
        </p:txBody>
      </p:sp>
      <p:sp>
        <p:nvSpPr>
          <p:cNvPr id="40" name="Rectangle 39"/>
          <p:cNvSpPr/>
          <p:nvPr/>
        </p:nvSpPr>
        <p:spPr>
          <a:xfrm>
            <a:off x="1486913" y="5062888"/>
            <a:ext cx="349776" cy="400110"/>
          </a:xfrm>
          <a:prstGeom prst="rect">
            <a:avLst/>
          </a:prstGeom>
        </p:spPr>
        <p:txBody>
          <a:bodyPr wrap="none">
            <a:spAutoFit/>
          </a:bodyPr>
          <a:lstStyle/>
          <a:p>
            <a:r>
              <a:rPr lang="en-US" sz="2000" dirty="0">
                <a:solidFill>
                  <a:srgbClr val="0070C0"/>
                </a:solidFill>
                <a:latin typeface="Symbol" panose="05050102010706020507" pitchFamily="18" charset="2"/>
              </a:rPr>
              <a:t>t</a:t>
            </a:r>
            <a:r>
              <a:rPr lang="en-US" sz="2000" baseline="-25000" dirty="0">
                <a:solidFill>
                  <a:srgbClr val="0070C0"/>
                </a:solidFill>
              </a:rPr>
              <a:t>f</a:t>
            </a:r>
            <a:endParaRPr lang="en-US" sz="2000" dirty="0"/>
          </a:p>
        </p:txBody>
      </p:sp>
      <p:sp>
        <p:nvSpPr>
          <p:cNvPr id="41" name="Rectangle 40"/>
          <p:cNvSpPr/>
          <p:nvPr/>
        </p:nvSpPr>
        <p:spPr>
          <a:xfrm>
            <a:off x="3416143" y="5611939"/>
            <a:ext cx="713657" cy="400110"/>
          </a:xfrm>
          <a:prstGeom prst="rect">
            <a:avLst/>
          </a:prstGeom>
        </p:spPr>
        <p:txBody>
          <a:bodyPr wrap="none">
            <a:spAutoFit/>
          </a:bodyPr>
          <a:lstStyle/>
          <a:p>
            <a:r>
              <a:rPr lang="en-GB" sz="2000" dirty="0" smtClean="0">
                <a:solidFill>
                  <a:srgbClr val="0070C0"/>
                </a:solidFill>
                <a:latin typeface="Symbol" panose="05050102010706020507" pitchFamily="18" charset="2"/>
              </a:rPr>
              <a:t>(f</a:t>
            </a:r>
            <a:r>
              <a:rPr lang="ar-SA" sz="2000" dirty="0" smtClean="0">
                <a:solidFill>
                  <a:srgbClr val="0070C0"/>
                </a:solidFill>
              </a:rPr>
              <a:t>, c</a:t>
            </a:r>
            <a:r>
              <a:rPr lang="en-US" sz="2000" dirty="0" smtClean="0">
                <a:solidFill>
                  <a:srgbClr val="0070C0"/>
                </a:solidFill>
              </a:rPr>
              <a:t>)</a:t>
            </a:r>
            <a:endParaRPr lang="en-GB" sz="2000" dirty="0">
              <a:solidFill>
                <a:srgbClr val="0070C0"/>
              </a:solidFill>
            </a:endParaRPr>
          </a:p>
        </p:txBody>
      </p:sp>
      <p:sp>
        <p:nvSpPr>
          <p:cNvPr id="42" name="Rectangle 41"/>
          <p:cNvSpPr/>
          <p:nvPr/>
        </p:nvSpPr>
        <p:spPr>
          <a:xfrm>
            <a:off x="3164694" y="5608472"/>
            <a:ext cx="349776" cy="400110"/>
          </a:xfrm>
          <a:prstGeom prst="rect">
            <a:avLst/>
          </a:prstGeom>
        </p:spPr>
        <p:txBody>
          <a:bodyPr wrap="none">
            <a:spAutoFit/>
          </a:bodyPr>
          <a:lstStyle/>
          <a:p>
            <a:pPr algn="l" rtl="0"/>
            <a:r>
              <a:rPr lang="en-US" sz="2000" dirty="0">
                <a:solidFill>
                  <a:srgbClr val="0070C0"/>
                </a:solidFill>
                <a:latin typeface="Symbol" panose="05050102010706020507" pitchFamily="18" charset="2"/>
              </a:rPr>
              <a:t>t</a:t>
            </a:r>
            <a:r>
              <a:rPr lang="en-US" sz="2000" baseline="-25000" dirty="0">
                <a:solidFill>
                  <a:srgbClr val="0070C0"/>
                </a:solidFill>
              </a:rPr>
              <a:t>f</a:t>
            </a:r>
            <a:endParaRPr lang="en-US" sz="2000" dirty="0"/>
          </a:p>
        </p:txBody>
      </p:sp>
      <p:grpSp>
        <p:nvGrpSpPr>
          <p:cNvPr id="29" name="Group 28"/>
          <p:cNvGrpSpPr/>
          <p:nvPr/>
        </p:nvGrpSpPr>
        <p:grpSpPr>
          <a:xfrm>
            <a:off x="4424485" y="4175633"/>
            <a:ext cx="4288744" cy="2402898"/>
            <a:chOff x="4993799" y="2988224"/>
            <a:chExt cx="3747664" cy="2103747"/>
          </a:xfrm>
        </p:grpSpPr>
        <p:sp>
          <p:nvSpPr>
            <p:cNvPr id="30" name="Rectangle 29"/>
            <p:cNvSpPr/>
            <p:nvPr/>
          </p:nvSpPr>
          <p:spPr>
            <a:xfrm>
              <a:off x="4993799" y="2988224"/>
              <a:ext cx="3747664" cy="619757"/>
            </a:xfrm>
            <a:prstGeom prst="rect">
              <a:avLst/>
            </a:prstGeom>
          </p:spPr>
          <p:txBody>
            <a:bodyPr wrap="square">
              <a:spAutoFit/>
            </a:bodyPr>
            <a:lstStyle/>
            <a:p>
              <a:pPr algn="just" rtl="0"/>
              <a:r>
                <a:rPr lang="en-US" sz="2000" b="1" dirty="0" smtClean="0"/>
                <a:t>Accordingly, the factors causing instability may be divided to:</a:t>
              </a:r>
            </a:p>
          </p:txBody>
        </p:sp>
        <p:sp>
          <p:nvSpPr>
            <p:cNvPr id="33" name="Rectangle 32"/>
            <p:cNvSpPr/>
            <p:nvPr/>
          </p:nvSpPr>
          <p:spPr>
            <a:xfrm>
              <a:off x="5005950" y="3758063"/>
              <a:ext cx="3580778" cy="619757"/>
            </a:xfrm>
            <a:prstGeom prst="rect">
              <a:avLst/>
            </a:prstGeom>
          </p:spPr>
          <p:txBody>
            <a:bodyPr wrap="square">
              <a:spAutoFit/>
            </a:bodyPr>
            <a:lstStyle/>
            <a:p>
              <a:pPr marL="342900" indent="-342900" algn="just" rtl="0">
                <a:buFont typeface="Arial" panose="020B0604020202020204" pitchFamily="34" charset="0"/>
                <a:buChar char="•"/>
              </a:pPr>
              <a:r>
                <a:rPr lang="en-US" sz="2000" b="1" dirty="0" smtClean="0">
                  <a:solidFill>
                    <a:srgbClr val="CC6600"/>
                  </a:solidFill>
                </a:rPr>
                <a:t>Factors causing </a:t>
              </a:r>
              <a:r>
                <a:rPr lang="en-US" sz="2000" b="1" dirty="0">
                  <a:solidFill>
                    <a:srgbClr val="CC6600"/>
                  </a:solidFill>
                </a:rPr>
                <a:t>increased </a:t>
              </a:r>
              <a:r>
                <a:rPr lang="en-US" sz="2000" b="1" dirty="0" smtClean="0">
                  <a:solidFill>
                    <a:srgbClr val="CC6600"/>
                  </a:solidFill>
                </a:rPr>
                <a:t>Shear Stresses </a:t>
              </a:r>
              <a:r>
                <a:rPr lang="en-US" sz="2000" b="1" dirty="0" smtClean="0">
                  <a:solidFill>
                    <a:srgbClr val="CC6600"/>
                  </a:solidFill>
                  <a:latin typeface="Symbol" panose="05050102010706020507" pitchFamily="18" charset="2"/>
                </a:rPr>
                <a:t>t</a:t>
              </a:r>
              <a:endParaRPr lang="en-US" sz="2000" b="1" dirty="0">
                <a:solidFill>
                  <a:srgbClr val="CC6600"/>
                </a:solidFill>
                <a:latin typeface="Symbol" panose="05050102010706020507" pitchFamily="18" charset="2"/>
              </a:endParaRPr>
            </a:p>
          </p:txBody>
        </p:sp>
        <p:sp>
          <p:nvSpPr>
            <p:cNvPr id="35" name="Rectangle 34"/>
            <p:cNvSpPr/>
            <p:nvPr/>
          </p:nvSpPr>
          <p:spPr>
            <a:xfrm>
              <a:off x="5005950" y="4472214"/>
              <a:ext cx="3724570" cy="619757"/>
            </a:xfrm>
            <a:prstGeom prst="rect">
              <a:avLst/>
            </a:prstGeom>
          </p:spPr>
          <p:txBody>
            <a:bodyPr wrap="square">
              <a:spAutoFit/>
            </a:bodyPr>
            <a:lstStyle/>
            <a:p>
              <a:pPr marL="342900" indent="-342900" algn="just" rtl="0">
                <a:buFont typeface="Arial" panose="020B0604020202020204" pitchFamily="34" charset="0"/>
                <a:buChar char="•"/>
              </a:pPr>
              <a:r>
                <a:rPr lang="en-US" sz="2000" b="1" dirty="0">
                  <a:solidFill>
                    <a:srgbClr val="0070C0"/>
                  </a:solidFill>
                </a:rPr>
                <a:t>Factors causing </a:t>
              </a:r>
              <a:r>
                <a:rPr lang="en-US" sz="2000" b="1" dirty="0" smtClean="0">
                  <a:solidFill>
                    <a:srgbClr val="0070C0"/>
                  </a:solidFill>
                </a:rPr>
                <a:t>a reduction in Shear Strength </a:t>
              </a:r>
              <a:r>
                <a:rPr lang="en-US" sz="2000" b="1" dirty="0" smtClean="0">
                  <a:solidFill>
                    <a:srgbClr val="0070C0"/>
                  </a:solidFill>
                  <a:latin typeface="Symbol" panose="05050102010706020507" pitchFamily="18" charset="2"/>
                </a:rPr>
                <a:t>t</a:t>
              </a:r>
              <a:r>
                <a:rPr lang="en-US" sz="2000" b="1" baseline="-25000" dirty="0" smtClean="0">
                  <a:solidFill>
                    <a:srgbClr val="0070C0"/>
                  </a:solidFill>
                </a:rPr>
                <a:t>f</a:t>
              </a:r>
              <a:endParaRPr lang="en-US" sz="2000" b="1" baseline="-25000" dirty="0">
                <a:solidFill>
                  <a:srgbClr val="0070C0"/>
                </a:solidFill>
              </a:endParaRPr>
            </a:p>
          </p:txBody>
        </p:sp>
      </p:grpSp>
    </p:spTree>
    <p:extLst>
      <p:ext uri="{BB962C8B-B14F-4D97-AF65-F5344CB8AC3E}">
        <p14:creationId xmlns:p14="http://schemas.microsoft.com/office/powerpoint/2010/main" val="39826626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18840" y="1355263"/>
            <a:ext cx="4897402" cy="3965188"/>
          </a:xfrm>
          <a:prstGeom prst="rect">
            <a:avLst/>
          </a:prstGeom>
        </p:spPr>
        <p:txBody>
          <a:bodyPr wrap="square">
            <a:spAutoFit/>
          </a:bodyPr>
          <a:lstStyle/>
          <a:p>
            <a:pPr marL="514350" indent="-514350" algn="l" rtl="0">
              <a:spcBef>
                <a:spcPts val="600"/>
              </a:spcBef>
              <a:buClr>
                <a:srgbClr val="0070C0"/>
              </a:buClr>
              <a:buFont typeface="+mj-lt"/>
              <a:buAutoNum type="arabicPeriod"/>
            </a:pPr>
            <a:r>
              <a:rPr lang="en-US" sz="2400" dirty="0" smtClean="0">
                <a:solidFill>
                  <a:schemeClr val="bg1">
                    <a:lumMod val="65000"/>
                  </a:schemeClr>
                </a:solidFill>
              </a:rPr>
              <a:t>Falls</a:t>
            </a:r>
            <a:endParaRPr lang="en-US" sz="2400" dirty="0">
              <a:solidFill>
                <a:schemeClr val="bg1">
                  <a:lumMod val="65000"/>
                </a:schemeClr>
              </a:solidFill>
            </a:endParaRPr>
          </a:p>
          <a:p>
            <a:pPr marL="514350" indent="-514350" algn="l" rtl="0">
              <a:spcBef>
                <a:spcPts val="600"/>
              </a:spcBef>
              <a:buClr>
                <a:srgbClr val="0070C0"/>
              </a:buClr>
              <a:buFont typeface="+mj-lt"/>
              <a:buAutoNum type="arabicPeriod"/>
            </a:pPr>
            <a:r>
              <a:rPr lang="en-US" sz="2400" dirty="0">
                <a:solidFill>
                  <a:schemeClr val="bg1">
                    <a:lumMod val="65000"/>
                  </a:schemeClr>
                </a:solidFill>
              </a:rPr>
              <a:t>Topples</a:t>
            </a:r>
          </a:p>
          <a:p>
            <a:pPr marL="514350" indent="-514350" algn="l" rtl="0">
              <a:spcBef>
                <a:spcPts val="600"/>
              </a:spcBef>
              <a:buClr>
                <a:srgbClr val="0070C0"/>
              </a:buClr>
              <a:buFont typeface="+mj-lt"/>
              <a:buAutoNum type="arabicPeriod"/>
            </a:pPr>
            <a:r>
              <a:rPr lang="en-US" sz="2400" b="1" dirty="0"/>
              <a:t>Slides </a:t>
            </a:r>
            <a:endParaRPr lang="en-US" sz="2400" b="1" dirty="0" smtClean="0"/>
          </a:p>
          <a:p>
            <a:pPr marL="914400" lvl="1" indent="-457200" algn="l" rtl="0">
              <a:spcBef>
                <a:spcPts val="100"/>
              </a:spcBef>
              <a:buClr>
                <a:srgbClr val="0070C0"/>
              </a:buClr>
              <a:buFont typeface="Arial" panose="020B0604020202020204" pitchFamily="34" charset="0"/>
              <a:buChar char="•"/>
            </a:pPr>
            <a:r>
              <a:rPr lang="en-US" sz="2000" b="1" dirty="0" smtClean="0"/>
              <a:t>Translational (</a:t>
            </a:r>
            <a:r>
              <a:rPr lang="en-US" sz="2000" b="1" dirty="0" smtClean="0">
                <a:solidFill>
                  <a:srgbClr val="CC6600"/>
                </a:solidFill>
              </a:rPr>
              <a:t>planar</a:t>
            </a:r>
            <a:r>
              <a:rPr lang="en-US" sz="2000" b="1" dirty="0" smtClean="0"/>
              <a:t>) </a:t>
            </a:r>
          </a:p>
          <a:p>
            <a:pPr marL="914400" lvl="1" indent="-457200" algn="l" rtl="0">
              <a:spcBef>
                <a:spcPts val="100"/>
              </a:spcBef>
              <a:buClr>
                <a:srgbClr val="0070C0"/>
              </a:buClr>
              <a:buFont typeface="Arial" panose="020B0604020202020204" pitchFamily="34" charset="0"/>
              <a:buChar char="•"/>
            </a:pPr>
            <a:r>
              <a:rPr lang="en-US" sz="2000" b="1" dirty="0" smtClean="0"/>
              <a:t>Rotational (</a:t>
            </a:r>
            <a:r>
              <a:rPr lang="en-US" sz="2000" b="1" dirty="0" smtClean="0">
                <a:solidFill>
                  <a:srgbClr val="CC6600"/>
                </a:solidFill>
              </a:rPr>
              <a:t>curved</a:t>
            </a:r>
            <a:r>
              <a:rPr lang="en-US" sz="2000" b="1" dirty="0" smtClean="0"/>
              <a:t>)</a:t>
            </a:r>
            <a:r>
              <a:rPr lang="en-US" sz="2800" b="1" dirty="0" smtClean="0"/>
              <a:t> </a:t>
            </a:r>
          </a:p>
          <a:p>
            <a:pPr marL="514350" indent="-514350" algn="l" rtl="0">
              <a:spcBef>
                <a:spcPts val="600"/>
              </a:spcBef>
              <a:buClr>
                <a:srgbClr val="0070C0"/>
              </a:buClr>
              <a:buFont typeface="+mj-lt"/>
              <a:buAutoNum type="arabicPeriod"/>
            </a:pPr>
            <a:r>
              <a:rPr lang="en-US" sz="2400" dirty="0" smtClean="0">
                <a:solidFill>
                  <a:schemeClr val="bg1">
                    <a:lumMod val="65000"/>
                  </a:schemeClr>
                </a:solidFill>
              </a:rPr>
              <a:t>Flows</a:t>
            </a:r>
            <a:endParaRPr lang="en-US" sz="2400" dirty="0">
              <a:solidFill>
                <a:schemeClr val="bg1">
                  <a:lumMod val="65000"/>
                </a:schemeClr>
              </a:solidFill>
            </a:endParaRPr>
          </a:p>
          <a:p>
            <a:pPr marL="514350" indent="-514350" algn="l" rtl="0">
              <a:spcBef>
                <a:spcPts val="600"/>
              </a:spcBef>
              <a:buClr>
                <a:srgbClr val="0070C0"/>
              </a:buClr>
              <a:buFont typeface="+mj-lt"/>
              <a:buAutoNum type="arabicPeriod"/>
            </a:pPr>
            <a:r>
              <a:rPr lang="en-US" sz="2400" dirty="0" smtClean="0">
                <a:solidFill>
                  <a:schemeClr val="bg1">
                    <a:lumMod val="65000"/>
                  </a:schemeClr>
                </a:solidFill>
              </a:rPr>
              <a:t>Creep</a:t>
            </a:r>
            <a:r>
              <a:rPr lang="en-US" sz="2400" dirty="0">
                <a:solidFill>
                  <a:schemeClr val="bg1">
                    <a:lumMod val="65000"/>
                  </a:schemeClr>
                </a:solidFill>
              </a:rPr>
              <a:t> </a:t>
            </a:r>
            <a:endParaRPr lang="en-US" sz="2400" dirty="0" smtClean="0">
              <a:solidFill>
                <a:schemeClr val="bg1">
                  <a:lumMod val="65000"/>
                </a:schemeClr>
              </a:solidFill>
            </a:endParaRPr>
          </a:p>
          <a:p>
            <a:pPr marL="514350" indent="-514350" algn="l" rtl="0">
              <a:spcBef>
                <a:spcPts val="600"/>
              </a:spcBef>
              <a:buClr>
                <a:srgbClr val="0070C0"/>
              </a:buClr>
              <a:buFont typeface="+mj-lt"/>
              <a:buAutoNum type="arabicPeriod"/>
            </a:pPr>
            <a:r>
              <a:rPr lang="en-US" sz="2400" dirty="0" smtClean="0">
                <a:solidFill>
                  <a:schemeClr val="bg1">
                    <a:lumMod val="65000"/>
                  </a:schemeClr>
                </a:solidFill>
              </a:rPr>
              <a:t>Lateral spreads</a:t>
            </a:r>
            <a:endParaRPr lang="en-US" sz="2400" dirty="0">
              <a:solidFill>
                <a:schemeClr val="bg1">
                  <a:lumMod val="65000"/>
                </a:schemeClr>
              </a:solidFill>
            </a:endParaRPr>
          </a:p>
          <a:p>
            <a:pPr marL="514350" indent="-514350" algn="l" rtl="0">
              <a:spcBef>
                <a:spcPts val="600"/>
              </a:spcBef>
              <a:buClr>
                <a:srgbClr val="0070C0"/>
              </a:buClr>
              <a:buFont typeface="+mj-lt"/>
              <a:buAutoNum type="arabicPeriod"/>
            </a:pPr>
            <a:r>
              <a:rPr lang="en-US" sz="2400" dirty="0">
                <a:solidFill>
                  <a:schemeClr val="bg1">
                    <a:lumMod val="65000"/>
                  </a:schemeClr>
                </a:solidFill>
              </a:rPr>
              <a:t>Complex</a:t>
            </a:r>
            <a:r>
              <a:rPr lang="en-US" sz="2400" dirty="0">
                <a:solidFill>
                  <a:schemeClr val="bg1">
                    <a:lumMod val="75000"/>
                  </a:schemeClr>
                </a:solidFill>
              </a:rPr>
              <a:t> </a:t>
            </a:r>
          </a:p>
        </p:txBody>
      </p:sp>
      <p:sp>
        <p:nvSpPr>
          <p:cNvPr id="13" name="Rectangle 12"/>
          <p:cNvSpPr/>
          <p:nvPr/>
        </p:nvSpPr>
        <p:spPr>
          <a:xfrm>
            <a:off x="5564890" y="2083914"/>
            <a:ext cx="2994948" cy="1631216"/>
          </a:xfrm>
          <a:prstGeom prst="rect">
            <a:avLst/>
          </a:prstGeom>
        </p:spPr>
        <p:txBody>
          <a:bodyPr wrap="square">
            <a:spAutoFit/>
          </a:bodyPr>
          <a:lstStyle/>
          <a:p>
            <a:pPr algn="l" rtl="0"/>
            <a:r>
              <a:rPr lang="en-US" sz="2000" b="1" dirty="0" smtClean="0">
                <a:solidFill>
                  <a:srgbClr val="CC6600"/>
                </a:solidFill>
              </a:rPr>
              <a:t>Slide </a:t>
            </a:r>
            <a:r>
              <a:rPr lang="en-US" sz="2000" b="1" dirty="0" smtClean="0">
                <a:solidFill>
                  <a:srgbClr val="0070C0"/>
                </a:solidFill>
              </a:rPr>
              <a:t>is the most common mode of slope failure, and it will be our main focus in </a:t>
            </a:r>
            <a:r>
              <a:rPr lang="en-US" sz="2000" b="1" dirty="0">
                <a:solidFill>
                  <a:srgbClr val="0070C0"/>
                </a:solidFill>
              </a:rPr>
              <a:t>this course </a:t>
            </a:r>
          </a:p>
        </p:txBody>
      </p:sp>
      <p:sp>
        <p:nvSpPr>
          <p:cNvPr id="8" name="Right Brace 7"/>
          <p:cNvSpPr/>
          <p:nvPr/>
        </p:nvSpPr>
        <p:spPr>
          <a:xfrm>
            <a:off x="4759873" y="2218765"/>
            <a:ext cx="673007" cy="140300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p>
        </p:txBody>
      </p:sp>
      <p:sp>
        <p:nvSpPr>
          <p:cNvPr id="23" name="Rectangle 22"/>
          <p:cNvSpPr/>
          <p:nvPr/>
        </p:nvSpPr>
        <p:spPr>
          <a:xfrm>
            <a:off x="131785" y="168463"/>
            <a:ext cx="6421415" cy="461665"/>
          </a:xfrm>
          <a:prstGeom prst="rect">
            <a:avLst/>
          </a:prstGeom>
        </p:spPr>
        <p:txBody>
          <a:bodyPr wrap="square">
            <a:spAutoFit/>
          </a:bodyPr>
          <a:lstStyle/>
          <a:p>
            <a:pPr algn="l" rtl="0">
              <a:buClr>
                <a:srgbClr val="0070C0"/>
              </a:buClr>
            </a:pP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Types of </a:t>
            </a: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Slope Failures Considered </a:t>
            </a: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in this </a:t>
            </a: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Course</a:t>
            </a:r>
            <a:endPar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p:sp>
        <p:nvSpPr>
          <p:cNvPr id="2" name="Rectangle 1"/>
          <p:cNvSpPr/>
          <p:nvPr/>
        </p:nvSpPr>
        <p:spPr>
          <a:xfrm>
            <a:off x="131785" y="740837"/>
            <a:ext cx="7111978" cy="461665"/>
          </a:xfrm>
          <a:prstGeom prst="rect">
            <a:avLst/>
          </a:prstGeom>
        </p:spPr>
        <p:txBody>
          <a:bodyPr wrap="square">
            <a:spAutoFit/>
          </a:bodyPr>
          <a:lstStyle/>
          <a:p>
            <a:pPr algn="l" rtl="0"/>
            <a:r>
              <a:rPr lang="en-US" sz="2400" b="1" dirty="0" smtClean="0">
                <a:latin typeface="+mn-lt"/>
              </a:rPr>
              <a:t>In general, there are six types of slope failures:</a:t>
            </a:r>
            <a:endParaRPr lang="en-US" sz="2400" b="1" dirty="0">
              <a:latin typeface="+mn-lt"/>
            </a:endParaRPr>
          </a:p>
        </p:txBody>
      </p:sp>
      <p:sp>
        <p:nvSpPr>
          <p:cNvPr id="3" name="Rectangle 2"/>
          <p:cNvSpPr/>
          <p:nvPr/>
        </p:nvSpPr>
        <p:spPr>
          <a:xfrm>
            <a:off x="518840" y="2302809"/>
            <a:ext cx="4092385" cy="11127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563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6"/>
          <p:cNvSpPr>
            <a:spLocks noGrp="1" noChangeArrowheads="1"/>
          </p:cNvSpPr>
          <p:nvPr>
            <p:ph type="title"/>
          </p:nvPr>
        </p:nvSpPr>
        <p:spPr>
          <a:xfrm>
            <a:off x="207817" y="128557"/>
            <a:ext cx="4142510" cy="461665"/>
          </a:xfrm>
        </p:spPr>
        <p:txBody>
          <a:bodyPr wrap="square">
            <a:spAutoFit/>
          </a:bodyPr>
          <a:lstStyle/>
          <a:p>
            <a:pPr algn="l">
              <a:buClr>
                <a:srgbClr val="0070C0"/>
              </a:buClr>
            </a:pP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Types of Slide Failure Surfaces</a:t>
            </a:r>
            <a:endParaRPr lang="en-AU" sz="2400" b="1" u="sng"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p:sp>
        <p:nvSpPr>
          <p:cNvPr id="5130" name="Text Box 10"/>
          <p:cNvSpPr txBox="1">
            <a:spLocks noChangeArrowheads="1"/>
          </p:cNvSpPr>
          <p:nvPr/>
        </p:nvSpPr>
        <p:spPr bwMode="auto">
          <a:xfrm>
            <a:off x="263394" y="411585"/>
            <a:ext cx="8712968" cy="2308324"/>
          </a:xfrm>
          <a:prstGeom prst="rect">
            <a:avLst/>
          </a:prstGeom>
          <a:noFill/>
          <a:ln w="9525">
            <a:noFill/>
            <a:miter lim="800000"/>
            <a:headEnd/>
            <a:tailEnd/>
          </a:ln>
          <a:effectLst/>
        </p:spPr>
        <p:txBody>
          <a:bodyPr wrap="square">
            <a:spAutoFit/>
          </a:bodyPr>
          <a:lstStyle/>
          <a:p>
            <a:pPr marL="355600" indent="-355600" algn="l" rtl="0">
              <a:buFont typeface="Arial" pitchFamily="34" charset="0"/>
              <a:buChar char="•"/>
            </a:pPr>
            <a:endParaRPr lang="en-US" sz="2400" dirty="0" smtClean="0"/>
          </a:p>
          <a:p>
            <a:pPr marL="355600" indent="-355600" algn="l" rtl="0"/>
            <a:endParaRPr lang="en-US" sz="2400" b="1" i="1" dirty="0" smtClean="0"/>
          </a:p>
          <a:p>
            <a:pPr marL="355600" indent="-355600" algn="l" rtl="0">
              <a:buFont typeface="Arial" pitchFamily="34" charset="0"/>
              <a:buChar char="•"/>
            </a:pPr>
            <a:endParaRPr lang="en-US" sz="2400" b="1" i="1" dirty="0" smtClean="0"/>
          </a:p>
          <a:p>
            <a:pPr marL="355600" indent="-355600" algn="l" rtl="0">
              <a:buFont typeface="Arial" pitchFamily="34" charset="0"/>
              <a:buChar char="•"/>
            </a:pPr>
            <a:endParaRPr lang="en-US" sz="2400" b="1" i="1" dirty="0" smtClean="0"/>
          </a:p>
          <a:p>
            <a:pPr marL="355600" indent="-355600" algn="l" rtl="0">
              <a:buFont typeface="Arial" pitchFamily="34" charset="0"/>
              <a:buChar char="•"/>
            </a:pPr>
            <a:endParaRPr lang="en-US" sz="2400" b="1" i="1" dirty="0" smtClean="0"/>
          </a:p>
          <a:p>
            <a:pPr marL="355600" indent="-355600" algn="l" rtl="0"/>
            <a:endParaRPr lang="en-US" sz="2400" b="1" i="1" dirty="0" smtClean="0"/>
          </a:p>
        </p:txBody>
      </p:sp>
      <p:sp>
        <p:nvSpPr>
          <p:cNvPr id="6" name="Text Box 32"/>
          <p:cNvSpPr txBox="1">
            <a:spLocks noChangeArrowheads="1"/>
          </p:cNvSpPr>
          <p:nvPr/>
        </p:nvSpPr>
        <p:spPr bwMode="auto">
          <a:xfrm>
            <a:off x="83125" y="705291"/>
            <a:ext cx="8292995" cy="757130"/>
          </a:xfrm>
          <a:prstGeom prst="rect">
            <a:avLst/>
          </a:prstGeom>
          <a:noFill/>
          <a:ln w="9525">
            <a:noFill/>
            <a:miter lim="800000"/>
            <a:headEnd/>
            <a:tailEnd/>
          </a:ln>
        </p:spPr>
        <p:txBody>
          <a:bodyPr wrap="square">
            <a:spAutoFit/>
          </a:bodyPr>
          <a:lstStyle/>
          <a:p>
            <a:pPr marL="177800" indent="-177800" algn="just" rtl="0">
              <a:lnSpc>
                <a:spcPct val="90000"/>
              </a:lnSpc>
              <a:buFont typeface="Arial" pitchFamily="34" charset="0"/>
              <a:buChar char="•"/>
            </a:pPr>
            <a:r>
              <a:rPr lang="en-US" sz="2400" b="1" dirty="0" smtClean="0">
                <a:latin typeface="+mn-lt"/>
              </a:rPr>
              <a:t>Failure of slopes generally occur along surfaces known as </a:t>
            </a:r>
            <a:r>
              <a:rPr lang="en-US" sz="2400" b="1" dirty="0" smtClean="0">
                <a:solidFill>
                  <a:srgbClr val="FF0000"/>
                </a:solidFill>
                <a:latin typeface="+mn-lt"/>
              </a:rPr>
              <a:t>failure surfaces.</a:t>
            </a:r>
            <a:r>
              <a:rPr lang="en-US" sz="2400" b="1" dirty="0" smtClean="0">
                <a:solidFill>
                  <a:srgbClr val="0B0BEF"/>
                </a:solidFill>
                <a:latin typeface="+mn-lt"/>
              </a:rPr>
              <a:t>  </a:t>
            </a:r>
            <a:r>
              <a:rPr lang="en-US" sz="2400" b="1" dirty="0" smtClean="0">
                <a:latin typeface="+mn-lt"/>
              </a:rPr>
              <a:t> The main types of surfaces are:</a:t>
            </a:r>
            <a:endParaRPr lang="en-US" sz="2400" b="1" dirty="0" smtClean="0">
              <a:solidFill>
                <a:srgbClr val="0B0BEF"/>
              </a:solidFill>
              <a:latin typeface="+mn-lt"/>
            </a:endParaRPr>
          </a:p>
        </p:txBody>
      </p:sp>
      <p:pic>
        <p:nvPicPr>
          <p:cNvPr id="7" name="Picture 4"/>
          <p:cNvPicPr>
            <a:picLocks noChangeAspect="1" noChangeArrowheads="1"/>
          </p:cNvPicPr>
          <p:nvPr/>
        </p:nvPicPr>
        <p:blipFill>
          <a:blip r:embed="rId3" cstate="print"/>
          <a:srcRect l="52278"/>
          <a:stretch>
            <a:fillRect/>
          </a:stretch>
        </p:blipFill>
        <p:spPr bwMode="auto">
          <a:xfrm>
            <a:off x="427512" y="4109966"/>
            <a:ext cx="4056382" cy="1758680"/>
          </a:xfrm>
          <a:prstGeom prst="rect">
            <a:avLst/>
          </a:prstGeom>
          <a:noFill/>
          <a:ln w="9525">
            <a:noFill/>
            <a:miter lim="800000"/>
            <a:headEnd/>
            <a:tailEnd/>
          </a:ln>
          <a:effectLst>
            <a:outerShdw blurRad="50800" dist="50800" dir="5400000" algn="ctr" rotWithShape="0">
              <a:srgbClr val="000000"/>
            </a:outerShdw>
          </a:effectLst>
        </p:spPr>
      </p:pic>
      <p:pic>
        <p:nvPicPr>
          <p:cNvPr id="8" name="Picture 4"/>
          <p:cNvPicPr>
            <a:picLocks noChangeAspect="1" noChangeArrowheads="1"/>
          </p:cNvPicPr>
          <p:nvPr/>
        </p:nvPicPr>
        <p:blipFill>
          <a:blip r:embed="rId3" cstate="print"/>
          <a:srcRect r="52030"/>
          <a:stretch>
            <a:fillRect/>
          </a:stretch>
        </p:blipFill>
        <p:spPr bwMode="auto">
          <a:xfrm>
            <a:off x="4848971" y="1830730"/>
            <a:ext cx="4077444" cy="1758680"/>
          </a:xfrm>
          <a:prstGeom prst="rect">
            <a:avLst/>
          </a:prstGeom>
          <a:noFill/>
          <a:ln w="9525">
            <a:noFill/>
            <a:miter lim="800000"/>
            <a:headEnd/>
            <a:tailEnd/>
          </a:ln>
          <a:effectLst>
            <a:outerShdw blurRad="50800" dist="50800" dir="5400000" algn="ctr" rotWithShape="0">
              <a:srgbClr val="000000"/>
            </a:outerShdw>
          </a:effectLst>
        </p:spPr>
      </p:pic>
      <p:sp>
        <p:nvSpPr>
          <p:cNvPr id="9" name="Rectangle 8"/>
          <p:cNvSpPr/>
          <p:nvPr/>
        </p:nvSpPr>
        <p:spPr>
          <a:xfrm>
            <a:off x="207819" y="1577490"/>
            <a:ext cx="4233553" cy="701731"/>
          </a:xfrm>
          <a:prstGeom prst="rect">
            <a:avLst/>
          </a:prstGeom>
        </p:spPr>
        <p:txBody>
          <a:bodyPr wrap="square">
            <a:spAutoFit/>
          </a:bodyPr>
          <a:lstStyle/>
          <a:p>
            <a:pPr marL="177800" indent="-177800" algn="just" rtl="0">
              <a:lnSpc>
                <a:spcPct val="90000"/>
              </a:lnSpc>
              <a:buFont typeface="Arial" pitchFamily="34" charset="0"/>
              <a:buChar char="•"/>
            </a:pPr>
            <a:r>
              <a:rPr lang="en-US" sz="2400" b="1" dirty="0" smtClean="0">
                <a:solidFill>
                  <a:srgbClr val="0B0BEF"/>
                </a:solidFill>
                <a:latin typeface="+mn-lt"/>
              </a:rPr>
              <a:t>Planar Surfaces:  </a:t>
            </a:r>
            <a:r>
              <a:rPr lang="en-US" sz="2000" b="1" dirty="0" smtClean="0">
                <a:latin typeface="+mn-lt"/>
              </a:rPr>
              <a:t>Occurs in frictional, non cohesive soils</a:t>
            </a:r>
            <a:endParaRPr lang="en-US" sz="2400" b="1" dirty="0" smtClean="0">
              <a:latin typeface="+mn-lt"/>
            </a:endParaRPr>
          </a:p>
        </p:txBody>
      </p:sp>
      <p:sp>
        <p:nvSpPr>
          <p:cNvPr id="10" name="Rectangle 9"/>
          <p:cNvSpPr/>
          <p:nvPr/>
        </p:nvSpPr>
        <p:spPr>
          <a:xfrm>
            <a:off x="207818" y="3539531"/>
            <a:ext cx="6074229" cy="424732"/>
          </a:xfrm>
          <a:prstGeom prst="rect">
            <a:avLst/>
          </a:prstGeom>
        </p:spPr>
        <p:txBody>
          <a:bodyPr wrap="square">
            <a:spAutoFit/>
          </a:bodyPr>
          <a:lstStyle/>
          <a:p>
            <a:pPr marL="177800" indent="-177800" algn="l" rtl="0">
              <a:lnSpc>
                <a:spcPct val="90000"/>
              </a:lnSpc>
              <a:buFont typeface="Arial" pitchFamily="34" charset="0"/>
              <a:buChar char="•"/>
            </a:pPr>
            <a:r>
              <a:rPr lang="en-US" sz="2400" b="1" dirty="0" smtClean="0">
                <a:solidFill>
                  <a:srgbClr val="0B0BEF"/>
                </a:solidFill>
                <a:latin typeface="+mn-lt"/>
              </a:rPr>
              <a:t>Rotational surfaces: </a:t>
            </a:r>
            <a:r>
              <a:rPr lang="en-US" sz="2000" b="1" dirty="0" smtClean="0">
                <a:latin typeface="+mn-lt"/>
              </a:rPr>
              <a:t>Occurs in cohesive soils</a:t>
            </a:r>
            <a:endParaRPr lang="en-US" sz="2400" b="1" dirty="0" smtClean="0">
              <a:latin typeface="+mn-lt"/>
            </a:endParaRPr>
          </a:p>
        </p:txBody>
      </p:sp>
      <p:cxnSp>
        <p:nvCxnSpPr>
          <p:cNvPr id="59" name="Straight Connector 58"/>
          <p:cNvCxnSpPr/>
          <p:nvPr/>
        </p:nvCxnSpPr>
        <p:spPr>
          <a:xfrm>
            <a:off x="4441373" y="4203688"/>
            <a:ext cx="1710049"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6109861" y="4185876"/>
            <a:ext cx="1555665" cy="152004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7635837" y="5738019"/>
            <a:ext cx="1235034" cy="118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Freeform 63"/>
          <p:cNvSpPr/>
          <p:nvPr/>
        </p:nvSpPr>
        <p:spPr>
          <a:xfrm>
            <a:off x="4599711" y="4253602"/>
            <a:ext cx="3012373" cy="1508166"/>
          </a:xfrm>
          <a:custGeom>
            <a:avLst/>
            <a:gdLst>
              <a:gd name="connsiteX0" fmla="*/ 3012373 w 3012373"/>
              <a:gd name="connsiteY0" fmla="*/ 1508166 h 1508166"/>
              <a:gd name="connsiteX1" fmla="*/ 1979220 w 3012373"/>
              <a:gd name="connsiteY1" fmla="*/ 1377538 h 1508166"/>
              <a:gd name="connsiteX2" fmla="*/ 1100446 w 3012373"/>
              <a:gd name="connsiteY2" fmla="*/ 950026 h 1508166"/>
              <a:gd name="connsiteX3" fmla="*/ 257298 w 3012373"/>
              <a:gd name="connsiteY3" fmla="*/ 237507 h 1508166"/>
              <a:gd name="connsiteX4" fmla="*/ 67293 w 3012373"/>
              <a:gd name="connsiteY4" fmla="*/ 0 h 1508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2373" h="1508166">
                <a:moveTo>
                  <a:pt x="3012373" y="1508166"/>
                </a:moveTo>
                <a:cubicBezTo>
                  <a:pt x="2655123" y="1489363"/>
                  <a:pt x="2297874" y="1470561"/>
                  <a:pt x="1979220" y="1377538"/>
                </a:cubicBezTo>
                <a:cubicBezTo>
                  <a:pt x="1660566" y="1284515"/>
                  <a:pt x="1387433" y="1140031"/>
                  <a:pt x="1100446" y="950026"/>
                </a:cubicBezTo>
                <a:cubicBezTo>
                  <a:pt x="813459" y="760021"/>
                  <a:pt x="429490" y="395845"/>
                  <a:pt x="257298" y="237507"/>
                </a:cubicBezTo>
                <a:cubicBezTo>
                  <a:pt x="85106" y="79169"/>
                  <a:pt x="0" y="25730"/>
                  <a:pt x="67293" y="0"/>
                </a:cubicBezTo>
              </a:path>
            </a:pathLst>
          </a:custGeom>
          <a:ln w="44450">
            <a:solidFill>
              <a:srgbClr val="C00000"/>
            </a:solidFill>
            <a:prstDash val="dash"/>
          </a:ln>
          <a:effectLst>
            <a:outerShdw blurRad="50800" dist="50800" dir="5400000" algn="ctr" rotWithShape="0">
              <a:schemeClr val="tx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83"/>
          <p:cNvSpPr>
            <a:spLocks noEditPoints="1"/>
          </p:cNvSpPr>
          <p:nvPr/>
        </p:nvSpPr>
        <p:spPr bwMode="auto">
          <a:xfrm>
            <a:off x="5628906" y="4930496"/>
            <a:ext cx="411348" cy="358302"/>
          </a:xfrm>
          <a:custGeom>
            <a:avLst/>
            <a:gdLst/>
            <a:ahLst/>
            <a:cxnLst>
              <a:cxn ang="0">
                <a:pos x="19" y="0"/>
              </a:cxn>
              <a:cxn ang="0">
                <a:pos x="50" y="47"/>
              </a:cxn>
              <a:cxn ang="0">
                <a:pos x="78" y="89"/>
              </a:cxn>
              <a:cxn ang="0">
                <a:pos x="108" y="125"/>
              </a:cxn>
              <a:cxn ang="0">
                <a:pos x="136" y="153"/>
              </a:cxn>
              <a:cxn ang="0">
                <a:pos x="180" y="194"/>
              </a:cxn>
              <a:cxn ang="0">
                <a:pos x="197" y="205"/>
              </a:cxn>
              <a:cxn ang="0">
                <a:pos x="183" y="225"/>
              </a:cxn>
              <a:cxn ang="0">
                <a:pos x="166" y="211"/>
              </a:cxn>
              <a:cxn ang="0">
                <a:pos x="119" y="169"/>
              </a:cxn>
              <a:cxn ang="0">
                <a:pos x="91" y="139"/>
              </a:cxn>
              <a:cxn ang="0">
                <a:pos x="61" y="103"/>
              </a:cxn>
              <a:cxn ang="0">
                <a:pos x="31" y="58"/>
              </a:cxn>
              <a:cxn ang="0">
                <a:pos x="0" y="11"/>
              </a:cxn>
              <a:cxn ang="0">
                <a:pos x="19" y="0"/>
              </a:cxn>
              <a:cxn ang="0">
                <a:pos x="202" y="213"/>
              </a:cxn>
              <a:cxn ang="0">
                <a:pos x="205" y="241"/>
              </a:cxn>
              <a:cxn ang="0">
                <a:pos x="183" y="225"/>
              </a:cxn>
              <a:cxn ang="0">
                <a:pos x="191" y="216"/>
              </a:cxn>
              <a:cxn ang="0">
                <a:pos x="202" y="213"/>
              </a:cxn>
              <a:cxn ang="0">
                <a:pos x="180" y="216"/>
              </a:cxn>
              <a:cxn ang="0">
                <a:pos x="166" y="111"/>
              </a:cxn>
              <a:cxn ang="0">
                <a:pos x="188" y="108"/>
              </a:cxn>
              <a:cxn ang="0">
                <a:pos x="202" y="213"/>
              </a:cxn>
              <a:cxn ang="0">
                <a:pos x="180" y="216"/>
              </a:cxn>
            </a:cxnLst>
            <a:rect l="0" t="0" r="r" b="b"/>
            <a:pathLst>
              <a:path w="205" h="241">
                <a:moveTo>
                  <a:pt x="19" y="0"/>
                </a:moveTo>
                <a:lnTo>
                  <a:pt x="50" y="47"/>
                </a:lnTo>
                <a:lnTo>
                  <a:pt x="78" y="89"/>
                </a:lnTo>
                <a:lnTo>
                  <a:pt x="108" y="125"/>
                </a:lnTo>
                <a:lnTo>
                  <a:pt x="136" y="153"/>
                </a:lnTo>
                <a:lnTo>
                  <a:pt x="180" y="194"/>
                </a:lnTo>
                <a:lnTo>
                  <a:pt x="197" y="205"/>
                </a:lnTo>
                <a:lnTo>
                  <a:pt x="183" y="225"/>
                </a:lnTo>
                <a:lnTo>
                  <a:pt x="166" y="211"/>
                </a:lnTo>
                <a:lnTo>
                  <a:pt x="119" y="169"/>
                </a:lnTo>
                <a:lnTo>
                  <a:pt x="91" y="139"/>
                </a:lnTo>
                <a:lnTo>
                  <a:pt x="61" y="103"/>
                </a:lnTo>
                <a:lnTo>
                  <a:pt x="31" y="58"/>
                </a:lnTo>
                <a:lnTo>
                  <a:pt x="0" y="11"/>
                </a:lnTo>
                <a:lnTo>
                  <a:pt x="19" y="0"/>
                </a:lnTo>
                <a:close/>
                <a:moveTo>
                  <a:pt x="202" y="213"/>
                </a:moveTo>
                <a:lnTo>
                  <a:pt x="205" y="241"/>
                </a:lnTo>
                <a:lnTo>
                  <a:pt x="183" y="225"/>
                </a:lnTo>
                <a:lnTo>
                  <a:pt x="191" y="216"/>
                </a:lnTo>
                <a:lnTo>
                  <a:pt x="202" y="213"/>
                </a:lnTo>
                <a:close/>
                <a:moveTo>
                  <a:pt x="180" y="216"/>
                </a:moveTo>
                <a:lnTo>
                  <a:pt x="166" y="111"/>
                </a:lnTo>
                <a:lnTo>
                  <a:pt x="188" y="108"/>
                </a:lnTo>
                <a:lnTo>
                  <a:pt x="202" y="213"/>
                </a:lnTo>
                <a:lnTo>
                  <a:pt x="180" y="216"/>
                </a:lnTo>
                <a:close/>
              </a:path>
            </a:pathLst>
          </a:custGeom>
          <a:solidFill>
            <a:srgbClr val="DA251D"/>
          </a:solidFill>
          <a:ln w="9525">
            <a:noFill/>
            <a:round/>
            <a:headEnd/>
            <a:tailEnd/>
          </a:ln>
          <a:effectLst>
            <a:outerShdw blurRad="50800" dist="50800" dir="5400000" algn="ctr" rotWithShape="0">
              <a:schemeClr val="tx1"/>
            </a:outerShdw>
          </a:effectLst>
        </p:spPr>
        <p:txBody>
          <a:bodyPr vert="horz" wrap="square" lIns="91440" tIns="45720" rIns="91440" bIns="45720" numCol="1" anchor="t" anchorCtr="0" compatLnSpc="1">
            <a:prstTxWarp prst="textNoShape">
              <a:avLst/>
            </a:prstTxWarp>
          </a:bodyPr>
          <a:lstStyle/>
          <a:p>
            <a:endParaRPr lang="en-US"/>
          </a:p>
        </p:txBody>
      </p:sp>
      <p:sp>
        <p:nvSpPr>
          <p:cNvPr id="107" name="Rectangle 106"/>
          <p:cNvSpPr/>
          <p:nvPr/>
        </p:nvSpPr>
        <p:spPr>
          <a:xfrm>
            <a:off x="1145219" y="6015494"/>
            <a:ext cx="2377575" cy="590931"/>
          </a:xfrm>
          <a:prstGeom prst="rect">
            <a:avLst/>
          </a:prstGeom>
          <a:solidFill>
            <a:srgbClr val="FFC000"/>
          </a:solidFill>
        </p:spPr>
        <p:txBody>
          <a:bodyPr wrap="none">
            <a:spAutoFit/>
          </a:bodyPr>
          <a:lstStyle/>
          <a:p>
            <a:pPr marL="177800" indent="-177800" algn="ctr" rtl="0">
              <a:lnSpc>
                <a:spcPct val="90000"/>
              </a:lnSpc>
            </a:pPr>
            <a:r>
              <a:rPr lang="en-US" b="1" dirty="0" smtClean="0"/>
              <a:t>Circular surface </a:t>
            </a:r>
          </a:p>
          <a:p>
            <a:pPr marL="177800" indent="-177800" algn="ctr" rtl="0">
              <a:lnSpc>
                <a:spcPct val="90000"/>
              </a:lnSpc>
            </a:pPr>
            <a:r>
              <a:rPr lang="en-US" b="1" dirty="0" smtClean="0"/>
              <a:t>(homogeneous soil)</a:t>
            </a:r>
          </a:p>
        </p:txBody>
      </p:sp>
      <p:sp>
        <p:nvSpPr>
          <p:cNvPr id="108" name="Rectangle 107"/>
          <p:cNvSpPr/>
          <p:nvPr/>
        </p:nvSpPr>
        <p:spPr>
          <a:xfrm>
            <a:off x="5601003" y="6031798"/>
            <a:ext cx="2877711" cy="590931"/>
          </a:xfrm>
          <a:prstGeom prst="rect">
            <a:avLst/>
          </a:prstGeom>
          <a:solidFill>
            <a:srgbClr val="FFC000"/>
          </a:solidFill>
        </p:spPr>
        <p:txBody>
          <a:bodyPr wrap="none">
            <a:spAutoFit/>
          </a:bodyPr>
          <a:lstStyle/>
          <a:p>
            <a:pPr marL="177800" indent="-177800" algn="ctr" rtl="0">
              <a:lnSpc>
                <a:spcPct val="90000"/>
              </a:lnSpc>
            </a:pPr>
            <a:r>
              <a:rPr lang="en-US" b="1" dirty="0" smtClean="0"/>
              <a:t>Non-circular surface </a:t>
            </a:r>
          </a:p>
          <a:p>
            <a:pPr marL="177800" indent="-177800" algn="ctr" rtl="0">
              <a:lnSpc>
                <a:spcPct val="90000"/>
              </a:lnSpc>
            </a:pPr>
            <a:r>
              <a:rPr lang="en-US" b="1" dirty="0" smtClean="0"/>
              <a:t>(non-homogeneous soil)</a:t>
            </a:r>
          </a:p>
        </p:txBody>
      </p:sp>
    </p:spTree>
    <p:extLst>
      <p:ext uri="{BB962C8B-B14F-4D97-AF65-F5344CB8AC3E}">
        <p14:creationId xmlns:p14="http://schemas.microsoft.com/office/powerpoint/2010/main" val="2579302539"/>
      </p:ext>
    </p:extLst>
  </p:cSld>
  <p:clrMapOvr>
    <a:masterClrMapping/>
  </p:clrMapOvr>
  <p:transition advClick="0" advTm="34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nodePh="1">
                                  <p:stCondLst>
                                    <p:cond delay="2000"/>
                                  </p:stCondLst>
                                  <p:endCondLst>
                                    <p:cond evt="begin" delay="0">
                                      <p:tn val="5"/>
                                    </p:cond>
                                  </p:endCondLst>
                                  <p:childTnLst>
                                    <p:set>
                                      <p:cBhvr>
                                        <p:cTn id="6" dur="1" fill="hold">
                                          <p:stCondLst>
                                            <p:cond delay="0"/>
                                          </p:stCondLst>
                                        </p:cTn>
                                        <p:tgtEl>
                                          <p:spTgt spid="5130"/>
                                        </p:tgtEl>
                                        <p:attrNameLst>
                                          <p:attrName>style.visibility</p:attrName>
                                        </p:attrNameLst>
                                      </p:cBhvr>
                                      <p:to>
                                        <p:strVal val="visible"/>
                                      </p:to>
                                    </p:set>
                                    <p:animEffect transition="in" filter="dissolve">
                                      <p:cBhvr>
                                        <p:cTn id="7" dur="500"/>
                                        <p:tgtEl>
                                          <p:spTgt spid="513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 grpId="0" autoUpdateAnimBg="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 name="Text Box 10"/>
          <p:cNvSpPr txBox="1">
            <a:spLocks noChangeArrowheads="1"/>
          </p:cNvSpPr>
          <p:nvPr/>
        </p:nvSpPr>
        <p:spPr bwMode="auto">
          <a:xfrm>
            <a:off x="263394" y="1154543"/>
            <a:ext cx="8712968" cy="2308324"/>
          </a:xfrm>
          <a:prstGeom prst="rect">
            <a:avLst/>
          </a:prstGeom>
          <a:noFill/>
          <a:ln w="9525">
            <a:noFill/>
            <a:miter lim="800000"/>
            <a:headEnd/>
            <a:tailEnd/>
          </a:ln>
          <a:effectLst/>
        </p:spPr>
        <p:txBody>
          <a:bodyPr wrap="square">
            <a:spAutoFit/>
          </a:bodyPr>
          <a:lstStyle/>
          <a:p>
            <a:pPr marL="355600" indent="-355600" algn="l" rtl="0">
              <a:buFont typeface="Arial" pitchFamily="34" charset="0"/>
              <a:buChar char="•"/>
            </a:pPr>
            <a:endParaRPr lang="en-US" sz="2400" dirty="0" smtClean="0"/>
          </a:p>
          <a:p>
            <a:pPr marL="355600" indent="-355600" algn="l" rtl="0"/>
            <a:endParaRPr lang="en-US" sz="2400" b="1" i="1" dirty="0" smtClean="0"/>
          </a:p>
          <a:p>
            <a:pPr marL="355600" indent="-355600" algn="l" rtl="0">
              <a:buFont typeface="Arial" pitchFamily="34" charset="0"/>
              <a:buChar char="•"/>
            </a:pPr>
            <a:endParaRPr lang="en-US" sz="2400" b="1" i="1" dirty="0" smtClean="0"/>
          </a:p>
          <a:p>
            <a:pPr marL="355600" indent="-355600" algn="l" rtl="0">
              <a:buFont typeface="Arial" pitchFamily="34" charset="0"/>
              <a:buChar char="•"/>
            </a:pPr>
            <a:endParaRPr lang="en-US" sz="2400" b="1" i="1" dirty="0" smtClean="0"/>
          </a:p>
          <a:p>
            <a:pPr marL="355600" indent="-355600" algn="l" rtl="0">
              <a:buFont typeface="Arial" pitchFamily="34" charset="0"/>
              <a:buChar char="•"/>
            </a:pPr>
            <a:endParaRPr lang="en-US" sz="2400" b="1" i="1" dirty="0" smtClean="0"/>
          </a:p>
          <a:p>
            <a:pPr marL="355600" indent="-355600" algn="l" rtl="0"/>
            <a:endParaRPr lang="en-US" sz="2400" b="1" i="1" dirty="0" smtClean="0"/>
          </a:p>
        </p:txBody>
      </p:sp>
      <p:sp>
        <p:nvSpPr>
          <p:cNvPr id="9" name="Rectangle 8"/>
          <p:cNvSpPr/>
          <p:nvPr/>
        </p:nvSpPr>
        <p:spPr>
          <a:xfrm>
            <a:off x="173839" y="3810233"/>
            <a:ext cx="4851070" cy="1089529"/>
          </a:xfrm>
          <a:prstGeom prst="rect">
            <a:avLst/>
          </a:prstGeom>
        </p:spPr>
        <p:txBody>
          <a:bodyPr wrap="square">
            <a:spAutoFit/>
          </a:bodyPr>
          <a:lstStyle/>
          <a:p>
            <a:pPr marL="177800" indent="-177800" algn="just" rtl="0">
              <a:lnSpc>
                <a:spcPct val="90000"/>
              </a:lnSpc>
              <a:buFont typeface="Arial" pitchFamily="34" charset="0"/>
              <a:buChar char="•"/>
            </a:pPr>
            <a:r>
              <a:rPr lang="en-US" sz="2400" b="1" dirty="0" smtClean="0">
                <a:solidFill>
                  <a:srgbClr val="0B0BEF"/>
                </a:solidFill>
                <a:latin typeface="+mn-lt"/>
              </a:rPr>
              <a:t>Transitional Slip Surfaces:  </a:t>
            </a:r>
          </a:p>
          <a:p>
            <a:pPr marL="228600" algn="just" rtl="0">
              <a:lnSpc>
                <a:spcPct val="90000"/>
              </a:lnSpc>
            </a:pPr>
            <a:r>
              <a:rPr lang="en-US" sz="2400" b="1" dirty="0" smtClean="0">
                <a:latin typeface="+mn-lt"/>
              </a:rPr>
              <a:t>When there is a </a:t>
            </a:r>
            <a:r>
              <a:rPr lang="en-US" sz="2400" b="1" dirty="0" smtClean="0">
                <a:solidFill>
                  <a:srgbClr val="0000FF"/>
                </a:solidFill>
                <a:latin typeface="+mn-lt"/>
              </a:rPr>
              <a:t>hard</a:t>
            </a:r>
            <a:r>
              <a:rPr lang="en-US" sz="2400" b="1" dirty="0" smtClean="0">
                <a:latin typeface="+mn-lt"/>
              </a:rPr>
              <a:t> stratum at a relatively </a:t>
            </a:r>
            <a:r>
              <a:rPr lang="en-US" sz="2400" b="1" dirty="0" smtClean="0">
                <a:solidFill>
                  <a:srgbClr val="0000FF"/>
                </a:solidFill>
                <a:latin typeface="+mn-lt"/>
              </a:rPr>
              <a:t>shallow</a:t>
            </a:r>
            <a:r>
              <a:rPr lang="en-US" sz="2400" b="1" dirty="0" smtClean="0">
                <a:latin typeface="+mn-lt"/>
              </a:rPr>
              <a:t> depth</a:t>
            </a:r>
          </a:p>
        </p:txBody>
      </p:sp>
      <p:sp>
        <p:nvSpPr>
          <p:cNvPr id="10" name="Rectangle 9"/>
          <p:cNvSpPr/>
          <p:nvPr/>
        </p:nvSpPr>
        <p:spPr>
          <a:xfrm>
            <a:off x="173839" y="143013"/>
            <a:ext cx="7984324" cy="1089529"/>
          </a:xfrm>
          <a:prstGeom prst="rect">
            <a:avLst/>
          </a:prstGeom>
        </p:spPr>
        <p:txBody>
          <a:bodyPr wrap="square">
            <a:spAutoFit/>
          </a:bodyPr>
          <a:lstStyle/>
          <a:p>
            <a:pPr marL="177800" indent="-177800" algn="just" rtl="0">
              <a:lnSpc>
                <a:spcPct val="90000"/>
              </a:lnSpc>
              <a:buFont typeface="Arial" pitchFamily="34" charset="0"/>
              <a:buChar char="•"/>
            </a:pPr>
            <a:r>
              <a:rPr lang="en-US" sz="2400" b="1" dirty="0" smtClean="0">
                <a:solidFill>
                  <a:srgbClr val="0B0BEF"/>
                </a:solidFill>
                <a:latin typeface="+mn-lt"/>
              </a:rPr>
              <a:t>Compound  Slip Surfaces: </a:t>
            </a:r>
          </a:p>
          <a:p>
            <a:pPr marL="228600" indent="-57150" algn="just" rtl="0">
              <a:lnSpc>
                <a:spcPct val="90000"/>
              </a:lnSpc>
            </a:pPr>
            <a:r>
              <a:rPr lang="en-US" sz="2400" b="1" dirty="0" smtClean="0">
                <a:latin typeface="+mn-lt"/>
              </a:rPr>
              <a:t>When there is hard stratum at some depth that intersects with the failure plane</a:t>
            </a:r>
          </a:p>
        </p:txBody>
      </p:sp>
      <p:grpSp>
        <p:nvGrpSpPr>
          <p:cNvPr id="31" name="Group 30"/>
          <p:cNvGrpSpPr/>
          <p:nvPr/>
        </p:nvGrpSpPr>
        <p:grpSpPr>
          <a:xfrm>
            <a:off x="4655130" y="-11875"/>
            <a:ext cx="4678878" cy="3991112"/>
            <a:chOff x="4085112" y="-332507"/>
            <a:chExt cx="5332019" cy="4548245"/>
          </a:xfrm>
        </p:grpSpPr>
        <p:cxnSp>
          <p:nvCxnSpPr>
            <p:cNvPr id="59" name="Straight Connector 58"/>
            <p:cNvCxnSpPr/>
            <p:nvPr/>
          </p:nvCxnSpPr>
          <p:spPr>
            <a:xfrm>
              <a:off x="4301708" y="1840677"/>
              <a:ext cx="1968467"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218604" y="1827683"/>
              <a:ext cx="1749745" cy="15924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971716" y="3396065"/>
              <a:ext cx="117228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Freeform 83"/>
            <p:cNvSpPr>
              <a:spLocks noEditPoints="1"/>
            </p:cNvSpPr>
            <p:nvPr/>
          </p:nvSpPr>
          <p:spPr bwMode="auto">
            <a:xfrm rot="1192408">
              <a:off x="4854224" y="2651611"/>
              <a:ext cx="473510" cy="366766"/>
            </a:xfrm>
            <a:custGeom>
              <a:avLst/>
              <a:gdLst/>
              <a:ahLst/>
              <a:cxnLst>
                <a:cxn ang="0">
                  <a:pos x="19" y="0"/>
                </a:cxn>
                <a:cxn ang="0">
                  <a:pos x="50" y="47"/>
                </a:cxn>
                <a:cxn ang="0">
                  <a:pos x="78" y="89"/>
                </a:cxn>
                <a:cxn ang="0">
                  <a:pos x="108" y="125"/>
                </a:cxn>
                <a:cxn ang="0">
                  <a:pos x="136" y="153"/>
                </a:cxn>
                <a:cxn ang="0">
                  <a:pos x="180" y="194"/>
                </a:cxn>
                <a:cxn ang="0">
                  <a:pos x="197" y="205"/>
                </a:cxn>
                <a:cxn ang="0">
                  <a:pos x="183" y="225"/>
                </a:cxn>
                <a:cxn ang="0">
                  <a:pos x="166" y="211"/>
                </a:cxn>
                <a:cxn ang="0">
                  <a:pos x="119" y="169"/>
                </a:cxn>
                <a:cxn ang="0">
                  <a:pos x="91" y="139"/>
                </a:cxn>
                <a:cxn ang="0">
                  <a:pos x="61" y="103"/>
                </a:cxn>
                <a:cxn ang="0">
                  <a:pos x="31" y="58"/>
                </a:cxn>
                <a:cxn ang="0">
                  <a:pos x="0" y="11"/>
                </a:cxn>
                <a:cxn ang="0">
                  <a:pos x="19" y="0"/>
                </a:cxn>
                <a:cxn ang="0">
                  <a:pos x="202" y="213"/>
                </a:cxn>
                <a:cxn ang="0">
                  <a:pos x="205" y="241"/>
                </a:cxn>
                <a:cxn ang="0">
                  <a:pos x="183" y="225"/>
                </a:cxn>
                <a:cxn ang="0">
                  <a:pos x="191" y="216"/>
                </a:cxn>
                <a:cxn ang="0">
                  <a:pos x="202" y="213"/>
                </a:cxn>
                <a:cxn ang="0">
                  <a:pos x="180" y="216"/>
                </a:cxn>
                <a:cxn ang="0">
                  <a:pos x="166" y="111"/>
                </a:cxn>
                <a:cxn ang="0">
                  <a:pos x="188" y="108"/>
                </a:cxn>
                <a:cxn ang="0">
                  <a:pos x="202" y="213"/>
                </a:cxn>
                <a:cxn ang="0">
                  <a:pos x="180" y="216"/>
                </a:cxn>
              </a:cxnLst>
              <a:rect l="0" t="0" r="r" b="b"/>
              <a:pathLst>
                <a:path w="205" h="241">
                  <a:moveTo>
                    <a:pt x="19" y="0"/>
                  </a:moveTo>
                  <a:lnTo>
                    <a:pt x="50" y="47"/>
                  </a:lnTo>
                  <a:lnTo>
                    <a:pt x="78" y="89"/>
                  </a:lnTo>
                  <a:lnTo>
                    <a:pt x="108" y="125"/>
                  </a:lnTo>
                  <a:lnTo>
                    <a:pt x="136" y="153"/>
                  </a:lnTo>
                  <a:lnTo>
                    <a:pt x="180" y="194"/>
                  </a:lnTo>
                  <a:lnTo>
                    <a:pt x="197" y="205"/>
                  </a:lnTo>
                  <a:lnTo>
                    <a:pt x="183" y="225"/>
                  </a:lnTo>
                  <a:lnTo>
                    <a:pt x="166" y="211"/>
                  </a:lnTo>
                  <a:lnTo>
                    <a:pt x="119" y="169"/>
                  </a:lnTo>
                  <a:lnTo>
                    <a:pt x="91" y="139"/>
                  </a:lnTo>
                  <a:lnTo>
                    <a:pt x="61" y="103"/>
                  </a:lnTo>
                  <a:lnTo>
                    <a:pt x="31" y="58"/>
                  </a:lnTo>
                  <a:lnTo>
                    <a:pt x="0" y="11"/>
                  </a:lnTo>
                  <a:lnTo>
                    <a:pt x="19" y="0"/>
                  </a:lnTo>
                  <a:close/>
                  <a:moveTo>
                    <a:pt x="202" y="213"/>
                  </a:moveTo>
                  <a:lnTo>
                    <a:pt x="205" y="241"/>
                  </a:lnTo>
                  <a:lnTo>
                    <a:pt x="183" y="225"/>
                  </a:lnTo>
                  <a:lnTo>
                    <a:pt x="191" y="216"/>
                  </a:lnTo>
                  <a:lnTo>
                    <a:pt x="202" y="213"/>
                  </a:lnTo>
                  <a:close/>
                  <a:moveTo>
                    <a:pt x="180" y="216"/>
                  </a:moveTo>
                  <a:lnTo>
                    <a:pt x="166" y="111"/>
                  </a:lnTo>
                  <a:lnTo>
                    <a:pt x="188" y="108"/>
                  </a:lnTo>
                  <a:lnTo>
                    <a:pt x="202" y="213"/>
                  </a:lnTo>
                  <a:lnTo>
                    <a:pt x="180" y="216"/>
                  </a:lnTo>
                  <a:close/>
                </a:path>
              </a:pathLst>
            </a:custGeom>
            <a:solidFill>
              <a:srgbClr val="DA251D"/>
            </a:solidFill>
            <a:ln w="9525">
              <a:noFill/>
              <a:round/>
              <a:headEnd/>
              <a:tailEnd/>
            </a:ln>
            <a:effectLst>
              <a:outerShdw blurRad="50800" dist="50800" dir="5400000" algn="ctr" rotWithShape="0">
                <a:schemeClr val="tx1"/>
              </a:outerShdw>
            </a:effectLst>
          </p:spPr>
          <p:txBody>
            <a:bodyPr vert="horz" wrap="square" lIns="91440" tIns="45720" rIns="91440" bIns="45720" numCol="1" anchor="t" anchorCtr="0" compatLnSpc="1">
              <a:prstTxWarp prst="textNoShape">
                <a:avLst/>
              </a:prstTxWarp>
            </a:bodyPr>
            <a:lstStyle/>
            <a:p>
              <a:endParaRPr lang="en-US"/>
            </a:p>
          </p:txBody>
        </p:sp>
        <p:sp>
          <p:nvSpPr>
            <p:cNvPr id="21" name="Arc 20"/>
            <p:cNvSpPr/>
            <p:nvPr/>
          </p:nvSpPr>
          <p:spPr>
            <a:xfrm rot="5400000">
              <a:off x="4868879" y="-546264"/>
              <a:ext cx="4334495" cy="4762009"/>
            </a:xfrm>
            <a:prstGeom prst="arc">
              <a:avLst>
                <a:gd name="adj1" fmla="val 18843299"/>
                <a:gd name="adj2" fmla="val 5423656"/>
              </a:avLst>
            </a:prstGeom>
            <a:ln w="34925">
              <a:solidFill>
                <a:srgbClr val="C00000"/>
              </a:solidFill>
              <a:prstDash val="dash"/>
            </a:ln>
            <a:effectLst>
              <a:outerShdw blurRad="50800" dist="50800" dir="5400000" algn="ctr" rotWithShape="0">
                <a:schemeClr val="tx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Rectangle 21"/>
            <p:cNvSpPr/>
            <p:nvPr/>
          </p:nvSpPr>
          <p:spPr>
            <a:xfrm>
              <a:off x="4085112" y="3847603"/>
              <a:ext cx="4833257" cy="3681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115793" y="3811978"/>
              <a:ext cx="1805049" cy="23752"/>
            </a:xfrm>
            <a:prstGeom prst="line">
              <a:avLst/>
            </a:prstGeom>
            <a:ln w="34925">
              <a:solidFill>
                <a:srgbClr val="C00000"/>
              </a:solidFill>
              <a:prstDash val="dash"/>
            </a:ln>
            <a:effectLst>
              <a:outerShdw blurRad="50800" dist="50800" dir="5400000" algn="ctr" rotWithShape="0">
                <a:schemeClr val="tx1"/>
              </a:outerShdw>
            </a:effectLst>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flipV="1">
            <a:off x="3276600" y="4300748"/>
            <a:ext cx="4057650" cy="16238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4999513" y="3669477"/>
            <a:ext cx="4108862" cy="1187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5023263" y="3693226"/>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5118513" y="3702752"/>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5213763" y="3693227"/>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5309013" y="3702753"/>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5418551" y="3697989"/>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5513801" y="3707515"/>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5609051" y="3697990"/>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a:off x="5704301" y="3707516"/>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a:off x="5818600" y="3688465"/>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5913850" y="3697991"/>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a:off x="6009100" y="3688466"/>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6104350" y="3697992"/>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6213888" y="3693228"/>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5400000">
            <a:off x="6309138" y="3702754"/>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5400000">
            <a:off x="6404388" y="3693229"/>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6499638" y="3702755"/>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6609176" y="3693227"/>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6704426" y="3702753"/>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a:off x="6799676" y="3693228"/>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6894926" y="3702754"/>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7004464" y="3697990"/>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7099714" y="3707516"/>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7194964" y="3697991"/>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7294977" y="3693231"/>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a:off x="7404513" y="3688466"/>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7499763" y="3697992"/>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5400000">
            <a:off x="7595013" y="3688467"/>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5400000">
            <a:off x="7690263" y="3697993"/>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400000">
            <a:off x="7799801" y="3693229"/>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5400000">
            <a:off x="7895051" y="3702755"/>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5400000">
            <a:off x="7990301" y="3693230"/>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8085551" y="3702756"/>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5400000">
            <a:off x="8146535" y="3699310"/>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5400000">
            <a:off x="8241785" y="3708836"/>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rot="5400000">
            <a:off x="8337035" y="3699311"/>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rot="5400000">
            <a:off x="8432285" y="3708837"/>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rot="5400000">
            <a:off x="8541823" y="3704073"/>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rot="5400000">
            <a:off x="8637073" y="3713599"/>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rot="5400000">
            <a:off x="8732323" y="3704074"/>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rot="5400000">
            <a:off x="8827573" y="3713600"/>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rot="5400000">
            <a:off x="8941872" y="3694549"/>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rot="5400000">
            <a:off x="9037122" y="3704075"/>
            <a:ext cx="118753" cy="950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V="1">
            <a:off x="3639169" y="4746047"/>
            <a:ext cx="3443843" cy="13775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V="1">
            <a:off x="3686794" y="4669847"/>
            <a:ext cx="3443843" cy="1377538"/>
          </a:xfrm>
          <a:prstGeom prst="line">
            <a:avLst/>
          </a:prstGeom>
          <a:ln w="31750">
            <a:solidFill>
              <a:srgbClr val="C00000"/>
            </a:solidFill>
            <a:prstDash val="dash"/>
          </a:ln>
          <a:effectLst>
            <a:outerShdw blurRad="50800" dist="50800" dir="5400000" algn="ctr" rotWithShape="0">
              <a:schemeClr val="tx1"/>
            </a:outerShdw>
          </a:effectLst>
        </p:spPr>
        <p:style>
          <a:lnRef idx="1">
            <a:schemeClr val="accent1"/>
          </a:lnRef>
          <a:fillRef idx="0">
            <a:schemeClr val="accent1"/>
          </a:fillRef>
          <a:effectRef idx="0">
            <a:schemeClr val="accent1"/>
          </a:effectRef>
          <a:fontRef idx="minor">
            <a:schemeClr val="tx1"/>
          </a:fontRef>
        </p:style>
      </p:cxnSp>
      <p:sp>
        <p:nvSpPr>
          <p:cNvPr id="143" name="Arc 142"/>
          <p:cNvSpPr/>
          <p:nvPr/>
        </p:nvSpPr>
        <p:spPr>
          <a:xfrm rot="3722750">
            <a:off x="6633465" y="4111366"/>
            <a:ext cx="581025" cy="724118"/>
          </a:xfrm>
          <a:prstGeom prst="arc">
            <a:avLst>
              <a:gd name="adj1" fmla="val 16382707"/>
              <a:gd name="adj2" fmla="val 21026984"/>
            </a:avLst>
          </a:prstGeom>
          <a:ln w="31750">
            <a:solidFill>
              <a:srgbClr val="C00000"/>
            </a:solidFill>
            <a:prstDash val="dash"/>
          </a:ln>
          <a:effectLst>
            <a:outerShdw blurRad="50800" dist="50800" dir="5400000" algn="ctr" rotWithShape="0">
              <a:schemeClr val="tx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4" name="Arc 143"/>
          <p:cNvSpPr/>
          <p:nvPr/>
        </p:nvSpPr>
        <p:spPr>
          <a:xfrm rot="9990022">
            <a:off x="3343274" y="5562600"/>
            <a:ext cx="619125" cy="495300"/>
          </a:xfrm>
          <a:prstGeom prst="arc">
            <a:avLst>
              <a:gd name="adj1" fmla="val 16200000"/>
              <a:gd name="adj2" fmla="val 187686"/>
            </a:avLst>
          </a:prstGeom>
          <a:ln w="31750">
            <a:solidFill>
              <a:srgbClr val="C00000"/>
            </a:solidFill>
            <a:prstDash val="dash"/>
          </a:ln>
          <a:effectLst>
            <a:outerShdw blurRad="50800" dist="50800" dir="5400000" algn="ctr" rotWithShape="0">
              <a:schemeClr val="tx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9" name="Straight Arrow Connector 148"/>
          <p:cNvCxnSpPr/>
          <p:nvPr/>
        </p:nvCxnSpPr>
        <p:spPr>
          <a:xfrm flipV="1">
            <a:off x="5133975" y="5076825"/>
            <a:ext cx="781050" cy="31432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0" name="Freeform 83"/>
          <p:cNvSpPr>
            <a:spLocks noEditPoints="1"/>
          </p:cNvSpPr>
          <p:nvPr/>
        </p:nvSpPr>
        <p:spPr bwMode="auto">
          <a:xfrm rot="19257363">
            <a:off x="6920704" y="3406806"/>
            <a:ext cx="415508" cy="321839"/>
          </a:xfrm>
          <a:custGeom>
            <a:avLst/>
            <a:gdLst/>
            <a:ahLst/>
            <a:cxnLst>
              <a:cxn ang="0">
                <a:pos x="19" y="0"/>
              </a:cxn>
              <a:cxn ang="0">
                <a:pos x="50" y="47"/>
              </a:cxn>
              <a:cxn ang="0">
                <a:pos x="78" y="89"/>
              </a:cxn>
              <a:cxn ang="0">
                <a:pos x="108" y="125"/>
              </a:cxn>
              <a:cxn ang="0">
                <a:pos x="136" y="153"/>
              </a:cxn>
              <a:cxn ang="0">
                <a:pos x="180" y="194"/>
              </a:cxn>
              <a:cxn ang="0">
                <a:pos x="197" y="205"/>
              </a:cxn>
              <a:cxn ang="0">
                <a:pos x="183" y="225"/>
              </a:cxn>
              <a:cxn ang="0">
                <a:pos x="166" y="211"/>
              </a:cxn>
              <a:cxn ang="0">
                <a:pos x="119" y="169"/>
              </a:cxn>
              <a:cxn ang="0">
                <a:pos x="91" y="139"/>
              </a:cxn>
              <a:cxn ang="0">
                <a:pos x="61" y="103"/>
              </a:cxn>
              <a:cxn ang="0">
                <a:pos x="31" y="58"/>
              </a:cxn>
              <a:cxn ang="0">
                <a:pos x="0" y="11"/>
              </a:cxn>
              <a:cxn ang="0">
                <a:pos x="19" y="0"/>
              </a:cxn>
              <a:cxn ang="0">
                <a:pos x="202" y="213"/>
              </a:cxn>
              <a:cxn ang="0">
                <a:pos x="205" y="241"/>
              </a:cxn>
              <a:cxn ang="0">
                <a:pos x="183" y="225"/>
              </a:cxn>
              <a:cxn ang="0">
                <a:pos x="191" y="216"/>
              </a:cxn>
              <a:cxn ang="0">
                <a:pos x="202" y="213"/>
              </a:cxn>
              <a:cxn ang="0">
                <a:pos x="180" y="216"/>
              </a:cxn>
              <a:cxn ang="0">
                <a:pos x="166" y="111"/>
              </a:cxn>
              <a:cxn ang="0">
                <a:pos x="188" y="108"/>
              </a:cxn>
              <a:cxn ang="0">
                <a:pos x="202" y="213"/>
              </a:cxn>
              <a:cxn ang="0">
                <a:pos x="180" y="216"/>
              </a:cxn>
            </a:cxnLst>
            <a:rect l="0" t="0" r="r" b="b"/>
            <a:pathLst>
              <a:path w="205" h="241">
                <a:moveTo>
                  <a:pt x="19" y="0"/>
                </a:moveTo>
                <a:lnTo>
                  <a:pt x="50" y="47"/>
                </a:lnTo>
                <a:lnTo>
                  <a:pt x="78" y="89"/>
                </a:lnTo>
                <a:lnTo>
                  <a:pt x="108" y="125"/>
                </a:lnTo>
                <a:lnTo>
                  <a:pt x="136" y="153"/>
                </a:lnTo>
                <a:lnTo>
                  <a:pt x="180" y="194"/>
                </a:lnTo>
                <a:lnTo>
                  <a:pt x="197" y="205"/>
                </a:lnTo>
                <a:lnTo>
                  <a:pt x="183" y="225"/>
                </a:lnTo>
                <a:lnTo>
                  <a:pt x="166" y="211"/>
                </a:lnTo>
                <a:lnTo>
                  <a:pt x="119" y="169"/>
                </a:lnTo>
                <a:lnTo>
                  <a:pt x="91" y="139"/>
                </a:lnTo>
                <a:lnTo>
                  <a:pt x="61" y="103"/>
                </a:lnTo>
                <a:lnTo>
                  <a:pt x="31" y="58"/>
                </a:lnTo>
                <a:lnTo>
                  <a:pt x="0" y="11"/>
                </a:lnTo>
                <a:lnTo>
                  <a:pt x="19" y="0"/>
                </a:lnTo>
                <a:close/>
                <a:moveTo>
                  <a:pt x="202" y="213"/>
                </a:moveTo>
                <a:lnTo>
                  <a:pt x="205" y="241"/>
                </a:lnTo>
                <a:lnTo>
                  <a:pt x="183" y="225"/>
                </a:lnTo>
                <a:lnTo>
                  <a:pt x="191" y="216"/>
                </a:lnTo>
                <a:lnTo>
                  <a:pt x="202" y="213"/>
                </a:lnTo>
                <a:close/>
                <a:moveTo>
                  <a:pt x="180" y="216"/>
                </a:moveTo>
                <a:lnTo>
                  <a:pt x="166" y="111"/>
                </a:lnTo>
                <a:lnTo>
                  <a:pt x="188" y="108"/>
                </a:lnTo>
                <a:lnTo>
                  <a:pt x="202" y="213"/>
                </a:lnTo>
                <a:lnTo>
                  <a:pt x="180" y="216"/>
                </a:lnTo>
                <a:close/>
              </a:path>
            </a:pathLst>
          </a:custGeom>
          <a:solidFill>
            <a:srgbClr val="DA251D"/>
          </a:solidFill>
          <a:ln w="9525">
            <a:noFill/>
            <a:round/>
            <a:headEnd/>
            <a:tailEnd/>
          </a:ln>
          <a:effectLst>
            <a:outerShdw blurRad="50800" dist="50800" dir="5400000" algn="ctr" rotWithShape="0">
              <a:schemeClr val="tx1"/>
            </a:outerShdw>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29787812"/>
      </p:ext>
    </p:extLst>
  </p:cSld>
  <p:clrMapOvr>
    <a:masterClrMapping/>
  </p:clrMapOvr>
  <p:transition advClick="0" advTm="34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nodePh="1">
                                  <p:stCondLst>
                                    <p:cond delay="2000"/>
                                  </p:stCondLst>
                                  <p:endCondLst>
                                    <p:cond evt="begin" delay="0">
                                      <p:tn val="5"/>
                                    </p:cond>
                                  </p:endCondLst>
                                  <p:childTnLst>
                                    <p:set>
                                      <p:cBhvr>
                                        <p:cTn id="6" dur="1" fill="hold">
                                          <p:stCondLst>
                                            <p:cond delay="0"/>
                                          </p:stCondLst>
                                        </p:cTn>
                                        <p:tgtEl>
                                          <p:spTgt spid="5130"/>
                                        </p:tgtEl>
                                        <p:attrNameLst>
                                          <p:attrName>style.visibility</p:attrName>
                                        </p:attrNameLst>
                                      </p:cBhvr>
                                      <p:to>
                                        <p:strVal val="visible"/>
                                      </p:to>
                                    </p:set>
                                    <p:animEffect transition="in" filter="dissolve">
                                      <p:cBhvr>
                                        <p:cTn id="7" dur="500"/>
                                        <p:tgtEl>
                                          <p:spTgt spid="5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6620379" y="1305796"/>
            <a:ext cx="2171581" cy="1531243"/>
            <a:chOff x="6711323" y="465625"/>
            <a:chExt cx="2171581" cy="1531243"/>
          </a:xfrm>
        </p:grpSpPr>
        <p:pic>
          <p:nvPicPr>
            <p:cNvPr id="22" name="Picture 21"/>
            <p:cNvPicPr>
              <a:picLocks noChangeAspect="1"/>
            </p:cNvPicPr>
            <p:nvPr/>
          </p:nvPicPr>
          <p:blipFill>
            <a:blip r:embed="rId3"/>
            <a:stretch>
              <a:fillRect/>
            </a:stretch>
          </p:blipFill>
          <p:spPr>
            <a:xfrm rot="9394764">
              <a:off x="7115891" y="1243696"/>
              <a:ext cx="1198744" cy="664892"/>
            </a:xfrm>
            <a:prstGeom prst="rect">
              <a:avLst/>
            </a:prstGeom>
          </p:spPr>
        </p:pic>
        <p:pic>
          <p:nvPicPr>
            <p:cNvPr id="21" name="Picture 20"/>
            <p:cNvPicPr>
              <a:picLocks noChangeAspect="1"/>
            </p:cNvPicPr>
            <p:nvPr/>
          </p:nvPicPr>
          <p:blipFill>
            <a:blip r:embed="rId4">
              <a:clrChange>
                <a:clrFrom>
                  <a:srgbClr val="FFFFFF"/>
                </a:clrFrom>
                <a:clrTo>
                  <a:srgbClr val="FFFFFF">
                    <a:alpha val="0"/>
                  </a:srgbClr>
                </a:clrTo>
              </a:clrChange>
            </a:blip>
            <a:stretch>
              <a:fillRect/>
            </a:stretch>
          </p:blipFill>
          <p:spPr>
            <a:xfrm>
              <a:off x="6711323" y="465625"/>
              <a:ext cx="2171581" cy="1531243"/>
            </a:xfrm>
            <a:prstGeom prst="rect">
              <a:avLst/>
            </a:prstGeom>
          </p:spPr>
        </p:pic>
      </p:grpSp>
      <p:graphicFrame>
        <p:nvGraphicFramePr>
          <p:cNvPr id="16" name="Diagram 15"/>
          <p:cNvGraphicFramePr/>
          <p:nvPr>
            <p:extLst>
              <p:ext uri="{D42A27DB-BD31-4B8C-83A1-F6EECF244321}">
                <p14:modId xmlns:p14="http://schemas.microsoft.com/office/powerpoint/2010/main" val="3394931209"/>
              </p:ext>
            </p:extLst>
          </p:nvPr>
        </p:nvGraphicFramePr>
        <p:xfrm>
          <a:off x="120006" y="1657886"/>
          <a:ext cx="6493165" cy="474942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9" name="Picture 18"/>
          <p:cNvPicPr>
            <a:picLocks noChangeAspect="1"/>
          </p:cNvPicPr>
          <p:nvPr/>
        </p:nvPicPr>
        <p:blipFill rotWithShape="1">
          <a:blip r:embed="rId10"/>
          <a:srcRect b="22026"/>
          <a:stretch/>
        </p:blipFill>
        <p:spPr>
          <a:xfrm>
            <a:off x="6388893" y="4382952"/>
            <a:ext cx="2470420" cy="1560326"/>
          </a:xfrm>
          <a:prstGeom prst="rect">
            <a:avLst/>
          </a:prstGeom>
        </p:spPr>
      </p:pic>
      <p:pic>
        <p:nvPicPr>
          <p:cNvPr id="20" name="Picture 19"/>
          <p:cNvPicPr>
            <a:picLocks noChangeAspect="1"/>
          </p:cNvPicPr>
          <p:nvPr/>
        </p:nvPicPr>
        <p:blipFill rotWithShape="1">
          <a:blip r:embed="rId11"/>
          <a:srcRect l="12047"/>
          <a:stretch/>
        </p:blipFill>
        <p:spPr>
          <a:xfrm>
            <a:off x="6866250" y="3176608"/>
            <a:ext cx="1625245" cy="866775"/>
          </a:xfrm>
          <a:prstGeom prst="rect">
            <a:avLst/>
          </a:prstGeom>
        </p:spPr>
      </p:pic>
      <p:sp>
        <p:nvSpPr>
          <p:cNvPr id="24" name="Rectangle 23"/>
          <p:cNvSpPr/>
          <p:nvPr/>
        </p:nvSpPr>
        <p:spPr>
          <a:xfrm>
            <a:off x="1305222" y="1207942"/>
            <a:ext cx="5199783" cy="461665"/>
          </a:xfrm>
          <a:prstGeom prst="rect">
            <a:avLst/>
          </a:prstGeom>
          <a:ln w="38100">
            <a:solidFill>
              <a:srgbClr val="00CC00"/>
            </a:solidFill>
          </a:ln>
        </p:spPr>
        <p:txBody>
          <a:bodyPr wrap="square">
            <a:spAutoFit/>
          </a:bodyPr>
          <a:lstStyle/>
          <a:p>
            <a:pPr lvl="0" algn="ctr"/>
            <a:r>
              <a:rPr lang="en-US" sz="2400" b="1" dirty="0" smtClean="0"/>
              <a:t>Failure surface</a:t>
            </a:r>
            <a:endParaRPr lang="en-US" sz="2400" b="1" dirty="0"/>
          </a:p>
        </p:txBody>
      </p:sp>
      <p:sp>
        <p:nvSpPr>
          <p:cNvPr id="36" name="Oval 35"/>
          <p:cNvSpPr/>
          <p:nvPr/>
        </p:nvSpPr>
        <p:spPr>
          <a:xfrm>
            <a:off x="8355179" y="1225440"/>
            <a:ext cx="504134" cy="545911"/>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1</a:t>
            </a:r>
            <a:endParaRPr lang="en-US" sz="2000" b="1" dirty="0"/>
          </a:p>
        </p:txBody>
      </p:sp>
      <p:sp>
        <p:nvSpPr>
          <p:cNvPr id="37" name="Oval 36"/>
          <p:cNvSpPr/>
          <p:nvPr/>
        </p:nvSpPr>
        <p:spPr>
          <a:xfrm>
            <a:off x="8376192" y="2698245"/>
            <a:ext cx="504134" cy="545911"/>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2</a:t>
            </a:r>
            <a:endParaRPr lang="en-US" sz="2000" b="1" dirty="0"/>
          </a:p>
        </p:txBody>
      </p:sp>
      <p:sp>
        <p:nvSpPr>
          <p:cNvPr id="38" name="Oval 37"/>
          <p:cNvSpPr/>
          <p:nvPr/>
        </p:nvSpPr>
        <p:spPr>
          <a:xfrm>
            <a:off x="8376192" y="4188207"/>
            <a:ext cx="504134" cy="545911"/>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3</a:t>
            </a:r>
            <a:endParaRPr lang="en-US" sz="2000" b="1" dirty="0"/>
          </a:p>
        </p:txBody>
      </p:sp>
      <p:sp>
        <p:nvSpPr>
          <p:cNvPr id="25" name="Rectangle 24"/>
          <p:cNvSpPr/>
          <p:nvPr/>
        </p:nvSpPr>
        <p:spPr>
          <a:xfrm>
            <a:off x="0" y="204153"/>
            <a:ext cx="6736491" cy="461665"/>
          </a:xfrm>
          <a:prstGeom prst="rect">
            <a:avLst/>
          </a:prstGeom>
          <a:noFill/>
          <a:ln w="9525">
            <a:solidFill>
              <a:schemeClr val="accent2">
                <a:lumMod val="20000"/>
                <a:lumOff val="80000"/>
              </a:schemeClr>
            </a:solidFill>
            <a:miter lim="800000"/>
            <a:headEnd/>
            <a:tailEnd/>
          </a:ln>
        </p:spPr>
        <p:txBody>
          <a:bodyPr vert="horz" wrap="square" lIns="91440" tIns="45720" rIns="91440" bIns="45720" numCol="1" anchor="ctr" anchorCtr="0" compatLnSpc="1">
            <a:prstTxWarp prst="textNoShape">
              <a:avLst/>
            </a:prstTxWarp>
            <a:spAutoFit/>
          </a:bodyPr>
          <a:lstStyle/>
          <a:p>
            <a:pPr algn="l" rtl="0" eaLnBrk="0" hangingPunct="0">
              <a:buClr>
                <a:srgbClr val="0070C0"/>
              </a:buClr>
            </a:pP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Types of Failure Surfaces Considered in </a:t>
            </a: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t</a:t>
            </a:r>
            <a:r>
              <a:rPr lang="en-US" sz="24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his Course</a:t>
            </a:r>
            <a:endPar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693113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326467" y="1694448"/>
            <a:ext cx="4681119" cy="461665"/>
          </a:xfrm>
          <a:prstGeom prst="rect">
            <a:avLst/>
          </a:prstGeom>
          <a:ln w="28575">
            <a:solidFill>
              <a:srgbClr val="CC6600"/>
            </a:solidFill>
          </a:ln>
        </p:spPr>
        <p:txBody>
          <a:bodyPr wrap="square">
            <a:spAutoFit/>
          </a:bodyPr>
          <a:lstStyle/>
          <a:p>
            <a:pPr lvl="0" algn="just" rtl="0"/>
            <a:r>
              <a:rPr lang="en-US" sz="2400" b="1" dirty="0" smtClean="0">
                <a:solidFill>
                  <a:schemeClr val="accent4">
                    <a:lumMod val="75000"/>
                  </a:schemeClr>
                </a:solidFill>
              </a:rPr>
              <a:t>Stability of </a:t>
            </a:r>
            <a:r>
              <a:rPr lang="en-US" sz="2400" b="1" dirty="0" smtClean="0"/>
              <a:t>infinite </a:t>
            </a:r>
            <a:r>
              <a:rPr lang="en-US" sz="2400" b="1" dirty="0" smtClean="0">
                <a:solidFill>
                  <a:schemeClr val="accent4">
                    <a:lumMod val="75000"/>
                  </a:schemeClr>
                </a:solidFill>
              </a:rPr>
              <a:t>slopes</a:t>
            </a:r>
            <a:endParaRPr lang="en-US" sz="2400" b="1" dirty="0">
              <a:solidFill>
                <a:schemeClr val="accent4">
                  <a:lumMod val="75000"/>
                </a:schemeClr>
              </a:solidFill>
            </a:endParaRPr>
          </a:p>
        </p:txBody>
      </p:sp>
      <p:sp>
        <p:nvSpPr>
          <p:cNvPr id="17" name="Rectangle 16"/>
          <p:cNvSpPr/>
          <p:nvPr/>
        </p:nvSpPr>
        <p:spPr>
          <a:xfrm>
            <a:off x="326467" y="2951519"/>
            <a:ext cx="5647894" cy="830997"/>
          </a:xfrm>
          <a:prstGeom prst="rect">
            <a:avLst/>
          </a:prstGeom>
          <a:ln w="28575">
            <a:solidFill>
              <a:srgbClr val="CC6600"/>
            </a:solidFill>
          </a:ln>
        </p:spPr>
        <p:txBody>
          <a:bodyPr wrap="square">
            <a:spAutoFit/>
          </a:bodyPr>
          <a:lstStyle/>
          <a:p>
            <a:pPr lvl="0" algn="just" rtl="0"/>
            <a:r>
              <a:rPr lang="en-US" sz="2400" b="1" dirty="0" smtClean="0">
                <a:solidFill>
                  <a:schemeClr val="accent4">
                    <a:lumMod val="75000"/>
                  </a:schemeClr>
                </a:solidFill>
              </a:rPr>
              <a:t>Stability of </a:t>
            </a:r>
            <a:r>
              <a:rPr lang="en-US" sz="2400" b="1" dirty="0" smtClean="0"/>
              <a:t>finite</a:t>
            </a:r>
            <a:r>
              <a:rPr lang="en-US" sz="2400" b="1" dirty="0" smtClean="0">
                <a:solidFill>
                  <a:schemeClr val="accent4">
                    <a:lumMod val="75000"/>
                  </a:schemeClr>
                </a:solidFill>
              </a:rPr>
              <a:t> slopes with </a:t>
            </a:r>
            <a:r>
              <a:rPr lang="en-US" sz="2400" b="1" dirty="0" smtClean="0"/>
              <a:t>plane</a:t>
            </a:r>
            <a:r>
              <a:rPr lang="en-US" sz="2400" b="1" dirty="0" smtClean="0">
                <a:solidFill>
                  <a:schemeClr val="accent4">
                    <a:lumMod val="75000"/>
                  </a:schemeClr>
                </a:solidFill>
              </a:rPr>
              <a:t> failure surfaces</a:t>
            </a:r>
            <a:endParaRPr lang="en-US" sz="2400" b="1" dirty="0">
              <a:solidFill>
                <a:schemeClr val="accent4">
                  <a:lumMod val="75000"/>
                </a:schemeClr>
              </a:solidFill>
            </a:endParaRPr>
          </a:p>
        </p:txBody>
      </p:sp>
      <p:sp>
        <p:nvSpPr>
          <p:cNvPr id="18" name="Rectangle 17"/>
          <p:cNvSpPr/>
          <p:nvPr/>
        </p:nvSpPr>
        <p:spPr>
          <a:xfrm>
            <a:off x="326467" y="4415073"/>
            <a:ext cx="5647894" cy="1123384"/>
          </a:xfrm>
          <a:prstGeom prst="rect">
            <a:avLst/>
          </a:prstGeom>
          <a:ln w="28575">
            <a:solidFill>
              <a:srgbClr val="CC6600"/>
            </a:solidFill>
          </a:ln>
        </p:spPr>
        <p:txBody>
          <a:bodyPr wrap="square">
            <a:spAutoFit/>
          </a:bodyPr>
          <a:lstStyle/>
          <a:p>
            <a:pPr lvl="0" algn="just" rtl="0"/>
            <a:endParaRPr lang="en-US" sz="900" b="1" dirty="0" smtClean="0">
              <a:solidFill>
                <a:schemeClr val="accent4">
                  <a:lumMod val="75000"/>
                </a:schemeClr>
              </a:solidFill>
            </a:endParaRPr>
          </a:p>
          <a:p>
            <a:pPr lvl="0" algn="just" rtl="0"/>
            <a:r>
              <a:rPr lang="en-US" sz="2400" b="1" dirty="0" smtClean="0">
                <a:solidFill>
                  <a:schemeClr val="accent4">
                    <a:lumMod val="75000"/>
                  </a:schemeClr>
                </a:solidFill>
              </a:rPr>
              <a:t>Stability of </a:t>
            </a:r>
            <a:r>
              <a:rPr lang="en-US" sz="2400" b="1" dirty="0" smtClean="0"/>
              <a:t>finite</a:t>
            </a:r>
            <a:r>
              <a:rPr lang="en-US" sz="2400" b="1" dirty="0" smtClean="0">
                <a:solidFill>
                  <a:schemeClr val="accent4">
                    <a:lumMod val="75000"/>
                  </a:schemeClr>
                </a:solidFill>
              </a:rPr>
              <a:t> slopes with </a:t>
            </a:r>
            <a:r>
              <a:rPr lang="en-US" sz="2400" b="1" dirty="0" smtClean="0"/>
              <a:t>circular</a:t>
            </a:r>
            <a:r>
              <a:rPr lang="en-US" sz="2400" b="1" dirty="0" smtClean="0">
                <a:solidFill>
                  <a:schemeClr val="accent4">
                    <a:lumMod val="75000"/>
                  </a:schemeClr>
                </a:solidFill>
              </a:rPr>
              <a:t> failure surfaces</a:t>
            </a:r>
            <a:endParaRPr lang="en-US" sz="2400" b="1" dirty="0">
              <a:solidFill>
                <a:schemeClr val="accent4">
                  <a:lumMod val="75000"/>
                </a:schemeClr>
              </a:solidFill>
            </a:endParaRPr>
          </a:p>
          <a:p>
            <a:pPr lvl="0" algn="just" rtl="0"/>
            <a:endParaRPr lang="en-US" sz="900" b="1" dirty="0">
              <a:solidFill>
                <a:schemeClr val="accent4">
                  <a:lumMod val="75000"/>
                </a:schemeClr>
              </a:solidFill>
            </a:endParaRPr>
          </a:p>
        </p:txBody>
      </p:sp>
      <p:grpSp>
        <p:nvGrpSpPr>
          <p:cNvPr id="2" name="Group 1"/>
          <p:cNvGrpSpPr/>
          <p:nvPr/>
        </p:nvGrpSpPr>
        <p:grpSpPr>
          <a:xfrm>
            <a:off x="6363623" y="916068"/>
            <a:ext cx="2238934" cy="1611599"/>
            <a:chOff x="6768750" y="1573784"/>
            <a:chExt cx="2238934" cy="1611599"/>
          </a:xfrm>
        </p:grpSpPr>
        <p:grpSp>
          <p:nvGrpSpPr>
            <p:cNvPr id="23" name="Group 22"/>
            <p:cNvGrpSpPr/>
            <p:nvPr/>
          </p:nvGrpSpPr>
          <p:grpSpPr>
            <a:xfrm>
              <a:off x="6768750" y="1654140"/>
              <a:ext cx="2171581" cy="1531243"/>
              <a:chOff x="6711323" y="465625"/>
              <a:chExt cx="2171581" cy="1531243"/>
            </a:xfrm>
          </p:grpSpPr>
          <p:pic>
            <p:nvPicPr>
              <p:cNvPr id="22" name="Picture 21"/>
              <p:cNvPicPr>
                <a:picLocks noChangeAspect="1"/>
              </p:cNvPicPr>
              <p:nvPr/>
            </p:nvPicPr>
            <p:blipFill>
              <a:blip r:embed="rId3"/>
              <a:stretch>
                <a:fillRect/>
              </a:stretch>
            </p:blipFill>
            <p:spPr>
              <a:xfrm rot="9394764">
                <a:off x="7115891" y="1243696"/>
                <a:ext cx="1198744" cy="664892"/>
              </a:xfrm>
              <a:prstGeom prst="rect">
                <a:avLst/>
              </a:prstGeom>
            </p:spPr>
          </p:pic>
          <p:pic>
            <p:nvPicPr>
              <p:cNvPr id="21" name="Picture 20"/>
              <p:cNvPicPr>
                <a:picLocks noChangeAspect="1"/>
              </p:cNvPicPr>
              <p:nvPr/>
            </p:nvPicPr>
            <p:blipFill>
              <a:blip r:embed="rId4">
                <a:clrChange>
                  <a:clrFrom>
                    <a:srgbClr val="FFFFFF"/>
                  </a:clrFrom>
                  <a:clrTo>
                    <a:srgbClr val="FFFFFF">
                      <a:alpha val="0"/>
                    </a:srgbClr>
                  </a:clrTo>
                </a:clrChange>
              </a:blip>
              <a:stretch>
                <a:fillRect/>
              </a:stretch>
            </p:blipFill>
            <p:spPr>
              <a:xfrm>
                <a:off x="6711323" y="465625"/>
                <a:ext cx="2171581" cy="1531243"/>
              </a:xfrm>
              <a:prstGeom prst="rect">
                <a:avLst/>
              </a:prstGeom>
            </p:spPr>
          </p:pic>
        </p:grpSp>
        <p:sp>
          <p:nvSpPr>
            <p:cNvPr id="28" name="Oval 27"/>
            <p:cNvSpPr/>
            <p:nvPr/>
          </p:nvSpPr>
          <p:spPr>
            <a:xfrm>
              <a:off x="8503550" y="1573784"/>
              <a:ext cx="504134" cy="545911"/>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b="1" dirty="0" smtClean="0"/>
                <a:t>1</a:t>
              </a:r>
              <a:endParaRPr lang="en-US" sz="2000" b="1" dirty="0"/>
            </a:p>
          </p:txBody>
        </p:sp>
      </p:grpSp>
      <p:grpSp>
        <p:nvGrpSpPr>
          <p:cNvPr id="3" name="Group 2"/>
          <p:cNvGrpSpPr/>
          <p:nvPr/>
        </p:nvGrpSpPr>
        <p:grpSpPr>
          <a:xfrm>
            <a:off x="6670468" y="2625040"/>
            <a:ext cx="2014076" cy="1345138"/>
            <a:chOff x="7014621" y="3046589"/>
            <a:chExt cx="2014076" cy="1345138"/>
          </a:xfrm>
        </p:grpSpPr>
        <p:pic>
          <p:nvPicPr>
            <p:cNvPr id="20" name="Picture 19"/>
            <p:cNvPicPr>
              <a:picLocks noChangeAspect="1"/>
            </p:cNvPicPr>
            <p:nvPr/>
          </p:nvPicPr>
          <p:blipFill rotWithShape="1">
            <a:blip r:embed="rId5"/>
            <a:srcRect l="12047"/>
            <a:stretch/>
          </p:blipFill>
          <p:spPr>
            <a:xfrm>
              <a:off x="7014621" y="3524952"/>
              <a:ext cx="1625245" cy="866775"/>
            </a:xfrm>
            <a:prstGeom prst="rect">
              <a:avLst/>
            </a:prstGeom>
          </p:spPr>
        </p:pic>
        <p:sp>
          <p:nvSpPr>
            <p:cNvPr id="29" name="Oval 28"/>
            <p:cNvSpPr/>
            <p:nvPr/>
          </p:nvSpPr>
          <p:spPr>
            <a:xfrm>
              <a:off x="8524563" y="3046589"/>
              <a:ext cx="504134" cy="545911"/>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b="1" dirty="0" smtClean="0"/>
                <a:t>2</a:t>
              </a:r>
              <a:endParaRPr lang="en-US" sz="2000" b="1" dirty="0"/>
            </a:p>
          </p:txBody>
        </p:sp>
      </p:grpSp>
      <p:grpSp>
        <p:nvGrpSpPr>
          <p:cNvPr id="4" name="Group 3"/>
          <p:cNvGrpSpPr/>
          <p:nvPr/>
        </p:nvGrpSpPr>
        <p:grpSpPr>
          <a:xfrm>
            <a:off x="6233348" y="4207852"/>
            <a:ext cx="2491433" cy="1755071"/>
            <a:chOff x="6537264" y="4536551"/>
            <a:chExt cx="2491433" cy="1755071"/>
          </a:xfrm>
        </p:grpSpPr>
        <p:pic>
          <p:nvPicPr>
            <p:cNvPr id="19" name="Picture 18"/>
            <p:cNvPicPr>
              <a:picLocks noChangeAspect="1"/>
            </p:cNvPicPr>
            <p:nvPr/>
          </p:nvPicPr>
          <p:blipFill rotWithShape="1">
            <a:blip r:embed="rId6"/>
            <a:srcRect b="22026"/>
            <a:stretch/>
          </p:blipFill>
          <p:spPr>
            <a:xfrm>
              <a:off x="6537264" y="4731296"/>
              <a:ext cx="2470420" cy="1560326"/>
            </a:xfrm>
            <a:prstGeom prst="rect">
              <a:avLst/>
            </a:prstGeom>
          </p:spPr>
        </p:pic>
        <p:sp>
          <p:nvSpPr>
            <p:cNvPr id="30" name="Oval 29"/>
            <p:cNvSpPr/>
            <p:nvPr/>
          </p:nvSpPr>
          <p:spPr>
            <a:xfrm>
              <a:off x="8524563" y="4536551"/>
              <a:ext cx="504134" cy="545911"/>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2000" b="1" dirty="0" smtClean="0"/>
                <a:t>3</a:t>
              </a:r>
              <a:endParaRPr lang="en-US" sz="2000" b="1" dirty="0"/>
            </a:p>
          </p:txBody>
        </p:sp>
      </p:grpSp>
      <p:sp>
        <p:nvSpPr>
          <p:cNvPr id="26" name="Rectangle 25"/>
          <p:cNvSpPr/>
          <p:nvPr/>
        </p:nvSpPr>
        <p:spPr>
          <a:xfrm>
            <a:off x="105194" y="146644"/>
            <a:ext cx="6448006" cy="461665"/>
          </a:xfrm>
          <a:prstGeom prst="rect">
            <a:avLst/>
          </a:prstGeom>
          <a:noFill/>
          <a:ln w="9525">
            <a:solidFill>
              <a:schemeClr val="accent2">
                <a:lumMod val="20000"/>
                <a:lumOff val="80000"/>
              </a:schemeClr>
            </a:solidFill>
            <a:miter lim="800000"/>
            <a:headEnd/>
            <a:tailEnd/>
          </a:ln>
        </p:spPr>
        <p:txBody>
          <a:bodyPr vert="horz" wrap="square" lIns="91440" tIns="45720" rIns="91440" bIns="45720" numCol="1" anchor="ctr" anchorCtr="0" compatLnSpc="1">
            <a:prstTxWarp prst="textNoShape">
              <a:avLst/>
            </a:prstTxWarp>
            <a:spAutoFit/>
          </a:bodyPr>
          <a:lstStyle/>
          <a:p>
            <a:pPr algn="l" rtl="0" eaLnBrk="0" hangingPunct="0">
              <a:buClr>
                <a:srgbClr val="0070C0"/>
              </a:buClr>
            </a:pPr>
            <a:r>
              <a:rPr lang="en-US" sz="2400" b="1" u="sng" dirty="0">
                <a:solidFill>
                  <a:srgbClr val="C00000"/>
                </a:solidFill>
                <a:latin typeface="Calibri" panose="020F0502020204030204" pitchFamily="34" charset="0"/>
                <a:ea typeface="Calibri" panose="020F0502020204030204" pitchFamily="34" charset="0"/>
                <a:cs typeface="Arial" panose="020B0604020202020204" pitchFamily="34" charset="0"/>
              </a:rPr>
              <a:t>Types of slope failures considered in this course</a:t>
            </a:r>
          </a:p>
        </p:txBody>
      </p:sp>
    </p:spTree>
    <p:extLst>
      <p:ext uri="{BB962C8B-B14F-4D97-AF65-F5344CB8AC3E}">
        <p14:creationId xmlns:p14="http://schemas.microsoft.com/office/powerpoint/2010/main" val="40659603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4733" y="491582"/>
            <a:ext cx="8605237" cy="1938992"/>
          </a:xfrm>
          <a:prstGeom prst="rect">
            <a:avLst/>
          </a:prstGeom>
        </p:spPr>
        <p:txBody>
          <a:bodyPr wrap="square">
            <a:spAutoFit/>
          </a:bodyPr>
          <a:lstStyle/>
          <a:p>
            <a:pPr marL="285750" indent="-285750" algn="just" rtl="0">
              <a:buFont typeface="Courier New" panose="02070309020205020404" pitchFamily="49" charset="0"/>
              <a:buChar char="o"/>
            </a:pPr>
            <a:r>
              <a:rPr lang="en-US" sz="2400" b="1" dirty="0" smtClean="0">
                <a:latin typeface="+mn-lt"/>
              </a:rPr>
              <a:t>In any case the ground not being level results in </a:t>
            </a:r>
            <a:r>
              <a:rPr lang="en-US" sz="2400" b="1" dirty="0" smtClean="0">
                <a:solidFill>
                  <a:srgbClr val="0000FF"/>
                </a:solidFill>
                <a:latin typeface="+mn-lt"/>
              </a:rPr>
              <a:t>gravity</a:t>
            </a:r>
            <a:r>
              <a:rPr lang="en-US" sz="2400" b="1" dirty="0" smtClean="0">
                <a:latin typeface="+mn-lt"/>
              </a:rPr>
              <a:t> components of the weight tending to move the soil from the high point to a lower level. When the component of gravity is large enough, slope failure can occur, i.e. the soil mass slide downward. </a:t>
            </a:r>
            <a:endParaRPr lang="en-US" sz="2400" b="1" dirty="0">
              <a:latin typeface="+mn-lt"/>
            </a:endParaRPr>
          </a:p>
        </p:txBody>
      </p:sp>
      <p:sp>
        <p:nvSpPr>
          <p:cNvPr id="3" name="Rectangle 2"/>
          <p:cNvSpPr/>
          <p:nvPr/>
        </p:nvSpPr>
        <p:spPr>
          <a:xfrm>
            <a:off x="104733" y="2430574"/>
            <a:ext cx="8467767"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a:solidFill>
                  <a:srgbClr val="FF0000"/>
                </a:solidFill>
              </a:rPr>
              <a:t>The stability of any soil slope  depends on the </a:t>
            </a:r>
            <a:r>
              <a:rPr lang="en-US" sz="2000" b="1" dirty="0">
                <a:solidFill>
                  <a:srgbClr val="7030A0"/>
                </a:solidFill>
              </a:rPr>
              <a:t>shear</a:t>
            </a:r>
            <a:r>
              <a:rPr lang="en-US" sz="2000" b="1" dirty="0">
                <a:solidFill>
                  <a:srgbClr val="FF0000"/>
                </a:solidFill>
              </a:rPr>
              <a:t> </a:t>
            </a:r>
            <a:r>
              <a:rPr lang="en-US" sz="2000" b="1" dirty="0">
                <a:solidFill>
                  <a:srgbClr val="7030A0"/>
                </a:solidFill>
              </a:rPr>
              <a:t>strength</a:t>
            </a:r>
            <a:r>
              <a:rPr lang="en-US" sz="2000" b="1" dirty="0">
                <a:solidFill>
                  <a:srgbClr val="FF0000"/>
                </a:solidFill>
              </a:rPr>
              <a:t> of the soil typically expressed by friction angle </a:t>
            </a:r>
            <a:r>
              <a:rPr lang="en-US" sz="2000" b="1" dirty="0">
                <a:solidFill>
                  <a:srgbClr val="0000FF"/>
                </a:solidFill>
              </a:rPr>
              <a:t>(</a:t>
            </a:r>
            <a:r>
              <a:rPr lang="en-US" sz="2000" b="1" i="1" dirty="0">
                <a:solidFill>
                  <a:srgbClr val="0000FF"/>
                </a:solidFill>
                <a:latin typeface="Symbol" panose="05050102010706020507" pitchFamily="18" charset="2"/>
              </a:rPr>
              <a:t>f</a:t>
            </a:r>
            <a:r>
              <a:rPr lang="en-US" sz="2000" b="1" dirty="0">
                <a:solidFill>
                  <a:srgbClr val="0000FF"/>
                </a:solidFill>
              </a:rPr>
              <a:t>)</a:t>
            </a:r>
            <a:r>
              <a:rPr lang="en-US" sz="2000" b="1" dirty="0">
                <a:solidFill>
                  <a:srgbClr val="FF0000"/>
                </a:solidFill>
              </a:rPr>
              <a:t> and cohesion </a:t>
            </a:r>
            <a:r>
              <a:rPr lang="en-US" sz="2000" b="1" dirty="0">
                <a:solidFill>
                  <a:srgbClr val="0000FF"/>
                </a:solidFill>
              </a:rPr>
              <a:t>(c)</a:t>
            </a:r>
            <a:r>
              <a:rPr lang="en-US" sz="2000" b="1" dirty="0">
                <a:solidFill>
                  <a:srgbClr val="FF0000"/>
                </a:solidFill>
              </a:rPr>
              <a:t>.</a:t>
            </a:r>
            <a:endParaRPr lang="en-US" sz="2000" dirty="0"/>
          </a:p>
        </p:txBody>
      </p:sp>
    </p:spTree>
    <p:extLst>
      <p:ext uri="{BB962C8B-B14F-4D97-AF65-F5344CB8AC3E}">
        <p14:creationId xmlns:p14="http://schemas.microsoft.com/office/powerpoint/2010/main" val="19127402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999921" y="602343"/>
            <a:ext cx="2643189" cy="647700"/>
          </a:xfrm>
          <a:prstGeom prst="rect">
            <a:avLst/>
          </a:prstGeom>
        </p:spPr>
        <p:txBody>
          <a:bodyPr anchor="ctr"/>
          <a:lstStyle/>
          <a:p>
            <a:pPr algn="ctr" rtl="0" eaLnBrk="0" hangingPunct="0">
              <a:defRPr/>
            </a:pPr>
            <a:r>
              <a:rPr lang="en-US" sz="3200" b="1" u="sng" dirty="0">
                <a:solidFill>
                  <a:srgbClr val="7030A0"/>
                </a:solidFill>
                <a:latin typeface="+mn-lt"/>
                <a:cs typeface="+mn-cs"/>
              </a:rPr>
              <a:t>Contents</a:t>
            </a:r>
          </a:p>
        </p:txBody>
      </p:sp>
      <p:sp>
        <p:nvSpPr>
          <p:cNvPr id="8" name="Rectangle 7"/>
          <p:cNvSpPr/>
          <p:nvPr/>
        </p:nvSpPr>
        <p:spPr>
          <a:xfrm>
            <a:off x="-4764"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9524" y="3048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278604" y="1411514"/>
            <a:ext cx="8577264" cy="4858657"/>
          </a:xfrm>
        </p:spPr>
        <p:txBody>
          <a:bodyPr rtlCol="0">
            <a:noAutofit/>
          </a:bodyPr>
          <a:lstStyle/>
          <a:p>
            <a:pPr marL="539750" indent="-357188" algn="l">
              <a:lnSpc>
                <a:spcPts val="3700"/>
              </a:lnSpc>
              <a:spcBef>
                <a:spcPts val="0"/>
              </a:spcBef>
              <a:buFont typeface="Wingdings" pitchFamily="2" charset="2"/>
              <a:buChar char="q"/>
              <a:defRPr/>
            </a:pPr>
            <a:r>
              <a:rPr lang="en-US" sz="2000" b="1" dirty="0" smtClean="0">
                <a:solidFill>
                  <a:srgbClr val="000000"/>
                </a:solidFill>
                <a:effectLst>
                  <a:outerShdw blurRad="38100" dist="38100" dir="2700000" algn="tl">
                    <a:srgbClr val="000000">
                      <a:alpha val="43137"/>
                    </a:srgbClr>
                  </a:outerShdw>
                </a:effectLst>
                <a:latin typeface="Arial Black" panose="020B0A04020102020204" pitchFamily="34" charset="0"/>
              </a:rPr>
              <a:t>Introduction </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Types of slope movements</a:t>
            </a:r>
          </a:p>
          <a:p>
            <a:pPr marL="539750" indent="-357188" algn="l">
              <a:lnSpc>
                <a:spcPts val="3700"/>
              </a:lnSpc>
              <a:spcBef>
                <a:spcPts val="0"/>
              </a:spcBef>
              <a:buFont typeface="Wingdings" pitchFamily="2" charset="2"/>
              <a:buChar char="q"/>
              <a:defRPr/>
            </a:pPr>
            <a:r>
              <a:rPr lang="en-US" sz="2000" b="1" dirty="0" smtClean="0">
                <a:solidFill>
                  <a:srgbClr val="FF0000"/>
                </a:solidFill>
                <a:effectLst>
                  <a:outerShdw blurRad="38100" dist="38100" dir="2700000" algn="tl">
                    <a:srgbClr val="000000">
                      <a:alpha val="43137"/>
                    </a:srgbClr>
                  </a:outerShdw>
                </a:effectLst>
                <a:latin typeface="Arial Black" panose="020B0A04020102020204" pitchFamily="34" charset="0"/>
              </a:rPr>
              <a:t>Concepts of Slope Stability Analysis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Factor of Safety</a:t>
            </a:r>
          </a:p>
          <a:p>
            <a:pPr marL="539750" indent="-357188" algn="l">
              <a:lnSpc>
                <a:spcPts val="3700"/>
              </a:lnSpc>
              <a:spcBef>
                <a:spcPts val="0"/>
              </a:spcBef>
              <a:buFont typeface="Wingdings" pitchFamily="2" charset="2"/>
              <a:buChar char="q"/>
              <a:defRPr/>
            </a:pP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Stability of Infinite Slopes </a:t>
            </a:r>
            <a:endPar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endParaRP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a:t>
            </a: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a:t>
            </a: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lopes with Plane Failure Surface</a:t>
            </a:r>
          </a:p>
          <a:p>
            <a:pPr marL="973138" indent="347663" algn="l">
              <a:lnSpc>
                <a:spcPts val="3700"/>
              </a:lnSpc>
              <a:spcBef>
                <a:spcPts val="0"/>
              </a:spcBef>
              <a:buFont typeface="Courier New" panose="02070309020205020404" pitchFamily="49" charset="0"/>
              <a:buChar char="o"/>
              <a:defRPr/>
            </a:pPr>
            <a:r>
              <a:rPr lang="en-US" sz="1800" b="1" dirty="0">
                <a:solidFill>
                  <a:schemeClr val="tx1"/>
                </a:solidFill>
                <a:effectLst>
                  <a:outerShdw blurRad="38100" dist="38100" dir="2700000" algn="tl">
                    <a:srgbClr val="000000">
                      <a:alpha val="43137"/>
                    </a:srgbClr>
                  </a:outerShdw>
                </a:effectLst>
                <a:latin typeface="Arial Black" panose="020B0A04020102020204" pitchFamily="34" charset="0"/>
              </a:rPr>
              <a:t>Culmann’s Method</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Slopes with Circular Failure Surface</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Mass Method</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Method of Slices</a:t>
            </a: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it-IT" sz="2000" b="1" dirty="0" smtClean="0">
              <a:solidFill>
                <a:schemeClr val="tx1"/>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p:txBody>
      </p:sp>
    </p:spTree>
    <p:extLst>
      <p:ext uri="{BB962C8B-B14F-4D97-AF65-F5344CB8AC3E}">
        <p14:creationId xmlns:p14="http://schemas.microsoft.com/office/powerpoint/2010/main" val="33392355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9550" y="528726"/>
            <a:ext cx="3862388" cy="400110"/>
          </a:xfrm>
          <a:prstGeom prst="rect">
            <a:avLst/>
          </a:prstGeom>
        </p:spPr>
        <p:txBody>
          <a:bodyPr wrap="square">
            <a:spAutoFit/>
          </a:bodyPr>
          <a:lstStyle/>
          <a:p>
            <a:pPr algn="l" rtl="0"/>
            <a:r>
              <a:rPr lang="en-US" sz="2000" b="1" dirty="0" smtClean="0">
                <a:latin typeface="+mn-lt"/>
              </a:rPr>
              <a:t>In general we need to check</a:t>
            </a:r>
            <a:endParaRPr lang="en-US" sz="2000" dirty="0">
              <a:latin typeface="+mn-lt"/>
            </a:endParaRPr>
          </a:p>
        </p:txBody>
      </p:sp>
      <p:sp>
        <p:nvSpPr>
          <p:cNvPr id="5" name="Rectangle 4"/>
          <p:cNvSpPr/>
          <p:nvPr/>
        </p:nvSpPr>
        <p:spPr>
          <a:xfrm>
            <a:off x="328137" y="901173"/>
            <a:ext cx="5076454" cy="400110"/>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000" b="1" dirty="0">
                <a:solidFill>
                  <a:schemeClr val="accent4">
                    <a:lumMod val="50000"/>
                  </a:schemeClr>
                </a:solidFill>
                <a:latin typeface="+mn-lt"/>
              </a:rPr>
              <a:t>The </a:t>
            </a:r>
            <a:r>
              <a:rPr lang="en-US" sz="2000" b="1" dirty="0">
                <a:solidFill>
                  <a:srgbClr val="FF0000"/>
                </a:solidFill>
                <a:latin typeface="+mn-lt"/>
              </a:rPr>
              <a:t>stability</a:t>
            </a:r>
            <a:r>
              <a:rPr lang="en-US" sz="2000" b="1" dirty="0">
                <a:solidFill>
                  <a:schemeClr val="accent4">
                    <a:lumMod val="50000"/>
                  </a:schemeClr>
                </a:solidFill>
                <a:latin typeface="+mn-lt"/>
              </a:rPr>
              <a:t> of a given existed slope</a:t>
            </a:r>
          </a:p>
        </p:txBody>
      </p:sp>
      <p:sp>
        <p:nvSpPr>
          <p:cNvPr id="6" name="Rectangle 5"/>
          <p:cNvSpPr/>
          <p:nvPr/>
        </p:nvSpPr>
        <p:spPr>
          <a:xfrm>
            <a:off x="328137" y="1344969"/>
            <a:ext cx="8241878" cy="707886"/>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000" b="1" dirty="0">
                <a:solidFill>
                  <a:schemeClr val="accent4">
                    <a:lumMod val="50000"/>
                  </a:schemeClr>
                </a:solidFill>
                <a:latin typeface="+mn-lt"/>
              </a:rPr>
              <a:t>Determine the </a:t>
            </a:r>
            <a:r>
              <a:rPr lang="en-US" sz="2000" b="1" dirty="0">
                <a:solidFill>
                  <a:srgbClr val="FF0000"/>
                </a:solidFill>
                <a:latin typeface="+mn-lt"/>
              </a:rPr>
              <a:t>inclination</a:t>
            </a:r>
            <a:r>
              <a:rPr lang="en-US" sz="2000" b="1" dirty="0">
                <a:solidFill>
                  <a:schemeClr val="accent4">
                    <a:lumMod val="50000"/>
                  </a:schemeClr>
                </a:solidFill>
                <a:latin typeface="+mn-lt"/>
              </a:rPr>
              <a:t> </a:t>
            </a:r>
            <a:r>
              <a:rPr lang="en-US" sz="2000" b="1" dirty="0">
                <a:solidFill>
                  <a:srgbClr val="FF0000"/>
                </a:solidFill>
                <a:latin typeface="+mn-lt"/>
              </a:rPr>
              <a:t>angle</a:t>
            </a:r>
            <a:r>
              <a:rPr lang="en-US" sz="2000" b="1" dirty="0">
                <a:solidFill>
                  <a:schemeClr val="accent4">
                    <a:lumMod val="50000"/>
                  </a:schemeClr>
                </a:solidFill>
                <a:latin typeface="+mn-lt"/>
              </a:rPr>
              <a:t> for a slope that we want to build with a </a:t>
            </a:r>
            <a:r>
              <a:rPr lang="en-US" sz="2000" b="1" dirty="0">
                <a:solidFill>
                  <a:srgbClr val="FF0000"/>
                </a:solidFill>
                <a:latin typeface="+mn-lt"/>
              </a:rPr>
              <a:t>given</a:t>
            </a:r>
            <a:r>
              <a:rPr lang="en-US" sz="2000" b="1" dirty="0">
                <a:solidFill>
                  <a:schemeClr val="accent4">
                    <a:lumMod val="50000"/>
                  </a:schemeClr>
                </a:solidFill>
                <a:latin typeface="+mn-lt"/>
              </a:rPr>
              <a:t> </a:t>
            </a:r>
            <a:r>
              <a:rPr lang="en-US" sz="2000" b="1" dirty="0">
                <a:solidFill>
                  <a:srgbClr val="FF0000"/>
                </a:solidFill>
                <a:latin typeface="+mn-lt"/>
              </a:rPr>
              <a:t>height</a:t>
            </a:r>
          </a:p>
        </p:txBody>
      </p:sp>
      <p:sp>
        <p:nvSpPr>
          <p:cNvPr id="7" name="Rectangle 6"/>
          <p:cNvSpPr/>
          <p:nvPr/>
        </p:nvSpPr>
        <p:spPr>
          <a:xfrm>
            <a:off x="328137" y="2156006"/>
            <a:ext cx="8241878" cy="400110"/>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000" b="1" dirty="0">
                <a:solidFill>
                  <a:schemeClr val="accent4">
                    <a:lumMod val="50000"/>
                  </a:schemeClr>
                </a:solidFill>
                <a:latin typeface="+mn-lt"/>
              </a:rPr>
              <a:t>The </a:t>
            </a:r>
            <a:r>
              <a:rPr lang="en-US" sz="2000" b="1" dirty="0">
                <a:solidFill>
                  <a:srgbClr val="FF0000"/>
                </a:solidFill>
                <a:latin typeface="+mn-lt"/>
              </a:rPr>
              <a:t>height</a:t>
            </a:r>
            <a:r>
              <a:rPr lang="en-US" sz="2000" b="1" dirty="0">
                <a:solidFill>
                  <a:schemeClr val="accent4">
                    <a:lumMod val="50000"/>
                  </a:schemeClr>
                </a:solidFill>
                <a:latin typeface="+mn-lt"/>
              </a:rPr>
              <a:t> for a slope that we want to build with a </a:t>
            </a:r>
            <a:r>
              <a:rPr lang="en-US" sz="2000" b="1" dirty="0">
                <a:solidFill>
                  <a:srgbClr val="FF0000"/>
                </a:solidFill>
                <a:latin typeface="+mn-lt"/>
              </a:rPr>
              <a:t>given</a:t>
            </a:r>
            <a:r>
              <a:rPr lang="en-US" sz="2000" b="1" dirty="0">
                <a:solidFill>
                  <a:schemeClr val="accent4">
                    <a:lumMod val="50000"/>
                  </a:schemeClr>
                </a:solidFill>
                <a:latin typeface="+mn-lt"/>
              </a:rPr>
              <a:t> </a:t>
            </a:r>
            <a:r>
              <a:rPr lang="en-US" sz="2000" b="1" dirty="0">
                <a:solidFill>
                  <a:srgbClr val="FF0000"/>
                </a:solidFill>
                <a:latin typeface="+mn-lt"/>
              </a:rPr>
              <a:t>inclination</a:t>
            </a:r>
            <a:r>
              <a:rPr lang="en-US" sz="2000" b="1" dirty="0">
                <a:solidFill>
                  <a:schemeClr val="accent4">
                    <a:lumMod val="50000"/>
                  </a:schemeClr>
                </a:solidFill>
                <a:latin typeface="+mn-lt"/>
              </a:rPr>
              <a:t>.</a:t>
            </a:r>
          </a:p>
        </p:txBody>
      </p:sp>
      <p:sp>
        <p:nvSpPr>
          <p:cNvPr id="13" name="Rectangle 12"/>
          <p:cNvSpPr/>
          <p:nvPr/>
        </p:nvSpPr>
        <p:spPr>
          <a:xfrm>
            <a:off x="143118" y="108005"/>
            <a:ext cx="5446491" cy="399240"/>
          </a:xfrm>
          <a:prstGeom prst="rect">
            <a:avLst/>
          </a:prstGeom>
          <a:solidFill>
            <a:srgbClr val="FFFF00"/>
          </a:solidFill>
          <a:ln w="9525">
            <a:noFill/>
            <a:miter lim="800000"/>
            <a:headEnd/>
            <a:tailEnd/>
          </a:ln>
        </p:spPr>
        <p:txBody>
          <a:bodyPr vert="horz" wrap="square" lIns="91440" tIns="45720" rIns="91440" bIns="45720" numCol="1" anchor="ctr" anchorCtr="0" compatLnSpc="1">
            <a:prstTxWarp prst="textNoShape">
              <a:avLst/>
            </a:prstTxWarp>
          </a:bodyPr>
          <a:lstStyle/>
          <a:p>
            <a:pPr algn="l" rtl="0" eaLnBrk="0" hangingPunct="0">
              <a:buFont typeface="Arial" charset="0"/>
              <a:buNone/>
            </a:pPr>
            <a:r>
              <a:rPr lang="en-US" sz="2000" b="1" u="sng" dirty="0">
                <a:solidFill>
                  <a:srgbClr val="C00000"/>
                </a:solidFill>
                <a:latin typeface="+mn-lt"/>
                <a:cs typeface="+mn-cs"/>
              </a:rPr>
              <a:t>Concepts of Slope Stability Analysis</a:t>
            </a:r>
          </a:p>
        </p:txBody>
      </p:sp>
      <p:sp>
        <p:nvSpPr>
          <p:cNvPr id="12" name="Text Box 32"/>
          <p:cNvSpPr txBox="1">
            <a:spLocks noChangeArrowheads="1"/>
          </p:cNvSpPr>
          <p:nvPr/>
        </p:nvSpPr>
        <p:spPr bwMode="auto">
          <a:xfrm>
            <a:off x="399681" y="3091340"/>
            <a:ext cx="8381250" cy="2585323"/>
          </a:xfrm>
          <a:prstGeom prst="rect">
            <a:avLst/>
          </a:prstGeom>
          <a:noFill/>
          <a:ln w="9525">
            <a:noFill/>
            <a:miter lim="800000"/>
            <a:headEnd/>
            <a:tailEnd/>
          </a:ln>
        </p:spPr>
        <p:txBody>
          <a:bodyPr wrap="square">
            <a:spAutoFit/>
          </a:bodyPr>
          <a:lstStyle/>
          <a:p>
            <a:pPr algn="just" rtl="0">
              <a:lnSpc>
                <a:spcPct val="90000"/>
              </a:lnSpc>
            </a:pPr>
            <a:r>
              <a:rPr lang="en-US" sz="2000" b="1" dirty="0" smtClean="0">
                <a:latin typeface="+mn-lt"/>
              </a:rPr>
              <a:t>It is a method to expresses the relationship between </a:t>
            </a:r>
            <a:r>
              <a:rPr lang="en-US" sz="2000" b="1" dirty="0" smtClean="0">
                <a:solidFill>
                  <a:srgbClr val="FF0000"/>
                </a:solidFill>
                <a:latin typeface="+mn-lt"/>
              </a:rPr>
              <a:t>resisting</a:t>
            </a:r>
            <a:r>
              <a:rPr lang="en-US" sz="2000" b="1" dirty="0" smtClean="0">
                <a:latin typeface="+mn-lt"/>
              </a:rPr>
              <a:t> forces and </a:t>
            </a:r>
            <a:r>
              <a:rPr lang="en-US" sz="2000" b="1" dirty="0" smtClean="0">
                <a:solidFill>
                  <a:srgbClr val="FF0000"/>
                </a:solidFill>
                <a:latin typeface="+mn-lt"/>
              </a:rPr>
              <a:t>driving</a:t>
            </a:r>
            <a:r>
              <a:rPr lang="en-US" sz="2000" b="1" dirty="0" smtClean="0">
                <a:latin typeface="+mn-lt"/>
              </a:rPr>
              <a:t> forces</a:t>
            </a:r>
          </a:p>
          <a:p>
            <a:pPr algn="just" rtl="0">
              <a:lnSpc>
                <a:spcPct val="90000"/>
              </a:lnSpc>
            </a:pPr>
            <a:endParaRPr lang="en-US" sz="2000" b="1" dirty="0" smtClean="0">
              <a:latin typeface="+mn-lt"/>
            </a:endParaRPr>
          </a:p>
          <a:p>
            <a:pPr marL="177800" indent="-177800" algn="just" rtl="0">
              <a:lnSpc>
                <a:spcPct val="90000"/>
              </a:lnSpc>
              <a:buFont typeface="Arial" pitchFamily="34" charset="0"/>
              <a:buChar char="•"/>
            </a:pPr>
            <a:r>
              <a:rPr lang="en-US" sz="2000" b="1" dirty="0" smtClean="0">
                <a:solidFill>
                  <a:srgbClr val="0B0BEF"/>
                </a:solidFill>
                <a:latin typeface="+mn-lt"/>
              </a:rPr>
              <a:t>Driving forces </a:t>
            </a:r>
            <a:r>
              <a:rPr lang="en-US" sz="2000" b="1" dirty="0" smtClean="0">
                <a:latin typeface="+mn-lt"/>
              </a:rPr>
              <a:t>– forces which move earth materials downslope. Downslope component of weight of material including vegetation, fill material, or  buildings.</a:t>
            </a:r>
          </a:p>
          <a:p>
            <a:pPr marL="177800" indent="-177800" algn="just" rtl="0">
              <a:lnSpc>
                <a:spcPct val="90000"/>
              </a:lnSpc>
              <a:buFont typeface="Arial" pitchFamily="34" charset="0"/>
              <a:buChar char="•"/>
            </a:pPr>
            <a:endParaRPr lang="en-US" sz="2000" b="1" dirty="0" smtClean="0">
              <a:latin typeface="+mn-lt"/>
            </a:endParaRPr>
          </a:p>
          <a:p>
            <a:pPr marL="177800" indent="-177800" algn="just" rtl="0">
              <a:lnSpc>
                <a:spcPct val="90000"/>
              </a:lnSpc>
              <a:buFont typeface="Arial" pitchFamily="34" charset="0"/>
              <a:buChar char="•"/>
            </a:pPr>
            <a:r>
              <a:rPr lang="en-US" sz="2000" b="1" dirty="0" smtClean="0">
                <a:solidFill>
                  <a:srgbClr val="0B0BEF"/>
                </a:solidFill>
                <a:latin typeface="+mn-lt"/>
              </a:rPr>
              <a:t>Resisting forces</a:t>
            </a:r>
            <a:r>
              <a:rPr lang="en-US" sz="2000" b="1" dirty="0" smtClean="0">
                <a:latin typeface="+mn-lt"/>
              </a:rPr>
              <a:t> – forces which oppose movement. Resisting forces include strength of material</a:t>
            </a:r>
          </a:p>
        </p:txBody>
      </p:sp>
      <p:pic>
        <p:nvPicPr>
          <p:cNvPr id="19" name="Picture 2"/>
          <p:cNvPicPr>
            <a:picLocks noChangeAspect="1" noChangeArrowheads="1"/>
          </p:cNvPicPr>
          <p:nvPr/>
        </p:nvPicPr>
        <p:blipFill>
          <a:blip r:embed="rId2" cstate="print"/>
          <a:srcRect l="18152" t="5029" b="9244"/>
          <a:stretch>
            <a:fillRect/>
          </a:stretch>
        </p:blipFill>
        <p:spPr bwMode="auto">
          <a:xfrm>
            <a:off x="6849968" y="5375523"/>
            <a:ext cx="2294032" cy="1484481"/>
          </a:xfrm>
          <a:prstGeom prst="rect">
            <a:avLst/>
          </a:prstGeom>
          <a:noFill/>
          <a:ln w="9525">
            <a:noFill/>
            <a:miter lim="800000"/>
            <a:headEnd/>
            <a:tailEnd/>
          </a:ln>
        </p:spPr>
      </p:pic>
      <p:sp>
        <p:nvSpPr>
          <p:cNvPr id="20" name="Rectangle 19"/>
          <p:cNvSpPr/>
          <p:nvPr/>
        </p:nvSpPr>
        <p:spPr>
          <a:xfrm>
            <a:off x="399681" y="5704055"/>
            <a:ext cx="6485215" cy="1015663"/>
          </a:xfrm>
          <a:prstGeom prst="rect">
            <a:avLst/>
          </a:prstGeom>
        </p:spPr>
        <p:txBody>
          <a:bodyPr wrap="square">
            <a:spAutoFit/>
          </a:bodyPr>
          <a:lstStyle/>
          <a:p>
            <a:pPr marL="177800" indent="-177800" algn="just" rtl="0">
              <a:buFont typeface="Arial" pitchFamily="34" charset="0"/>
              <a:buChar char="•"/>
            </a:pPr>
            <a:r>
              <a:rPr lang="en-US" sz="2000" b="1" dirty="0" smtClean="0">
                <a:solidFill>
                  <a:srgbClr val="0B0BEF"/>
                </a:solidFill>
                <a:latin typeface="+mn-lt"/>
              </a:rPr>
              <a:t>Failure</a:t>
            </a:r>
            <a:r>
              <a:rPr lang="en-US" sz="2000" b="1" dirty="0" smtClean="0">
                <a:latin typeface="+mn-lt"/>
              </a:rPr>
              <a:t> occurs when the </a:t>
            </a:r>
            <a:r>
              <a:rPr lang="en-US" sz="2000" b="1" dirty="0" smtClean="0">
                <a:solidFill>
                  <a:srgbClr val="FF0000"/>
                </a:solidFill>
                <a:latin typeface="+mn-lt"/>
              </a:rPr>
              <a:t>driving forces </a:t>
            </a:r>
            <a:r>
              <a:rPr lang="en-US" sz="2000" b="1" dirty="0" smtClean="0">
                <a:latin typeface="+mn-lt"/>
              </a:rPr>
              <a:t>(component of the gravity) overcomes the </a:t>
            </a:r>
            <a:r>
              <a:rPr lang="en-US" sz="2000" b="1" dirty="0" smtClean="0">
                <a:solidFill>
                  <a:srgbClr val="FF0000"/>
                </a:solidFill>
                <a:latin typeface="+mn-lt"/>
              </a:rPr>
              <a:t>resistance</a:t>
            </a:r>
            <a:r>
              <a:rPr lang="en-US" sz="2000" b="1" dirty="0" smtClean="0">
                <a:latin typeface="+mn-lt"/>
              </a:rPr>
              <a:t> derived from the shear strength of soil along the potential failure  surface.</a:t>
            </a:r>
            <a:endParaRPr lang="en-AU" sz="2000" b="1" dirty="0">
              <a:latin typeface="+mn-lt"/>
            </a:endParaRPr>
          </a:p>
        </p:txBody>
      </p:sp>
      <p:sp>
        <p:nvSpPr>
          <p:cNvPr id="21" name="Rectangle 20"/>
          <p:cNvSpPr/>
          <p:nvPr/>
        </p:nvSpPr>
        <p:spPr>
          <a:xfrm>
            <a:off x="209550" y="2702833"/>
            <a:ext cx="5448302" cy="461665"/>
          </a:xfrm>
          <a:prstGeom prst="rect">
            <a:avLst/>
          </a:prstGeom>
        </p:spPr>
        <p:txBody>
          <a:bodyPr vert="horz" lIns="91440" tIns="45720" rIns="91440" bIns="45720" rtlCol="0">
            <a:noAutofit/>
          </a:bodyPr>
          <a:lstStyle/>
          <a:p>
            <a:pPr algn="l" defTabSz="685800" rtl="0">
              <a:spcBef>
                <a:spcPts val="750"/>
              </a:spcBef>
              <a:buClr>
                <a:srgbClr val="0070C0"/>
              </a:buClr>
              <a:buFont typeface="Arial" panose="020B0604020202020204" pitchFamily="34" charset="0"/>
              <a:buNone/>
            </a:pPr>
            <a:r>
              <a:rPr lang="en-US" sz="2000" b="1" u="sng" dirty="0" smtClean="0">
                <a:solidFill>
                  <a:srgbClr val="C00000"/>
                </a:solidFill>
                <a:latin typeface="+mn-lt"/>
                <a:cs typeface="+mn-cs"/>
              </a:rPr>
              <a:t>Methodology of </a:t>
            </a:r>
            <a:r>
              <a:rPr lang="en-US" sz="2000" b="1" u="sng" dirty="0">
                <a:solidFill>
                  <a:srgbClr val="C00000"/>
                </a:solidFill>
                <a:latin typeface="+mn-lt"/>
                <a:cs typeface="+mn-cs"/>
              </a:rPr>
              <a:t>Slope </a:t>
            </a:r>
            <a:r>
              <a:rPr lang="en-US" sz="2000" b="1" u="sng" dirty="0" smtClean="0">
                <a:solidFill>
                  <a:srgbClr val="C00000"/>
                </a:solidFill>
                <a:latin typeface="+mn-lt"/>
                <a:cs typeface="+mn-cs"/>
              </a:rPr>
              <a:t>Stability Analysis</a:t>
            </a:r>
            <a:endParaRPr lang="en-US" sz="2000" b="1" u="sng" dirty="0">
              <a:solidFill>
                <a:srgbClr val="C00000"/>
              </a:solidFill>
              <a:latin typeface="+mn-lt"/>
              <a:cs typeface="+mn-cs"/>
            </a:endParaRPr>
          </a:p>
        </p:txBody>
      </p:sp>
    </p:spTree>
    <p:extLst>
      <p:ext uri="{BB962C8B-B14F-4D97-AF65-F5344CB8AC3E}">
        <p14:creationId xmlns:p14="http://schemas.microsoft.com/office/powerpoint/2010/main" val="4244399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10"/>
          <p:cNvSpPr txBox="1">
            <a:spLocks noChangeArrowheads="1"/>
          </p:cNvSpPr>
          <p:nvPr/>
        </p:nvSpPr>
        <p:spPr bwMode="auto">
          <a:xfrm>
            <a:off x="632769" y="3943879"/>
            <a:ext cx="8141393" cy="400110"/>
          </a:xfrm>
          <a:prstGeom prst="rect">
            <a:avLst/>
          </a:prstGeom>
          <a:noFill/>
          <a:ln w="9525">
            <a:noFill/>
            <a:miter lim="800000"/>
            <a:headEnd/>
            <a:tailEnd/>
          </a:ln>
          <a:effectLst/>
        </p:spPr>
        <p:txBody>
          <a:bodyPr wrap="square">
            <a:spAutoFit/>
          </a:bodyPr>
          <a:lstStyle/>
          <a:p>
            <a:pPr marL="457200" indent="-457200" algn="just" rtl="0">
              <a:buFont typeface="+mj-lt"/>
              <a:buAutoNum type="arabicPeriod"/>
            </a:pPr>
            <a:r>
              <a:rPr lang="en-US" sz="2000" b="1" dirty="0" smtClean="0">
                <a:latin typeface="+mn-lt"/>
              </a:rPr>
              <a:t>Assume a probable failure surface</a:t>
            </a:r>
          </a:p>
        </p:txBody>
      </p:sp>
      <p:sp>
        <p:nvSpPr>
          <p:cNvPr id="15" name="Rectangle 14"/>
          <p:cNvSpPr/>
          <p:nvPr/>
        </p:nvSpPr>
        <p:spPr>
          <a:xfrm>
            <a:off x="267582" y="3567684"/>
            <a:ext cx="4711998" cy="461665"/>
          </a:xfrm>
          <a:prstGeom prst="rect">
            <a:avLst/>
          </a:prstGeom>
        </p:spPr>
        <p:txBody>
          <a:bodyPr vert="horz" lIns="91440" tIns="45720" rIns="91440" bIns="45720" rtlCol="0">
            <a:noAutofit/>
          </a:bodyPr>
          <a:lstStyle/>
          <a:p>
            <a:pPr algn="l" defTabSz="685800" rtl="0">
              <a:spcBef>
                <a:spcPts val="750"/>
              </a:spcBef>
              <a:buClr>
                <a:srgbClr val="0070C0"/>
              </a:buClr>
              <a:buFont typeface="Arial" panose="020B0604020202020204" pitchFamily="34" charset="0"/>
              <a:buNone/>
            </a:pPr>
            <a:r>
              <a:rPr lang="en-US" sz="2000" b="1" u="sng" dirty="0">
                <a:solidFill>
                  <a:srgbClr val="C00000"/>
                </a:solidFill>
                <a:latin typeface="+mn-lt"/>
                <a:cs typeface="+mn-cs"/>
              </a:rPr>
              <a:t>Slope Stability Analysis Procedure</a:t>
            </a:r>
          </a:p>
        </p:txBody>
      </p:sp>
      <p:sp>
        <p:nvSpPr>
          <p:cNvPr id="16" name="Rectangle 15"/>
          <p:cNvSpPr/>
          <p:nvPr/>
        </p:nvSpPr>
        <p:spPr>
          <a:xfrm>
            <a:off x="639536" y="6210438"/>
            <a:ext cx="8141393" cy="400110"/>
          </a:xfrm>
          <a:prstGeom prst="rect">
            <a:avLst/>
          </a:prstGeom>
        </p:spPr>
        <p:txBody>
          <a:bodyPr wrap="square">
            <a:spAutoFit/>
          </a:bodyPr>
          <a:lstStyle/>
          <a:p>
            <a:pPr marL="457200" indent="-457200" algn="just" rtl="0">
              <a:buFont typeface="+mj-lt"/>
              <a:buAutoNum type="arabicPeriod" startAt="4"/>
            </a:pPr>
            <a:r>
              <a:rPr lang="en-US" sz="2000" b="1" dirty="0">
                <a:latin typeface="+mn-lt"/>
              </a:rPr>
              <a:t>Based on the </a:t>
            </a:r>
            <a:r>
              <a:rPr lang="en-US" sz="2000" b="1" dirty="0">
                <a:solidFill>
                  <a:srgbClr val="FF0000"/>
                </a:solidFill>
                <a:latin typeface="+mn-lt"/>
              </a:rPr>
              <a:t>minimum F</a:t>
            </a:r>
            <a:r>
              <a:rPr lang="en-US" sz="2000" b="1" baseline="-25000" dirty="0">
                <a:solidFill>
                  <a:srgbClr val="FF0000"/>
                </a:solidFill>
                <a:latin typeface="+mn-lt"/>
              </a:rPr>
              <a:t>S</a:t>
            </a:r>
            <a:r>
              <a:rPr lang="en-US" sz="2000" b="1" dirty="0">
                <a:latin typeface="+mn-lt"/>
              </a:rPr>
              <a:t>, determine whether the slope is safe or not.</a:t>
            </a:r>
            <a:endParaRPr lang="en-US" sz="2000" dirty="0">
              <a:latin typeface="+mn-lt"/>
            </a:endParaRPr>
          </a:p>
        </p:txBody>
      </p:sp>
      <p:sp>
        <p:nvSpPr>
          <p:cNvPr id="17" name="Rectangle 16"/>
          <p:cNvSpPr/>
          <p:nvPr/>
        </p:nvSpPr>
        <p:spPr>
          <a:xfrm>
            <a:off x="639536" y="5194775"/>
            <a:ext cx="8141393" cy="1015663"/>
          </a:xfrm>
          <a:prstGeom prst="rect">
            <a:avLst/>
          </a:prstGeom>
        </p:spPr>
        <p:txBody>
          <a:bodyPr wrap="square">
            <a:spAutoFit/>
          </a:bodyPr>
          <a:lstStyle/>
          <a:p>
            <a:pPr marL="457200" indent="-457200" algn="just" rtl="0">
              <a:buFont typeface="+mj-lt"/>
              <a:buAutoNum type="arabicPeriod" startAt="3"/>
            </a:pPr>
            <a:r>
              <a:rPr lang="en-US" sz="2000" b="1" dirty="0">
                <a:latin typeface="+mn-lt"/>
              </a:rPr>
              <a:t>Repeat  steps 1 and 2 to determine the most likely failure surface. The most likely failure surface is the critical surface that has a </a:t>
            </a:r>
            <a:r>
              <a:rPr lang="en-US" sz="2000" b="1" dirty="0">
                <a:solidFill>
                  <a:srgbClr val="FF0000"/>
                </a:solidFill>
                <a:effectLst>
                  <a:outerShdw blurRad="38100" dist="38100" dir="2700000" algn="tl">
                    <a:srgbClr val="000000">
                      <a:alpha val="43137"/>
                    </a:srgbClr>
                  </a:outerShdw>
                </a:effectLst>
                <a:latin typeface="+mn-lt"/>
              </a:rPr>
              <a:t>minimum factor of safety.</a:t>
            </a:r>
            <a:endParaRPr lang="en-US" sz="2000" dirty="0">
              <a:latin typeface="+mn-lt"/>
            </a:endParaRPr>
          </a:p>
        </p:txBody>
      </p:sp>
      <p:sp>
        <p:nvSpPr>
          <p:cNvPr id="18" name="Rectangle 17"/>
          <p:cNvSpPr/>
          <p:nvPr/>
        </p:nvSpPr>
        <p:spPr>
          <a:xfrm>
            <a:off x="639536" y="4278858"/>
            <a:ext cx="8141393" cy="1015663"/>
          </a:xfrm>
          <a:prstGeom prst="rect">
            <a:avLst/>
          </a:prstGeom>
        </p:spPr>
        <p:txBody>
          <a:bodyPr wrap="square">
            <a:spAutoFit/>
          </a:bodyPr>
          <a:lstStyle/>
          <a:p>
            <a:pPr marL="457200" indent="-457200" algn="just" rtl="0">
              <a:buFont typeface="+mj-lt"/>
              <a:buAutoNum type="arabicPeriod" startAt="2"/>
            </a:pPr>
            <a:r>
              <a:rPr lang="en-US" sz="2000" b="1" dirty="0">
                <a:latin typeface="+mn-lt"/>
              </a:rPr>
              <a:t>Calculate the </a:t>
            </a:r>
            <a:r>
              <a:rPr lang="en-US" sz="2000" b="1" dirty="0">
                <a:solidFill>
                  <a:srgbClr val="0B0BEF"/>
                </a:solidFill>
                <a:latin typeface="+mn-lt"/>
              </a:rPr>
              <a:t>factor</a:t>
            </a:r>
            <a:r>
              <a:rPr lang="en-US" sz="2000" b="1" dirty="0">
                <a:latin typeface="+mn-lt"/>
              </a:rPr>
              <a:t> </a:t>
            </a:r>
            <a:r>
              <a:rPr lang="en-US" sz="2000" b="1" dirty="0">
                <a:solidFill>
                  <a:srgbClr val="0B0BEF"/>
                </a:solidFill>
                <a:latin typeface="+mn-lt"/>
              </a:rPr>
              <a:t>of</a:t>
            </a:r>
            <a:r>
              <a:rPr lang="en-US" sz="2000" b="1" dirty="0">
                <a:latin typeface="+mn-lt"/>
              </a:rPr>
              <a:t> </a:t>
            </a:r>
            <a:r>
              <a:rPr lang="en-US" sz="2000" b="1" dirty="0">
                <a:solidFill>
                  <a:srgbClr val="0B0BEF"/>
                </a:solidFill>
                <a:latin typeface="+mn-lt"/>
              </a:rPr>
              <a:t>safety</a:t>
            </a:r>
            <a:r>
              <a:rPr lang="en-US" sz="2000" b="1" dirty="0">
                <a:latin typeface="+mn-lt"/>
              </a:rPr>
              <a:t> by determining and comparing the </a:t>
            </a:r>
            <a:r>
              <a:rPr lang="en-US" sz="2000" b="1" dirty="0">
                <a:solidFill>
                  <a:srgbClr val="0000FF"/>
                </a:solidFill>
                <a:latin typeface="+mn-lt"/>
              </a:rPr>
              <a:t>shear</a:t>
            </a:r>
            <a:r>
              <a:rPr lang="en-US" sz="2000" b="1" dirty="0">
                <a:latin typeface="+mn-lt"/>
              </a:rPr>
              <a:t> </a:t>
            </a:r>
            <a:r>
              <a:rPr lang="en-US" sz="2000" b="1" dirty="0">
                <a:solidFill>
                  <a:srgbClr val="0000FF"/>
                </a:solidFill>
                <a:latin typeface="+mn-lt"/>
              </a:rPr>
              <a:t>stress</a:t>
            </a:r>
            <a:r>
              <a:rPr lang="en-US" sz="2000" b="1" dirty="0">
                <a:latin typeface="+mn-lt"/>
              </a:rPr>
              <a:t> developed along the most likely rupture surface to the </a:t>
            </a:r>
            <a:r>
              <a:rPr lang="en-US" sz="2000" b="1" dirty="0">
                <a:solidFill>
                  <a:srgbClr val="0000FF"/>
                </a:solidFill>
                <a:latin typeface="+mn-lt"/>
              </a:rPr>
              <a:t>shear</a:t>
            </a:r>
            <a:r>
              <a:rPr lang="en-US" sz="2000" b="1" dirty="0">
                <a:latin typeface="+mn-lt"/>
              </a:rPr>
              <a:t> </a:t>
            </a:r>
            <a:r>
              <a:rPr lang="en-US" sz="2000" b="1" dirty="0">
                <a:solidFill>
                  <a:srgbClr val="0000FF"/>
                </a:solidFill>
                <a:latin typeface="+mn-lt"/>
              </a:rPr>
              <a:t>strength</a:t>
            </a:r>
            <a:r>
              <a:rPr lang="en-US" sz="2000" b="1" dirty="0">
                <a:latin typeface="+mn-lt"/>
              </a:rPr>
              <a:t> of soil.</a:t>
            </a:r>
            <a:endParaRPr lang="en-US" sz="2000" dirty="0">
              <a:latin typeface="+mn-lt"/>
            </a:endParaRPr>
          </a:p>
        </p:txBody>
      </p:sp>
      <p:grpSp>
        <p:nvGrpSpPr>
          <p:cNvPr id="65" name="Group 3"/>
          <p:cNvGrpSpPr>
            <a:grpSpLocks/>
          </p:cNvGrpSpPr>
          <p:nvPr/>
        </p:nvGrpSpPr>
        <p:grpSpPr bwMode="auto">
          <a:xfrm>
            <a:off x="639537" y="282388"/>
            <a:ext cx="3191826" cy="2254250"/>
            <a:chOff x="2736" y="1220"/>
            <a:chExt cx="2640" cy="1996"/>
          </a:xfrm>
        </p:grpSpPr>
        <p:grpSp>
          <p:nvGrpSpPr>
            <p:cNvPr id="66" name="Group 4"/>
            <p:cNvGrpSpPr>
              <a:grpSpLocks/>
            </p:cNvGrpSpPr>
            <p:nvPr/>
          </p:nvGrpSpPr>
          <p:grpSpPr bwMode="auto">
            <a:xfrm>
              <a:off x="2736" y="1536"/>
              <a:ext cx="2640" cy="1680"/>
              <a:chOff x="2736" y="1536"/>
              <a:chExt cx="2640" cy="1680"/>
            </a:xfrm>
          </p:grpSpPr>
          <p:grpSp>
            <p:nvGrpSpPr>
              <p:cNvPr id="68" name="Group 5"/>
              <p:cNvGrpSpPr>
                <a:grpSpLocks/>
              </p:cNvGrpSpPr>
              <p:nvPr/>
            </p:nvGrpSpPr>
            <p:grpSpPr bwMode="auto">
              <a:xfrm>
                <a:off x="2736" y="1536"/>
                <a:ext cx="2640" cy="1680"/>
                <a:chOff x="2736" y="1536"/>
                <a:chExt cx="2256" cy="1680"/>
              </a:xfrm>
            </p:grpSpPr>
            <p:sp>
              <p:nvSpPr>
                <p:cNvPr id="77" name="Rectangle 6" descr="Recycled paper"/>
                <p:cNvSpPr>
                  <a:spLocks noChangeArrowheads="1"/>
                </p:cNvSpPr>
                <p:nvPr/>
              </p:nvSpPr>
              <p:spPr bwMode="auto">
                <a:xfrm>
                  <a:off x="2736" y="2160"/>
                  <a:ext cx="2256" cy="1056"/>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sz="2000"/>
                </a:p>
              </p:txBody>
            </p:sp>
            <p:sp>
              <p:nvSpPr>
                <p:cNvPr id="78" name="AutoShape 7" descr="Recycled paper"/>
                <p:cNvSpPr>
                  <a:spLocks noChangeArrowheads="1"/>
                </p:cNvSpPr>
                <p:nvPr/>
              </p:nvSpPr>
              <p:spPr bwMode="auto">
                <a:xfrm flipH="1">
                  <a:off x="3216" y="1536"/>
                  <a:ext cx="912" cy="624"/>
                </a:xfrm>
                <a:prstGeom prst="rtTriangle">
                  <a:avLst/>
                </a:prstGeom>
                <a:blipFill dpi="0" rotWithShape="0">
                  <a:blip r:embed="rId2" cstate="print"/>
                  <a:srcRect/>
                  <a:tile tx="0" ty="0" sx="100000" sy="100000" flip="none" algn="tl"/>
                </a:blipFill>
                <a:ln w="9525">
                  <a:noFill/>
                  <a:miter lim="800000"/>
                  <a:headEnd/>
                  <a:tailEnd/>
                </a:ln>
              </p:spPr>
              <p:txBody>
                <a:bodyPr wrap="none" anchor="ctr"/>
                <a:lstStyle/>
                <a:p>
                  <a:endParaRPr lang="en-US" sz="2000"/>
                </a:p>
              </p:txBody>
            </p:sp>
            <p:sp>
              <p:nvSpPr>
                <p:cNvPr id="79" name="Rectangle 8" descr="Recycled paper"/>
                <p:cNvSpPr>
                  <a:spLocks noChangeArrowheads="1"/>
                </p:cNvSpPr>
                <p:nvPr/>
              </p:nvSpPr>
              <p:spPr bwMode="auto">
                <a:xfrm>
                  <a:off x="4128" y="1536"/>
                  <a:ext cx="864" cy="624"/>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sz="2000"/>
                </a:p>
              </p:txBody>
            </p:sp>
          </p:grpSp>
          <p:sp>
            <p:nvSpPr>
              <p:cNvPr id="69" name="AutoShape 9"/>
              <p:cNvSpPr>
                <a:spLocks noChangeArrowheads="1"/>
              </p:cNvSpPr>
              <p:nvPr/>
            </p:nvSpPr>
            <p:spPr bwMode="auto">
              <a:xfrm rot="8629054">
                <a:off x="3696" y="2016"/>
                <a:ext cx="773" cy="288"/>
              </a:xfrm>
              <a:prstGeom prst="curvedDownArrow">
                <a:avLst>
                  <a:gd name="adj1" fmla="val 53681"/>
                  <a:gd name="adj2" fmla="val 107361"/>
                  <a:gd name="adj3" fmla="val 33333"/>
                </a:avLst>
              </a:prstGeom>
              <a:solidFill>
                <a:srgbClr val="800000"/>
              </a:solidFill>
              <a:ln w="9525">
                <a:solidFill>
                  <a:schemeClr val="tx1"/>
                </a:solidFill>
                <a:miter lim="800000"/>
                <a:headEnd/>
                <a:tailEnd/>
              </a:ln>
            </p:spPr>
            <p:txBody>
              <a:bodyPr wrap="none" anchor="ctr"/>
              <a:lstStyle/>
              <a:p>
                <a:endParaRPr lang="en-US" sz="2000"/>
              </a:p>
            </p:txBody>
          </p:sp>
          <p:grpSp>
            <p:nvGrpSpPr>
              <p:cNvPr id="70" name="Group 10"/>
              <p:cNvGrpSpPr>
                <a:grpSpLocks/>
              </p:cNvGrpSpPr>
              <p:nvPr/>
            </p:nvGrpSpPr>
            <p:grpSpPr bwMode="auto">
              <a:xfrm>
                <a:off x="2976" y="1632"/>
                <a:ext cx="1969" cy="913"/>
                <a:chOff x="2976" y="1632"/>
                <a:chExt cx="1969" cy="913"/>
              </a:xfrm>
            </p:grpSpPr>
            <p:sp>
              <p:nvSpPr>
                <p:cNvPr id="71" name="Line 11"/>
                <p:cNvSpPr>
                  <a:spLocks noChangeShapeType="1"/>
                </p:cNvSpPr>
                <p:nvPr/>
              </p:nvSpPr>
              <p:spPr bwMode="auto">
                <a:xfrm rot="887277">
                  <a:off x="3408" y="2544"/>
                  <a:ext cx="288" cy="1"/>
                </a:xfrm>
                <a:prstGeom prst="line">
                  <a:avLst/>
                </a:prstGeom>
                <a:noFill/>
                <a:ln w="9525">
                  <a:solidFill>
                    <a:srgbClr val="FF0000"/>
                  </a:solidFill>
                  <a:round/>
                  <a:headEnd/>
                  <a:tailEnd type="triangle" w="sm" len="lg"/>
                </a:ln>
              </p:spPr>
              <p:txBody>
                <a:bodyPr wrap="none"/>
                <a:lstStyle/>
                <a:p>
                  <a:endParaRPr lang="en-US" sz="2000"/>
                </a:p>
              </p:txBody>
            </p:sp>
            <p:sp>
              <p:nvSpPr>
                <p:cNvPr id="72" name="Line 12"/>
                <p:cNvSpPr>
                  <a:spLocks noChangeShapeType="1"/>
                </p:cNvSpPr>
                <p:nvPr/>
              </p:nvSpPr>
              <p:spPr bwMode="auto">
                <a:xfrm rot="2017288">
                  <a:off x="2976" y="2352"/>
                  <a:ext cx="288" cy="1"/>
                </a:xfrm>
                <a:prstGeom prst="line">
                  <a:avLst/>
                </a:prstGeom>
                <a:noFill/>
                <a:ln w="9525">
                  <a:solidFill>
                    <a:srgbClr val="FF0000"/>
                  </a:solidFill>
                  <a:round/>
                  <a:headEnd/>
                  <a:tailEnd type="triangle" w="sm" len="lg"/>
                </a:ln>
              </p:spPr>
              <p:txBody>
                <a:bodyPr wrap="none"/>
                <a:lstStyle/>
                <a:p>
                  <a:endParaRPr lang="en-US" sz="2000"/>
                </a:p>
              </p:txBody>
            </p:sp>
            <p:sp>
              <p:nvSpPr>
                <p:cNvPr id="73" name="Line 13"/>
                <p:cNvSpPr>
                  <a:spLocks noChangeShapeType="1"/>
                </p:cNvSpPr>
                <p:nvPr/>
              </p:nvSpPr>
              <p:spPr bwMode="auto">
                <a:xfrm rot="-491494">
                  <a:off x="3888" y="2544"/>
                  <a:ext cx="288" cy="1"/>
                </a:xfrm>
                <a:prstGeom prst="line">
                  <a:avLst/>
                </a:prstGeom>
                <a:noFill/>
                <a:ln w="9525">
                  <a:solidFill>
                    <a:srgbClr val="FF0000"/>
                  </a:solidFill>
                  <a:round/>
                  <a:headEnd/>
                  <a:tailEnd type="triangle" w="sm" len="lg"/>
                </a:ln>
              </p:spPr>
              <p:txBody>
                <a:bodyPr wrap="none"/>
                <a:lstStyle/>
                <a:p>
                  <a:endParaRPr lang="en-US" sz="2000"/>
                </a:p>
              </p:txBody>
            </p:sp>
            <p:sp>
              <p:nvSpPr>
                <p:cNvPr id="74" name="Line 14"/>
                <p:cNvSpPr>
                  <a:spLocks noChangeShapeType="1"/>
                </p:cNvSpPr>
                <p:nvPr/>
              </p:nvSpPr>
              <p:spPr bwMode="auto">
                <a:xfrm rot="-4211172">
                  <a:off x="4801" y="1775"/>
                  <a:ext cx="288" cy="1"/>
                </a:xfrm>
                <a:prstGeom prst="line">
                  <a:avLst/>
                </a:prstGeom>
                <a:noFill/>
                <a:ln w="9525">
                  <a:solidFill>
                    <a:srgbClr val="FF0000"/>
                  </a:solidFill>
                  <a:round/>
                  <a:headEnd/>
                  <a:tailEnd type="triangle" w="sm" len="lg"/>
                </a:ln>
              </p:spPr>
              <p:txBody>
                <a:bodyPr wrap="none"/>
                <a:lstStyle/>
                <a:p>
                  <a:endParaRPr lang="en-US" sz="2000"/>
                </a:p>
              </p:txBody>
            </p:sp>
            <p:sp>
              <p:nvSpPr>
                <p:cNvPr id="75" name="Line 15"/>
                <p:cNvSpPr>
                  <a:spLocks noChangeShapeType="1"/>
                </p:cNvSpPr>
                <p:nvPr/>
              </p:nvSpPr>
              <p:spPr bwMode="auto">
                <a:xfrm rot="-2919851">
                  <a:off x="4609" y="2111"/>
                  <a:ext cx="288" cy="1"/>
                </a:xfrm>
                <a:prstGeom prst="line">
                  <a:avLst/>
                </a:prstGeom>
                <a:noFill/>
                <a:ln w="9525">
                  <a:solidFill>
                    <a:srgbClr val="FF0000"/>
                  </a:solidFill>
                  <a:round/>
                  <a:headEnd/>
                  <a:tailEnd type="triangle" w="sm" len="lg"/>
                </a:ln>
              </p:spPr>
              <p:txBody>
                <a:bodyPr wrap="none"/>
                <a:lstStyle/>
                <a:p>
                  <a:endParaRPr lang="en-US" sz="2000"/>
                </a:p>
              </p:txBody>
            </p:sp>
            <p:sp>
              <p:nvSpPr>
                <p:cNvPr id="76" name="Line 16"/>
                <p:cNvSpPr>
                  <a:spLocks noChangeShapeType="1"/>
                </p:cNvSpPr>
                <p:nvPr/>
              </p:nvSpPr>
              <p:spPr bwMode="auto">
                <a:xfrm rot="-1775794">
                  <a:off x="4272" y="2400"/>
                  <a:ext cx="288" cy="1"/>
                </a:xfrm>
                <a:prstGeom prst="line">
                  <a:avLst/>
                </a:prstGeom>
                <a:noFill/>
                <a:ln w="9525">
                  <a:solidFill>
                    <a:srgbClr val="FF0000"/>
                  </a:solidFill>
                  <a:round/>
                  <a:headEnd/>
                  <a:tailEnd type="triangle" w="sm" len="lg"/>
                </a:ln>
              </p:spPr>
              <p:txBody>
                <a:bodyPr wrap="none"/>
                <a:lstStyle/>
                <a:p>
                  <a:endParaRPr lang="en-US" sz="2000"/>
                </a:p>
              </p:txBody>
            </p:sp>
          </p:grpSp>
        </p:grpSp>
        <p:sp>
          <p:nvSpPr>
            <p:cNvPr id="67" name="Arc 17"/>
            <p:cNvSpPr>
              <a:spLocks/>
            </p:cNvSpPr>
            <p:nvPr/>
          </p:nvSpPr>
          <p:spPr bwMode="auto">
            <a:xfrm rot="-4212909" flipH="1" flipV="1">
              <a:off x="3238" y="1057"/>
              <a:ext cx="1399" cy="1725"/>
            </a:xfrm>
            <a:custGeom>
              <a:avLst/>
              <a:gdLst>
                <a:gd name="T0" fmla="*/ 0 w 25164"/>
                <a:gd name="T1" fmla="*/ 16 h 31496"/>
                <a:gd name="T2" fmla="*/ 1266 w 25164"/>
                <a:gd name="T3" fmla="*/ 1725 h 31496"/>
                <a:gd name="T4" fmla="*/ 198 w 25164"/>
                <a:gd name="T5" fmla="*/ 1183 h 31496"/>
                <a:gd name="T6" fmla="*/ 0 60000 65536"/>
                <a:gd name="T7" fmla="*/ 0 60000 65536"/>
                <a:gd name="T8" fmla="*/ 0 60000 65536"/>
                <a:gd name="T9" fmla="*/ 0 w 25164"/>
                <a:gd name="T10" fmla="*/ 0 h 31496"/>
                <a:gd name="T11" fmla="*/ 25164 w 25164"/>
                <a:gd name="T12" fmla="*/ 31496 h 31496"/>
              </a:gdLst>
              <a:ahLst/>
              <a:cxnLst>
                <a:cxn ang="T6">
                  <a:pos x="T0" y="T1"/>
                </a:cxn>
                <a:cxn ang="T7">
                  <a:pos x="T2" y="T3"/>
                </a:cxn>
                <a:cxn ang="T8">
                  <a:pos x="T4" y="T5"/>
                </a:cxn>
              </a:cxnLst>
              <a:rect l="T9" t="T10" r="T11" b="T12"/>
              <a:pathLst>
                <a:path w="25164" h="31496" fill="none" extrusionOk="0">
                  <a:moveTo>
                    <a:pt x="0" y="296"/>
                  </a:moveTo>
                  <a:cubicBezTo>
                    <a:pt x="1177" y="99"/>
                    <a:pt x="2369" y="-1"/>
                    <a:pt x="3564" y="0"/>
                  </a:cubicBezTo>
                  <a:cubicBezTo>
                    <a:pt x="15493" y="0"/>
                    <a:pt x="25164" y="9670"/>
                    <a:pt x="25164" y="21600"/>
                  </a:cubicBezTo>
                  <a:cubicBezTo>
                    <a:pt x="25164" y="25042"/>
                    <a:pt x="24341" y="28435"/>
                    <a:pt x="22763" y="31495"/>
                  </a:cubicBezTo>
                </a:path>
                <a:path w="25164" h="31496" stroke="0" extrusionOk="0">
                  <a:moveTo>
                    <a:pt x="0" y="296"/>
                  </a:moveTo>
                  <a:cubicBezTo>
                    <a:pt x="1177" y="99"/>
                    <a:pt x="2369" y="-1"/>
                    <a:pt x="3564" y="0"/>
                  </a:cubicBezTo>
                  <a:cubicBezTo>
                    <a:pt x="15493" y="0"/>
                    <a:pt x="25164" y="9670"/>
                    <a:pt x="25164" y="21600"/>
                  </a:cubicBezTo>
                  <a:cubicBezTo>
                    <a:pt x="25164" y="25042"/>
                    <a:pt x="24341" y="28435"/>
                    <a:pt x="22763" y="31495"/>
                  </a:cubicBezTo>
                  <a:lnTo>
                    <a:pt x="3564" y="21600"/>
                  </a:lnTo>
                  <a:close/>
                </a:path>
              </a:pathLst>
            </a:custGeom>
            <a:noFill/>
            <a:ln w="9525">
              <a:solidFill>
                <a:srgbClr val="FF0000"/>
              </a:solidFill>
              <a:round/>
              <a:headEnd/>
              <a:tailEnd/>
            </a:ln>
          </p:spPr>
          <p:txBody>
            <a:bodyPr wrap="none" anchor="ctr"/>
            <a:lstStyle/>
            <a:p>
              <a:endParaRPr lang="en-US" sz="2000"/>
            </a:p>
          </p:txBody>
        </p:sp>
      </p:grpSp>
      <p:grpSp>
        <p:nvGrpSpPr>
          <p:cNvPr id="80" name="Group 56"/>
          <p:cNvGrpSpPr>
            <a:grpSpLocks/>
          </p:cNvGrpSpPr>
          <p:nvPr/>
        </p:nvGrpSpPr>
        <p:grpSpPr bwMode="auto">
          <a:xfrm>
            <a:off x="2787691" y="435228"/>
            <a:ext cx="4275591" cy="2103438"/>
            <a:chOff x="2511" y="1210"/>
            <a:chExt cx="2592" cy="1325"/>
          </a:xfrm>
        </p:grpSpPr>
        <p:grpSp>
          <p:nvGrpSpPr>
            <p:cNvPr id="81" name="Group 38"/>
            <p:cNvGrpSpPr>
              <a:grpSpLocks/>
            </p:cNvGrpSpPr>
            <p:nvPr/>
          </p:nvGrpSpPr>
          <p:grpSpPr bwMode="auto">
            <a:xfrm>
              <a:off x="3759" y="1210"/>
              <a:ext cx="1344" cy="1325"/>
              <a:chOff x="3264" y="1363"/>
              <a:chExt cx="1344" cy="1325"/>
            </a:xfrm>
          </p:grpSpPr>
          <p:sp>
            <p:nvSpPr>
              <p:cNvPr id="108" name="Oval 22" descr="Recycled paper"/>
              <p:cNvSpPr>
                <a:spLocks noChangeArrowheads="1"/>
              </p:cNvSpPr>
              <p:nvPr/>
            </p:nvSpPr>
            <p:spPr bwMode="auto">
              <a:xfrm rot="1058184">
                <a:off x="3264" y="1392"/>
                <a:ext cx="1344" cy="1296"/>
              </a:xfrm>
              <a:prstGeom prst="ellipse">
                <a:avLst/>
              </a:prstGeom>
              <a:blipFill dpi="0" rotWithShape="0">
                <a:blip r:embed="rId2" cstate="print"/>
                <a:srcRect/>
                <a:tile tx="0" ty="0" sx="100000" sy="100000" flip="none" algn="tl"/>
              </a:blipFill>
              <a:ln w="9525">
                <a:solidFill>
                  <a:srgbClr val="0000FF"/>
                </a:solidFill>
                <a:round/>
                <a:headEnd/>
                <a:tailEnd/>
              </a:ln>
            </p:spPr>
            <p:txBody>
              <a:bodyPr wrap="none" anchor="ctr"/>
              <a:lstStyle/>
              <a:p>
                <a:endParaRPr lang="en-US" sz="2000"/>
              </a:p>
            </p:txBody>
          </p:sp>
          <p:sp>
            <p:nvSpPr>
              <p:cNvPr id="109" name="Arc 25"/>
              <p:cNvSpPr>
                <a:spLocks/>
              </p:cNvSpPr>
              <p:nvPr/>
            </p:nvSpPr>
            <p:spPr bwMode="auto">
              <a:xfrm rot="1778748" flipV="1">
                <a:off x="3759" y="1363"/>
                <a:ext cx="189" cy="1249"/>
              </a:xfrm>
              <a:custGeom>
                <a:avLst/>
                <a:gdLst>
                  <a:gd name="T0" fmla="*/ 0 w 21600"/>
                  <a:gd name="T1" fmla="*/ 0 h 42821"/>
                  <a:gd name="T2" fmla="*/ 35 w 21600"/>
                  <a:gd name="T3" fmla="*/ 1249 h 42821"/>
                  <a:gd name="T4" fmla="*/ 0 w 21600"/>
                  <a:gd name="T5" fmla="*/ 630 h 42821"/>
                  <a:gd name="T6" fmla="*/ 0 60000 65536"/>
                  <a:gd name="T7" fmla="*/ 0 60000 65536"/>
                  <a:gd name="T8" fmla="*/ 0 60000 65536"/>
                  <a:gd name="T9" fmla="*/ 0 w 21600"/>
                  <a:gd name="T10" fmla="*/ 0 h 42821"/>
                  <a:gd name="T11" fmla="*/ 21600 w 21600"/>
                  <a:gd name="T12" fmla="*/ 42821 h 42821"/>
                </a:gdLst>
                <a:ahLst/>
                <a:cxnLst>
                  <a:cxn ang="T6">
                    <a:pos x="T0" y="T1"/>
                  </a:cxn>
                  <a:cxn ang="T7">
                    <a:pos x="T2" y="T3"/>
                  </a:cxn>
                  <a:cxn ang="T8">
                    <a:pos x="T4" y="T5"/>
                  </a:cxn>
                </a:cxnLst>
                <a:rect l="T9" t="T10" r="T11" b="T12"/>
                <a:pathLst>
                  <a:path w="21600" h="42821" fill="none" extrusionOk="0">
                    <a:moveTo>
                      <a:pt x="-1" y="0"/>
                    </a:moveTo>
                    <a:cubicBezTo>
                      <a:pt x="11929" y="0"/>
                      <a:pt x="21600" y="9670"/>
                      <a:pt x="21600" y="21600"/>
                    </a:cubicBezTo>
                    <a:cubicBezTo>
                      <a:pt x="21600" y="31976"/>
                      <a:pt x="14222" y="40886"/>
                      <a:pt x="4028" y="42821"/>
                    </a:cubicBezTo>
                  </a:path>
                  <a:path w="21600" h="42821" stroke="0" extrusionOk="0">
                    <a:moveTo>
                      <a:pt x="-1" y="0"/>
                    </a:moveTo>
                    <a:cubicBezTo>
                      <a:pt x="11929" y="0"/>
                      <a:pt x="21600" y="9670"/>
                      <a:pt x="21600" y="21600"/>
                    </a:cubicBezTo>
                    <a:cubicBezTo>
                      <a:pt x="21600" y="31976"/>
                      <a:pt x="14222" y="40886"/>
                      <a:pt x="4028" y="42821"/>
                    </a:cubicBezTo>
                    <a:lnTo>
                      <a:pt x="0" y="21600"/>
                    </a:lnTo>
                    <a:close/>
                  </a:path>
                </a:pathLst>
              </a:custGeom>
              <a:noFill/>
              <a:ln w="9525">
                <a:solidFill>
                  <a:srgbClr val="FF0000"/>
                </a:solidFill>
                <a:round/>
                <a:headEnd/>
                <a:tailEnd/>
              </a:ln>
            </p:spPr>
            <p:txBody>
              <a:bodyPr wrap="none" anchor="ctr"/>
              <a:lstStyle/>
              <a:p>
                <a:endParaRPr lang="en-US" sz="2000"/>
              </a:p>
            </p:txBody>
          </p:sp>
        </p:grpSp>
        <p:sp>
          <p:nvSpPr>
            <p:cNvPr id="82" name="Oval 18"/>
            <p:cNvSpPr>
              <a:spLocks noChangeArrowheads="1"/>
            </p:cNvSpPr>
            <p:nvPr/>
          </p:nvSpPr>
          <p:spPr bwMode="auto">
            <a:xfrm>
              <a:off x="2511" y="1575"/>
              <a:ext cx="336" cy="240"/>
            </a:xfrm>
            <a:prstGeom prst="ellipse">
              <a:avLst/>
            </a:prstGeom>
            <a:noFill/>
            <a:ln w="9525">
              <a:solidFill>
                <a:srgbClr val="0000FF"/>
              </a:solidFill>
              <a:round/>
              <a:headEnd/>
              <a:tailEnd/>
            </a:ln>
          </p:spPr>
          <p:txBody>
            <a:bodyPr wrap="none" anchor="ctr"/>
            <a:lstStyle/>
            <a:p>
              <a:endParaRPr lang="en-US" sz="2000"/>
            </a:p>
          </p:txBody>
        </p:sp>
        <p:grpSp>
          <p:nvGrpSpPr>
            <p:cNvPr id="83" name="Group 33"/>
            <p:cNvGrpSpPr>
              <a:grpSpLocks/>
            </p:cNvGrpSpPr>
            <p:nvPr/>
          </p:nvGrpSpPr>
          <p:grpSpPr bwMode="auto">
            <a:xfrm rot="1058184">
              <a:off x="3938" y="1605"/>
              <a:ext cx="480" cy="252"/>
              <a:chOff x="3408" y="1842"/>
              <a:chExt cx="480" cy="252"/>
            </a:xfrm>
          </p:grpSpPr>
          <p:sp>
            <p:nvSpPr>
              <p:cNvPr id="106" name="Line 27"/>
              <p:cNvSpPr>
                <a:spLocks noChangeShapeType="1"/>
              </p:cNvSpPr>
              <p:nvPr/>
            </p:nvSpPr>
            <p:spPr bwMode="auto">
              <a:xfrm>
                <a:off x="3600" y="1968"/>
                <a:ext cx="288" cy="96"/>
              </a:xfrm>
              <a:prstGeom prst="line">
                <a:avLst/>
              </a:prstGeom>
              <a:noFill/>
              <a:ln w="9525">
                <a:solidFill>
                  <a:schemeClr val="tx1"/>
                </a:solidFill>
                <a:round/>
                <a:headEnd/>
                <a:tailEnd type="triangle" w="med" len="med"/>
              </a:ln>
            </p:spPr>
            <p:txBody>
              <a:bodyPr wrap="none"/>
              <a:lstStyle/>
              <a:p>
                <a:endParaRPr lang="en-US" sz="2000"/>
              </a:p>
            </p:txBody>
          </p:sp>
          <p:sp>
            <p:nvSpPr>
              <p:cNvPr id="107" name="Text Box 28"/>
              <p:cNvSpPr txBox="1">
                <a:spLocks noChangeArrowheads="1"/>
              </p:cNvSpPr>
              <p:nvPr/>
            </p:nvSpPr>
            <p:spPr bwMode="auto">
              <a:xfrm>
                <a:off x="3408" y="1842"/>
                <a:ext cx="240" cy="252"/>
              </a:xfrm>
              <a:prstGeom prst="rect">
                <a:avLst/>
              </a:prstGeom>
              <a:noFill/>
              <a:ln w="9525">
                <a:noFill/>
                <a:miter lim="800000"/>
                <a:headEnd/>
                <a:tailEnd/>
              </a:ln>
            </p:spPr>
            <p:txBody>
              <a:bodyPr>
                <a:spAutoFit/>
              </a:bodyPr>
              <a:lstStyle/>
              <a:p>
                <a:r>
                  <a:rPr lang="en-AU" sz="2000" b="0">
                    <a:latin typeface="Times New Roman" pitchFamily="18" charset="0"/>
                    <a:sym typeface="Symbol" pitchFamily="18" charset="2"/>
                  </a:rPr>
                  <a:t></a:t>
                </a:r>
                <a:endParaRPr lang="en-AU" sz="2000" b="0">
                  <a:latin typeface="Times New Roman" pitchFamily="18" charset="0"/>
                </a:endParaRPr>
              </a:p>
            </p:txBody>
          </p:sp>
        </p:grpSp>
        <p:grpSp>
          <p:nvGrpSpPr>
            <p:cNvPr id="84" name="Group 34"/>
            <p:cNvGrpSpPr>
              <a:grpSpLocks/>
            </p:cNvGrpSpPr>
            <p:nvPr/>
          </p:nvGrpSpPr>
          <p:grpSpPr bwMode="auto">
            <a:xfrm rot="1058184">
              <a:off x="4237" y="1456"/>
              <a:ext cx="432" cy="876"/>
              <a:chOff x="3744" y="1602"/>
              <a:chExt cx="432" cy="876"/>
            </a:xfrm>
          </p:grpSpPr>
          <p:sp>
            <p:nvSpPr>
              <p:cNvPr id="102" name="Line 26"/>
              <p:cNvSpPr>
                <a:spLocks noChangeShapeType="1"/>
              </p:cNvSpPr>
              <p:nvPr/>
            </p:nvSpPr>
            <p:spPr bwMode="auto">
              <a:xfrm flipV="1">
                <a:off x="3840" y="1824"/>
                <a:ext cx="96" cy="384"/>
              </a:xfrm>
              <a:prstGeom prst="line">
                <a:avLst/>
              </a:prstGeom>
              <a:noFill/>
              <a:ln w="9525">
                <a:solidFill>
                  <a:schemeClr val="tx1"/>
                </a:solidFill>
                <a:round/>
                <a:headEnd/>
                <a:tailEnd type="triangle" w="med" len="med"/>
              </a:ln>
            </p:spPr>
            <p:txBody>
              <a:bodyPr wrap="none"/>
              <a:lstStyle/>
              <a:p>
                <a:endParaRPr lang="en-US" sz="2000"/>
              </a:p>
            </p:txBody>
          </p:sp>
          <p:sp>
            <p:nvSpPr>
              <p:cNvPr id="103" name="Text Box 29"/>
              <p:cNvSpPr txBox="1">
                <a:spLocks noChangeArrowheads="1"/>
              </p:cNvSpPr>
              <p:nvPr/>
            </p:nvSpPr>
            <p:spPr bwMode="auto">
              <a:xfrm>
                <a:off x="3744" y="1602"/>
                <a:ext cx="240" cy="252"/>
              </a:xfrm>
              <a:prstGeom prst="rect">
                <a:avLst/>
              </a:prstGeom>
              <a:noFill/>
              <a:ln w="9525">
                <a:noFill/>
                <a:miter lim="800000"/>
                <a:headEnd/>
                <a:tailEnd/>
              </a:ln>
            </p:spPr>
            <p:txBody>
              <a:bodyPr>
                <a:spAutoFit/>
              </a:bodyPr>
              <a:lstStyle/>
              <a:p>
                <a:r>
                  <a:rPr lang="en-AU" sz="2000" b="0">
                    <a:latin typeface="Times New Roman" pitchFamily="18" charset="0"/>
                    <a:sym typeface="Symbol" pitchFamily="18" charset="2"/>
                  </a:rPr>
                  <a:t></a:t>
                </a:r>
                <a:endParaRPr lang="en-AU" sz="2000" b="0">
                  <a:latin typeface="Times New Roman" pitchFamily="18" charset="0"/>
                </a:endParaRPr>
              </a:p>
            </p:txBody>
          </p:sp>
          <p:sp>
            <p:nvSpPr>
              <p:cNvPr id="104" name="Line 30"/>
              <p:cNvSpPr>
                <a:spLocks noChangeShapeType="1"/>
              </p:cNvSpPr>
              <p:nvPr/>
            </p:nvSpPr>
            <p:spPr bwMode="auto">
              <a:xfrm flipH="1">
                <a:off x="3888" y="2016"/>
                <a:ext cx="96" cy="336"/>
              </a:xfrm>
              <a:prstGeom prst="line">
                <a:avLst/>
              </a:prstGeom>
              <a:noFill/>
              <a:ln w="9525">
                <a:solidFill>
                  <a:schemeClr val="tx1"/>
                </a:solidFill>
                <a:round/>
                <a:headEnd/>
                <a:tailEnd type="triangle" w="med" len="med"/>
              </a:ln>
            </p:spPr>
            <p:txBody>
              <a:bodyPr wrap="none"/>
              <a:lstStyle/>
              <a:p>
                <a:endParaRPr lang="en-US" sz="2000"/>
              </a:p>
            </p:txBody>
          </p:sp>
          <p:sp>
            <p:nvSpPr>
              <p:cNvPr id="105" name="Text Box 31"/>
              <p:cNvSpPr txBox="1">
                <a:spLocks noChangeArrowheads="1"/>
              </p:cNvSpPr>
              <p:nvPr/>
            </p:nvSpPr>
            <p:spPr bwMode="auto">
              <a:xfrm>
                <a:off x="3936" y="2226"/>
                <a:ext cx="240" cy="252"/>
              </a:xfrm>
              <a:prstGeom prst="rect">
                <a:avLst/>
              </a:prstGeom>
              <a:noFill/>
              <a:ln w="9525">
                <a:noFill/>
                <a:miter lim="800000"/>
                <a:headEnd/>
                <a:tailEnd/>
              </a:ln>
            </p:spPr>
            <p:txBody>
              <a:bodyPr>
                <a:spAutoFit/>
              </a:bodyPr>
              <a:lstStyle/>
              <a:p>
                <a:r>
                  <a:rPr lang="en-AU" sz="2000" b="0">
                    <a:latin typeface="Times New Roman" pitchFamily="18" charset="0"/>
                    <a:sym typeface="Symbol" pitchFamily="18" charset="2"/>
                  </a:rPr>
                  <a:t></a:t>
                </a:r>
                <a:endParaRPr lang="en-AU" sz="2000" b="0">
                  <a:latin typeface="Times New Roman" pitchFamily="18" charset="0"/>
                </a:endParaRPr>
              </a:p>
            </p:txBody>
          </p:sp>
        </p:grpSp>
        <p:sp>
          <p:nvSpPr>
            <p:cNvPr id="85" name="Line 39"/>
            <p:cNvSpPr>
              <a:spLocks noChangeShapeType="1"/>
            </p:cNvSpPr>
            <p:nvPr/>
          </p:nvSpPr>
          <p:spPr bwMode="auto">
            <a:xfrm flipV="1">
              <a:off x="2658" y="1221"/>
              <a:ext cx="1755" cy="345"/>
            </a:xfrm>
            <a:prstGeom prst="line">
              <a:avLst/>
            </a:prstGeom>
            <a:noFill/>
            <a:ln w="9525">
              <a:solidFill>
                <a:schemeClr val="tx1"/>
              </a:solidFill>
              <a:round/>
              <a:headEnd/>
              <a:tailEnd/>
            </a:ln>
          </p:spPr>
          <p:txBody>
            <a:bodyPr wrap="none"/>
            <a:lstStyle/>
            <a:p>
              <a:endParaRPr lang="en-US" sz="2000"/>
            </a:p>
          </p:txBody>
        </p:sp>
        <p:sp>
          <p:nvSpPr>
            <p:cNvPr id="86" name="Line 40"/>
            <p:cNvSpPr>
              <a:spLocks noChangeShapeType="1"/>
            </p:cNvSpPr>
            <p:nvPr/>
          </p:nvSpPr>
          <p:spPr bwMode="auto">
            <a:xfrm>
              <a:off x="2568" y="1803"/>
              <a:ext cx="1640" cy="710"/>
            </a:xfrm>
            <a:prstGeom prst="line">
              <a:avLst/>
            </a:prstGeom>
            <a:noFill/>
            <a:ln w="9525">
              <a:solidFill>
                <a:schemeClr val="tx1"/>
              </a:solidFill>
              <a:round/>
              <a:headEnd/>
              <a:tailEnd/>
            </a:ln>
          </p:spPr>
          <p:txBody>
            <a:bodyPr wrap="none"/>
            <a:lstStyle/>
            <a:p>
              <a:endParaRPr lang="en-US" sz="2000"/>
            </a:p>
          </p:txBody>
        </p:sp>
        <p:grpSp>
          <p:nvGrpSpPr>
            <p:cNvPr id="87" name="Group 55"/>
            <p:cNvGrpSpPr>
              <a:grpSpLocks/>
            </p:cNvGrpSpPr>
            <p:nvPr/>
          </p:nvGrpSpPr>
          <p:grpSpPr bwMode="auto">
            <a:xfrm>
              <a:off x="2511" y="1210"/>
              <a:ext cx="2592" cy="1325"/>
              <a:chOff x="2511" y="1363"/>
              <a:chExt cx="2592" cy="1325"/>
            </a:xfrm>
          </p:grpSpPr>
          <p:grpSp>
            <p:nvGrpSpPr>
              <p:cNvPr id="88" name="Group 41"/>
              <p:cNvGrpSpPr>
                <a:grpSpLocks/>
              </p:cNvGrpSpPr>
              <p:nvPr/>
            </p:nvGrpSpPr>
            <p:grpSpPr bwMode="auto">
              <a:xfrm>
                <a:off x="3759" y="1363"/>
                <a:ext cx="1344" cy="1325"/>
                <a:chOff x="3264" y="1363"/>
                <a:chExt cx="1344" cy="1325"/>
              </a:xfrm>
            </p:grpSpPr>
            <p:sp>
              <p:nvSpPr>
                <p:cNvPr id="100" name="Oval 42" descr="Recycled paper"/>
                <p:cNvSpPr>
                  <a:spLocks noChangeArrowheads="1"/>
                </p:cNvSpPr>
                <p:nvPr/>
              </p:nvSpPr>
              <p:spPr bwMode="auto">
                <a:xfrm rot="1058184">
                  <a:off x="3264" y="1392"/>
                  <a:ext cx="1344" cy="1296"/>
                </a:xfrm>
                <a:prstGeom prst="ellipse">
                  <a:avLst/>
                </a:prstGeom>
                <a:blipFill dpi="0" rotWithShape="0">
                  <a:blip r:embed="rId2" cstate="print"/>
                  <a:srcRect/>
                  <a:tile tx="0" ty="0" sx="100000" sy="100000" flip="none" algn="tl"/>
                </a:blipFill>
                <a:ln w="9525">
                  <a:solidFill>
                    <a:srgbClr val="0000FF"/>
                  </a:solidFill>
                  <a:round/>
                  <a:headEnd/>
                  <a:tailEnd/>
                </a:ln>
              </p:spPr>
              <p:txBody>
                <a:bodyPr wrap="none" anchor="ctr"/>
                <a:lstStyle/>
                <a:p>
                  <a:endParaRPr lang="en-US" sz="2000"/>
                </a:p>
              </p:txBody>
            </p:sp>
            <p:sp>
              <p:nvSpPr>
                <p:cNvPr id="101" name="Arc 43"/>
                <p:cNvSpPr>
                  <a:spLocks/>
                </p:cNvSpPr>
                <p:nvPr/>
              </p:nvSpPr>
              <p:spPr bwMode="auto">
                <a:xfrm rot="1778748" flipV="1">
                  <a:off x="3759" y="1363"/>
                  <a:ext cx="189" cy="1249"/>
                </a:xfrm>
                <a:custGeom>
                  <a:avLst/>
                  <a:gdLst>
                    <a:gd name="T0" fmla="*/ 0 w 21600"/>
                    <a:gd name="T1" fmla="*/ 0 h 42821"/>
                    <a:gd name="T2" fmla="*/ 35 w 21600"/>
                    <a:gd name="T3" fmla="*/ 1249 h 42821"/>
                    <a:gd name="T4" fmla="*/ 0 w 21600"/>
                    <a:gd name="T5" fmla="*/ 630 h 42821"/>
                    <a:gd name="T6" fmla="*/ 0 60000 65536"/>
                    <a:gd name="T7" fmla="*/ 0 60000 65536"/>
                    <a:gd name="T8" fmla="*/ 0 60000 65536"/>
                    <a:gd name="T9" fmla="*/ 0 w 21600"/>
                    <a:gd name="T10" fmla="*/ 0 h 42821"/>
                    <a:gd name="T11" fmla="*/ 21600 w 21600"/>
                    <a:gd name="T12" fmla="*/ 42821 h 42821"/>
                  </a:gdLst>
                  <a:ahLst/>
                  <a:cxnLst>
                    <a:cxn ang="T6">
                      <a:pos x="T0" y="T1"/>
                    </a:cxn>
                    <a:cxn ang="T7">
                      <a:pos x="T2" y="T3"/>
                    </a:cxn>
                    <a:cxn ang="T8">
                      <a:pos x="T4" y="T5"/>
                    </a:cxn>
                  </a:cxnLst>
                  <a:rect l="T9" t="T10" r="T11" b="T12"/>
                  <a:pathLst>
                    <a:path w="21600" h="42821" fill="none" extrusionOk="0">
                      <a:moveTo>
                        <a:pt x="-1" y="0"/>
                      </a:moveTo>
                      <a:cubicBezTo>
                        <a:pt x="11929" y="0"/>
                        <a:pt x="21600" y="9670"/>
                        <a:pt x="21600" y="21600"/>
                      </a:cubicBezTo>
                      <a:cubicBezTo>
                        <a:pt x="21600" y="31976"/>
                        <a:pt x="14222" y="40886"/>
                        <a:pt x="4028" y="42821"/>
                      </a:cubicBezTo>
                    </a:path>
                    <a:path w="21600" h="42821" stroke="0" extrusionOk="0">
                      <a:moveTo>
                        <a:pt x="-1" y="0"/>
                      </a:moveTo>
                      <a:cubicBezTo>
                        <a:pt x="11929" y="0"/>
                        <a:pt x="21600" y="9670"/>
                        <a:pt x="21600" y="21600"/>
                      </a:cubicBezTo>
                      <a:cubicBezTo>
                        <a:pt x="21600" y="31976"/>
                        <a:pt x="14222" y="40886"/>
                        <a:pt x="4028" y="42821"/>
                      </a:cubicBezTo>
                      <a:lnTo>
                        <a:pt x="0" y="21600"/>
                      </a:lnTo>
                      <a:close/>
                    </a:path>
                  </a:pathLst>
                </a:custGeom>
                <a:noFill/>
                <a:ln w="9525">
                  <a:solidFill>
                    <a:srgbClr val="FF0000"/>
                  </a:solidFill>
                  <a:round/>
                  <a:headEnd/>
                  <a:tailEnd/>
                </a:ln>
              </p:spPr>
              <p:txBody>
                <a:bodyPr wrap="none" anchor="ctr"/>
                <a:lstStyle/>
                <a:p>
                  <a:endParaRPr lang="en-US" sz="2000"/>
                </a:p>
              </p:txBody>
            </p:sp>
          </p:grpSp>
          <p:sp>
            <p:nvSpPr>
              <p:cNvPr id="89" name="Oval 44"/>
              <p:cNvSpPr>
                <a:spLocks noChangeArrowheads="1"/>
              </p:cNvSpPr>
              <p:nvPr/>
            </p:nvSpPr>
            <p:spPr bwMode="auto">
              <a:xfrm>
                <a:off x="2511" y="1728"/>
                <a:ext cx="336" cy="240"/>
              </a:xfrm>
              <a:prstGeom prst="ellipse">
                <a:avLst/>
              </a:prstGeom>
              <a:noFill/>
              <a:ln w="9525">
                <a:solidFill>
                  <a:srgbClr val="0000FF"/>
                </a:solidFill>
                <a:round/>
                <a:headEnd/>
                <a:tailEnd/>
              </a:ln>
            </p:spPr>
            <p:txBody>
              <a:bodyPr wrap="none" anchor="ctr"/>
              <a:lstStyle/>
              <a:p>
                <a:endParaRPr lang="en-US" sz="2000"/>
              </a:p>
            </p:txBody>
          </p:sp>
          <p:grpSp>
            <p:nvGrpSpPr>
              <p:cNvPr id="90" name="Group 45"/>
              <p:cNvGrpSpPr>
                <a:grpSpLocks/>
              </p:cNvGrpSpPr>
              <p:nvPr/>
            </p:nvGrpSpPr>
            <p:grpSpPr bwMode="auto">
              <a:xfrm rot="1058184">
                <a:off x="3938" y="1758"/>
                <a:ext cx="480" cy="252"/>
                <a:chOff x="3408" y="1842"/>
                <a:chExt cx="480" cy="252"/>
              </a:xfrm>
            </p:grpSpPr>
            <p:sp>
              <p:nvSpPr>
                <p:cNvPr id="98" name="Line 46"/>
                <p:cNvSpPr>
                  <a:spLocks noChangeShapeType="1"/>
                </p:cNvSpPr>
                <p:nvPr/>
              </p:nvSpPr>
              <p:spPr bwMode="auto">
                <a:xfrm>
                  <a:off x="3600" y="1968"/>
                  <a:ext cx="288" cy="96"/>
                </a:xfrm>
                <a:prstGeom prst="line">
                  <a:avLst/>
                </a:prstGeom>
                <a:noFill/>
                <a:ln w="9525">
                  <a:solidFill>
                    <a:schemeClr val="tx1"/>
                  </a:solidFill>
                  <a:round/>
                  <a:headEnd/>
                  <a:tailEnd type="triangle" w="med" len="med"/>
                </a:ln>
              </p:spPr>
              <p:txBody>
                <a:bodyPr wrap="none"/>
                <a:lstStyle/>
                <a:p>
                  <a:endParaRPr lang="en-US" sz="2000"/>
                </a:p>
              </p:txBody>
            </p:sp>
            <p:sp>
              <p:nvSpPr>
                <p:cNvPr id="99" name="Text Box 47"/>
                <p:cNvSpPr txBox="1">
                  <a:spLocks noChangeArrowheads="1"/>
                </p:cNvSpPr>
                <p:nvPr/>
              </p:nvSpPr>
              <p:spPr bwMode="auto">
                <a:xfrm>
                  <a:off x="3408" y="1842"/>
                  <a:ext cx="240" cy="252"/>
                </a:xfrm>
                <a:prstGeom prst="rect">
                  <a:avLst/>
                </a:prstGeom>
                <a:noFill/>
                <a:ln w="9525">
                  <a:noFill/>
                  <a:miter lim="800000"/>
                  <a:headEnd/>
                  <a:tailEnd/>
                </a:ln>
              </p:spPr>
              <p:txBody>
                <a:bodyPr>
                  <a:spAutoFit/>
                </a:bodyPr>
                <a:lstStyle/>
                <a:p>
                  <a:r>
                    <a:rPr lang="en-AU" sz="2000" b="0">
                      <a:latin typeface="Times New Roman" pitchFamily="18" charset="0"/>
                      <a:sym typeface="Symbol" pitchFamily="18" charset="2"/>
                    </a:rPr>
                    <a:t></a:t>
                  </a:r>
                  <a:endParaRPr lang="en-AU" sz="2000" b="0">
                    <a:latin typeface="Times New Roman" pitchFamily="18" charset="0"/>
                  </a:endParaRPr>
                </a:p>
              </p:txBody>
            </p:sp>
          </p:grpSp>
          <p:grpSp>
            <p:nvGrpSpPr>
              <p:cNvPr id="91" name="Group 48"/>
              <p:cNvGrpSpPr>
                <a:grpSpLocks/>
              </p:cNvGrpSpPr>
              <p:nvPr/>
            </p:nvGrpSpPr>
            <p:grpSpPr bwMode="auto">
              <a:xfrm rot="1058184">
                <a:off x="4142" y="1600"/>
                <a:ext cx="572" cy="877"/>
                <a:chOff x="3648" y="1602"/>
                <a:chExt cx="572" cy="877"/>
              </a:xfrm>
            </p:grpSpPr>
            <p:sp>
              <p:nvSpPr>
                <p:cNvPr id="94" name="Line 49"/>
                <p:cNvSpPr>
                  <a:spLocks noChangeShapeType="1"/>
                </p:cNvSpPr>
                <p:nvPr/>
              </p:nvSpPr>
              <p:spPr bwMode="auto">
                <a:xfrm flipV="1">
                  <a:off x="3840" y="1824"/>
                  <a:ext cx="96" cy="384"/>
                </a:xfrm>
                <a:prstGeom prst="line">
                  <a:avLst/>
                </a:prstGeom>
                <a:noFill/>
                <a:ln w="9525">
                  <a:solidFill>
                    <a:schemeClr val="tx1"/>
                  </a:solidFill>
                  <a:round/>
                  <a:headEnd type="stealth"/>
                  <a:tailEnd type="none" w="med" len="med"/>
                </a:ln>
              </p:spPr>
              <p:txBody>
                <a:bodyPr wrap="none"/>
                <a:lstStyle/>
                <a:p>
                  <a:endParaRPr lang="en-US" sz="2000"/>
                </a:p>
              </p:txBody>
            </p:sp>
            <p:sp>
              <p:nvSpPr>
                <p:cNvPr id="95" name="Text Box 50"/>
                <p:cNvSpPr txBox="1">
                  <a:spLocks noChangeArrowheads="1"/>
                </p:cNvSpPr>
                <p:nvPr/>
              </p:nvSpPr>
              <p:spPr bwMode="auto">
                <a:xfrm>
                  <a:off x="3648" y="1602"/>
                  <a:ext cx="337" cy="252"/>
                </a:xfrm>
                <a:prstGeom prst="rect">
                  <a:avLst/>
                </a:prstGeom>
                <a:noFill/>
                <a:ln w="9525">
                  <a:noFill/>
                  <a:miter lim="800000"/>
                  <a:headEnd/>
                  <a:tailEnd/>
                </a:ln>
              </p:spPr>
              <p:txBody>
                <a:bodyPr wrap="square">
                  <a:spAutoFit/>
                </a:bodyPr>
                <a:lstStyle/>
                <a:p>
                  <a:pPr algn="l" rtl="0"/>
                  <a:r>
                    <a:rPr lang="en-AU" sz="2000" b="0" dirty="0" smtClean="0">
                      <a:latin typeface="Times New Roman" pitchFamily="18" charset="0"/>
                      <a:sym typeface="Symbol" pitchFamily="18" charset="2"/>
                    </a:rPr>
                    <a:t></a:t>
                  </a:r>
                  <a:r>
                    <a:rPr lang="en-AU" sz="2000" b="0" baseline="-25000" dirty="0" smtClean="0">
                      <a:latin typeface="Times New Roman" pitchFamily="18" charset="0"/>
                      <a:sym typeface="Symbol" pitchFamily="18" charset="2"/>
                    </a:rPr>
                    <a:t>d</a:t>
                  </a:r>
                  <a:endParaRPr lang="en-AU" sz="2000" b="0" baseline="-25000" dirty="0">
                    <a:latin typeface="Times New Roman" pitchFamily="18" charset="0"/>
                  </a:endParaRPr>
                </a:p>
              </p:txBody>
            </p:sp>
            <p:sp>
              <p:nvSpPr>
                <p:cNvPr id="96" name="Line 51"/>
                <p:cNvSpPr>
                  <a:spLocks noChangeShapeType="1"/>
                </p:cNvSpPr>
                <p:nvPr/>
              </p:nvSpPr>
              <p:spPr bwMode="auto">
                <a:xfrm flipH="1">
                  <a:off x="3888" y="2016"/>
                  <a:ext cx="96" cy="336"/>
                </a:xfrm>
                <a:prstGeom prst="line">
                  <a:avLst/>
                </a:prstGeom>
                <a:noFill/>
                <a:ln w="9525">
                  <a:solidFill>
                    <a:schemeClr val="tx1"/>
                  </a:solidFill>
                  <a:round/>
                  <a:headEnd type="stealth"/>
                  <a:tailEnd type="none" w="med" len="med"/>
                </a:ln>
              </p:spPr>
              <p:txBody>
                <a:bodyPr wrap="none"/>
                <a:lstStyle/>
                <a:p>
                  <a:endParaRPr lang="en-US" sz="2000"/>
                </a:p>
              </p:txBody>
            </p:sp>
            <p:sp>
              <p:nvSpPr>
                <p:cNvPr id="97" name="Text Box 52"/>
                <p:cNvSpPr txBox="1">
                  <a:spLocks noChangeArrowheads="1"/>
                </p:cNvSpPr>
                <p:nvPr/>
              </p:nvSpPr>
              <p:spPr bwMode="auto">
                <a:xfrm>
                  <a:off x="3937" y="2227"/>
                  <a:ext cx="283" cy="252"/>
                </a:xfrm>
                <a:prstGeom prst="rect">
                  <a:avLst/>
                </a:prstGeom>
                <a:noFill/>
                <a:ln w="9525">
                  <a:noFill/>
                  <a:miter lim="800000"/>
                  <a:headEnd/>
                  <a:tailEnd/>
                </a:ln>
              </p:spPr>
              <p:txBody>
                <a:bodyPr wrap="square">
                  <a:spAutoFit/>
                </a:bodyPr>
                <a:lstStyle/>
                <a:p>
                  <a:pPr algn="l" rtl="0"/>
                  <a:r>
                    <a:rPr lang="en-AU" sz="2000" b="0" dirty="0" smtClean="0">
                      <a:latin typeface="Times New Roman" pitchFamily="18" charset="0"/>
                      <a:sym typeface="Symbol" pitchFamily="18" charset="2"/>
                    </a:rPr>
                    <a:t></a:t>
                  </a:r>
                  <a:r>
                    <a:rPr lang="en-AU" sz="2000" b="0" baseline="-25000" dirty="0" smtClean="0">
                      <a:latin typeface="Times New Roman" pitchFamily="18" charset="0"/>
                      <a:sym typeface="Symbol" pitchFamily="18" charset="2"/>
                    </a:rPr>
                    <a:t>f</a:t>
                  </a:r>
                  <a:endParaRPr lang="en-AU" sz="2000" b="0" baseline="-25000" dirty="0">
                    <a:latin typeface="Times New Roman" pitchFamily="18" charset="0"/>
                  </a:endParaRPr>
                </a:p>
              </p:txBody>
            </p:sp>
          </p:grpSp>
          <p:sp>
            <p:nvSpPr>
              <p:cNvPr id="92" name="Line 53"/>
              <p:cNvSpPr>
                <a:spLocks noChangeShapeType="1"/>
              </p:cNvSpPr>
              <p:nvPr/>
            </p:nvSpPr>
            <p:spPr bwMode="auto">
              <a:xfrm flipV="1">
                <a:off x="2658" y="1374"/>
                <a:ext cx="1755" cy="345"/>
              </a:xfrm>
              <a:prstGeom prst="line">
                <a:avLst/>
              </a:prstGeom>
              <a:noFill/>
              <a:ln w="9525">
                <a:solidFill>
                  <a:schemeClr val="tx1"/>
                </a:solidFill>
                <a:round/>
                <a:headEnd/>
                <a:tailEnd/>
              </a:ln>
            </p:spPr>
            <p:txBody>
              <a:bodyPr wrap="none"/>
              <a:lstStyle/>
              <a:p>
                <a:endParaRPr lang="en-US" sz="2000"/>
              </a:p>
            </p:txBody>
          </p:sp>
          <p:sp>
            <p:nvSpPr>
              <p:cNvPr id="93" name="Line 54"/>
              <p:cNvSpPr>
                <a:spLocks noChangeShapeType="1"/>
              </p:cNvSpPr>
              <p:nvPr/>
            </p:nvSpPr>
            <p:spPr bwMode="auto">
              <a:xfrm>
                <a:off x="2568" y="1956"/>
                <a:ext cx="1640" cy="710"/>
              </a:xfrm>
              <a:prstGeom prst="line">
                <a:avLst/>
              </a:prstGeom>
              <a:noFill/>
              <a:ln w="9525">
                <a:solidFill>
                  <a:schemeClr val="tx1"/>
                </a:solidFill>
                <a:round/>
                <a:headEnd/>
                <a:tailEnd/>
              </a:ln>
            </p:spPr>
            <p:txBody>
              <a:bodyPr wrap="none"/>
              <a:lstStyle/>
              <a:p>
                <a:endParaRPr lang="en-US" sz="2000"/>
              </a:p>
            </p:txBody>
          </p:sp>
        </p:grpSp>
      </p:grpSp>
      <p:sp>
        <p:nvSpPr>
          <p:cNvPr id="110" name="Text Box 32"/>
          <p:cNvSpPr txBox="1">
            <a:spLocks noChangeArrowheads="1"/>
          </p:cNvSpPr>
          <p:nvPr/>
        </p:nvSpPr>
        <p:spPr bwMode="auto">
          <a:xfrm>
            <a:off x="267582" y="2655055"/>
            <a:ext cx="8617067" cy="707886"/>
          </a:xfrm>
          <a:prstGeom prst="rect">
            <a:avLst/>
          </a:prstGeom>
          <a:noFill/>
          <a:ln w="9525">
            <a:noFill/>
            <a:miter lim="800000"/>
            <a:headEnd/>
            <a:tailEnd/>
          </a:ln>
        </p:spPr>
        <p:txBody>
          <a:bodyPr wrap="square">
            <a:spAutoFit/>
          </a:bodyPr>
          <a:lstStyle/>
          <a:p>
            <a:pPr algn="just" rtl="0"/>
            <a:r>
              <a:rPr lang="en-US" sz="2000" b="1" dirty="0" smtClean="0">
                <a:latin typeface="+mn-lt"/>
              </a:rPr>
              <a:t>The analysis involves </a:t>
            </a:r>
            <a:r>
              <a:rPr lang="en-US" sz="2000" b="1" dirty="0" smtClean="0">
                <a:solidFill>
                  <a:srgbClr val="FF0000"/>
                </a:solidFill>
                <a:latin typeface="+mn-lt"/>
              </a:rPr>
              <a:t>determining</a:t>
            </a:r>
            <a:r>
              <a:rPr lang="en-US" sz="2000" b="1" dirty="0" smtClean="0">
                <a:latin typeface="+mn-lt"/>
              </a:rPr>
              <a:t> and </a:t>
            </a:r>
            <a:r>
              <a:rPr lang="en-US" sz="2000" b="1" dirty="0" smtClean="0">
                <a:solidFill>
                  <a:srgbClr val="FF0000"/>
                </a:solidFill>
                <a:latin typeface="+mn-lt"/>
              </a:rPr>
              <a:t>comparing</a:t>
            </a:r>
            <a:r>
              <a:rPr lang="en-US" sz="2000" b="1" dirty="0" smtClean="0">
                <a:latin typeface="+mn-lt"/>
              </a:rPr>
              <a:t> the </a:t>
            </a:r>
            <a:r>
              <a:rPr lang="en-US" sz="2000" b="1" i="1" dirty="0" smtClean="0">
                <a:solidFill>
                  <a:srgbClr val="00B050"/>
                </a:solidFill>
                <a:latin typeface="+mn-lt"/>
              </a:rPr>
              <a:t>shear stress</a:t>
            </a:r>
            <a:r>
              <a:rPr lang="en-US" sz="2000" b="1" i="1" dirty="0" smtClean="0">
                <a:latin typeface="+mn-lt"/>
              </a:rPr>
              <a:t> developed </a:t>
            </a:r>
            <a:r>
              <a:rPr lang="en-US" sz="2000" b="1" dirty="0" smtClean="0">
                <a:latin typeface="+mn-lt"/>
              </a:rPr>
              <a:t>along the most likely </a:t>
            </a:r>
            <a:r>
              <a:rPr lang="en-US" sz="2000" b="1" dirty="0" smtClean="0">
                <a:solidFill>
                  <a:srgbClr val="FF0000"/>
                </a:solidFill>
                <a:latin typeface="+mn-lt"/>
              </a:rPr>
              <a:t>rupture surface</a:t>
            </a:r>
            <a:r>
              <a:rPr lang="en-US" sz="2000" b="1" dirty="0" smtClean="0">
                <a:latin typeface="+mn-lt"/>
              </a:rPr>
              <a:t> to the </a:t>
            </a:r>
            <a:r>
              <a:rPr lang="en-US" sz="2000" b="1" i="1" dirty="0" smtClean="0">
                <a:solidFill>
                  <a:srgbClr val="00B050"/>
                </a:solidFill>
                <a:latin typeface="+mn-lt"/>
              </a:rPr>
              <a:t>shear strength</a:t>
            </a:r>
            <a:r>
              <a:rPr lang="en-US" sz="2000" b="1" i="1" dirty="0" smtClean="0">
                <a:latin typeface="+mn-lt"/>
              </a:rPr>
              <a:t> of soil.</a:t>
            </a:r>
          </a:p>
        </p:txBody>
      </p:sp>
    </p:spTree>
    <p:extLst>
      <p:ext uri="{BB962C8B-B14F-4D97-AF65-F5344CB8AC3E}">
        <p14:creationId xmlns:p14="http://schemas.microsoft.com/office/powerpoint/2010/main" val="386106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left)">
                                      <p:cBhvr>
                                        <p:cTn id="12" dur="1000"/>
                                        <p:tgtEl>
                                          <p:spTgt spid="8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1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5257" y="28385"/>
            <a:ext cx="4848232" cy="461665"/>
          </a:xfrm>
          <a:prstGeom prst="rect">
            <a:avLst/>
          </a:prstGeom>
        </p:spPr>
        <p:txBody>
          <a:bodyPr vert="horz" lIns="91440" tIns="45720" rIns="91440" bIns="45720" rtlCol="0">
            <a:noAutofit/>
          </a:bodyPr>
          <a:lstStyle/>
          <a:p>
            <a:pPr algn="l" defTabSz="685800" rtl="0">
              <a:spcBef>
                <a:spcPts val="750"/>
              </a:spcBef>
              <a:buClr>
                <a:srgbClr val="0070C0"/>
              </a:buClr>
              <a:buFont typeface="Arial" panose="020B0604020202020204" pitchFamily="34" charset="0"/>
              <a:buNone/>
            </a:pPr>
            <a:r>
              <a:rPr lang="en-US" sz="2400" b="1" u="sng" dirty="0">
                <a:solidFill>
                  <a:srgbClr val="C00000"/>
                </a:solidFill>
                <a:latin typeface="+mn-lt"/>
                <a:cs typeface="+mn-cs"/>
              </a:rPr>
              <a:t>Methods of Slope Stability Analysis</a:t>
            </a:r>
          </a:p>
        </p:txBody>
      </p:sp>
      <p:sp>
        <p:nvSpPr>
          <p:cNvPr id="4" name="Rectangle 3"/>
          <p:cNvSpPr/>
          <p:nvPr/>
        </p:nvSpPr>
        <p:spPr>
          <a:xfrm>
            <a:off x="209549" y="443004"/>
            <a:ext cx="2876551" cy="461665"/>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400" b="1" dirty="0" smtClean="0">
                <a:solidFill>
                  <a:srgbClr val="0B0BEF"/>
                </a:solidFill>
                <a:latin typeface="+mn-lt"/>
              </a:rPr>
              <a:t>Limit equilibrium</a:t>
            </a:r>
            <a:endParaRPr lang="en-US" sz="2400" b="1" dirty="0">
              <a:solidFill>
                <a:srgbClr val="0B0BEF"/>
              </a:solidFill>
              <a:latin typeface="+mn-lt"/>
            </a:endParaRPr>
          </a:p>
        </p:txBody>
      </p:sp>
      <p:sp>
        <p:nvSpPr>
          <p:cNvPr id="5" name="Rectangle 4"/>
          <p:cNvSpPr/>
          <p:nvPr/>
        </p:nvSpPr>
        <p:spPr>
          <a:xfrm>
            <a:off x="209548" y="852575"/>
            <a:ext cx="2876551" cy="461665"/>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400" b="1" dirty="0" smtClean="0">
                <a:solidFill>
                  <a:srgbClr val="0B0BEF"/>
                </a:solidFill>
                <a:latin typeface="+mn-lt"/>
              </a:rPr>
              <a:t>Limit analysis</a:t>
            </a:r>
            <a:endParaRPr lang="en-US" sz="2400" b="1" dirty="0">
              <a:solidFill>
                <a:srgbClr val="0B0BEF"/>
              </a:solidFill>
              <a:latin typeface="+mn-lt"/>
            </a:endParaRPr>
          </a:p>
        </p:txBody>
      </p:sp>
      <p:sp>
        <p:nvSpPr>
          <p:cNvPr id="6" name="Rectangle 5"/>
          <p:cNvSpPr/>
          <p:nvPr/>
        </p:nvSpPr>
        <p:spPr>
          <a:xfrm>
            <a:off x="209547" y="1247864"/>
            <a:ext cx="3833816" cy="461665"/>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400" b="1" dirty="0" smtClean="0">
                <a:solidFill>
                  <a:srgbClr val="0B0BEF"/>
                </a:solidFill>
                <a:latin typeface="+mn-lt"/>
              </a:rPr>
              <a:t>Numerical methods</a:t>
            </a:r>
            <a:endParaRPr lang="en-US" sz="2400" b="1" dirty="0">
              <a:solidFill>
                <a:srgbClr val="0B0BEF"/>
              </a:solidFill>
              <a:latin typeface="+mn-lt"/>
            </a:endParaRPr>
          </a:p>
        </p:txBody>
      </p:sp>
      <p:sp>
        <p:nvSpPr>
          <p:cNvPr id="7" name="Rectangle 6"/>
          <p:cNvSpPr/>
          <p:nvPr/>
        </p:nvSpPr>
        <p:spPr>
          <a:xfrm>
            <a:off x="438148" y="1800313"/>
            <a:ext cx="8005766" cy="830997"/>
          </a:xfrm>
          <a:prstGeom prst="rect">
            <a:avLst/>
          </a:prstGeom>
        </p:spPr>
        <p:txBody>
          <a:bodyPr wrap="square">
            <a:spAutoFit/>
          </a:bodyPr>
          <a:lstStyle/>
          <a:p>
            <a:pPr algn="just" rtl="0">
              <a:buClr>
                <a:srgbClr val="FF0000"/>
              </a:buClr>
            </a:pPr>
            <a:r>
              <a:rPr lang="en-US" sz="2400" b="1" dirty="0">
                <a:solidFill>
                  <a:srgbClr val="002060"/>
                </a:solidFill>
                <a:latin typeface="+mn-lt"/>
              </a:rPr>
              <a:t>We will consider only the </a:t>
            </a:r>
            <a:r>
              <a:rPr lang="en-US" sz="2400" b="1" dirty="0">
                <a:solidFill>
                  <a:srgbClr val="FF0000"/>
                </a:solidFill>
                <a:latin typeface="+mn-lt"/>
              </a:rPr>
              <a:t>limit equilibrium method</a:t>
            </a:r>
            <a:r>
              <a:rPr lang="en-US" sz="2400" b="1" dirty="0">
                <a:solidFill>
                  <a:srgbClr val="002060"/>
                </a:solidFill>
                <a:latin typeface="+mn-lt"/>
              </a:rPr>
              <a:t>, since it is the </a:t>
            </a:r>
            <a:r>
              <a:rPr lang="en-US" sz="2400" b="1" dirty="0">
                <a:solidFill>
                  <a:srgbClr val="FF0000"/>
                </a:solidFill>
                <a:latin typeface="+mn-lt"/>
              </a:rPr>
              <a:t>oldest</a:t>
            </a:r>
            <a:r>
              <a:rPr lang="en-US" sz="2400" b="1" dirty="0">
                <a:solidFill>
                  <a:srgbClr val="002060"/>
                </a:solidFill>
                <a:latin typeface="+mn-lt"/>
              </a:rPr>
              <a:t> and the </a:t>
            </a:r>
            <a:r>
              <a:rPr lang="en-US" sz="2400" b="1" dirty="0">
                <a:solidFill>
                  <a:srgbClr val="FF0000"/>
                </a:solidFill>
                <a:latin typeface="+mn-lt"/>
              </a:rPr>
              <a:t>mostly</a:t>
            </a:r>
            <a:r>
              <a:rPr lang="en-US" sz="2400" b="1" dirty="0">
                <a:solidFill>
                  <a:srgbClr val="002060"/>
                </a:solidFill>
                <a:latin typeface="+mn-lt"/>
              </a:rPr>
              <a:t> </a:t>
            </a:r>
            <a:r>
              <a:rPr lang="en-US" sz="2400" b="1" dirty="0">
                <a:solidFill>
                  <a:srgbClr val="FF0000"/>
                </a:solidFill>
                <a:latin typeface="+mn-lt"/>
              </a:rPr>
              <a:t>used</a:t>
            </a:r>
            <a:r>
              <a:rPr lang="en-US" sz="2400" b="1" dirty="0">
                <a:solidFill>
                  <a:srgbClr val="002060"/>
                </a:solidFill>
                <a:latin typeface="+mn-lt"/>
              </a:rPr>
              <a:t> method in </a:t>
            </a:r>
            <a:r>
              <a:rPr lang="en-US" sz="2400" b="1" dirty="0" smtClean="0">
                <a:solidFill>
                  <a:srgbClr val="002060"/>
                </a:solidFill>
                <a:latin typeface="+mn-lt"/>
              </a:rPr>
              <a:t>practice.</a:t>
            </a:r>
            <a:endParaRPr lang="en-US" sz="2400" b="1" dirty="0">
              <a:solidFill>
                <a:srgbClr val="002060"/>
              </a:solidFill>
              <a:latin typeface="+mn-lt"/>
            </a:endParaRPr>
          </a:p>
        </p:txBody>
      </p:sp>
      <p:sp>
        <p:nvSpPr>
          <p:cNvPr id="8" name="Rectangle 7"/>
          <p:cNvSpPr/>
          <p:nvPr/>
        </p:nvSpPr>
        <p:spPr>
          <a:xfrm>
            <a:off x="195256" y="2839100"/>
            <a:ext cx="4433891" cy="461665"/>
          </a:xfrm>
          <a:prstGeom prst="rect">
            <a:avLst/>
          </a:prstGeom>
        </p:spPr>
        <p:txBody>
          <a:bodyPr vert="horz" lIns="91440" tIns="45720" rIns="91440" bIns="45720" rtlCol="0">
            <a:noAutofit/>
          </a:bodyPr>
          <a:lstStyle/>
          <a:p>
            <a:pPr algn="l" defTabSz="685800" rtl="0">
              <a:spcBef>
                <a:spcPts val="750"/>
              </a:spcBef>
              <a:buClr>
                <a:srgbClr val="0070C0"/>
              </a:buClr>
              <a:buFont typeface="Arial" panose="020B0604020202020204" pitchFamily="34" charset="0"/>
              <a:buNone/>
            </a:pPr>
            <a:r>
              <a:rPr lang="en-US" sz="2400" b="1" u="sng" dirty="0">
                <a:solidFill>
                  <a:srgbClr val="C00000"/>
                </a:solidFill>
                <a:latin typeface="+mn-lt"/>
                <a:cs typeface="+mn-cs"/>
              </a:rPr>
              <a:t>Assumptions of Stability Analysis</a:t>
            </a:r>
          </a:p>
        </p:txBody>
      </p:sp>
      <p:sp>
        <p:nvSpPr>
          <p:cNvPr id="9" name="Rectangle 8"/>
          <p:cNvSpPr/>
          <p:nvPr/>
        </p:nvSpPr>
        <p:spPr>
          <a:xfrm>
            <a:off x="195256" y="3323165"/>
            <a:ext cx="6505578" cy="461665"/>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400" b="1" dirty="0" smtClean="0">
                <a:solidFill>
                  <a:srgbClr val="0B0BEF"/>
                </a:solidFill>
                <a:latin typeface="+mn-lt"/>
              </a:rPr>
              <a:t>The problem is considered in </a:t>
            </a:r>
            <a:r>
              <a:rPr lang="en-US" sz="2400" b="1" dirty="0" smtClean="0">
                <a:solidFill>
                  <a:srgbClr val="FF0000"/>
                </a:solidFill>
                <a:latin typeface="+mn-lt"/>
              </a:rPr>
              <a:t>two-dimensions</a:t>
            </a:r>
            <a:endParaRPr lang="en-US" sz="2400" b="1" dirty="0">
              <a:solidFill>
                <a:srgbClr val="FF0000"/>
              </a:solidFill>
              <a:latin typeface="+mn-lt"/>
            </a:endParaRPr>
          </a:p>
        </p:txBody>
      </p:sp>
      <p:sp>
        <p:nvSpPr>
          <p:cNvPr id="10" name="Rectangle 9"/>
          <p:cNvSpPr/>
          <p:nvPr/>
        </p:nvSpPr>
        <p:spPr>
          <a:xfrm>
            <a:off x="195256" y="3860710"/>
            <a:ext cx="6548439" cy="461665"/>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400" b="1" dirty="0" smtClean="0">
                <a:solidFill>
                  <a:srgbClr val="0B0BEF"/>
                </a:solidFill>
                <a:latin typeface="+mn-lt"/>
              </a:rPr>
              <a:t>The failure mass moves as a </a:t>
            </a:r>
            <a:r>
              <a:rPr lang="en-US" sz="2400" b="1" dirty="0" smtClean="0">
                <a:solidFill>
                  <a:srgbClr val="FF0000"/>
                </a:solidFill>
                <a:latin typeface="+mn-lt"/>
              </a:rPr>
              <a:t>rigid</a:t>
            </a:r>
            <a:r>
              <a:rPr lang="en-US" sz="2400" b="1" dirty="0" smtClean="0">
                <a:solidFill>
                  <a:srgbClr val="0B0BEF"/>
                </a:solidFill>
                <a:latin typeface="+mn-lt"/>
              </a:rPr>
              <a:t> </a:t>
            </a:r>
            <a:r>
              <a:rPr lang="en-US" sz="2400" b="1" dirty="0" smtClean="0">
                <a:solidFill>
                  <a:srgbClr val="FF0000"/>
                </a:solidFill>
                <a:latin typeface="+mn-lt"/>
              </a:rPr>
              <a:t>body</a:t>
            </a:r>
            <a:endParaRPr lang="en-US" sz="2400" b="1" dirty="0">
              <a:solidFill>
                <a:srgbClr val="FF0000"/>
              </a:solidFill>
              <a:latin typeface="+mn-lt"/>
            </a:endParaRPr>
          </a:p>
        </p:txBody>
      </p:sp>
      <p:sp>
        <p:nvSpPr>
          <p:cNvPr id="11" name="Rectangle 10"/>
          <p:cNvSpPr/>
          <p:nvPr/>
        </p:nvSpPr>
        <p:spPr>
          <a:xfrm>
            <a:off x="195256" y="4386818"/>
            <a:ext cx="8248652" cy="461665"/>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400" b="1" dirty="0" smtClean="0">
                <a:solidFill>
                  <a:srgbClr val="0B0BEF"/>
                </a:solidFill>
                <a:latin typeface="+mn-lt"/>
              </a:rPr>
              <a:t>The shear strength along the failure surface is </a:t>
            </a:r>
            <a:r>
              <a:rPr lang="en-US" sz="2400" b="1" dirty="0" smtClean="0">
                <a:solidFill>
                  <a:srgbClr val="FF0000"/>
                </a:solidFill>
                <a:latin typeface="+mn-lt"/>
              </a:rPr>
              <a:t>isotropic</a:t>
            </a:r>
            <a:endParaRPr lang="en-US" sz="2400" b="1" dirty="0">
              <a:solidFill>
                <a:srgbClr val="FF0000"/>
              </a:solidFill>
              <a:latin typeface="+mn-lt"/>
            </a:endParaRPr>
          </a:p>
        </p:txBody>
      </p:sp>
      <p:sp>
        <p:nvSpPr>
          <p:cNvPr id="12" name="Rectangle 11"/>
          <p:cNvSpPr/>
          <p:nvPr/>
        </p:nvSpPr>
        <p:spPr>
          <a:xfrm>
            <a:off x="195256" y="4870534"/>
            <a:ext cx="8248652" cy="830997"/>
          </a:xfrm>
          <a:prstGeom prst="rect">
            <a:avLst/>
          </a:prstGeom>
        </p:spPr>
        <p:txBody>
          <a:bodyPr wrap="square">
            <a:spAutoFit/>
          </a:bodyPr>
          <a:lstStyle/>
          <a:p>
            <a:pPr marL="285750" indent="-285750" algn="just" rtl="0">
              <a:buClr>
                <a:srgbClr val="FF0000"/>
              </a:buClr>
              <a:buFont typeface="Courier New" panose="02070309020205020404" pitchFamily="49" charset="0"/>
              <a:buChar char="o"/>
            </a:pPr>
            <a:r>
              <a:rPr lang="en-US" sz="2400" b="1" dirty="0" smtClean="0">
                <a:solidFill>
                  <a:srgbClr val="0B0BEF"/>
                </a:solidFill>
                <a:latin typeface="+mn-lt"/>
              </a:rPr>
              <a:t>The factor of safety is defined in terms of the </a:t>
            </a:r>
            <a:r>
              <a:rPr lang="en-US" sz="2400" b="1" dirty="0" smtClean="0">
                <a:solidFill>
                  <a:srgbClr val="FF0000"/>
                </a:solidFill>
                <a:latin typeface="+mn-lt"/>
              </a:rPr>
              <a:t>average</a:t>
            </a:r>
            <a:r>
              <a:rPr lang="en-US" sz="2400" b="1" dirty="0" smtClean="0">
                <a:solidFill>
                  <a:srgbClr val="0B0BEF"/>
                </a:solidFill>
                <a:latin typeface="+mn-lt"/>
              </a:rPr>
              <a:t> shear </a:t>
            </a:r>
            <a:r>
              <a:rPr lang="en-US" sz="2400" b="1" dirty="0" smtClean="0">
                <a:solidFill>
                  <a:srgbClr val="FF3300"/>
                </a:solidFill>
                <a:latin typeface="+mn-lt"/>
              </a:rPr>
              <a:t>stress</a:t>
            </a:r>
            <a:r>
              <a:rPr lang="en-US" sz="2400" b="1" dirty="0" smtClean="0">
                <a:solidFill>
                  <a:srgbClr val="0B0BEF"/>
                </a:solidFill>
                <a:latin typeface="+mn-lt"/>
              </a:rPr>
              <a:t> and average shear </a:t>
            </a:r>
            <a:r>
              <a:rPr lang="en-US" sz="2400" b="1" dirty="0" smtClean="0">
                <a:solidFill>
                  <a:srgbClr val="FF3300"/>
                </a:solidFill>
                <a:latin typeface="+mn-lt"/>
              </a:rPr>
              <a:t>strength</a:t>
            </a:r>
            <a:r>
              <a:rPr lang="en-US" sz="2400" b="1" dirty="0" smtClean="0">
                <a:solidFill>
                  <a:srgbClr val="0B0BEF"/>
                </a:solidFill>
                <a:latin typeface="+mn-lt"/>
              </a:rPr>
              <a:t> along the failure surface</a:t>
            </a:r>
            <a:endParaRPr lang="en-US" sz="2400" b="1" dirty="0">
              <a:solidFill>
                <a:srgbClr val="0B0BEF"/>
              </a:solidFill>
              <a:latin typeface="+mn-lt"/>
            </a:endParaRPr>
          </a:p>
        </p:txBody>
      </p:sp>
    </p:spTree>
    <p:extLst>
      <p:ext uri="{BB962C8B-B14F-4D97-AF65-F5344CB8AC3E}">
        <p14:creationId xmlns:p14="http://schemas.microsoft.com/office/powerpoint/2010/main" val="13756073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999921" y="602343"/>
            <a:ext cx="2643189" cy="647700"/>
          </a:xfrm>
          <a:prstGeom prst="rect">
            <a:avLst/>
          </a:prstGeom>
        </p:spPr>
        <p:txBody>
          <a:bodyPr anchor="ctr"/>
          <a:lstStyle/>
          <a:p>
            <a:pPr algn="ctr" rtl="0" eaLnBrk="0" hangingPunct="0">
              <a:defRPr/>
            </a:pPr>
            <a:r>
              <a:rPr lang="en-US" sz="3200" b="1" u="sng" dirty="0">
                <a:solidFill>
                  <a:srgbClr val="7030A0"/>
                </a:solidFill>
                <a:latin typeface="+mn-lt"/>
                <a:cs typeface="+mn-cs"/>
              </a:rPr>
              <a:t>Contents</a:t>
            </a:r>
          </a:p>
        </p:txBody>
      </p:sp>
      <p:sp>
        <p:nvSpPr>
          <p:cNvPr id="8" name="Rectangle 7"/>
          <p:cNvSpPr/>
          <p:nvPr/>
        </p:nvSpPr>
        <p:spPr>
          <a:xfrm>
            <a:off x="-4764"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9524" y="3048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278604" y="1411514"/>
            <a:ext cx="8577264" cy="4858657"/>
          </a:xfrm>
        </p:spPr>
        <p:txBody>
          <a:bodyPr rtlCol="0">
            <a:noAutofit/>
          </a:bodyPr>
          <a:lstStyle/>
          <a:p>
            <a:pPr marL="539750" indent="-357188" algn="l">
              <a:lnSpc>
                <a:spcPts val="3700"/>
              </a:lnSpc>
              <a:spcBef>
                <a:spcPts val="0"/>
              </a:spcBef>
              <a:buFont typeface="Wingdings" pitchFamily="2" charset="2"/>
              <a:buChar char="q"/>
              <a:defRPr/>
            </a:pPr>
            <a:r>
              <a:rPr lang="en-US" sz="2000" b="1" dirty="0" smtClean="0">
                <a:solidFill>
                  <a:srgbClr val="000000"/>
                </a:solidFill>
                <a:effectLst>
                  <a:outerShdw blurRad="38100" dist="38100" dir="2700000" algn="tl">
                    <a:srgbClr val="000000">
                      <a:alpha val="43137"/>
                    </a:srgbClr>
                  </a:outerShdw>
                </a:effectLst>
                <a:latin typeface="Arial Black" panose="020B0A04020102020204" pitchFamily="34" charset="0"/>
              </a:rPr>
              <a:t>Introduction </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Types of slope movements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Concepts of Slope Stability Analysis</a:t>
            </a:r>
          </a:p>
          <a:p>
            <a:pPr marL="539750" indent="-357188" algn="l">
              <a:lnSpc>
                <a:spcPts val="3700"/>
              </a:lnSpc>
              <a:spcBef>
                <a:spcPts val="0"/>
              </a:spcBef>
              <a:buFont typeface="Wingdings" pitchFamily="2" charset="2"/>
              <a:buChar char="q"/>
              <a:defRPr/>
            </a:pPr>
            <a:r>
              <a:rPr lang="en-US" sz="2000" b="1" dirty="0" smtClean="0">
                <a:solidFill>
                  <a:srgbClr val="FF0000"/>
                </a:solidFill>
                <a:effectLst>
                  <a:outerShdw blurRad="38100" dist="38100" dir="2700000" algn="tl">
                    <a:srgbClr val="000000">
                      <a:alpha val="43137"/>
                    </a:srgbClr>
                  </a:outerShdw>
                </a:effectLst>
                <a:latin typeface="Arial Black" panose="020B0A04020102020204" pitchFamily="34" charset="0"/>
              </a:rPr>
              <a:t>Factor of Safety</a:t>
            </a:r>
          </a:p>
          <a:p>
            <a:pPr marL="539750" indent="-357188" algn="l">
              <a:lnSpc>
                <a:spcPts val="3700"/>
              </a:lnSpc>
              <a:spcBef>
                <a:spcPts val="0"/>
              </a:spcBef>
              <a:buFont typeface="Wingdings" pitchFamily="2" charset="2"/>
              <a:buChar char="q"/>
              <a:defRPr/>
            </a:pP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Stability of Infinite Slopes </a:t>
            </a:r>
            <a:endPar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endParaRP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a:t>
            </a: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a:t>
            </a: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lopes with Plane Failure Surface</a:t>
            </a:r>
          </a:p>
          <a:p>
            <a:pPr marL="973138" indent="347663" algn="l">
              <a:lnSpc>
                <a:spcPts val="3700"/>
              </a:lnSpc>
              <a:spcBef>
                <a:spcPts val="0"/>
              </a:spcBef>
              <a:buFont typeface="Courier New" panose="02070309020205020404" pitchFamily="49" charset="0"/>
              <a:buChar char="o"/>
              <a:defRPr/>
            </a:pPr>
            <a:r>
              <a:rPr lang="en-US" sz="1800" b="1" dirty="0">
                <a:solidFill>
                  <a:schemeClr val="tx1"/>
                </a:solidFill>
                <a:effectLst>
                  <a:outerShdw blurRad="38100" dist="38100" dir="2700000" algn="tl">
                    <a:srgbClr val="000000">
                      <a:alpha val="43137"/>
                    </a:srgbClr>
                  </a:outerShdw>
                </a:effectLst>
                <a:latin typeface="Arial Black" panose="020B0A04020102020204" pitchFamily="34" charset="0"/>
              </a:rPr>
              <a:t>Culmann’s Method</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Slopes with Circular Failure Surface</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Mass Method</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Method of Slices</a:t>
            </a: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it-IT" sz="2000" b="1" dirty="0" smtClean="0">
              <a:solidFill>
                <a:schemeClr val="tx1"/>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p:txBody>
      </p:sp>
    </p:spTree>
    <p:extLst>
      <p:ext uri="{BB962C8B-B14F-4D97-AF65-F5344CB8AC3E}">
        <p14:creationId xmlns:p14="http://schemas.microsoft.com/office/powerpoint/2010/main" val="15908893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31892" y="1415056"/>
            <a:ext cx="6473161" cy="400110"/>
          </a:xfrm>
          <a:prstGeom prst="rect">
            <a:avLst/>
          </a:prstGeom>
        </p:spPr>
        <p:txBody>
          <a:bodyPr wrap="square">
            <a:spAutoFit/>
          </a:bodyPr>
          <a:lstStyle/>
          <a:p>
            <a:pPr algn="l" rtl="0"/>
            <a:r>
              <a:rPr lang="en-US" sz="2000" b="1" dirty="0" err="1" smtClean="0">
                <a:solidFill>
                  <a:srgbClr val="0B0BEF"/>
                </a:solidFill>
                <a:latin typeface="+mn-lt"/>
              </a:rPr>
              <a:t>F</a:t>
            </a:r>
            <a:r>
              <a:rPr lang="en-US" sz="2000" b="1" baseline="-25000" dirty="0" err="1" smtClean="0">
                <a:solidFill>
                  <a:srgbClr val="0B0BEF"/>
                </a:solidFill>
                <a:latin typeface="+mn-lt"/>
              </a:rPr>
              <a:t>s</a:t>
            </a:r>
            <a:r>
              <a:rPr lang="en-US" sz="2000" b="1" dirty="0" smtClean="0">
                <a:solidFill>
                  <a:srgbClr val="0B0BEF"/>
                </a:solidFill>
                <a:latin typeface="+mn-lt"/>
              </a:rPr>
              <a:t> is the ratio of resisting forces to the driving forces, or</a:t>
            </a:r>
            <a:endParaRPr lang="en-US" sz="2000" b="1" dirty="0">
              <a:solidFill>
                <a:srgbClr val="0B0BEF"/>
              </a:solidFill>
              <a:latin typeface="+mn-lt"/>
            </a:endParaRPr>
          </a:p>
        </p:txBody>
      </p:sp>
      <p:sp>
        <p:nvSpPr>
          <p:cNvPr id="15" name="Rectangle 14"/>
          <p:cNvSpPr/>
          <p:nvPr/>
        </p:nvSpPr>
        <p:spPr>
          <a:xfrm>
            <a:off x="118035" y="79633"/>
            <a:ext cx="2595620" cy="396450"/>
          </a:xfrm>
          <a:prstGeom prst="rect">
            <a:avLst/>
          </a:prstGeom>
          <a:solidFill>
            <a:srgbClr val="FFFF00"/>
          </a:solidFill>
          <a:ln w="9525">
            <a:noFill/>
            <a:miter lim="800000"/>
            <a:headEnd/>
            <a:tailEnd/>
          </a:ln>
        </p:spPr>
        <p:txBody>
          <a:bodyPr vert="horz" wrap="square" lIns="91440" tIns="45720" rIns="91440" bIns="45720" numCol="1" anchor="ctr" anchorCtr="0" compatLnSpc="1">
            <a:prstTxWarp prst="textNoShape">
              <a:avLst/>
            </a:prstTxWarp>
          </a:bodyPr>
          <a:lstStyle/>
          <a:p>
            <a:pPr algn="l" rtl="0" eaLnBrk="0" hangingPunct="0">
              <a:buFont typeface="Arial" charset="0"/>
              <a:buNone/>
            </a:pPr>
            <a:r>
              <a:rPr lang="en-US" sz="2800" b="1" u="sng" dirty="0">
                <a:solidFill>
                  <a:srgbClr val="C00000"/>
                </a:solidFill>
                <a:latin typeface="+mn-lt"/>
                <a:cs typeface="+mn-cs"/>
              </a:rPr>
              <a:t>Factor of Safety</a:t>
            </a:r>
          </a:p>
        </p:txBody>
      </p:sp>
      <p:sp>
        <p:nvSpPr>
          <p:cNvPr id="17" name="Rectangle 16"/>
          <p:cNvSpPr/>
          <p:nvPr/>
        </p:nvSpPr>
        <p:spPr>
          <a:xfrm>
            <a:off x="4641" y="537789"/>
            <a:ext cx="8256359" cy="707886"/>
          </a:xfrm>
          <a:prstGeom prst="rect">
            <a:avLst/>
          </a:prstGeom>
        </p:spPr>
        <p:txBody>
          <a:bodyPr wrap="square">
            <a:spAutoFit/>
          </a:bodyPr>
          <a:lstStyle/>
          <a:p>
            <a:pPr marL="228600" indent="-228600" algn="just" rtl="0">
              <a:buFont typeface="Arial" panose="020B0604020202020204" pitchFamily="34" charset="0"/>
              <a:buChar char="•"/>
            </a:pPr>
            <a:r>
              <a:rPr lang="en-US" sz="2000" b="1" dirty="0"/>
              <a:t>T</a:t>
            </a:r>
            <a:r>
              <a:rPr lang="en-US" sz="2000" b="1" dirty="0" smtClean="0"/>
              <a:t>he most common analytical methods of slope stability use a </a:t>
            </a:r>
            <a:r>
              <a:rPr lang="en-US" sz="2000" b="1" dirty="0">
                <a:solidFill>
                  <a:srgbClr val="0070C0"/>
                </a:solidFill>
              </a:rPr>
              <a:t>factor of safety F</a:t>
            </a:r>
            <a:r>
              <a:rPr lang="en-US" sz="2000" b="1" baseline="-25000" dirty="0">
                <a:solidFill>
                  <a:srgbClr val="0070C0"/>
                </a:solidFill>
              </a:rPr>
              <a:t>S</a:t>
            </a:r>
            <a:r>
              <a:rPr lang="en-US" sz="2000" b="1" dirty="0">
                <a:solidFill>
                  <a:srgbClr val="0070C0"/>
                </a:solidFill>
              </a:rPr>
              <a:t> </a:t>
            </a:r>
            <a:r>
              <a:rPr lang="en-US" sz="2000" b="1" dirty="0"/>
              <a:t>with respect to the </a:t>
            </a:r>
            <a:r>
              <a:rPr lang="en-US" sz="2000" b="1" dirty="0">
                <a:solidFill>
                  <a:srgbClr val="0070C0"/>
                </a:solidFill>
              </a:rPr>
              <a:t>limit equilibrium </a:t>
            </a:r>
            <a:r>
              <a:rPr lang="en-US" sz="2000" b="1" dirty="0"/>
              <a:t>condition, </a:t>
            </a:r>
          </a:p>
        </p:txBody>
      </p:sp>
      <p:sp>
        <p:nvSpPr>
          <p:cNvPr id="19" name="Rectangle 18"/>
          <p:cNvSpPr/>
          <p:nvPr/>
        </p:nvSpPr>
        <p:spPr>
          <a:xfrm>
            <a:off x="6754855" y="3642332"/>
            <a:ext cx="2127505" cy="1077218"/>
          </a:xfrm>
          <a:prstGeom prst="rect">
            <a:avLst/>
          </a:prstGeom>
        </p:spPr>
        <p:txBody>
          <a:bodyPr wrap="none">
            <a:spAutoFit/>
          </a:bodyPr>
          <a:lstStyle/>
          <a:p>
            <a:pPr algn="l" rtl="0">
              <a:spcBef>
                <a:spcPts val="600"/>
              </a:spcBef>
            </a:pPr>
            <a:r>
              <a:rPr lang="en-US" b="1" dirty="0">
                <a:solidFill>
                  <a:srgbClr val="FF0000"/>
                </a:solidFill>
                <a:sym typeface="Wingdings" panose="05000000000000000000" pitchFamily="2" charset="2"/>
              </a:rPr>
              <a:t>F</a:t>
            </a:r>
            <a:r>
              <a:rPr lang="en-US" b="1" baseline="-25000" dirty="0">
                <a:solidFill>
                  <a:srgbClr val="FF0000"/>
                </a:solidFill>
                <a:sym typeface="Wingdings" panose="05000000000000000000" pitchFamily="2" charset="2"/>
              </a:rPr>
              <a:t>S</a:t>
            </a:r>
            <a:r>
              <a:rPr lang="en-US" b="1" dirty="0">
                <a:solidFill>
                  <a:srgbClr val="FF0000"/>
                </a:solidFill>
                <a:sym typeface="Wingdings" panose="05000000000000000000" pitchFamily="2" charset="2"/>
              </a:rPr>
              <a:t> </a:t>
            </a:r>
            <a:r>
              <a:rPr lang="en-US" b="1" dirty="0" smtClean="0">
                <a:solidFill>
                  <a:srgbClr val="FF0000"/>
                </a:solidFill>
                <a:sym typeface="Wingdings" panose="05000000000000000000" pitchFamily="2" charset="2"/>
              </a:rPr>
              <a:t>&lt; 1 </a:t>
            </a:r>
            <a:r>
              <a:rPr lang="en-US" b="1" dirty="0">
                <a:solidFill>
                  <a:srgbClr val="FF0000"/>
                </a:solidFill>
                <a:sym typeface="Wingdings" panose="05000000000000000000" pitchFamily="2" charset="2"/>
              </a:rPr>
              <a:t> </a:t>
            </a:r>
            <a:r>
              <a:rPr lang="en-US" b="1" dirty="0" smtClean="0">
                <a:solidFill>
                  <a:srgbClr val="FF0000"/>
                </a:solidFill>
                <a:sym typeface="Wingdings" panose="05000000000000000000" pitchFamily="2" charset="2"/>
              </a:rPr>
              <a:t>unstable</a:t>
            </a:r>
          </a:p>
          <a:p>
            <a:pPr algn="l" rtl="0">
              <a:spcBef>
                <a:spcPts val="600"/>
              </a:spcBef>
            </a:pPr>
            <a:r>
              <a:rPr lang="en-US" b="1" dirty="0" smtClean="0">
                <a:solidFill>
                  <a:srgbClr val="FF0000"/>
                </a:solidFill>
                <a:sym typeface="Wingdings" panose="05000000000000000000" pitchFamily="2" charset="2"/>
              </a:rPr>
              <a:t>F</a:t>
            </a:r>
            <a:r>
              <a:rPr lang="en-US" b="1" baseline="-25000" dirty="0" smtClean="0">
                <a:solidFill>
                  <a:srgbClr val="FF0000"/>
                </a:solidFill>
                <a:sym typeface="Wingdings" panose="05000000000000000000" pitchFamily="2" charset="2"/>
              </a:rPr>
              <a:t>S</a:t>
            </a:r>
            <a:r>
              <a:rPr lang="en-US" b="1" dirty="0" smtClean="0">
                <a:solidFill>
                  <a:srgbClr val="FF0000"/>
                </a:solidFill>
                <a:sym typeface="Wingdings" panose="05000000000000000000" pitchFamily="2" charset="2"/>
              </a:rPr>
              <a:t> ≈ 1  marginal</a:t>
            </a:r>
          </a:p>
          <a:p>
            <a:pPr algn="l" rtl="0">
              <a:spcBef>
                <a:spcPts val="600"/>
              </a:spcBef>
            </a:pPr>
            <a:r>
              <a:rPr lang="en-US" b="1" dirty="0" smtClean="0">
                <a:solidFill>
                  <a:srgbClr val="FF0000"/>
                </a:solidFill>
              </a:rPr>
              <a:t>F</a:t>
            </a:r>
            <a:r>
              <a:rPr lang="en-US" b="1" baseline="-25000" dirty="0" smtClean="0">
                <a:solidFill>
                  <a:srgbClr val="FF0000"/>
                </a:solidFill>
              </a:rPr>
              <a:t>S</a:t>
            </a:r>
            <a:r>
              <a:rPr lang="en-US" b="1" dirty="0" smtClean="0">
                <a:solidFill>
                  <a:srgbClr val="FF0000"/>
                </a:solidFill>
              </a:rPr>
              <a:t> </a:t>
            </a:r>
            <a:r>
              <a:rPr lang="en-US" b="1" dirty="0">
                <a:solidFill>
                  <a:srgbClr val="FF0000"/>
                </a:solidFill>
              </a:rPr>
              <a:t>&gt;&gt; 1 </a:t>
            </a:r>
            <a:r>
              <a:rPr lang="en-US" b="1" dirty="0">
                <a:solidFill>
                  <a:srgbClr val="FF0000"/>
                </a:solidFill>
                <a:sym typeface="Wingdings" panose="05000000000000000000" pitchFamily="2" charset="2"/>
              </a:rPr>
              <a:t> </a:t>
            </a:r>
            <a:r>
              <a:rPr lang="en-US" b="1" dirty="0" smtClean="0">
                <a:solidFill>
                  <a:srgbClr val="FF0000"/>
                </a:solidFill>
                <a:sym typeface="Wingdings" panose="05000000000000000000" pitchFamily="2" charset="2"/>
              </a:rPr>
              <a:t>stable</a:t>
            </a:r>
            <a:endParaRPr lang="en-US" b="1" dirty="0">
              <a:solidFill>
                <a:srgbClr val="FF0000"/>
              </a:solidFill>
              <a:sym typeface="Wingdings" panose="05000000000000000000" pitchFamily="2" charset="2"/>
            </a:endParaRPr>
          </a:p>
        </p:txBody>
      </p:sp>
      <p:sp>
        <p:nvSpPr>
          <p:cNvPr id="20" name="Rectangle 19"/>
          <p:cNvSpPr/>
          <p:nvPr/>
        </p:nvSpPr>
        <p:spPr>
          <a:xfrm>
            <a:off x="5306371" y="4886247"/>
            <a:ext cx="3135164" cy="923330"/>
          </a:xfrm>
          <a:prstGeom prst="rect">
            <a:avLst/>
          </a:prstGeom>
        </p:spPr>
        <p:txBody>
          <a:bodyPr wrap="square">
            <a:spAutoFit/>
          </a:bodyPr>
          <a:lstStyle/>
          <a:p>
            <a:pPr algn="just" rtl="0"/>
            <a:r>
              <a:rPr lang="en-US" b="1" dirty="0"/>
              <a:t>Generally, </a:t>
            </a:r>
            <a:r>
              <a:rPr lang="en-US" b="1" dirty="0" smtClean="0"/>
              <a:t>FS ≥ 1.5 is acceptable </a:t>
            </a:r>
            <a:r>
              <a:rPr lang="en-US" b="1" dirty="0"/>
              <a:t>for the design of a </a:t>
            </a:r>
            <a:r>
              <a:rPr lang="en-US" b="1" dirty="0" smtClean="0"/>
              <a:t>stable slope</a:t>
            </a:r>
            <a:endParaRPr lang="en-US" b="1" dirty="0"/>
          </a:p>
        </p:txBody>
      </p:sp>
      <p:sp>
        <p:nvSpPr>
          <p:cNvPr id="21" name="Freeform 20"/>
          <p:cNvSpPr/>
          <p:nvPr/>
        </p:nvSpPr>
        <p:spPr>
          <a:xfrm>
            <a:off x="8522115" y="4540335"/>
            <a:ext cx="360245" cy="632823"/>
          </a:xfrm>
          <a:custGeom>
            <a:avLst/>
            <a:gdLst>
              <a:gd name="connsiteX0" fmla="*/ 300250 w 532262"/>
              <a:gd name="connsiteY0" fmla="*/ 0 h 1269242"/>
              <a:gd name="connsiteX1" fmla="*/ 532262 w 532262"/>
              <a:gd name="connsiteY1" fmla="*/ 0 h 1269242"/>
              <a:gd name="connsiteX2" fmla="*/ 532262 w 532262"/>
              <a:gd name="connsiteY2" fmla="*/ 1269242 h 1269242"/>
              <a:gd name="connsiteX3" fmla="*/ 0 w 532262"/>
              <a:gd name="connsiteY3" fmla="*/ 1269242 h 1269242"/>
              <a:gd name="connsiteX4" fmla="*/ 0 w 532262"/>
              <a:gd name="connsiteY4" fmla="*/ 1269242 h 1269242"/>
              <a:gd name="connsiteX5" fmla="*/ 0 w 532262"/>
              <a:gd name="connsiteY5" fmla="*/ 1269242 h 126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262" h="1269242">
                <a:moveTo>
                  <a:pt x="300250" y="0"/>
                </a:moveTo>
                <a:lnTo>
                  <a:pt x="532262" y="0"/>
                </a:lnTo>
                <a:lnTo>
                  <a:pt x="532262" y="1269242"/>
                </a:lnTo>
                <a:lnTo>
                  <a:pt x="0" y="1269242"/>
                </a:lnTo>
                <a:lnTo>
                  <a:pt x="0" y="1269242"/>
                </a:lnTo>
                <a:lnTo>
                  <a:pt x="0" y="1269242"/>
                </a:lnTo>
              </a:path>
            </a:pathLst>
          </a:custGeom>
          <a:noFill/>
          <a:ln w="38100">
            <a:solidFill>
              <a:schemeClr val="accent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b="1"/>
          </a:p>
        </p:txBody>
      </p:sp>
      <p:pic>
        <p:nvPicPr>
          <p:cNvPr id="22" name="Picture 21"/>
          <p:cNvPicPr>
            <a:picLocks noChangeAspect="1"/>
          </p:cNvPicPr>
          <p:nvPr/>
        </p:nvPicPr>
        <p:blipFill rotWithShape="1">
          <a:blip r:embed="rId2">
            <a:lum bright="-20000" contrast="40000"/>
          </a:blip>
          <a:srcRect l="3940" t="7056" r="12691"/>
          <a:stretch/>
        </p:blipFill>
        <p:spPr>
          <a:xfrm>
            <a:off x="228447" y="2221841"/>
            <a:ext cx="1160061" cy="763755"/>
          </a:xfrm>
          <a:prstGeom prst="rect">
            <a:avLst/>
          </a:prstGeom>
          <a:ln w="38100">
            <a:solidFill>
              <a:srgbClr val="0070C0"/>
            </a:solidFill>
          </a:ln>
        </p:spPr>
      </p:pic>
      <p:sp>
        <p:nvSpPr>
          <p:cNvPr id="23" name="Rectangle 22"/>
          <p:cNvSpPr/>
          <p:nvPr/>
        </p:nvSpPr>
        <p:spPr>
          <a:xfrm>
            <a:off x="1778972" y="2299829"/>
            <a:ext cx="3942105" cy="369332"/>
          </a:xfrm>
          <a:prstGeom prst="rect">
            <a:avLst/>
          </a:prstGeom>
        </p:spPr>
        <p:txBody>
          <a:bodyPr wrap="none">
            <a:spAutoFit/>
          </a:bodyPr>
          <a:lstStyle/>
          <a:p>
            <a:pPr algn="l" rtl="0"/>
            <a:r>
              <a:rPr lang="en-US" b="1" dirty="0"/>
              <a:t>average shear </a:t>
            </a:r>
            <a:r>
              <a:rPr lang="en-US" b="1" dirty="0">
                <a:solidFill>
                  <a:srgbClr val="FF0000"/>
                </a:solidFill>
              </a:rPr>
              <a:t>strength</a:t>
            </a:r>
            <a:r>
              <a:rPr lang="en-US" b="1" dirty="0"/>
              <a:t> of the </a:t>
            </a:r>
            <a:r>
              <a:rPr lang="en-US" b="1" dirty="0" smtClean="0"/>
              <a:t>soil.</a:t>
            </a:r>
            <a:endParaRPr lang="en-US" b="1" dirty="0"/>
          </a:p>
        </p:txBody>
      </p:sp>
      <p:sp>
        <p:nvSpPr>
          <p:cNvPr id="24" name="Rectangle 23"/>
          <p:cNvSpPr/>
          <p:nvPr/>
        </p:nvSpPr>
        <p:spPr>
          <a:xfrm>
            <a:off x="1768206" y="3140209"/>
            <a:ext cx="3610371" cy="923330"/>
          </a:xfrm>
          <a:prstGeom prst="rect">
            <a:avLst/>
          </a:prstGeom>
        </p:spPr>
        <p:txBody>
          <a:bodyPr wrap="square">
            <a:spAutoFit/>
          </a:bodyPr>
          <a:lstStyle/>
          <a:p>
            <a:pPr algn="l" rtl="0"/>
            <a:r>
              <a:rPr lang="en-US" b="1" dirty="0"/>
              <a:t>average shear </a:t>
            </a:r>
            <a:r>
              <a:rPr lang="en-US" b="1" dirty="0">
                <a:solidFill>
                  <a:srgbClr val="FF0000"/>
                </a:solidFill>
              </a:rPr>
              <a:t>stress</a:t>
            </a:r>
            <a:r>
              <a:rPr lang="en-US" b="1" dirty="0"/>
              <a:t> developed along the potential failure </a:t>
            </a:r>
            <a:r>
              <a:rPr lang="en-US" b="1" dirty="0" smtClean="0"/>
              <a:t>surface.</a:t>
            </a:r>
            <a:endParaRPr lang="en-US" b="1" dirty="0"/>
          </a:p>
        </p:txBody>
      </p:sp>
      <p:cxnSp>
        <p:nvCxnSpPr>
          <p:cNvPr id="25" name="Straight Arrow Connector 24"/>
          <p:cNvCxnSpPr/>
          <p:nvPr/>
        </p:nvCxnSpPr>
        <p:spPr>
          <a:xfrm flipV="1">
            <a:off x="1395220" y="2183067"/>
            <a:ext cx="458586" cy="1717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389518" y="2806748"/>
            <a:ext cx="443946" cy="2174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67235" y="3745004"/>
            <a:ext cx="4711717" cy="2897970"/>
            <a:chOff x="0" y="3296764"/>
            <a:chExt cx="4711717" cy="2897970"/>
          </a:xfrm>
        </p:grpSpPr>
        <p:grpSp>
          <p:nvGrpSpPr>
            <p:cNvPr id="28" name="Group 27"/>
            <p:cNvGrpSpPr/>
            <p:nvPr/>
          </p:nvGrpSpPr>
          <p:grpSpPr>
            <a:xfrm>
              <a:off x="430757" y="3663100"/>
              <a:ext cx="3775051" cy="2531634"/>
              <a:chOff x="571472" y="3786190"/>
              <a:chExt cx="3500462" cy="2381249"/>
            </a:xfrm>
          </p:grpSpPr>
          <p:pic>
            <p:nvPicPr>
              <p:cNvPr id="48"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Lst>
              </a:blip>
              <a:srcRect t="29128"/>
              <a:stretch/>
            </p:blipFill>
            <p:spPr bwMode="auto">
              <a:xfrm>
                <a:off x="571472" y="4074762"/>
                <a:ext cx="3500462" cy="2092677"/>
              </a:xfrm>
              <a:prstGeom prst="rect">
                <a:avLst/>
              </a:prstGeom>
              <a:noFill/>
              <a:ln w="9525">
                <a:noFill/>
                <a:miter lim="800000"/>
                <a:headEnd/>
                <a:tailEnd/>
              </a:ln>
              <a:effectLst/>
            </p:spPr>
          </p:pic>
          <p:cxnSp>
            <p:nvCxnSpPr>
              <p:cNvPr id="49" name="Straight Arrow Connector 48"/>
              <p:cNvCxnSpPr/>
              <p:nvPr/>
            </p:nvCxnSpPr>
            <p:spPr>
              <a:xfrm rot="5400000">
                <a:off x="2500298" y="5357826"/>
                <a:ext cx="571504" cy="1588"/>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50" name="Rectangle 49"/>
              <p:cNvSpPr/>
              <p:nvPr/>
            </p:nvSpPr>
            <p:spPr>
              <a:xfrm>
                <a:off x="2285984" y="5286388"/>
                <a:ext cx="440273" cy="434241"/>
              </a:xfrm>
              <a:prstGeom prst="rect">
                <a:avLst/>
              </a:prstGeom>
            </p:spPr>
            <p:txBody>
              <a:bodyPr wrap="none">
                <a:spAutoFit/>
              </a:bodyPr>
              <a:lstStyle/>
              <a:p>
                <a:pPr algn="l" rtl="0"/>
                <a:r>
                  <a:rPr lang="en-GB" sz="2400" b="1" dirty="0" smtClean="0"/>
                  <a:t>W</a:t>
                </a:r>
                <a:endParaRPr lang="en-GB" sz="2400" b="1" dirty="0"/>
              </a:p>
            </p:txBody>
          </p:sp>
          <p:sp>
            <p:nvSpPr>
              <p:cNvPr id="51" name="Rectangle 50"/>
              <p:cNvSpPr/>
              <p:nvPr/>
            </p:nvSpPr>
            <p:spPr>
              <a:xfrm>
                <a:off x="2428860" y="3786190"/>
                <a:ext cx="1571636" cy="7858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b="1"/>
              </a:p>
            </p:txBody>
          </p:sp>
        </p:grpSp>
        <p:cxnSp>
          <p:nvCxnSpPr>
            <p:cNvPr id="29" name="Straight Arrow Connector 28"/>
            <p:cNvCxnSpPr/>
            <p:nvPr/>
          </p:nvCxnSpPr>
          <p:spPr>
            <a:xfrm rot="10800000">
              <a:off x="1943543" y="5039438"/>
              <a:ext cx="316014" cy="153624"/>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30" name="Straight Arrow Connector 29"/>
            <p:cNvCxnSpPr/>
            <p:nvPr/>
          </p:nvCxnSpPr>
          <p:spPr>
            <a:xfrm rot="16200000" flipV="1">
              <a:off x="1322977" y="4351483"/>
              <a:ext cx="261807" cy="138815"/>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31" name="Rectangle 30"/>
            <p:cNvSpPr/>
            <p:nvPr/>
          </p:nvSpPr>
          <p:spPr>
            <a:xfrm>
              <a:off x="869460" y="4361897"/>
              <a:ext cx="771365" cy="400110"/>
            </a:xfrm>
            <a:prstGeom prst="rect">
              <a:avLst/>
            </a:prstGeom>
          </p:spPr>
          <p:txBody>
            <a:bodyPr wrap="none">
              <a:spAutoFit/>
            </a:bodyPr>
            <a:lstStyle/>
            <a:p>
              <a:pPr algn="l" rtl="0"/>
              <a:r>
                <a:rPr lang="en-GB" sz="2000" b="1" dirty="0" smtClean="0">
                  <a:solidFill>
                    <a:srgbClr val="0070C0"/>
                  </a:solidFill>
                  <a:latin typeface="Symbol" panose="05050102010706020507" pitchFamily="18" charset="2"/>
                </a:rPr>
                <a:t>(f</a:t>
              </a:r>
              <a:r>
                <a:rPr lang="ar-SA" sz="2000" b="1" dirty="0" smtClean="0">
                  <a:solidFill>
                    <a:srgbClr val="0070C0"/>
                  </a:solidFill>
                </a:rPr>
                <a:t>, c</a:t>
              </a:r>
              <a:r>
                <a:rPr lang="en-US" sz="2000" b="1" dirty="0" smtClean="0">
                  <a:solidFill>
                    <a:srgbClr val="0070C0"/>
                  </a:solidFill>
                </a:rPr>
                <a:t>)</a:t>
              </a:r>
              <a:endParaRPr lang="en-GB" sz="2000" b="1" dirty="0">
                <a:solidFill>
                  <a:srgbClr val="0070C0"/>
                </a:solidFill>
              </a:endParaRPr>
            </a:p>
          </p:txBody>
        </p:sp>
        <p:cxnSp>
          <p:nvCxnSpPr>
            <p:cNvPr id="32" name="Straight Arrow Connector 31"/>
            <p:cNvCxnSpPr/>
            <p:nvPr/>
          </p:nvCxnSpPr>
          <p:spPr>
            <a:xfrm>
              <a:off x="2279762" y="5003742"/>
              <a:ext cx="286066" cy="102402"/>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2331698" y="4718341"/>
              <a:ext cx="401072" cy="400110"/>
            </a:xfrm>
            <a:prstGeom prst="rect">
              <a:avLst/>
            </a:prstGeom>
          </p:spPr>
          <p:txBody>
            <a:bodyPr wrap="none">
              <a:spAutoFit/>
            </a:bodyPr>
            <a:lstStyle/>
            <a:p>
              <a:pPr algn="l" rtl="0"/>
              <a:r>
                <a:rPr lang="en-US" sz="2000" b="1" dirty="0" smtClean="0">
                  <a:solidFill>
                    <a:srgbClr val="CC6600"/>
                  </a:solidFill>
                  <a:latin typeface="Symbol" panose="05050102010706020507" pitchFamily="18" charset="2"/>
                </a:rPr>
                <a:t>t</a:t>
              </a:r>
              <a:r>
                <a:rPr lang="en-US" sz="2000" b="1" baseline="-25000" dirty="0" smtClean="0">
                  <a:solidFill>
                    <a:srgbClr val="CC6600"/>
                  </a:solidFill>
                </a:rPr>
                <a:t>d</a:t>
              </a:r>
              <a:endParaRPr lang="en-US" sz="2000" b="1" baseline="-25000" dirty="0"/>
            </a:p>
          </p:txBody>
        </p:sp>
        <p:sp>
          <p:nvSpPr>
            <p:cNvPr id="34" name="Rectangle 33"/>
            <p:cNvSpPr/>
            <p:nvPr/>
          </p:nvSpPr>
          <p:spPr>
            <a:xfrm>
              <a:off x="627440" y="4331826"/>
              <a:ext cx="354584" cy="400110"/>
            </a:xfrm>
            <a:prstGeom prst="rect">
              <a:avLst/>
            </a:prstGeom>
          </p:spPr>
          <p:txBody>
            <a:bodyPr wrap="none">
              <a:spAutoFit/>
            </a:bodyPr>
            <a:lstStyle/>
            <a:p>
              <a:pPr algn="l" rtl="0"/>
              <a:r>
                <a:rPr lang="en-US" sz="2000" b="1" dirty="0">
                  <a:solidFill>
                    <a:srgbClr val="0070C0"/>
                  </a:solidFill>
                  <a:latin typeface="Symbol" panose="05050102010706020507" pitchFamily="18" charset="2"/>
                </a:rPr>
                <a:t>t</a:t>
              </a:r>
              <a:r>
                <a:rPr lang="en-US" sz="2000" b="1" baseline="-25000" dirty="0">
                  <a:solidFill>
                    <a:srgbClr val="0070C0"/>
                  </a:solidFill>
                </a:rPr>
                <a:t>f</a:t>
              </a:r>
              <a:endParaRPr lang="en-US" sz="2000" b="1" dirty="0"/>
            </a:p>
          </p:txBody>
        </p:sp>
        <p:sp>
          <p:nvSpPr>
            <p:cNvPr id="35" name="Rectangle 34"/>
            <p:cNvSpPr/>
            <p:nvPr/>
          </p:nvSpPr>
          <p:spPr>
            <a:xfrm>
              <a:off x="1596697" y="5092959"/>
              <a:ext cx="771365" cy="400110"/>
            </a:xfrm>
            <a:prstGeom prst="rect">
              <a:avLst/>
            </a:prstGeom>
          </p:spPr>
          <p:txBody>
            <a:bodyPr wrap="none">
              <a:spAutoFit/>
            </a:bodyPr>
            <a:lstStyle/>
            <a:p>
              <a:pPr algn="l" rtl="0"/>
              <a:r>
                <a:rPr lang="en-GB" sz="2000" b="1" dirty="0" smtClean="0">
                  <a:solidFill>
                    <a:srgbClr val="0070C0"/>
                  </a:solidFill>
                  <a:latin typeface="Symbol" panose="05050102010706020507" pitchFamily="18" charset="2"/>
                </a:rPr>
                <a:t>(f</a:t>
              </a:r>
              <a:r>
                <a:rPr lang="ar-SA" sz="2000" b="1" dirty="0" smtClean="0">
                  <a:solidFill>
                    <a:srgbClr val="0070C0"/>
                  </a:solidFill>
                </a:rPr>
                <a:t>, c</a:t>
              </a:r>
              <a:r>
                <a:rPr lang="en-US" sz="2000" b="1" dirty="0" smtClean="0">
                  <a:solidFill>
                    <a:srgbClr val="0070C0"/>
                  </a:solidFill>
                </a:rPr>
                <a:t>)</a:t>
              </a:r>
              <a:endParaRPr lang="en-GB" sz="2000" b="1" dirty="0">
                <a:solidFill>
                  <a:srgbClr val="0070C0"/>
                </a:solidFill>
              </a:endParaRPr>
            </a:p>
          </p:txBody>
        </p:sp>
        <p:sp>
          <p:nvSpPr>
            <p:cNvPr id="36" name="Rectangle 35"/>
            <p:cNvSpPr/>
            <p:nvPr/>
          </p:nvSpPr>
          <p:spPr>
            <a:xfrm>
              <a:off x="1354677" y="5062888"/>
              <a:ext cx="354584" cy="400110"/>
            </a:xfrm>
            <a:prstGeom prst="rect">
              <a:avLst/>
            </a:prstGeom>
          </p:spPr>
          <p:txBody>
            <a:bodyPr wrap="none">
              <a:spAutoFit/>
            </a:bodyPr>
            <a:lstStyle/>
            <a:p>
              <a:pPr algn="l" rtl="0"/>
              <a:r>
                <a:rPr lang="en-US" sz="2000" b="1" dirty="0">
                  <a:solidFill>
                    <a:srgbClr val="0070C0"/>
                  </a:solidFill>
                  <a:latin typeface="Symbol" panose="05050102010706020507" pitchFamily="18" charset="2"/>
                </a:rPr>
                <a:t>t</a:t>
              </a:r>
              <a:r>
                <a:rPr lang="en-US" sz="2000" b="1" baseline="-25000" dirty="0">
                  <a:solidFill>
                    <a:srgbClr val="0070C0"/>
                  </a:solidFill>
                </a:rPr>
                <a:t>f</a:t>
              </a:r>
              <a:endParaRPr lang="en-US" sz="2000" b="1" dirty="0"/>
            </a:p>
          </p:txBody>
        </p:sp>
        <p:sp>
          <p:nvSpPr>
            <p:cNvPr id="37" name="Rectangle 36"/>
            <p:cNvSpPr/>
            <p:nvPr/>
          </p:nvSpPr>
          <p:spPr>
            <a:xfrm>
              <a:off x="3283907" y="5611939"/>
              <a:ext cx="771365" cy="400110"/>
            </a:xfrm>
            <a:prstGeom prst="rect">
              <a:avLst/>
            </a:prstGeom>
          </p:spPr>
          <p:txBody>
            <a:bodyPr wrap="none">
              <a:spAutoFit/>
            </a:bodyPr>
            <a:lstStyle/>
            <a:p>
              <a:pPr algn="l" rtl="0"/>
              <a:r>
                <a:rPr lang="en-GB" sz="2000" b="1" dirty="0" smtClean="0">
                  <a:solidFill>
                    <a:srgbClr val="0070C0"/>
                  </a:solidFill>
                  <a:latin typeface="Symbol" panose="05050102010706020507" pitchFamily="18" charset="2"/>
                </a:rPr>
                <a:t>(f</a:t>
              </a:r>
              <a:r>
                <a:rPr lang="ar-SA" sz="2000" b="1" dirty="0" smtClean="0">
                  <a:solidFill>
                    <a:srgbClr val="0070C0"/>
                  </a:solidFill>
                </a:rPr>
                <a:t>, c</a:t>
              </a:r>
              <a:r>
                <a:rPr lang="en-US" sz="2000" b="1" dirty="0" smtClean="0">
                  <a:solidFill>
                    <a:srgbClr val="0070C0"/>
                  </a:solidFill>
                </a:rPr>
                <a:t>)</a:t>
              </a:r>
              <a:endParaRPr lang="en-GB" sz="2000" b="1" dirty="0">
                <a:solidFill>
                  <a:srgbClr val="0070C0"/>
                </a:solidFill>
              </a:endParaRPr>
            </a:p>
          </p:txBody>
        </p:sp>
        <p:sp>
          <p:nvSpPr>
            <p:cNvPr id="38" name="Rectangle 37"/>
            <p:cNvSpPr/>
            <p:nvPr/>
          </p:nvSpPr>
          <p:spPr>
            <a:xfrm>
              <a:off x="3032458" y="5608472"/>
              <a:ext cx="354584" cy="400110"/>
            </a:xfrm>
            <a:prstGeom prst="rect">
              <a:avLst/>
            </a:prstGeom>
          </p:spPr>
          <p:txBody>
            <a:bodyPr wrap="none">
              <a:spAutoFit/>
            </a:bodyPr>
            <a:lstStyle/>
            <a:p>
              <a:pPr algn="l" rtl="0"/>
              <a:r>
                <a:rPr lang="en-US" sz="2000" b="1" dirty="0">
                  <a:solidFill>
                    <a:srgbClr val="0070C0"/>
                  </a:solidFill>
                  <a:latin typeface="Symbol" panose="05050102010706020507" pitchFamily="18" charset="2"/>
                </a:rPr>
                <a:t>t</a:t>
              </a:r>
              <a:r>
                <a:rPr lang="en-US" sz="2000" b="1" baseline="-25000" dirty="0">
                  <a:solidFill>
                    <a:srgbClr val="0070C0"/>
                  </a:solidFill>
                </a:rPr>
                <a:t>f</a:t>
              </a:r>
              <a:endParaRPr lang="en-US" sz="2000" b="1" dirty="0"/>
            </a:p>
          </p:txBody>
        </p:sp>
        <p:cxnSp>
          <p:nvCxnSpPr>
            <p:cNvPr id="39" name="Straight Arrow Connector 38"/>
            <p:cNvCxnSpPr/>
            <p:nvPr/>
          </p:nvCxnSpPr>
          <p:spPr>
            <a:xfrm flipV="1">
              <a:off x="4380931" y="3983543"/>
              <a:ext cx="0" cy="159763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4226013" y="4721798"/>
              <a:ext cx="351378" cy="369332"/>
            </a:xfrm>
            <a:prstGeom prst="rect">
              <a:avLst/>
            </a:prstGeom>
            <a:solidFill>
              <a:schemeClr val="bg1"/>
            </a:solidFill>
          </p:spPr>
          <p:txBody>
            <a:bodyPr wrap="none">
              <a:spAutoFit/>
            </a:bodyPr>
            <a:lstStyle/>
            <a:p>
              <a:pPr algn="l" rtl="0"/>
              <a:r>
                <a:rPr lang="en-US" b="1" dirty="0" smtClean="0"/>
                <a:t>H</a:t>
              </a:r>
              <a:endParaRPr lang="en-US" b="1" dirty="0"/>
            </a:p>
          </p:txBody>
        </p:sp>
        <p:cxnSp>
          <p:nvCxnSpPr>
            <p:cNvPr id="41" name="Straight Connector 40"/>
            <p:cNvCxnSpPr/>
            <p:nvPr/>
          </p:nvCxnSpPr>
          <p:spPr>
            <a:xfrm>
              <a:off x="3029736" y="3983543"/>
              <a:ext cx="155520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0" y="3296764"/>
              <a:ext cx="666084" cy="3150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b="1"/>
            </a:p>
          </p:txBody>
        </p:sp>
        <p:pic>
          <p:nvPicPr>
            <p:cNvPr id="43"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Lst>
            </a:blip>
            <a:srcRect t="20950" r="88351"/>
            <a:stretch/>
          </p:blipFill>
          <p:spPr bwMode="auto">
            <a:xfrm>
              <a:off x="68628" y="3983543"/>
              <a:ext cx="587887" cy="2208140"/>
            </a:xfrm>
            <a:prstGeom prst="rect">
              <a:avLst/>
            </a:prstGeom>
            <a:noFill/>
            <a:ln w="9525">
              <a:noFill/>
              <a:miter lim="800000"/>
              <a:headEnd/>
              <a:tailEnd/>
            </a:ln>
            <a:effectLst/>
          </p:spPr>
        </p:pic>
        <p:pic>
          <p:nvPicPr>
            <p:cNvPr id="4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Lst>
            </a:blip>
            <a:srcRect t="20950" r="88351"/>
            <a:stretch/>
          </p:blipFill>
          <p:spPr bwMode="auto">
            <a:xfrm flipH="1">
              <a:off x="4101414" y="5581176"/>
              <a:ext cx="610303" cy="555102"/>
            </a:xfrm>
            <a:prstGeom prst="rect">
              <a:avLst/>
            </a:prstGeom>
            <a:noFill/>
            <a:ln w="9525">
              <a:noFill/>
              <a:miter lim="800000"/>
              <a:headEnd/>
              <a:tailEnd/>
            </a:ln>
            <a:effectLst/>
          </p:spPr>
        </p:pic>
        <p:cxnSp>
          <p:nvCxnSpPr>
            <p:cNvPr id="45" name="Straight Connector 44"/>
            <p:cNvCxnSpPr/>
            <p:nvPr/>
          </p:nvCxnSpPr>
          <p:spPr>
            <a:xfrm flipH="1">
              <a:off x="214952" y="3983543"/>
              <a:ext cx="113972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214952" y="6120051"/>
              <a:ext cx="43399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4103817" y="5575657"/>
              <a:ext cx="45113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2" name="Straight Arrow Connector 51"/>
          <p:cNvCxnSpPr/>
          <p:nvPr/>
        </p:nvCxnSpPr>
        <p:spPr>
          <a:xfrm>
            <a:off x="2962501" y="5754620"/>
            <a:ext cx="286066" cy="102402"/>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2852140" y="5441247"/>
            <a:ext cx="401072" cy="400110"/>
          </a:xfrm>
          <a:prstGeom prst="rect">
            <a:avLst/>
          </a:prstGeom>
        </p:spPr>
        <p:txBody>
          <a:bodyPr wrap="none">
            <a:spAutoFit/>
          </a:bodyPr>
          <a:lstStyle/>
          <a:p>
            <a:pPr algn="l" rtl="0"/>
            <a:r>
              <a:rPr lang="en-US" sz="2000" b="1" dirty="0" smtClean="0">
                <a:solidFill>
                  <a:srgbClr val="CC6600"/>
                </a:solidFill>
                <a:latin typeface="Symbol" panose="05050102010706020507" pitchFamily="18" charset="2"/>
              </a:rPr>
              <a:t>t</a:t>
            </a:r>
            <a:r>
              <a:rPr lang="en-US" sz="2000" b="1" baseline="-25000" dirty="0" smtClean="0">
                <a:solidFill>
                  <a:srgbClr val="CC6600"/>
                </a:solidFill>
              </a:rPr>
              <a:t>d</a:t>
            </a:r>
            <a:endParaRPr lang="en-US" sz="2000" b="1" baseline="-25000" dirty="0"/>
          </a:p>
        </p:txBody>
      </p:sp>
      <p:sp>
        <p:nvSpPr>
          <p:cNvPr id="54" name="Rectangle 53"/>
          <p:cNvSpPr/>
          <p:nvPr/>
        </p:nvSpPr>
        <p:spPr>
          <a:xfrm>
            <a:off x="1737962" y="2826177"/>
            <a:ext cx="3775393" cy="369332"/>
          </a:xfrm>
          <a:prstGeom prst="rect">
            <a:avLst/>
          </a:prstGeom>
        </p:spPr>
        <p:txBody>
          <a:bodyPr wrap="none">
            <a:spAutoFit/>
          </a:bodyPr>
          <a:lstStyle/>
          <a:p>
            <a:pPr algn="l" rtl="0"/>
            <a:r>
              <a:rPr lang="en-US" b="1" dirty="0" smtClean="0">
                <a:solidFill>
                  <a:srgbClr val="34411B"/>
                </a:solidFill>
              </a:rPr>
              <a:t>Shear stress (</a:t>
            </a:r>
            <a:r>
              <a:rPr lang="en-US" b="1" dirty="0" smtClean="0">
                <a:solidFill>
                  <a:srgbClr val="00B050"/>
                </a:solidFill>
              </a:rPr>
              <a:t>driving</a:t>
            </a:r>
            <a:r>
              <a:rPr lang="en-US" b="1" dirty="0" smtClean="0">
                <a:solidFill>
                  <a:srgbClr val="34411B"/>
                </a:solidFill>
              </a:rPr>
              <a:t> </a:t>
            </a:r>
            <a:r>
              <a:rPr lang="en-US" b="1" dirty="0" smtClean="0">
                <a:solidFill>
                  <a:srgbClr val="00B050"/>
                </a:solidFill>
              </a:rPr>
              <a:t>movement</a:t>
            </a:r>
            <a:r>
              <a:rPr lang="en-US" b="1" dirty="0" smtClean="0">
                <a:solidFill>
                  <a:srgbClr val="34411B"/>
                </a:solidFill>
              </a:rPr>
              <a:t>)</a:t>
            </a:r>
            <a:endParaRPr lang="en-US" b="1" dirty="0"/>
          </a:p>
        </p:txBody>
      </p:sp>
      <p:sp>
        <p:nvSpPr>
          <p:cNvPr id="55" name="Rectangle 54"/>
          <p:cNvSpPr/>
          <p:nvPr/>
        </p:nvSpPr>
        <p:spPr>
          <a:xfrm>
            <a:off x="1734496" y="1985097"/>
            <a:ext cx="4211409" cy="369332"/>
          </a:xfrm>
          <a:prstGeom prst="rect">
            <a:avLst/>
          </a:prstGeom>
        </p:spPr>
        <p:txBody>
          <a:bodyPr wrap="none">
            <a:spAutoFit/>
          </a:bodyPr>
          <a:lstStyle/>
          <a:p>
            <a:pPr algn="l" rtl="0"/>
            <a:r>
              <a:rPr lang="en-US" b="1" dirty="0" smtClean="0">
                <a:solidFill>
                  <a:srgbClr val="34411B"/>
                </a:solidFill>
              </a:rPr>
              <a:t>Shear strength (</a:t>
            </a:r>
            <a:r>
              <a:rPr lang="en-US" b="1" dirty="0" smtClean="0">
                <a:solidFill>
                  <a:srgbClr val="00B050"/>
                </a:solidFill>
              </a:rPr>
              <a:t>resisting</a:t>
            </a:r>
            <a:r>
              <a:rPr lang="en-US" b="1" dirty="0" smtClean="0">
                <a:solidFill>
                  <a:srgbClr val="34411B"/>
                </a:solidFill>
              </a:rPr>
              <a:t> </a:t>
            </a:r>
            <a:r>
              <a:rPr lang="en-US" b="1" dirty="0" smtClean="0">
                <a:solidFill>
                  <a:srgbClr val="00B050"/>
                </a:solidFill>
              </a:rPr>
              <a:t>movement</a:t>
            </a:r>
            <a:r>
              <a:rPr lang="en-US" b="1" dirty="0" smtClean="0">
                <a:solidFill>
                  <a:srgbClr val="34411B"/>
                </a:solidFill>
              </a:rPr>
              <a:t>)</a:t>
            </a:r>
            <a:endParaRPr lang="en-US" b="1" dirty="0"/>
          </a:p>
        </p:txBody>
      </p:sp>
      <p:pic>
        <p:nvPicPr>
          <p:cNvPr id="56" name="Picture 55"/>
          <p:cNvPicPr>
            <a:picLocks noChangeAspect="1"/>
          </p:cNvPicPr>
          <p:nvPr/>
        </p:nvPicPr>
        <p:blipFill>
          <a:blip r:embed="rId5">
            <a:lum bright="-20000" contrast="40000"/>
          </a:blip>
          <a:stretch>
            <a:fillRect/>
          </a:stretch>
        </p:blipFill>
        <p:spPr>
          <a:xfrm>
            <a:off x="5513355" y="2971138"/>
            <a:ext cx="2182922" cy="431906"/>
          </a:xfrm>
          <a:prstGeom prst="rect">
            <a:avLst/>
          </a:prstGeom>
        </p:spPr>
      </p:pic>
      <p:pic>
        <p:nvPicPr>
          <p:cNvPr id="57" name="Picture 56"/>
          <p:cNvPicPr>
            <a:picLocks noChangeAspect="1"/>
          </p:cNvPicPr>
          <p:nvPr/>
        </p:nvPicPr>
        <p:blipFill>
          <a:blip r:embed="rId6">
            <a:lum bright="-20000" contrast="40000"/>
          </a:blip>
          <a:stretch>
            <a:fillRect/>
          </a:stretch>
        </p:blipFill>
        <p:spPr>
          <a:xfrm>
            <a:off x="5826595" y="2152110"/>
            <a:ext cx="2132157" cy="406500"/>
          </a:xfrm>
          <a:prstGeom prst="rect">
            <a:avLst/>
          </a:prstGeom>
        </p:spPr>
      </p:pic>
      <p:sp>
        <p:nvSpPr>
          <p:cNvPr id="58" name="Rectangle 57"/>
          <p:cNvSpPr/>
          <p:nvPr/>
        </p:nvSpPr>
        <p:spPr>
          <a:xfrm>
            <a:off x="7594602" y="3028302"/>
            <a:ext cx="1479892" cy="369332"/>
          </a:xfrm>
          <a:prstGeom prst="rect">
            <a:avLst/>
          </a:prstGeom>
        </p:spPr>
        <p:txBody>
          <a:bodyPr wrap="none">
            <a:spAutoFit/>
          </a:bodyPr>
          <a:lstStyle/>
          <a:p>
            <a:pPr algn="l" rtl="0"/>
            <a:r>
              <a:rPr lang="en-US" b="1" dirty="0" smtClean="0"/>
              <a:t>(</a:t>
            </a:r>
            <a:r>
              <a:rPr lang="en-US" b="1" dirty="0" smtClean="0">
                <a:solidFill>
                  <a:srgbClr val="7030A0"/>
                </a:solidFill>
              </a:rPr>
              <a:t>developed</a:t>
            </a:r>
            <a:r>
              <a:rPr lang="en-US" b="1" dirty="0" smtClean="0"/>
              <a:t>)</a:t>
            </a:r>
            <a:endParaRPr lang="en-US" b="1" dirty="0"/>
          </a:p>
        </p:txBody>
      </p:sp>
      <p:sp>
        <p:nvSpPr>
          <p:cNvPr id="59" name="Rectangle 58"/>
          <p:cNvSpPr/>
          <p:nvPr/>
        </p:nvSpPr>
        <p:spPr>
          <a:xfrm>
            <a:off x="7814229" y="2143678"/>
            <a:ext cx="1343060" cy="369332"/>
          </a:xfrm>
          <a:prstGeom prst="rect">
            <a:avLst/>
          </a:prstGeom>
        </p:spPr>
        <p:txBody>
          <a:bodyPr wrap="none">
            <a:spAutoFit/>
          </a:bodyPr>
          <a:lstStyle/>
          <a:p>
            <a:pPr algn="l" rtl="0"/>
            <a:r>
              <a:rPr lang="en-US" b="1" dirty="0" smtClean="0"/>
              <a:t>(</a:t>
            </a:r>
            <a:r>
              <a:rPr lang="en-US" b="1" dirty="0" smtClean="0">
                <a:solidFill>
                  <a:srgbClr val="7030A0"/>
                </a:solidFill>
              </a:rPr>
              <a:t>Available</a:t>
            </a:r>
            <a:r>
              <a:rPr lang="en-US" b="1" dirty="0" smtClean="0"/>
              <a:t>)</a:t>
            </a:r>
            <a:endParaRPr lang="en-US" b="1" dirty="0"/>
          </a:p>
        </p:txBody>
      </p:sp>
      <p:sp>
        <p:nvSpPr>
          <p:cNvPr id="3" name="Rectangle 2"/>
          <p:cNvSpPr/>
          <p:nvPr/>
        </p:nvSpPr>
        <p:spPr>
          <a:xfrm>
            <a:off x="4767495" y="5842392"/>
            <a:ext cx="4114865" cy="923330"/>
          </a:xfrm>
          <a:prstGeom prst="rect">
            <a:avLst/>
          </a:prstGeom>
        </p:spPr>
        <p:txBody>
          <a:bodyPr wrap="square">
            <a:spAutoFit/>
          </a:bodyPr>
          <a:lstStyle/>
          <a:p>
            <a:pPr marL="285750" indent="-285750" algn="just" rtl="0">
              <a:buFont typeface="Courier New" panose="02070309020205020404" pitchFamily="49" charset="0"/>
              <a:buChar char="o"/>
            </a:pPr>
            <a:r>
              <a:rPr lang="en-US" b="1" dirty="0">
                <a:solidFill>
                  <a:srgbClr val="0B0BEF"/>
                </a:solidFill>
                <a:cs typeface="Times New Roman" pitchFamily="18" charset="0"/>
              </a:rPr>
              <a:t>If factor safety </a:t>
            </a:r>
            <a:r>
              <a:rPr lang="en-US" b="1" dirty="0" err="1">
                <a:solidFill>
                  <a:srgbClr val="0B0BEF"/>
                </a:solidFill>
                <a:cs typeface="Times New Roman" pitchFamily="18" charset="0"/>
              </a:rPr>
              <a:t>F</a:t>
            </a:r>
            <a:r>
              <a:rPr lang="en-US" b="1" baseline="-25000" dirty="0" err="1">
                <a:solidFill>
                  <a:srgbClr val="0B0BEF"/>
                </a:solidFill>
                <a:cs typeface="Times New Roman" pitchFamily="18" charset="0"/>
              </a:rPr>
              <a:t>s</a:t>
            </a:r>
            <a:r>
              <a:rPr lang="en-US" b="1" dirty="0">
                <a:solidFill>
                  <a:srgbClr val="0B0BEF"/>
                </a:solidFill>
                <a:cs typeface="Times New Roman" pitchFamily="18" charset="0"/>
              </a:rPr>
              <a:t> equal to or less than 1, the slope is considered in a state of impending failure.</a:t>
            </a:r>
            <a:endParaRPr lang="en-US" dirty="0"/>
          </a:p>
        </p:txBody>
      </p:sp>
    </p:spTree>
  </p:cSld>
  <p:clrMapOvr>
    <a:masterClrMapping/>
  </p:clrMapOvr>
  <p:transition advClick="0" advTm="34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0"/>
          <p:cNvSpPr txBox="1">
            <a:spLocks noChangeArrowheads="1"/>
          </p:cNvSpPr>
          <p:nvPr/>
        </p:nvSpPr>
        <p:spPr bwMode="auto">
          <a:xfrm>
            <a:off x="4098943" y="145407"/>
            <a:ext cx="4383706" cy="1938992"/>
          </a:xfrm>
          <a:prstGeom prst="rect">
            <a:avLst/>
          </a:prstGeom>
          <a:solidFill>
            <a:srgbClr val="FFFFCC"/>
          </a:solidFill>
          <a:ln w="9525">
            <a:noFill/>
            <a:miter lim="800000"/>
            <a:headEnd/>
            <a:tailEnd/>
          </a:ln>
          <a:effectLst/>
        </p:spPr>
        <p:txBody>
          <a:bodyPr wrap="square">
            <a:spAutoFit/>
          </a:bodyPr>
          <a:lstStyle/>
          <a:p>
            <a:pPr marL="355600" indent="-355600" algn="l" rtl="0"/>
            <a:r>
              <a:rPr lang="en-US" sz="2000" b="1" dirty="0" smtClean="0">
                <a:latin typeface="+mn-lt"/>
              </a:rPr>
              <a:t>Where:</a:t>
            </a:r>
          </a:p>
          <a:p>
            <a:pPr marL="355600" indent="-355600" algn="l" rtl="0"/>
            <a:r>
              <a:rPr lang="en-US" sz="2000" b="1" i="1" dirty="0" smtClean="0">
                <a:latin typeface="+mn-lt"/>
              </a:rPr>
              <a:t>c’</a:t>
            </a:r>
            <a:r>
              <a:rPr lang="en-US" sz="2000" b="1" dirty="0" smtClean="0"/>
              <a:t> </a:t>
            </a:r>
            <a:r>
              <a:rPr lang="en-US" sz="2000" b="1" dirty="0" smtClean="0">
                <a:latin typeface="+mn-lt"/>
                <a:cs typeface="Times New Roman" pitchFamily="18" charset="0"/>
              </a:rPr>
              <a:t>= cohesion                           </a:t>
            </a:r>
          </a:p>
          <a:p>
            <a:pPr marL="355600" indent="-355600" algn="l" rtl="0"/>
            <a:r>
              <a:rPr lang="en-US" sz="2000" b="1" i="1" dirty="0" smtClean="0">
                <a:latin typeface="Symbol" pitchFamily="18" charset="2"/>
              </a:rPr>
              <a:t>f</a:t>
            </a:r>
            <a:r>
              <a:rPr lang="en-US" sz="2000" b="1" i="1" dirty="0" smtClean="0">
                <a:latin typeface="+mn-lt"/>
              </a:rPr>
              <a:t>’</a:t>
            </a:r>
            <a:r>
              <a:rPr lang="en-US" sz="2000" b="1" baseline="-25000" dirty="0" smtClean="0"/>
              <a:t> </a:t>
            </a:r>
            <a:r>
              <a:rPr lang="en-US" sz="2000" b="1" dirty="0" smtClean="0">
                <a:latin typeface="+mn-lt"/>
                <a:cs typeface="Times New Roman" pitchFamily="18" charset="0"/>
              </a:rPr>
              <a:t>= angle of internal friction        </a:t>
            </a:r>
          </a:p>
          <a:p>
            <a:pPr marL="1035050" indent="-1035050" algn="l" rtl="0"/>
            <a:r>
              <a:rPr lang="en-US" sz="2000" b="1" dirty="0" smtClean="0">
                <a:latin typeface="+mn-lt"/>
                <a:cs typeface="Times New Roman" pitchFamily="18" charset="0"/>
              </a:rPr>
              <a:t>              = cohesion and angle of   friction that </a:t>
            </a:r>
            <a:r>
              <a:rPr lang="en-US" sz="2000" b="1" dirty="0" smtClean="0">
                <a:solidFill>
                  <a:srgbClr val="FF0000"/>
                </a:solidFill>
                <a:latin typeface="+mn-lt"/>
                <a:cs typeface="Times New Roman" pitchFamily="18" charset="0"/>
              </a:rPr>
              <a:t>develop</a:t>
            </a:r>
            <a:r>
              <a:rPr lang="en-US" sz="2000" b="1" dirty="0" smtClean="0">
                <a:latin typeface="+mn-lt"/>
                <a:cs typeface="Times New Roman" pitchFamily="18" charset="0"/>
              </a:rPr>
              <a:t> along the </a:t>
            </a:r>
            <a:r>
              <a:rPr lang="en-US" sz="2000" b="1" dirty="0" smtClean="0">
                <a:solidFill>
                  <a:srgbClr val="FF0000"/>
                </a:solidFill>
                <a:latin typeface="+mn-lt"/>
                <a:cs typeface="Times New Roman" pitchFamily="18" charset="0"/>
              </a:rPr>
              <a:t>potential</a:t>
            </a:r>
            <a:r>
              <a:rPr lang="en-US" sz="2000" b="1" dirty="0" smtClean="0">
                <a:latin typeface="+mn-lt"/>
                <a:cs typeface="Times New Roman" pitchFamily="18" charset="0"/>
              </a:rPr>
              <a:t> failure surface</a:t>
            </a:r>
            <a:endParaRPr lang="en-US" sz="2400" b="1" i="1" dirty="0" smtClean="0"/>
          </a:p>
        </p:txBody>
      </p:sp>
      <p:graphicFrame>
        <p:nvGraphicFramePr>
          <p:cNvPr id="397316" name="Object 4"/>
          <p:cNvGraphicFramePr>
            <a:graphicFrameLocks noChangeAspect="1"/>
          </p:cNvGraphicFramePr>
          <p:nvPr>
            <p:extLst>
              <p:ext uri="{D42A27DB-BD31-4B8C-83A1-F6EECF244321}">
                <p14:modId xmlns:p14="http://schemas.microsoft.com/office/powerpoint/2010/main" val="1861335329"/>
              </p:ext>
            </p:extLst>
          </p:nvPr>
        </p:nvGraphicFramePr>
        <p:xfrm>
          <a:off x="4157892" y="1047708"/>
          <a:ext cx="719137" cy="390525"/>
        </p:xfrm>
        <a:graphic>
          <a:graphicData uri="http://schemas.openxmlformats.org/presentationml/2006/ole">
            <mc:AlternateContent xmlns:mc="http://schemas.openxmlformats.org/markup-compatibility/2006">
              <mc:Choice xmlns:v="urn:schemas-microsoft-com:vml" Requires="v">
                <p:oleObj spid="_x0000_s547047" name="Equation" r:id="rId3" imgW="368280" imgH="228600" progId="Equation.3">
                  <p:embed/>
                </p:oleObj>
              </mc:Choice>
              <mc:Fallback>
                <p:oleObj name="Equation" r:id="rId3" imgW="36828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7892" y="1047708"/>
                        <a:ext cx="719137"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 name="Picture 1"/>
          <p:cNvPicPr>
            <a:picLocks noChangeAspect="1"/>
          </p:cNvPicPr>
          <p:nvPr/>
        </p:nvPicPr>
        <p:blipFill>
          <a:blip r:embed="rId5"/>
          <a:stretch>
            <a:fillRect/>
          </a:stretch>
        </p:blipFill>
        <p:spPr>
          <a:xfrm>
            <a:off x="412283" y="257386"/>
            <a:ext cx="3091873" cy="1392189"/>
          </a:xfrm>
          <a:prstGeom prst="rect">
            <a:avLst/>
          </a:prstGeom>
          <a:ln w="38100">
            <a:solidFill>
              <a:srgbClr val="FF0000"/>
            </a:solidFill>
          </a:ln>
        </p:spPr>
      </p:pic>
      <p:graphicFrame>
        <p:nvGraphicFramePr>
          <p:cNvPr id="16" name="Object 6"/>
          <p:cNvGraphicFramePr>
            <a:graphicFrameLocks noChangeAspect="1"/>
          </p:cNvGraphicFramePr>
          <p:nvPr>
            <p:extLst>
              <p:ext uri="{D42A27DB-BD31-4B8C-83A1-F6EECF244321}">
                <p14:modId xmlns:p14="http://schemas.microsoft.com/office/powerpoint/2010/main" val="3179626705"/>
              </p:ext>
            </p:extLst>
          </p:nvPr>
        </p:nvGraphicFramePr>
        <p:xfrm>
          <a:off x="412283" y="5592169"/>
          <a:ext cx="4784456" cy="482822"/>
        </p:xfrm>
        <a:graphic>
          <a:graphicData uri="http://schemas.openxmlformats.org/presentationml/2006/ole">
            <mc:AlternateContent xmlns:mc="http://schemas.openxmlformats.org/markup-compatibility/2006">
              <mc:Choice xmlns:v="urn:schemas-microsoft-com:vml" Requires="v">
                <p:oleObj spid="_x0000_s547048" name="Equation" r:id="rId6" imgW="2387520" imgH="241200" progId="Equation.3">
                  <p:embed/>
                </p:oleObj>
              </mc:Choice>
              <mc:Fallback>
                <p:oleObj name="Equation" r:id="rId6" imgW="2387520" imgH="2412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283" y="5592169"/>
                        <a:ext cx="4784456" cy="482822"/>
                      </a:xfrm>
                      <a:prstGeom prst="rect">
                        <a:avLst/>
                      </a:prstGeom>
                      <a:solidFill>
                        <a:srgbClr val="FFFF00"/>
                      </a:solidFill>
                      <a:ln>
                        <a:noFill/>
                      </a:ln>
                      <a:effectLst/>
                      <a:extLst/>
                    </p:spPr>
                  </p:pic>
                </p:oleObj>
              </mc:Fallback>
            </mc:AlternateContent>
          </a:graphicData>
        </a:graphic>
      </p:graphicFrame>
      <p:pic>
        <p:nvPicPr>
          <p:cNvPr id="4" name="Picture 3"/>
          <p:cNvPicPr>
            <a:picLocks noChangeAspect="1"/>
          </p:cNvPicPr>
          <p:nvPr/>
        </p:nvPicPr>
        <p:blipFill>
          <a:blip r:embed="rId8"/>
          <a:stretch>
            <a:fillRect/>
          </a:stretch>
        </p:blipFill>
        <p:spPr>
          <a:xfrm>
            <a:off x="1167084" y="2889439"/>
            <a:ext cx="1104047" cy="891107"/>
          </a:xfrm>
          <a:prstGeom prst="rect">
            <a:avLst/>
          </a:prstGeom>
        </p:spPr>
      </p:pic>
      <p:sp>
        <p:nvSpPr>
          <p:cNvPr id="5" name="Rectangle 4"/>
          <p:cNvSpPr/>
          <p:nvPr/>
        </p:nvSpPr>
        <p:spPr>
          <a:xfrm>
            <a:off x="203954" y="2589513"/>
            <a:ext cx="4673075" cy="369332"/>
          </a:xfrm>
          <a:prstGeom prst="rect">
            <a:avLst/>
          </a:prstGeom>
        </p:spPr>
        <p:txBody>
          <a:bodyPr wrap="none">
            <a:spAutoFit/>
          </a:bodyPr>
          <a:lstStyle/>
          <a:p>
            <a:r>
              <a:rPr lang="en-US" b="1" dirty="0" smtClean="0">
                <a:cs typeface="Times New Roman" pitchFamily="18" charset="0"/>
              </a:rPr>
              <a:t>Factor of safety with respect to cohesion</a:t>
            </a:r>
            <a:endParaRPr lang="en-US" dirty="0"/>
          </a:p>
        </p:txBody>
      </p:sp>
      <p:sp>
        <p:nvSpPr>
          <p:cNvPr id="12" name="Rectangle 11"/>
          <p:cNvSpPr/>
          <p:nvPr/>
        </p:nvSpPr>
        <p:spPr>
          <a:xfrm>
            <a:off x="201705" y="3750359"/>
            <a:ext cx="4442242" cy="369332"/>
          </a:xfrm>
          <a:prstGeom prst="rect">
            <a:avLst/>
          </a:prstGeom>
        </p:spPr>
        <p:txBody>
          <a:bodyPr wrap="none">
            <a:spAutoFit/>
          </a:bodyPr>
          <a:lstStyle/>
          <a:p>
            <a:r>
              <a:rPr lang="en-US" b="1" dirty="0" smtClean="0">
                <a:cs typeface="Times New Roman" pitchFamily="18" charset="0"/>
              </a:rPr>
              <a:t>Factor of safety with respect to friction</a:t>
            </a:r>
            <a:endParaRPr lang="en-US" dirty="0"/>
          </a:p>
        </p:txBody>
      </p:sp>
      <p:pic>
        <p:nvPicPr>
          <p:cNvPr id="6" name="Picture 5"/>
          <p:cNvPicPr>
            <a:picLocks noChangeAspect="1"/>
          </p:cNvPicPr>
          <p:nvPr/>
        </p:nvPicPr>
        <p:blipFill>
          <a:blip r:embed="rId9"/>
          <a:stretch>
            <a:fillRect/>
          </a:stretch>
        </p:blipFill>
        <p:spPr>
          <a:xfrm>
            <a:off x="5003516" y="3398334"/>
            <a:ext cx="1522497" cy="932300"/>
          </a:xfrm>
          <a:prstGeom prst="rect">
            <a:avLst/>
          </a:prstGeom>
        </p:spPr>
      </p:pic>
      <p:sp>
        <p:nvSpPr>
          <p:cNvPr id="15" name="Rectangle 14"/>
          <p:cNvSpPr/>
          <p:nvPr/>
        </p:nvSpPr>
        <p:spPr>
          <a:xfrm>
            <a:off x="418099" y="4394265"/>
            <a:ext cx="7791258" cy="923330"/>
          </a:xfrm>
          <a:prstGeom prst="rect">
            <a:avLst/>
          </a:prstGeom>
        </p:spPr>
        <p:txBody>
          <a:bodyPr wrap="square">
            <a:spAutoFit/>
          </a:bodyPr>
          <a:lstStyle/>
          <a:p>
            <a:pPr algn="just" rtl="0"/>
            <a:r>
              <a:rPr lang="en-US" b="1" dirty="0" smtClean="0">
                <a:cs typeface="Times New Roman" pitchFamily="18" charset="0"/>
              </a:rPr>
              <a:t>When the factor of safety with respect to cohesion is equal to the factor of safety with respect to friction, it gives the factor of safety with respect to strength, or </a:t>
            </a:r>
            <a:endParaRPr lang="en-US" dirty="0"/>
          </a:p>
        </p:txBody>
      </p:sp>
      <p:sp>
        <p:nvSpPr>
          <p:cNvPr id="17" name="Rectangle 16"/>
          <p:cNvSpPr/>
          <p:nvPr/>
        </p:nvSpPr>
        <p:spPr>
          <a:xfrm>
            <a:off x="201705" y="2207427"/>
            <a:ext cx="4112023" cy="400110"/>
          </a:xfrm>
          <a:prstGeom prst="rect">
            <a:avLst/>
          </a:prstGeom>
        </p:spPr>
        <p:txBody>
          <a:bodyPr wrap="none">
            <a:spAutoFit/>
          </a:bodyPr>
          <a:lstStyle/>
          <a:p>
            <a:r>
              <a:rPr lang="en-US" sz="2000" b="1" u="sng" dirty="0" smtClean="0">
                <a:solidFill>
                  <a:srgbClr val="FF0000"/>
                </a:solidFill>
                <a:cs typeface="Times New Roman" pitchFamily="18" charset="0"/>
              </a:rPr>
              <a:t>Other aspects of factor of safety</a:t>
            </a:r>
            <a:endParaRPr lang="en-US" sz="2000" u="sng" dirty="0">
              <a:solidFill>
                <a:srgbClr val="FF0000"/>
              </a:solidFill>
            </a:endParaRPr>
          </a:p>
        </p:txBody>
      </p:sp>
    </p:spTree>
    <p:extLst>
      <p:ext uri="{BB962C8B-B14F-4D97-AF65-F5344CB8AC3E}">
        <p14:creationId xmlns:p14="http://schemas.microsoft.com/office/powerpoint/2010/main" val="1533802517"/>
      </p:ext>
    </p:extLst>
  </p:cSld>
  <p:clrMapOvr>
    <a:masterClrMapping/>
  </p:clrMapOvr>
  <p:transition advClick="0" advTm="34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999921" y="602343"/>
            <a:ext cx="2643189" cy="647700"/>
          </a:xfrm>
          <a:prstGeom prst="rect">
            <a:avLst/>
          </a:prstGeom>
        </p:spPr>
        <p:txBody>
          <a:bodyPr anchor="ctr"/>
          <a:lstStyle/>
          <a:p>
            <a:pPr algn="ctr" rtl="0" eaLnBrk="0" hangingPunct="0">
              <a:defRPr/>
            </a:pPr>
            <a:r>
              <a:rPr lang="en-US" sz="3200" b="1" u="sng" dirty="0">
                <a:solidFill>
                  <a:srgbClr val="7030A0"/>
                </a:solidFill>
                <a:latin typeface="+mn-lt"/>
                <a:cs typeface="+mn-cs"/>
              </a:rPr>
              <a:t>Contents</a:t>
            </a:r>
          </a:p>
        </p:txBody>
      </p:sp>
      <p:sp>
        <p:nvSpPr>
          <p:cNvPr id="8" name="Rectangle 7"/>
          <p:cNvSpPr/>
          <p:nvPr/>
        </p:nvSpPr>
        <p:spPr>
          <a:xfrm>
            <a:off x="-4764"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9524" y="3048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278604" y="1411514"/>
            <a:ext cx="8577264" cy="4858657"/>
          </a:xfrm>
        </p:spPr>
        <p:txBody>
          <a:bodyPr rtlCol="0">
            <a:noAutofit/>
          </a:bodyPr>
          <a:lstStyle/>
          <a:p>
            <a:pPr marL="539750" indent="-357188" algn="l">
              <a:lnSpc>
                <a:spcPts val="3700"/>
              </a:lnSpc>
              <a:spcBef>
                <a:spcPts val="0"/>
              </a:spcBef>
              <a:buFont typeface="Wingdings" pitchFamily="2" charset="2"/>
              <a:buChar char="q"/>
              <a:defRPr/>
            </a:pPr>
            <a:r>
              <a:rPr lang="en-US" sz="2000" b="1" dirty="0" smtClean="0">
                <a:solidFill>
                  <a:srgbClr val="000000"/>
                </a:solidFill>
                <a:effectLst>
                  <a:outerShdw blurRad="38100" dist="38100" dir="2700000" algn="tl">
                    <a:srgbClr val="000000">
                      <a:alpha val="43137"/>
                    </a:srgbClr>
                  </a:outerShdw>
                </a:effectLst>
                <a:latin typeface="Arial Black" panose="020B0A04020102020204" pitchFamily="34" charset="0"/>
              </a:rPr>
              <a:t>Introduction </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Types of slope movements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Concepts of Slope Stability Analysis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Factor of Safety</a:t>
            </a:r>
          </a:p>
          <a:p>
            <a:pPr marL="539750" indent="-357188" algn="l">
              <a:lnSpc>
                <a:spcPts val="3700"/>
              </a:lnSpc>
              <a:spcBef>
                <a:spcPts val="0"/>
              </a:spcBef>
              <a:buFont typeface="Wingdings" pitchFamily="2" charset="2"/>
              <a:buChar char="q"/>
              <a:defRPr/>
            </a:pPr>
            <a:r>
              <a:rPr lang="en-US" sz="2000" b="1" dirty="0">
                <a:solidFill>
                  <a:srgbClr val="FF0000"/>
                </a:solidFill>
                <a:effectLst>
                  <a:outerShdw blurRad="38100" dist="38100" dir="2700000" algn="tl">
                    <a:srgbClr val="000000">
                      <a:alpha val="43137"/>
                    </a:srgbClr>
                  </a:outerShdw>
                </a:effectLst>
                <a:latin typeface="Arial Black" panose="020B0A04020102020204" pitchFamily="34" charset="0"/>
              </a:rPr>
              <a:t>Stability of Infinite Slopes </a:t>
            </a:r>
            <a:endParaRPr lang="en-US" sz="2000" b="1" dirty="0" smtClean="0">
              <a:solidFill>
                <a:srgbClr val="FF0000"/>
              </a:solidFill>
              <a:effectLst>
                <a:outerShdw blurRad="38100" dist="38100" dir="2700000" algn="tl">
                  <a:srgbClr val="000000">
                    <a:alpha val="43137"/>
                  </a:srgbClr>
                </a:outerShdw>
              </a:effectLst>
              <a:latin typeface="Arial Black" panose="020B0A04020102020204" pitchFamily="34" charset="0"/>
            </a:endParaRP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a:t>
            </a: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a:t>
            </a: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lopes with Plane Failure Surface</a:t>
            </a:r>
          </a:p>
          <a:p>
            <a:pPr marL="973138" indent="347663" algn="l">
              <a:lnSpc>
                <a:spcPts val="3700"/>
              </a:lnSpc>
              <a:spcBef>
                <a:spcPts val="0"/>
              </a:spcBef>
              <a:buFont typeface="Courier New" panose="02070309020205020404" pitchFamily="49" charset="0"/>
              <a:buChar char="o"/>
              <a:defRPr/>
            </a:pPr>
            <a:r>
              <a:rPr lang="en-US" sz="1800" b="1" dirty="0">
                <a:solidFill>
                  <a:schemeClr val="tx1"/>
                </a:solidFill>
                <a:effectLst>
                  <a:outerShdw blurRad="38100" dist="38100" dir="2700000" algn="tl">
                    <a:srgbClr val="000000">
                      <a:alpha val="43137"/>
                    </a:srgbClr>
                  </a:outerShdw>
                </a:effectLst>
                <a:latin typeface="Arial Black" panose="020B0A04020102020204" pitchFamily="34" charset="0"/>
              </a:rPr>
              <a:t>Culmann’s Method</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Slopes with Circular Failure Surface</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Mass Method</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Method of Slices</a:t>
            </a: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it-IT" sz="2000" b="1" dirty="0" smtClean="0">
              <a:solidFill>
                <a:schemeClr val="tx1"/>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p:txBody>
      </p:sp>
    </p:spTree>
    <p:extLst>
      <p:ext uri="{BB962C8B-B14F-4D97-AF65-F5344CB8AC3E}">
        <p14:creationId xmlns:p14="http://schemas.microsoft.com/office/powerpoint/2010/main" val="33421093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374" y="531260"/>
            <a:ext cx="3997302" cy="461665"/>
          </a:xfrm>
          <a:prstGeom prst="rect">
            <a:avLst/>
          </a:prstGeom>
        </p:spPr>
        <p:txBody>
          <a:bodyPr wrap="square">
            <a:spAutoFit/>
          </a:bodyPr>
          <a:lstStyle/>
          <a:p>
            <a:pPr marL="457200" indent="-457200" algn="l" rtl="0">
              <a:buClr>
                <a:srgbClr val="0070C0"/>
              </a:buClr>
              <a:buFont typeface="Wingdings" panose="05000000000000000000" pitchFamily="2" charset="2"/>
              <a:buChar char="q"/>
            </a:pPr>
            <a:r>
              <a:rPr lang="en-US" sz="2400" b="1" dirty="0" smtClean="0">
                <a:solidFill>
                  <a:srgbClr val="00B050"/>
                </a:solidFill>
                <a:latin typeface="+mn-lt"/>
              </a:rPr>
              <a:t>What is an Infinite slope?</a:t>
            </a:r>
            <a:endParaRPr lang="en-US" sz="2400" b="1" dirty="0">
              <a:solidFill>
                <a:srgbClr val="00B050"/>
              </a:solidFill>
              <a:latin typeface="+mn-lt"/>
            </a:endParaRPr>
          </a:p>
        </p:txBody>
      </p:sp>
      <p:sp>
        <p:nvSpPr>
          <p:cNvPr id="4" name="Rectangle 3"/>
          <p:cNvSpPr/>
          <p:nvPr/>
        </p:nvSpPr>
        <p:spPr>
          <a:xfrm>
            <a:off x="508404" y="1057512"/>
            <a:ext cx="8065313" cy="3724096"/>
          </a:xfrm>
          <a:prstGeom prst="rect">
            <a:avLst/>
          </a:prstGeom>
        </p:spPr>
        <p:txBody>
          <a:bodyPr wrap="square">
            <a:spAutoFit/>
          </a:bodyPr>
          <a:lstStyle/>
          <a:p>
            <a:pPr marL="285750" indent="-285750" algn="just" rtl="0">
              <a:spcBef>
                <a:spcPts val="800"/>
              </a:spcBef>
              <a:buClr>
                <a:srgbClr val="0070C0"/>
              </a:buClr>
              <a:buFont typeface="Arial" panose="020B0604020202020204" pitchFamily="34" charset="0"/>
              <a:buChar char="•"/>
            </a:pPr>
            <a:r>
              <a:rPr lang="en-US" sz="2400" b="1" dirty="0" smtClean="0">
                <a:latin typeface="+mn-lt"/>
              </a:rPr>
              <a:t>Slope </a:t>
            </a:r>
            <a:r>
              <a:rPr lang="en-US" sz="2400" b="1" dirty="0">
                <a:latin typeface="+mn-lt"/>
              </a:rPr>
              <a:t>that extends for a relatively </a:t>
            </a:r>
            <a:r>
              <a:rPr lang="en-US" sz="2400" b="1" dirty="0">
                <a:solidFill>
                  <a:srgbClr val="FF0000"/>
                </a:solidFill>
                <a:latin typeface="+mn-lt"/>
              </a:rPr>
              <a:t>long</a:t>
            </a:r>
            <a:r>
              <a:rPr lang="en-US" sz="2400" b="1" dirty="0">
                <a:latin typeface="+mn-lt"/>
              </a:rPr>
              <a:t> </a:t>
            </a:r>
            <a:r>
              <a:rPr lang="en-US" sz="2400" b="1" dirty="0" smtClean="0">
                <a:latin typeface="+mn-lt"/>
              </a:rPr>
              <a:t>distance </a:t>
            </a:r>
            <a:r>
              <a:rPr lang="en-US" sz="2400" b="1" dirty="0">
                <a:latin typeface="+mn-lt"/>
              </a:rPr>
              <a:t>and has consistent subsurface </a:t>
            </a:r>
            <a:r>
              <a:rPr lang="en-US" sz="2400" b="1" dirty="0" smtClean="0">
                <a:latin typeface="+mn-lt"/>
              </a:rPr>
              <a:t>profile </a:t>
            </a:r>
            <a:r>
              <a:rPr lang="en-US" sz="2400" b="1" dirty="0">
                <a:latin typeface="+mn-lt"/>
              </a:rPr>
              <a:t>can be considered as infinite </a:t>
            </a:r>
            <a:r>
              <a:rPr lang="en-US" sz="2400" b="1" dirty="0" smtClean="0">
                <a:latin typeface="+mn-lt"/>
              </a:rPr>
              <a:t>slope.</a:t>
            </a:r>
            <a:endParaRPr lang="en-US" sz="2400" b="1" dirty="0">
              <a:latin typeface="+mn-lt"/>
            </a:endParaRPr>
          </a:p>
          <a:p>
            <a:pPr marL="285750" indent="-285750" algn="just" rtl="0">
              <a:spcBef>
                <a:spcPts val="800"/>
              </a:spcBef>
              <a:buClr>
                <a:srgbClr val="0070C0"/>
              </a:buClr>
              <a:buFont typeface="Arial" panose="020B0604020202020204" pitchFamily="34" charset="0"/>
              <a:buChar char="•"/>
            </a:pPr>
            <a:r>
              <a:rPr lang="en-US" sz="2400" b="1" dirty="0" smtClean="0">
                <a:latin typeface="+mn-lt"/>
              </a:rPr>
              <a:t>Failure </a:t>
            </a:r>
            <a:r>
              <a:rPr lang="en-US" sz="2400" b="1" dirty="0">
                <a:latin typeface="+mn-lt"/>
              </a:rPr>
              <a:t>plane </a:t>
            </a:r>
            <a:r>
              <a:rPr lang="en-US" sz="2400" b="1" dirty="0">
                <a:solidFill>
                  <a:srgbClr val="FF0000"/>
                </a:solidFill>
                <a:latin typeface="+mn-lt"/>
              </a:rPr>
              <a:t>parallel</a:t>
            </a:r>
            <a:r>
              <a:rPr lang="en-US" sz="2400" b="1" dirty="0">
                <a:latin typeface="+mn-lt"/>
              </a:rPr>
              <a:t> to slope </a:t>
            </a:r>
            <a:r>
              <a:rPr lang="en-US" sz="2400" b="1" dirty="0" smtClean="0">
                <a:latin typeface="+mn-lt"/>
              </a:rPr>
              <a:t>surface.</a:t>
            </a:r>
          </a:p>
          <a:p>
            <a:pPr marL="285750" indent="-285750" algn="just" rtl="0">
              <a:spcBef>
                <a:spcPts val="800"/>
              </a:spcBef>
              <a:buClr>
                <a:srgbClr val="0070C0"/>
              </a:buClr>
              <a:buFont typeface="Arial" panose="020B0604020202020204" pitchFamily="34" charset="0"/>
              <a:buChar char="•"/>
            </a:pPr>
            <a:r>
              <a:rPr lang="en-US" sz="2400" b="1" dirty="0">
                <a:latin typeface="+mn-lt"/>
              </a:rPr>
              <a:t>Depth of the failure surface is </a:t>
            </a:r>
            <a:r>
              <a:rPr lang="en-US" sz="2400" b="1" dirty="0">
                <a:solidFill>
                  <a:srgbClr val="FF0000"/>
                </a:solidFill>
                <a:latin typeface="+mn-lt"/>
              </a:rPr>
              <a:t>small</a:t>
            </a:r>
            <a:r>
              <a:rPr lang="en-US" sz="2400" b="1" dirty="0">
                <a:latin typeface="+mn-lt"/>
              </a:rPr>
              <a:t> compared to the height of the </a:t>
            </a:r>
            <a:r>
              <a:rPr lang="en-US" sz="2400" b="1" dirty="0" smtClean="0">
                <a:latin typeface="+mn-lt"/>
              </a:rPr>
              <a:t>slope.</a:t>
            </a:r>
            <a:endParaRPr lang="en-US" sz="2400" b="1" dirty="0">
              <a:latin typeface="+mn-lt"/>
            </a:endParaRPr>
          </a:p>
          <a:p>
            <a:pPr marL="285750" indent="-285750" algn="just" rtl="0">
              <a:spcBef>
                <a:spcPts val="800"/>
              </a:spcBef>
              <a:buClr>
                <a:srgbClr val="0070C0"/>
              </a:buClr>
              <a:buFont typeface="Arial" panose="020B0604020202020204" pitchFamily="34" charset="0"/>
              <a:buChar char="•"/>
            </a:pPr>
            <a:r>
              <a:rPr lang="en-US" sz="2400" b="1" dirty="0" smtClean="0">
                <a:latin typeface="+mn-lt"/>
              </a:rPr>
              <a:t>For the analysis, forces acting on </a:t>
            </a:r>
            <a:r>
              <a:rPr lang="en-US" sz="2400" b="1" dirty="0">
                <a:latin typeface="+mn-lt"/>
              </a:rPr>
              <a:t>a </a:t>
            </a:r>
            <a:r>
              <a:rPr lang="en-US" sz="2400" b="1" dirty="0" smtClean="0">
                <a:solidFill>
                  <a:srgbClr val="FF0000"/>
                </a:solidFill>
                <a:latin typeface="+mn-lt"/>
              </a:rPr>
              <a:t>single</a:t>
            </a:r>
            <a:r>
              <a:rPr lang="en-US" sz="2400" b="1" dirty="0" smtClean="0">
                <a:latin typeface="+mn-lt"/>
              </a:rPr>
              <a:t> slice </a:t>
            </a:r>
            <a:r>
              <a:rPr lang="en-US" sz="2400" b="1" dirty="0">
                <a:latin typeface="+mn-lt"/>
              </a:rPr>
              <a:t>of the sliding mass along the failure surface is </a:t>
            </a:r>
            <a:r>
              <a:rPr lang="en-US" sz="2400" b="1" dirty="0" smtClean="0">
                <a:latin typeface="+mn-lt"/>
              </a:rPr>
              <a:t>considered</a:t>
            </a:r>
            <a:r>
              <a:rPr lang="en-US" sz="2400" b="1" dirty="0">
                <a:latin typeface="+mn-lt"/>
              </a:rPr>
              <a:t> </a:t>
            </a:r>
            <a:r>
              <a:rPr lang="en-US" sz="2400" b="1" dirty="0" smtClean="0">
                <a:latin typeface="+mn-lt"/>
              </a:rPr>
              <a:t>and end effects is neglected. </a:t>
            </a:r>
            <a:endParaRPr lang="en-US" sz="2400" b="1" dirty="0">
              <a:latin typeface="+mn-lt"/>
            </a:endParaRPr>
          </a:p>
        </p:txBody>
      </p:sp>
      <p:sp>
        <p:nvSpPr>
          <p:cNvPr id="5" name="Rectangle 4"/>
          <p:cNvSpPr/>
          <p:nvPr/>
        </p:nvSpPr>
        <p:spPr>
          <a:xfrm>
            <a:off x="3111" y="147167"/>
            <a:ext cx="4076565" cy="319294"/>
          </a:xfrm>
          <a:prstGeom prst="rect">
            <a:avLst/>
          </a:prstGeom>
          <a:solidFill>
            <a:srgbClr val="FFFF00"/>
          </a:solidFill>
          <a:ln w="9525">
            <a:noFill/>
            <a:miter lim="800000"/>
            <a:headEnd/>
            <a:tailEnd/>
          </a:ln>
        </p:spPr>
        <p:txBody>
          <a:bodyPr vert="horz" wrap="square" lIns="91440" tIns="45720" rIns="91440" bIns="45720" numCol="1" anchor="ctr" anchorCtr="0" compatLnSpc="1">
            <a:prstTxWarp prst="textNoShape">
              <a:avLst/>
            </a:prstTxWarp>
          </a:bodyPr>
          <a:lstStyle/>
          <a:p>
            <a:pPr algn="l" rtl="0" eaLnBrk="0" hangingPunct="0">
              <a:buFont typeface="Arial" charset="0"/>
              <a:buNone/>
            </a:pPr>
            <a:r>
              <a:rPr lang="en-US" sz="2800" b="1" u="sng" dirty="0">
                <a:solidFill>
                  <a:srgbClr val="C00000"/>
                </a:solidFill>
                <a:latin typeface="+mn-lt"/>
                <a:cs typeface="+mn-cs"/>
              </a:rPr>
              <a:t>Stability of Infinite Slopes </a:t>
            </a:r>
          </a:p>
        </p:txBody>
      </p:sp>
    </p:spTree>
    <p:extLst>
      <p:ext uri="{BB962C8B-B14F-4D97-AF65-F5344CB8AC3E}">
        <p14:creationId xmlns:p14="http://schemas.microsoft.com/office/powerpoint/2010/main" val="27572156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3020" y="3447619"/>
            <a:ext cx="6953408" cy="400110"/>
          </a:xfrm>
          <a:prstGeom prst="rect">
            <a:avLst/>
          </a:prstGeom>
        </p:spPr>
        <p:txBody>
          <a:bodyPr wrap="square">
            <a:spAutoFit/>
          </a:bodyPr>
          <a:lstStyle/>
          <a:p>
            <a:pPr marL="457200" indent="-457200" algn="l" rtl="0"/>
            <a:r>
              <a:rPr lang="en-US" sz="2000" b="1" dirty="0" smtClean="0">
                <a:latin typeface="+mn-lt"/>
              </a:rPr>
              <a:t>Force parallel to the plane </a:t>
            </a:r>
            <a:r>
              <a:rPr lang="en-US" sz="2000" b="1" dirty="0" smtClean="0">
                <a:solidFill>
                  <a:srgbClr val="0B0BEF"/>
                </a:solidFill>
                <a:latin typeface="+mn-lt"/>
              </a:rPr>
              <a:t>AB </a:t>
            </a:r>
            <a:r>
              <a:rPr lang="en-US" sz="2000" b="1" dirty="0" smtClean="0">
                <a:latin typeface="+mn-lt"/>
              </a:rPr>
              <a:t>       </a:t>
            </a:r>
            <a:r>
              <a:rPr lang="en-US" sz="2000" b="1" dirty="0" smtClean="0">
                <a:solidFill>
                  <a:srgbClr val="FF0000"/>
                </a:solidFill>
                <a:latin typeface="+mn-lt"/>
              </a:rPr>
              <a:t>T</a:t>
            </a:r>
            <a:r>
              <a:rPr lang="en-US" sz="2000" b="1" baseline="-25000" dirty="0" smtClean="0">
                <a:solidFill>
                  <a:srgbClr val="FF0000"/>
                </a:solidFill>
                <a:latin typeface="+mn-lt"/>
              </a:rPr>
              <a:t>a </a:t>
            </a:r>
            <a:r>
              <a:rPr lang="en-US" sz="2000" b="1" dirty="0" smtClean="0">
                <a:solidFill>
                  <a:srgbClr val="FF0000"/>
                </a:solidFill>
                <a:latin typeface="+mn-lt"/>
              </a:rPr>
              <a:t>=  W sin </a:t>
            </a:r>
            <a:r>
              <a:rPr lang="en-US" sz="2000" b="1" i="1" dirty="0" smtClean="0">
                <a:solidFill>
                  <a:srgbClr val="FF0000"/>
                </a:solidFill>
                <a:latin typeface="Symbol" pitchFamily="18" charset="2"/>
              </a:rPr>
              <a:t>b</a:t>
            </a:r>
            <a:r>
              <a:rPr lang="en-US" sz="2000" b="1" dirty="0" smtClean="0">
                <a:solidFill>
                  <a:srgbClr val="FF0000"/>
                </a:solidFill>
                <a:latin typeface="+mn-lt"/>
              </a:rPr>
              <a:t>  = </a:t>
            </a:r>
            <a:r>
              <a:rPr lang="en-US" sz="2000" b="1" i="1" dirty="0" smtClean="0">
                <a:solidFill>
                  <a:srgbClr val="FF0000"/>
                </a:solidFill>
                <a:latin typeface="Symbol" pitchFamily="18" charset="2"/>
              </a:rPr>
              <a:t>g</a:t>
            </a:r>
            <a:r>
              <a:rPr lang="en-US" sz="2000" b="1" dirty="0" smtClean="0">
                <a:solidFill>
                  <a:srgbClr val="FF0000"/>
                </a:solidFill>
                <a:latin typeface="+mn-lt"/>
              </a:rPr>
              <a:t> LH sin </a:t>
            </a:r>
            <a:r>
              <a:rPr lang="en-US" sz="2000" b="1" i="1" dirty="0" smtClean="0">
                <a:solidFill>
                  <a:srgbClr val="FF0000"/>
                </a:solidFill>
                <a:latin typeface="Symbol" pitchFamily="18" charset="2"/>
              </a:rPr>
              <a:t>b</a:t>
            </a:r>
          </a:p>
        </p:txBody>
      </p:sp>
      <p:grpSp>
        <p:nvGrpSpPr>
          <p:cNvPr id="19" name="Group 18"/>
          <p:cNvGrpSpPr/>
          <p:nvPr/>
        </p:nvGrpSpPr>
        <p:grpSpPr>
          <a:xfrm>
            <a:off x="4574862" y="3787478"/>
            <a:ext cx="4434667" cy="3070522"/>
            <a:chOff x="4709333" y="2356076"/>
            <a:chExt cx="4434667" cy="3070522"/>
          </a:xfrm>
        </p:grpSpPr>
        <p:pic>
          <p:nvPicPr>
            <p:cNvPr id="530558" name="Picture 126"/>
            <p:cNvPicPr>
              <a:picLocks noChangeAspect="1" noChangeArrowheads="1"/>
            </p:cNvPicPr>
            <p:nvPr/>
          </p:nvPicPr>
          <p:blipFill rotWithShape="1">
            <a:blip r:embed="rId3">
              <a:extLst>
                <a:ext uri="{28A0092B-C50C-407E-A947-70E740481C1C}">
                  <a14:useLocalDpi xmlns:a14="http://schemas.microsoft.com/office/drawing/2010/main" val="0"/>
                </a:ext>
              </a:extLst>
            </a:blip>
            <a:srcRect l="14860"/>
            <a:stretch/>
          </p:blipFill>
          <p:spPr bwMode="auto">
            <a:xfrm>
              <a:off x="4709333" y="2356076"/>
              <a:ext cx="4434667" cy="3070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9"/>
            <p:cNvSpPr/>
            <p:nvPr/>
          </p:nvSpPr>
          <p:spPr>
            <a:xfrm>
              <a:off x="6885284" y="3327881"/>
              <a:ext cx="315615" cy="2992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618584" y="4398272"/>
              <a:ext cx="266700" cy="257175"/>
            </a:xfrm>
            <a:prstGeom prst="ellipse">
              <a:avLst/>
            </a:prstGeom>
            <a:noFill/>
            <a:ln>
              <a:solidFill>
                <a:srgbClr val="0B0B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p:cNvSpPr/>
          <p:nvPr/>
        </p:nvSpPr>
        <p:spPr>
          <a:xfrm>
            <a:off x="0" y="78168"/>
            <a:ext cx="4156703" cy="461665"/>
          </a:xfrm>
          <a:prstGeom prst="rect">
            <a:avLst/>
          </a:prstGeom>
        </p:spPr>
        <p:txBody>
          <a:bodyPr wrap="square">
            <a:spAutoFit/>
          </a:bodyPr>
          <a:lstStyle/>
          <a:p>
            <a:pPr algn="l" rtl="0">
              <a:buClr>
                <a:srgbClr val="0070C0"/>
              </a:buClr>
            </a:pPr>
            <a:r>
              <a:rPr lang="en-US" sz="2400" b="1" u="sng" dirty="0" smtClean="0">
                <a:solidFill>
                  <a:srgbClr val="C00000"/>
                </a:solidFill>
                <a:latin typeface="+mn-lt"/>
              </a:rPr>
              <a:t>I. Infinite slope – no seepage</a:t>
            </a:r>
            <a:endParaRPr lang="en-US" sz="2400" b="1" u="sng" dirty="0">
              <a:solidFill>
                <a:srgbClr val="C00000"/>
              </a:solidFill>
              <a:latin typeface="+mn-lt"/>
            </a:endParaRPr>
          </a:p>
        </p:txBody>
      </p:sp>
      <p:sp>
        <p:nvSpPr>
          <p:cNvPr id="2" name="Rectangle 1"/>
          <p:cNvSpPr/>
          <p:nvPr/>
        </p:nvSpPr>
        <p:spPr>
          <a:xfrm>
            <a:off x="165260" y="438183"/>
            <a:ext cx="7972424"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a:latin typeface="+mn-lt"/>
              </a:rPr>
              <a:t>we will evaluate the factor of safety </a:t>
            </a:r>
            <a:r>
              <a:rPr lang="en-US" sz="2000" b="1" dirty="0" smtClean="0">
                <a:latin typeface="+mn-lt"/>
              </a:rPr>
              <a:t>against a </a:t>
            </a:r>
            <a:r>
              <a:rPr lang="en-US" sz="2000" b="1" dirty="0">
                <a:latin typeface="+mn-lt"/>
              </a:rPr>
              <a:t>possible slope failure along a plane </a:t>
            </a:r>
            <a:r>
              <a:rPr lang="en-US" sz="2000" b="1" i="1" dirty="0">
                <a:solidFill>
                  <a:srgbClr val="FF0000"/>
                </a:solidFill>
                <a:latin typeface="+mn-lt"/>
              </a:rPr>
              <a:t>AB</a:t>
            </a:r>
            <a:r>
              <a:rPr lang="en-US" sz="2000" b="1" i="1" dirty="0">
                <a:latin typeface="+mn-lt"/>
              </a:rPr>
              <a:t> </a:t>
            </a:r>
            <a:r>
              <a:rPr lang="en-US" sz="2000" b="1" dirty="0">
                <a:latin typeface="+mn-lt"/>
              </a:rPr>
              <a:t>located at a depth </a:t>
            </a:r>
            <a:r>
              <a:rPr lang="en-US" sz="2000" b="1" i="1" dirty="0">
                <a:solidFill>
                  <a:srgbClr val="FF0000"/>
                </a:solidFill>
                <a:latin typeface="+mn-lt"/>
              </a:rPr>
              <a:t>H</a:t>
            </a:r>
            <a:r>
              <a:rPr lang="en-US" sz="2000" b="1" i="1" dirty="0">
                <a:latin typeface="+mn-lt"/>
              </a:rPr>
              <a:t> </a:t>
            </a:r>
            <a:r>
              <a:rPr lang="en-US" sz="2000" b="1" dirty="0">
                <a:latin typeface="+mn-lt"/>
              </a:rPr>
              <a:t>below the ground surface.</a:t>
            </a:r>
          </a:p>
        </p:txBody>
      </p:sp>
      <p:sp>
        <p:nvSpPr>
          <p:cNvPr id="3" name="Rectangle 2"/>
          <p:cNvSpPr/>
          <p:nvPr/>
        </p:nvSpPr>
        <p:spPr>
          <a:xfrm>
            <a:off x="165261" y="1104471"/>
            <a:ext cx="7972424"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a:latin typeface="+mn-lt"/>
              </a:rPr>
              <a:t>Let us consider a slope element </a:t>
            </a:r>
            <a:r>
              <a:rPr lang="en-US" sz="2000" b="1" dirty="0" err="1">
                <a:solidFill>
                  <a:srgbClr val="0B0BEF"/>
                </a:solidFill>
                <a:latin typeface="+mn-lt"/>
              </a:rPr>
              <a:t>abcd</a:t>
            </a:r>
            <a:r>
              <a:rPr lang="en-US" sz="2000" b="1" dirty="0">
                <a:latin typeface="+mn-lt"/>
              </a:rPr>
              <a:t> that has a </a:t>
            </a:r>
            <a:r>
              <a:rPr lang="en-US" sz="2000" b="1" dirty="0">
                <a:solidFill>
                  <a:srgbClr val="FF0000"/>
                </a:solidFill>
                <a:latin typeface="+mn-lt"/>
              </a:rPr>
              <a:t>unit</a:t>
            </a:r>
            <a:r>
              <a:rPr lang="en-US" sz="2000" b="1" dirty="0">
                <a:latin typeface="+mn-lt"/>
              </a:rPr>
              <a:t> length </a:t>
            </a:r>
            <a:r>
              <a:rPr lang="en-US" sz="2000" b="1" dirty="0">
                <a:solidFill>
                  <a:srgbClr val="FF0000"/>
                </a:solidFill>
                <a:latin typeface="+mn-lt"/>
              </a:rPr>
              <a:t>perpendicular</a:t>
            </a:r>
            <a:r>
              <a:rPr lang="en-US" sz="2000" b="1" dirty="0">
                <a:latin typeface="+mn-lt"/>
              </a:rPr>
              <a:t> to the </a:t>
            </a:r>
            <a:r>
              <a:rPr lang="en-US" sz="2000" b="1" dirty="0" smtClean="0">
                <a:latin typeface="+mn-lt"/>
              </a:rPr>
              <a:t>plane of </a:t>
            </a:r>
            <a:r>
              <a:rPr lang="en-US" sz="2000" b="1" dirty="0">
                <a:latin typeface="+mn-lt"/>
              </a:rPr>
              <a:t>the section shown.</a:t>
            </a:r>
          </a:p>
        </p:txBody>
      </p:sp>
      <p:sp>
        <p:nvSpPr>
          <p:cNvPr id="4" name="Rectangle 3"/>
          <p:cNvSpPr/>
          <p:nvPr/>
        </p:nvSpPr>
        <p:spPr>
          <a:xfrm>
            <a:off x="174908" y="1759972"/>
            <a:ext cx="8271713"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a:latin typeface="+mn-lt"/>
              </a:rPr>
              <a:t>The forces, </a:t>
            </a:r>
            <a:r>
              <a:rPr lang="en-US" sz="2000" b="1" dirty="0">
                <a:solidFill>
                  <a:srgbClr val="FF0000"/>
                </a:solidFill>
                <a:latin typeface="+mn-lt"/>
              </a:rPr>
              <a:t>F</a:t>
            </a:r>
            <a:r>
              <a:rPr lang="en-US" sz="2000" b="1" dirty="0">
                <a:latin typeface="+mn-lt"/>
              </a:rPr>
              <a:t>, that act on the faces </a:t>
            </a:r>
            <a:r>
              <a:rPr lang="en-US" sz="2000" b="1" dirty="0" err="1">
                <a:solidFill>
                  <a:srgbClr val="0B0BEF"/>
                </a:solidFill>
                <a:latin typeface="+mn-lt"/>
              </a:rPr>
              <a:t>ab</a:t>
            </a:r>
            <a:r>
              <a:rPr lang="en-US" sz="2000" b="1" dirty="0">
                <a:latin typeface="+mn-lt"/>
              </a:rPr>
              <a:t> and </a:t>
            </a:r>
            <a:r>
              <a:rPr lang="en-US" sz="2000" b="1" dirty="0">
                <a:solidFill>
                  <a:srgbClr val="0B0BEF"/>
                </a:solidFill>
                <a:latin typeface="+mn-lt"/>
              </a:rPr>
              <a:t>cd</a:t>
            </a:r>
            <a:r>
              <a:rPr lang="en-US" sz="2000" b="1" dirty="0">
                <a:latin typeface="+mn-lt"/>
              </a:rPr>
              <a:t> are equal and </a:t>
            </a:r>
            <a:r>
              <a:rPr lang="en-US" sz="2000" b="1" dirty="0" smtClean="0">
                <a:latin typeface="+mn-lt"/>
              </a:rPr>
              <a:t>opposite and </a:t>
            </a:r>
            <a:r>
              <a:rPr lang="en-US" sz="2000" b="1" dirty="0">
                <a:latin typeface="+mn-lt"/>
              </a:rPr>
              <a:t>may be ignored.</a:t>
            </a:r>
          </a:p>
        </p:txBody>
      </p:sp>
      <p:pic>
        <p:nvPicPr>
          <p:cNvPr id="9" name="Picture 8"/>
          <p:cNvPicPr>
            <a:picLocks noChangeAspect="1"/>
          </p:cNvPicPr>
          <p:nvPr/>
        </p:nvPicPr>
        <p:blipFill>
          <a:blip r:embed="rId4"/>
          <a:stretch>
            <a:fillRect/>
          </a:stretch>
        </p:blipFill>
        <p:spPr>
          <a:xfrm>
            <a:off x="165260" y="3937846"/>
            <a:ext cx="4488298" cy="924042"/>
          </a:xfrm>
          <a:prstGeom prst="rect">
            <a:avLst/>
          </a:prstGeom>
        </p:spPr>
      </p:pic>
      <p:sp>
        <p:nvSpPr>
          <p:cNvPr id="14" name="Rectangle 13"/>
          <p:cNvSpPr/>
          <p:nvPr/>
        </p:nvSpPr>
        <p:spPr>
          <a:xfrm>
            <a:off x="367709" y="2470127"/>
            <a:ext cx="7772732" cy="369332"/>
          </a:xfrm>
          <a:prstGeom prst="rect">
            <a:avLst/>
          </a:prstGeom>
        </p:spPr>
        <p:txBody>
          <a:bodyPr wrap="square">
            <a:spAutoFit/>
          </a:bodyPr>
          <a:lstStyle/>
          <a:p>
            <a:pPr algn="l" rtl="0"/>
            <a:r>
              <a:rPr lang="en-US" b="1" dirty="0" smtClean="0">
                <a:latin typeface="Times-Roman"/>
              </a:rPr>
              <a:t>The </a:t>
            </a:r>
            <a:r>
              <a:rPr lang="en-US" b="1" dirty="0">
                <a:latin typeface="Times-Roman"/>
              </a:rPr>
              <a:t>shear stress at the base of the slope </a:t>
            </a:r>
            <a:r>
              <a:rPr lang="en-US" b="1" dirty="0" smtClean="0">
                <a:latin typeface="Times-Roman"/>
              </a:rPr>
              <a:t>element can </a:t>
            </a:r>
            <a:r>
              <a:rPr lang="en-US" b="1" dirty="0">
                <a:latin typeface="Times-Roman"/>
              </a:rPr>
              <a:t>be </a:t>
            </a:r>
            <a:r>
              <a:rPr lang="en-US" b="1" dirty="0" smtClean="0">
                <a:latin typeface="Times-Roman"/>
              </a:rPr>
              <a:t>given by</a:t>
            </a:r>
            <a:endParaRPr lang="en-US" b="1" dirty="0"/>
          </a:p>
        </p:txBody>
      </p:sp>
      <p:sp>
        <p:nvSpPr>
          <p:cNvPr id="15" name="Rectangle 14"/>
          <p:cNvSpPr/>
          <p:nvPr/>
        </p:nvSpPr>
        <p:spPr>
          <a:xfrm>
            <a:off x="285792" y="5093090"/>
            <a:ext cx="4275529" cy="369332"/>
          </a:xfrm>
          <a:prstGeom prst="rect">
            <a:avLst/>
          </a:prstGeom>
        </p:spPr>
        <p:txBody>
          <a:bodyPr wrap="none">
            <a:spAutoFit/>
          </a:bodyPr>
          <a:lstStyle/>
          <a:p>
            <a:pPr algn="l" rtl="0"/>
            <a:r>
              <a:rPr lang="en-US" b="1" dirty="0">
                <a:latin typeface="Times-Roman"/>
              </a:rPr>
              <a:t>The resistive shear stress </a:t>
            </a:r>
            <a:r>
              <a:rPr lang="en-US" b="1" dirty="0" smtClean="0">
                <a:latin typeface="Times-Roman"/>
              </a:rPr>
              <a:t>is given by</a:t>
            </a:r>
            <a:endParaRPr lang="en-US" b="1" dirty="0"/>
          </a:p>
        </p:txBody>
      </p:sp>
      <p:pic>
        <p:nvPicPr>
          <p:cNvPr id="18" name="Picture 17"/>
          <p:cNvPicPr>
            <a:picLocks noChangeAspect="1"/>
          </p:cNvPicPr>
          <p:nvPr/>
        </p:nvPicPr>
        <p:blipFill>
          <a:blip r:embed="rId5"/>
          <a:stretch>
            <a:fillRect/>
          </a:stretch>
        </p:blipFill>
        <p:spPr>
          <a:xfrm>
            <a:off x="933539" y="5676321"/>
            <a:ext cx="3217933" cy="506110"/>
          </a:xfrm>
          <a:prstGeom prst="rect">
            <a:avLst/>
          </a:prstGeom>
        </p:spPr>
      </p:pic>
      <p:sp>
        <p:nvSpPr>
          <p:cNvPr id="20" name="Rectangle 19"/>
          <p:cNvSpPr/>
          <p:nvPr/>
        </p:nvSpPr>
        <p:spPr>
          <a:xfrm>
            <a:off x="4580658" y="4030535"/>
            <a:ext cx="992580" cy="369332"/>
          </a:xfrm>
          <a:prstGeom prst="rect">
            <a:avLst/>
          </a:prstGeom>
        </p:spPr>
        <p:txBody>
          <a:bodyPr wrap="none">
            <a:spAutoFit/>
          </a:bodyPr>
          <a:lstStyle/>
          <a:p>
            <a:r>
              <a:rPr lang="en-US" b="1" dirty="0" smtClean="0">
                <a:latin typeface="Times-Roman"/>
              </a:rPr>
              <a:t>…….(#)</a:t>
            </a:r>
            <a:endParaRPr lang="en-US" dirty="0"/>
          </a:p>
        </p:txBody>
      </p:sp>
      <p:sp>
        <p:nvSpPr>
          <p:cNvPr id="21" name="Right Arrow 20"/>
          <p:cNvSpPr/>
          <p:nvPr/>
        </p:nvSpPr>
        <p:spPr>
          <a:xfrm>
            <a:off x="120448" y="2620684"/>
            <a:ext cx="237614" cy="16136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a:off x="85115" y="5197073"/>
            <a:ext cx="237614" cy="16136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6"/>
          <a:stretch>
            <a:fillRect/>
          </a:stretch>
        </p:blipFill>
        <p:spPr>
          <a:xfrm>
            <a:off x="2078351" y="2779504"/>
            <a:ext cx="1727916" cy="747195"/>
          </a:xfrm>
          <a:prstGeom prst="rect">
            <a:avLst/>
          </a:prstGeom>
        </p:spPr>
      </p:pic>
    </p:spTree>
    <p:extLst>
      <p:ext uri="{BB962C8B-B14F-4D97-AF65-F5344CB8AC3E}">
        <p14:creationId xmlns:p14="http://schemas.microsoft.com/office/powerpoint/2010/main" val="786922668"/>
      </p:ext>
    </p:extLst>
  </p:cSld>
  <p:clrMapOvr>
    <a:masterClrMapping/>
  </p:clrMapOvr>
  <p:transition advClick="0" advTm="34000">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0483" y="109930"/>
            <a:ext cx="2671763" cy="523220"/>
          </a:xfrm>
          <a:prstGeom prst="rect">
            <a:avLst/>
          </a:prstGeom>
        </p:spPr>
        <p:txBody>
          <a:bodyPr wrap="square">
            <a:spAutoFit/>
          </a:bodyPr>
          <a:lstStyle/>
          <a:p>
            <a:pPr algn="l" rtl="0">
              <a:buClr>
                <a:srgbClr val="0070C0"/>
              </a:buClr>
            </a:pPr>
            <a:r>
              <a:rPr lang="en-US" sz="2800" b="1" u="sng" dirty="0" smtClean="0">
                <a:solidFill>
                  <a:srgbClr val="C00000"/>
                </a:solidFill>
                <a:latin typeface="Calibri" panose="020F0502020204030204" pitchFamily="34" charset="0"/>
                <a:ea typeface="Calibri" panose="020F0502020204030204" pitchFamily="34" charset="0"/>
                <a:cs typeface="Arial" panose="020B0604020202020204" pitchFamily="34" charset="0"/>
              </a:rPr>
              <a:t>Types </a:t>
            </a:r>
            <a:r>
              <a:rPr lang="en-US" sz="2800" b="1" u="sng" dirty="0">
                <a:solidFill>
                  <a:srgbClr val="C00000"/>
                </a:solidFill>
                <a:latin typeface="Calibri" panose="020F0502020204030204" pitchFamily="34" charset="0"/>
                <a:ea typeface="Calibri" panose="020F0502020204030204" pitchFamily="34" charset="0"/>
                <a:cs typeface="Arial" panose="020B0604020202020204" pitchFamily="34" charset="0"/>
              </a:rPr>
              <a:t>of Slopes </a:t>
            </a:r>
          </a:p>
        </p:txBody>
      </p:sp>
      <p:sp>
        <p:nvSpPr>
          <p:cNvPr id="2" name="Rectangle 1"/>
          <p:cNvSpPr/>
          <p:nvPr/>
        </p:nvSpPr>
        <p:spPr>
          <a:xfrm>
            <a:off x="263357" y="1354217"/>
            <a:ext cx="3528713" cy="4755148"/>
          </a:xfrm>
          <a:prstGeom prst="rect">
            <a:avLst/>
          </a:prstGeom>
        </p:spPr>
        <p:txBody>
          <a:bodyPr wrap="square">
            <a:spAutoFit/>
          </a:bodyPr>
          <a:lstStyle/>
          <a:p>
            <a:pPr marL="457200" indent="-457200" algn="l" rtl="0">
              <a:spcBef>
                <a:spcPts val="600"/>
              </a:spcBef>
              <a:buClr>
                <a:srgbClr val="0070C0"/>
              </a:buClr>
              <a:buFont typeface="+mj-lt"/>
              <a:buAutoNum type="alphaUcPeriod"/>
            </a:pPr>
            <a:r>
              <a:rPr lang="en-US" sz="2400" b="1" dirty="0" smtClean="0">
                <a:solidFill>
                  <a:srgbClr val="FF0000"/>
                </a:solidFill>
                <a:latin typeface="+mn-lt"/>
              </a:rPr>
              <a:t>Natural slope </a:t>
            </a:r>
          </a:p>
          <a:p>
            <a:pPr marL="731520" lvl="1" indent="-274320" algn="l" rtl="0">
              <a:spcBef>
                <a:spcPts val="600"/>
              </a:spcBef>
              <a:buClr>
                <a:srgbClr val="0070C0"/>
              </a:buClr>
              <a:buFont typeface="Arial" panose="020B0604020202020204" pitchFamily="34" charset="0"/>
              <a:buChar char="•"/>
            </a:pPr>
            <a:r>
              <a:rPr lang="en-US" sz="2000" b="1" dirty="0" smtClean="0">
                <a:solidFill>
                  <a:schemeClr val="accent1">
                    <a:lumMod val="75000"/>
                  </a:schemeClr>
                </a:solidFill>
                <a:latin typeface="+mn-lt"/>
              </a:rPr>
              <a:t>Hill sides</a:t>
            </a:r>
            <a:endParaRPr lang="en-US" sz="2000" b="1" dirty="0">
              <a:solidFill>
                <a:schemeClr val="accent1">
                  <a:lumMod val="75000"/>
                </a:schemeClr>
              </a:solidFill>
              <a:latin typeface="+mn-lt"/>
            </a:endParaRPr>
          </a:p>
          <a:p>
            <a:pPr marL="731520" lvl="1" indent="-274320" algn="l" rtl="0">
              <a:spcBef>
                <a:spcPts val="600"/>
              </a:spcBef>
              <a:buClr>
                <a:srgbClr val="0070C0"/>
              </a:buClr>
              <a:buFont typeface="Arial" panose="020B0604020202020204" pitchFamily="34" charset="0"/>
              <a:buChar char="•"/>
            </a:pPr>
            <a:r>
              <a:rPr lang="en-US" sz="2000" b="1" dirty="0">
                <a:solidFill>
                  <a:schemeClr val="accent1">
                    <a:lumMod val="75000"/>
                  </a:schemeClr>
                </a:solidFill>
                <a:latin typeface="+mn-lt"/>
              </a:rPr>
              <a:t>Mountains</a:t>
            </a:r>
          </a:p>
          <a:p>
            <a:pPr marL="731520" lvl="1" indent="-274320" algn="l" rtl="0">
              <a:spcBef>
                <a:spcPts val="600"/>
              </a:spcBef>
              <a:buClr>
                <a:srgbClr val="0070C0"/>
              </a:buClr>
              <a:buFont typeface="Arial" panose="020B0604020202020204" pitchFamily="34" charset="0"/>
              <a:buChar char="•"/>
            </a:pPr>
            <a:r>
              <a:rPr lang="en-US" sz="2000" b="1" dirty="0">
                <a:solidFill>
                  <a:schemeClr val="accent1">
                    <a:lumMod val="75000"/>
                  </a:schemeClr>
                </a:solidFill>
                <a:latin typeface="+mn-lt"/>
              </a:rPr>
              <a:t>River banks</a:t>
            </a:r>
          </a:p>
          <a:p>
            <a:pPr marL="457200" indent="-457200" algn="l" rtl="0">
              <a:spcBef>
                <a:spcPts val="600"/>
              </a:spcBef>
              <a:buClr>
                <a:srgbClr val="0070C0"/>
              </a:buClr>
              <a:buFont typeface="+mj-lt"/>
              <a:buAutoNum type="alphaUcPeriod"/>
            </a:pPr>
            <a:r>
              <a:rPr lang="en-US" sz="2400" b="1" dirty="0" smtClean="0">
                <a:solidFill>
                  <a:srgbClr val="FF0000"/>
                </a:solidFill>
                <a:latin typeface="+mn-lt"/>
              </a:rPr>
              <a:t>Man-made slope</a:t>
            </a:r>
          </a:p>
          <a:p>
            <a:pPr marL="731520" lvl="1" indent="-274320" algn="l" rtl="0">
              <a:spcBef>
                <a:spcPts val="600"/>
              </a:spcBef>
              <a:buFont typeface="Arial" panose="020B0604020202020204" pitchFamily="34" charset="0"/>
              <a:buChar char="•"/>
            </a:pPr>
            <a:r>
              <a:rPr lang="en-US" sz="2000" b="1" dirty="0" smtClean="0">
                <a:solidFill>
                  <a:schemeClr val="accent1">
                    <a:lumMod val="75000"/>
                  </a:schemeClr>
                </a:solidFill>
                <a:latin typeface="+mn-lt"/>
              </a:rPr>
              <a:t>Fill (Embankment)</a:t>
            </a:r>
          </a:p>
          <a:p>
            <a:pPr marL="731520" lvl="1" indent="-274320" algn="l" rtl="0">
              <a:spcBef>
                <a:spcPts val="600"/>
              </a:spcBef>
              <a:buFont typeface="Arial" panose="020B0604020202020204" pitchFamily="34" charset="0"/>
              <a:buChar char="•"/>
            </a:pPr>
            <a:r>
              <a:rPr lang="en-US" sz="2000" b="1" dirty="0" smtClean="0">
                <a:solidFill>
                  <a:schemeClr val="accent1">
                    <a:lumMod val="75000"/>
                  </a:schemeClr>
                </a:solidFill>
                <a:latin typeface="+mn-lt"/>
              </a:rPr>
              <a:t>Earth dams </a:t>
            </a:r>
          </a:p>
          <a:p>
            <a:pPr marL="731520" lvl="1" indent="-274320" algn="l" rtl="0">
              <a:spcBef>
                <a:spcPts val="600"/>
              </a:spcBef>
              <a:buFont typeface="Arial" panose="020B0604020202020204" pitchFamily="34" charset="0"/>
              <a:buChar char="•"/>
            </a:pPr>
            <a:r>
              <a:rPr lang="en-US" sz="2000" b="1" dirty="0" smtClean="0">
                <a:solidFill>
                  <a:schemeClr val="accent1">
                    <a:lumMod val="75000"/>
                  </a:schemeClr>
                </a:solidFill>
                <a:latin typeface="+mn-lt"/>
              </a:rPr>
              <a:t>Canal banks</a:t>
            </a:r>
          </a:p>
          <a:p>
            <a:pPr marL="731520" lvl="1" indent="-274320" algn="l" rtl="0">
              <a:spcBef>
                <a:spcPts val="600"/>
              </a:spcBef>
              <a:buFont typeface="Arial" panose="020B0604020202020204" pitchFamily="34" charset="0"/>
              <a:buChar char="•"/>
            </a:pPr>
            <a:r>
              <a:rPr lang="en-US" sz="2000" b="1" dirty="0" smtClean="0">
                <a:solidFill>
                  <a:schemeClr val="accent1">
                    <a:lumMod val="75000"/>
                  </a:schemeClr>
                </a:solidFill>
                <a:latin typeface="+mn-lt"/>
              </a:rPr>
              <a:t>Excavation sides</a:t>
            </a:r>
          </a:p>
          <a:p>
            <a:pPr marL="731520" lvl="1" indent="-274320" algn="l" rtl="0">
              <a:spcBef>
                <a:spcPts val="600"/>
              </a:spcBef>
              <a:buFont typeface="Arial" panose="020B0604020202020204" pitchFamily="34" charset="0"/>
              <a:buChar char="•"/>
            </a:pPr>
            <a:r>
              <a:rPr lang="en-US" sz="2000" b="1" dirty="0" smtClean="0">
                <a:solidFill>
                  <a:schemeClr val="accent1">
                    <a:lumMod val="75000"/>
                  </a:schemeClr>
                </a:solidFill>
                <a:latin typeface="+mn-lt"/>
              </a:rPr>
              <a:t>Trenches</a:t>
            </a:r>
          </a:p>
          <a:p>
            <a:pPr marL="731520" lvl="1" indent="-274320" algn="l" rtl="0">
              <a:spcBef>
                <a:spcPts val="600"/>
              </a:spcBef>
              <a:buFont typeface="Arial" panose="020B0604020202020204" pitchFamily="34" charset="0"/>
              <a:buChar char="•"/>
            </a:pPr>
            <a:r>
              <a:rPr lang="en-US" sz="2000" b="1" dirty="0" smtClean="0">
                <a:solidFill>
                  <a:schemeClr val="accent1">
                    <a:lumMod val="75000"/>
                  </a:schemeClr>
                </a:solidFill>
                <a:latin typeface="+mn-lt"/>
              </a:rPr>
              <a:t>Highway Embankments</a:t>
            </a:r>
          </a:p>
          <a:p>
            <a:pPr marL="731520" lvl="1" indent="-274320" algn="l" rtl="0">
              <a:spcBef>
                <a:spcPts val="600"/>
              </a:spcBef>
              <a:buFont typeface="Arial" panose="020B0604020202020204" pitchFamily="34" charset="0"/>
              <a:buChar char="•"/>
            </a:pPr>
            <a:endParaRPr lang="en-US" sz="2000" b="1" dirty="0">
              <a:solidFill>
                <a:schemeClr val="accent1">
                  <a:lumMod val="75000"/>
                </a:schemeClr>
              </a:solidFill>
              <a:latin typeface="+mn-lt"/>
            </a:endParaRPr>
          </a:p>
        </p:txBody>
      </p:sp>
      <p:sp>
        <p:nvSpPr>
          <p:cNvPr id="6" name="Rectangle 5"/>
          <p:cNvSpPr/>
          <p:nvPr/>
        </p:nvSpPr>
        <p:spPr>
          <a:xfrm>
            <a:off x="263358" y="523220"/>
            <a:ext cx="3622842" cy="830997"/>
          </a:xfrm>
          <a:prstGeom prst="rect">
            <a:avLst/>
          </a:prstGeom>
        </p:spPr>
        <p:txBody>
          <a:bodyPr wrap="square">
            <a:spAutoFit/>
          </a:bodyPr>
          <a:lstStyle/>
          <a:p>
            <a:pPr algn="l" rtl="0"/>
            <a:r>
              <a:rPr lang="en-US" sz="2400" b="1" dirty="0" smtClean="0">
                <a:latin typeface="+mn-lt"/>
              </a:rPr>
              <a:t>Slopes can be categorized into two groups:-</a:t>
            </a:r>
            <a:endParaRPr lang="en-US" sz="2400" b="1" dirty="0">
              <a:latin typeface="+mn-lt"/>
            </a:endParaRPr>
          </a:p>
        </p:txBody>
      </p:sp>
      <p:pic>
        <p:nvPicPr>
          <p:cNvPr id="21506" name="Picture 2" descr="http://www.davis-stirling.com/Portals/1/images/slopes/natur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52794"/>
            <a:ext cx="4600574" cy="6229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5547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2022" y="422994"/>
            <a:ext cx="4202853" cy="868463"/>
          </a:xfrm>
          <a:prstGeom prst="rect">
            <a:avLst/>
          </a:prstGeom>
        </p:spPr>
      </p:pic>
      <p:pic>
        <p:nvPicPr>
          <p:cNvPr id="3" name="Picture 2"/>
          <p:cNvPicPr>
            <a:picLocks noChangeAspect="1"/>
          </p:cNvPicPr>
          <p:nvPr/>
        </p:nvPicPr>
        <p:blipFill>
          <a:blip r:embed="rId4"/>
          <a:stretch>
            <a:fillRect/>
          </a:stretch>
        </p:blipFill>
        <p:spPr>
          <a:xfrm>
            <a:off x="192278" y="1274260"/>
            <a:ext cx="3702187" cy="521391"/>
          </a:xfrm>
          <a:prstGeom prst="rect">
            <a:avLst/>
          </a:prstGeom>
        </p:spPr>
      </p:pic>
      <p:sp>
        <p:nvSpPr>
          <p:cNvPr id="4" name="Rectangle 3"/>
          <p:cNvSpPr/>
          <p:nvPr/>
        </p:nvSpPr>
        <p:spPr>
          <a:xfrm>
            <a:off x="220534" y="61770"/>
            <a:ext cx="8291453" cy="369332"/>
          </a:xfrm>
          <a:prstGeom prst="rect">
            <a:avLst/>
          </a:prstGeom>
        </p:spPr>
        <p:txBody>
          <a:bodyPr wrap="square">
            <a:spAutoFit/>
          </a:bodyPr>
          <a:lstStyle/>
          <a:p>
            <a:pPr algn="l" rtl="0"/>
            <a:r>
              <a:rPr lang="en-US" b="1" dirty="0" smtClean="0">
                <a:latin typeface="Times-Roman"/>
              </a:rPr>
              <a:t>The effective normal stress at </a:t>
            </a:r>
            <a:r>
              <a:rPr lang="en-US" b="1" dirty="0">
                <a:latin typeface="Times-Roman"/>
              </a:rPr>
              <a:t>the base of the slope </a:t>
            </a:r>
            <a:r>
              <a:rPr lang="en-US" b="1" dirty="0" smtClean="0">
                <a:latin typeface="Times-Roman"/>
              </a:rPr>
              <a:t>element is given by</a:t>
            </a:r>
            <a:endParaRPr lang="en-US" b="1" dirty="0"/>
          </a:p>
        </p:txBody>
      </p:sp>
      <p:sp>
        <p:nvSpPr>
          <p:cNvPr id="5" name="Rectangle 4"/>
          <p:cNvSpPr/>
          <p:nvPr/>
        </p:nvSpPr>
        <p:spPr>
          <a:xfrm>
            <a:off x="3894465" y="1358888"/>
            <a:ext cx="1120820" cy="369332"/>
          </a:xfrm>
          <a:prstGeom prst="rect">
            <a:avLst/>
          </a:prstGeom>
        </p:spPr>
        <p:txBody>
          <a:bodyPr wrap="none">
            <a:spAutoFit/>
          </a:bodyPr>
          <a:lstStyle/>
          <a:p>
            <a:r>
              <a:rPr lang="en-US" b="1" dirty="0" smtClean="0">
                <a:latin typeface="Times-Roman"/>
              </a:rPr>
              <a:t>…….(##)</a:t>
            </a:r>
            <a:endParaRPr lang="en-US" dirty="0"/>
          </a:p>
        </p:txBody>
      </p:sp>
      <p:pic>
        <p:nvPicPr>
          <p:cNvPr id="6" name="Picture 5"/>
          <p:cNvPicPr>
            <a:picLocks noChangeAspect="1"/>
          </p:cNvPicPr>
          <p:nvPr/>
        </p:nvPicPr>
        <p:blipFill>
          <a:blip r:embed="rId5"/>
          <a:stretch>
            <a:fillRect/>
          </a:stretch>
        </p:blipFill>
        <p:spPr>
          <a:xfrm>
            <a:off x="172097" y="2042004"/>
            <a:ext cx="5264663" cy="575537"/>
          </a:xfrm>
          <a:prstGeom prst="rect">
            <a:avLst/>
          </a:prstGeom>
        </p:spPr>
      </p:pic>
      <p:pic>
        <p:nvPicPr>
          <p:cNvPr id="7" name="Picture 6"/>
          <p:cNvPicPr>
            <a:picLocks noChangeAspect="1"/>
          </p:cNvPicPr>
          <p:nvPr/>
        </p:nvPicPr>
        <p:blipFill>
          <a:blip r:embed="rId6"/>
          <a:stretch>
            <a:fillRect/>
          </a:stretch>
        </p:blipFill>
        <p:spPr>
          <a:xfrm>
            <a:off x="2824609" y="2473368"/>
            <a:ext cx="3457085" cy="696019"/>
          </a:xfrm>
          <a:prstGeom prst="rect">
            <a:avLst/>
          </a:prstGeom>
        </p:spPr>
      </p:pic>
      <p:pic>
        <p:nvPicPr>
          <p:cNvPr id="8" name="Picture 7"/>
          <p:cNvPicPr>
            <a:picLocks noChangeAspect="1"/>
          </p:cNvPicPr>
          <p:nvPr/>
        </p:nvPicPr>
        <p:blipFill>
          <a:blip r:embed="rId7"/>
          <a:stretch>
            <a:fillRect/>
          </a:stretch>
        </p:blipFill>
        <p:spPr>
          <a:xfrm>
            <a:off x="257159" y="2482799"/>
            <a:ext cx="2096289" cy="618059"/>
          </a:xfrm>
          <a:prstGeom prst="rect">
            <a:avLst/>
          </a:prstGeom>
        </p:spPr>
      </p:pic>
      <p:pic>
        <p:nvPicPr>
          <p:cNvPr id="14" name="Picture 13"/>
          <p:cNvPicPr>
            <a:picLocks noChangeAspect="1"/>
          </p:cNvPicPr>
          <p:nvPr/>
        </p:nvPicPr>
        <p:blipFill>
          <a:blip r:embed="rId8"/>
          <a:stretch>
            <a:fillRect/>
          </a:stretch>
        </p:blipFill>
        <p:spPr>
          <a:xfrm>
            <a:off x="252022" y="3048905"/>
            <a:ext cx="3042507" cy="981681"/>
          </a:xfrm>
          <a:prstGeom prst="rect">
            <a:avLst/>
          </a:prstGeom>
          <a:ln w="38100">
            <a:solidFill>
              <a:srgbClr val="FF0000"/>
            </a:solidFill>
          </a:ln>
        </p:spPr>
      </p:pic>
      <p:sp>
        <p:nvSpPr>
          <p:cNvPr id="15" name="Right Arrow 14"/>
          <p:cNvSpPr/>
          <p:nvPr/>
        </p:nvSpPr>
        <p:spPr>
          <a:xfrm>
            <a:off x="2418329" y="2723437"/>
            <a:ext cx="406280" cy="191689"/>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82988" y="4520498"/>
            <a:ext cx="4797827" cy="1015663"/>
          </a:xfrm>
          <a:prstGeom prst="rect">
            <a:avLst/>
          </a:prstGeom>
        </p:spPr>
        <p:txBody>
          <a:bodyPr wrap="square">
            <a:spAutoFit/>
          </a:bodyPr>
          <a:lstStyle/>
          <a:p>
            <a:pPr algn="just" rtl="0"/>
            <a:r>
              <a:rPr lang="en-US" sz="2000" b="1" dirty="0" smtClean="0">
                <a:latin typeface="+mn-lt"/>
              </a:rPr>
              <a:t>The depth of plane along which critical equilibrium occurs is obtained by substituting F</a:t>
            </a:r>
            <a:r>
              <a:rPr lang="en-US" sz="2000" b="1" baseline="-25000" dirty="0" smtClean="0">
                <a:latin typeface="+mn-lt"/>
              </a:rPr>
              <a:t>s</a:t>
            </a:r>
            <a:r>
              <a:rPr lang="en-US" sz="2000" b="1" dirty="0" smtClean="0">
                <a:latin typeface="+mn-lt"/>
              </a:rPr>
              <a:t> = 1 and H = </a:t>
            </a:r>
            <a:r>
              <a:rPr lang="en-US" sz="2000" b="1" dirty="0" err="1" smtClean="0">
                <a:latin typeface="+mn-lt"/>
              </a:rPr>
              <a:t>H</a:t>
            </a:r>
            <a:r>
              <a:rPr lang="en-US" sz="2000" b="1" baseline="-25000" dirty="0" err="1" smtClean="0">
                <a:latin typeface="+mn-lt"/>
              </a:rPr>
              <a:t>cr</a:t>
            </a:r>
            <a:r>
              <a:rPr lang="en-US" sz="2000" b="1" dirty="0" smtClean="0">
                <a:latin typeface="+mn-lt"/>
              </a:rPr>
              <a:t> into Eq. (###).</a:t>
            </a:r>
            <a:endParaRPr lang="en-US" b="1" dirty="0" smtClean="0">
              <a:latin typeface="+mn-lt"/>
            </a:endParaRPr>
          </a:p>
        </p:txBody>
      </p:sp>
      <p:sp>
        <p:nvSpPr>
          <p:cNvPr id="17" name="Rectangle 16"/>
          <p:cNvSpPr/>
          <p:nvPr/>
        </p:nvSpPr>
        <p:spPr>
          <a:xfrm>
            <a:off x="80335" y="4163736"/>
            <a:ext cx="2124299" cy="369332"/>
          </a:xfrm>
          <a:prstGeom prst="rect">
            <a:avLst/>
          </a:prstGeom>
        </p:spPr>
        <p:txBody>
          <a:bodyPr wrap="none">
            <a:spAutoFit/>
          </a:bodyPr>
          <a:lstStyle/>
          <a:p>
            <a:pPr algn="l" rtl="0"/>
            <a:r>
              <a:rPr lang="en-US" b="1" u="sng" dirty="0">
                <a:solidFill>
                  <a:srgbClr val="C00000"/>
                </a:solidFill>
              </a:rPr>
              <a:t>Critical Depth, </a:t>
            </a:r>
            <a:r>
              <a:rPr lang="en-US" b="1" u="sng" dirty="0" err="1">
                <a:solidFill>
                  <a:srgbClr val="C00000"/>
                </a:solidFill>
              </a:rPr>
              <a:t>H</a:t>
            </a:r>
            <a:r>
              <a:rPr lang="en-US" b="1" u="sng" baseline="-25000" dirty="0" err="1">
                <a:solidFill>
                  <a:srgbClr val="C00000"/>
                </a:solidFill>
              </a:rPr>
              <a:t>cr</a:t>
            </a:r>
            <a:endParaRPr lang="en-US" dirty="0"/>
          </a:p>
        </p:txBody>
      </p:sp>
      <p:pic>
        <p:nvPicPr>
          <p:cNvPr id="18" name="Picture 17"/>
          <p:cNvPicPr>
            <a:picLocks noChangeAspect="1"/>
          </p:cNvPicPr>
          <p:nvPr/>
        </p:nvPicPr>
        <p:blipFill>
          <a:blip r:embed="rId9"/>
          <a:stretch>
            <a:fillRect/>
          </a:stretch>
        </p:blipFill>
        <p:spPr>
          <a:xfrm>
            <a:off x="138768" y="5564349"/>
            <a:ext cx="4131733" cy="1211848"/>
          </a:xfrm>
          <a:prstGeom prst="rect">
            <a:avLst/>
          </a:prstGeom>
          <a:ln w="38100">
            <a:solidFill>
              <a:srgbClr val="FF0000"/>
            </a:solidFill>
          </a:ln>
        </p:spPr>
      </p:pic>
      <p:sp>
        <p:nvSpPr>
          <p:cNvPr id="19" name="Rectangle 18"/>
          <p:cNvSpPr/>
          <p:nvPr/>
        </p:nvSpPr>
        <p:spPr>
          <a:xfrm>
            <a:off x="5558194" y="3377910"/>
            <a:ext cx="3208898" cy="400110"/>
          </a:xfrm>
          <a:prstGeom prst="rect">
            <a:avLst/>
          </a:prstGeom>
        </p:spPr>
        <p:txBody>
          <a:bodyPr wrap="square">
            <a:spAutoFit/>
          </a:bodyPr>
          <a:lstStyle/>
          <a:p>
            <a:pPr marL="457200" indent="-457200" algn="l" rtl="0"/>
            <a:r>
              <a:rPr lang="en-US" sz="2000" b="1" dirty="0" smtClean="0">
                <a:solidFill>
                  <a:srgbClr val="C00000"/>
                </a:solidFill>
                <a:latin typeface="+mn-lt"/>
              </a:rPr>
              <a:t>For Granular Soil (i.e., c = 0)</a:t>
            </a:r>
          </a:p>
        </p:txBody>
      </p:sp>
      <p:graphicFrame>
        <p:nvGraphicFramePr>
          <p:cNvPr id="20" name="Object 7"/>
          <p:cNvGraphicFramePr>
            <a:graphicFrameLocks noChangeAspect="1"/>
          </p:cNvGraphicFramePr>
          <p:nvPr>
            <p:extLst>
              <p:ext uri="{D42A27DB-BD31-4B8C-83A1-F6EECF244321}">
                <p14:modId xmlns:p14="http://schemas.microsoft.com/office/powerpoint/2010/main" val="4275294304"/>
              </p:ext>
            </p:extLst>
          </p:nvPr>
        </p:nvGraphicFramePr>
        <p:xfrm>
          <a:off x="6457016" y="4250412"/>
          <a:ext cx="1402800" cy="826771"/>
        </p:xfrm>
        <a:graphic>
          <a:graphicData uri="http://schemas.openxmlformats.org/presentationml/2006/ole">
            <mc:AlternateContent xmlns:mc="http://schemas.openxmlformats.org/markup-compatibility/2006">
              <mc:Choice xmlns:v="urn:schemas-microsoft-com:vml" Requires="v">
                <p:oleObj spid="_x0000_s554070" name="Equation" r:id="rId10" imgW="711000" imgH="419040" progId="Equation.3">
                  <p:embed/>
                </p:oleObj>
              </mc:Choice>
              <mc:Fallback>
                <p:oleObj name="Equation" r:id="rId10" imgW="711000" imgH="41904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57016" y="4250412"/>
                        <a:ext cx="1402800" cy="826771"/>
                      </a:xfrm>
                      <a:prstGeom prst="rect">
                        <a:avLst/>
                      </a:prstGeom>
                      <a:solidFill>
                        <a:srgbClr val="FFFF00"/>
                      </a:solidFill>
                      <a:ln>
                        <a:solidFill>
                          <a:srgbClr val="FF0000"/>
                        </a:solidFill>
                      </a:ln>
                      <a:effectLst/>
                      <a:extLst/>
                    </p:spPr>
                  </p:pic>
                </p:oleObj>
              </mc:Fallback>
            </mc:AlternateContent>
          </a:graphicData>
        </a:graphic>
      </p:graphicFrame>
      <p:sp>
        <p:nvSpPr>
          <p:cNvPr id="21" name="Right Arrow 20"/>
          <p:cNvSpPr/>
          <p:nvPr/>
        </p:nvSpPr>
        <p:spPr>
          <a:xfrm rot="5400000">
            <a:off x="6857082" y="3790499"/>
            <a:ext cx="472391" cy="447433"/>
          </a:xfrm>
          <a:prstGeom prst="rightArrow">
            <a:avLst/>
          </a:prstGeom>
          <a:solidFill>
            <a:srgbClr val="FF99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p:cNvCxnSpPr/>
          <p:nvPr/>
        </p:nvCxnSpPr>
        <p:spPr>
          <a:xfrm>
            <a:off x="4893226" y="3100858"/>
            <a:ext cx="65620" cy="3568816"/>
          </a:xfrm>
          <a:prstGeom prst="line">
            <a:avLst/>
          </a:prstGeom>
          <a:ln w="57150">
            <a:solidFill>
              <a:srgbClr val="E27100"/>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015285" y="5077183"/>
            <a:ext cx="3453070" cy="1631216"/>
          </a:xfrm>
          <a:prstGeom prst="rect">
            <a:avLst/>
          </a:prstGeom>
        </p:spPr>
        <p:txBody>
          <a:bodyPr wrap="square">
            <a:spAutoFit/>
          </a:bodyPr>
          <a:lstStyle/>
          <a:p>
            <a:pPr algn="just" rtl="0"/>
            <a:r>
              <a:rPr lang="en-US" sz="2000" b="1" dirty="0" smtClean="0">
                <a:solidFill>
                  <a:srgbClr val="0B0BEF"/>
                </a:solidFill>
                <a:latin typeface="+mn-lt"/>
              </a:rPr>
              <a:t>This means that in case of infinite slope in sand, the value of F</a:t>
            </a:r>
            <a:r>
              <a:rPr lang="en-US" sz="2000" b="1" baseline="-25000" dirty="0" smtClean="0">
                <a:solidFill>
                  <a:srgbClr val="0B0BEF"/>
                </a:solidFill>
                <a:latin typeface="+mn-lt"/>
              </a:rPr>
              <a:t>s</a:t>
            </a:r>
            <a:r>
              <a:rPr lang="en-US" sz="2000" b="1" dirty="0" smtClean="0">
                <a:solidFill>
                  <a:srgbClr val="0B0BEF"/>
                </a:solidFill>
                <a:latin typeface="+mn-lt"/>
              </a:rPr>
              <a:t> is independent of the </a:t>
            </a:r>
            <a:r>
              <a:rPr lang="en-US" sz="2000" b="1" dirty="0" smtClean="0">
                <a:solidFill>
                  <a:srgbClr val="FF0000"/>
                </a:solidFill>
                <a:latin typeface="+mn-lt"/>
              </a:rPr>
              <a:t>height</a:t>
            </a:r>
            <a:r>
              <a:rPr lang="en-US" sz="2000" b="1" dirty="0" smtClean="0">
                <a:solidFill>
                  <a:srgbClr val="0B0BEF"/>
                </a:solidFill>
                <a:latin typeface="+mn-lt"/>
              </a:rPr>
              <a:t> </a:t>
            </a:r>
            <a:r>
              <a:rPr lang="en-US" sz="2000" b="1" dirty="0" smtClean="0">
                <a:solidFill>
                  <a:srgbClr val="FF0000"/>
                </a:solidFill>
                <a:latin typeface="+mn-lt"/>
              </a:rPr>
              <a:t>H</a:t>
            </a:r>
            <a:r>
              <a:rPr lang="en-US" sz="2000" b="1" dirty="0" smtClean="0">
                <a:solidFill>
                  <a:srgbClr val="0B0BEF"/>
                </a:solidFill>
                <a:latin typeface="+mn-lt"/>
              </a:rPr>
              <a:t> and the slope is stable as long as </a:t>
            </a:r>
            <a:r>
              <a:rPr lang="en-US" sz="2000" b="1" i="1" dirty="0" smtClean="0">
                <a:solidFill>
                  <a:srgbClr val="FF0000"/>
                </a:solidFill>
                <a:latin typeface="Symbol" pitchFamily="18" charset="2"/>
              </a:rPr>
              <a:t>b</a:t>
            </a:r>
            <a:r>
              <a:rPr lang="en-US" sz="2000" b="1" dirty="0" smtClean="0">
                <a:solidFill>
                  <a:srgbClr val="FF0000"/>
                </a:solidFill>
                <a:latin typeface="+mn-lt"/>
              </a:rPr>
              <a:t> &lt; </a:t>
            </a:r>
            <a:r>
              <a:rPr lang="en-US" sz="2000" b="1" i="1" dirty="0" smtClean="0">
                <a:solidFill>
                  <a:srgbClr val="FF0000"/>
                </a:solidFill>
                <a:latin typeface="Symbol" pitchFamily="18" charset="2"/>
              </a:rPr>
              <a:t>f</a:t>
            </a:r>
            <a:r>
              <a:rPr lang="en-US" sz="2000" b="1" i="1" dirty="0" smtClean="0">
                <a:solidFill>
                  <a:srgbClr val="FF0000"/>
                </a:solidFill>
                <a:latin typeface="+mn-lt"/>
              </a:rPr>
              <a:t>’</a:t>
            </a:r>
          </a:p>
        </p:txBody>
      </p:sp>
      <p:cxnSp>
        <p:nvCxnSpPr>
          <p:cNvPr id="26" name="Straight Connector 25"/>
          <p:cNvCxnSpPr/>
          <p:nvPr/>
        </p:nvCxnSpPr>
        <p:spPr>
          <a:xfrm>
            <a:off x="4366260" y="3377910"/>
            <a:ext cx="4777740" cy="0"/>
          </a:xfrm>
          <a:prstGeom prst="line">
            <a:avLst/>
          </a:prstGeom>
          <a:ln w="57150">
            <a:solidFill>
              <a:srgbClr val="E271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3307977" y="816885"/>
            <a:ext cx="1066216" cy="1683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3228604" y="3424591"/>
            <a:ext cx="1249060" cy="369332"/>
          </a:xfrm>
          <a:prstGeom prst="rect">
            <a:avLst/>
          </a:prstGeom>
        </p:spPr>
        <p:txBody>
          <a:bodyPr wrap="none">
            <a:spAutoFit/>
          </a:bodyPr>
          <a:lstStyle/>
          <a:p>
            <a:r>
              <a:rPr lang="en-US" b="1" dirty="0" smtClean="0">
                <a:latin typeface="Times-Roman"/>
              </a:rPr>
              <a:t>…….(###)</a:t>
            </a:r>
            <a:endParaRPr lang="en-US" dirty="0"/>
          </a:p>
        </p:txBody>
      </p:sp>
      <p:sp>
        <p:nvSpPr>
          <p:cNvPr id="9" name="Rectangle 8"/>
          <p:cNvSpPr/>
          <p:nvPr/>
        </p:nvSpPr>
        <p:spPr>
          <a:xfrm>
            <a:off x="148362" y="1740989"/>
            <a:ext cx="4698722" cy="369332"/>
          </a:xfrm>
          <a:prstGeom prst="rect">
            <a:avLst/>
          </a:prstGeom>
        </p:spPr>
        <p:txBody>
          <a:bodyPr wrap="none">
            <a:spAutoFit/>
          </a:bodyPr>
          <a:lstStyle/>
          <a:p>
            <a:pPr algn="l" rtl="0"/>
            <a:r>
              <a:rPr lang="en-US" b="1" dirty="0" smtClean="0">
                <a:latin typeface="Times-Roman"/>
              </a:rPr>
              <a:t>Equating R.H.S. of </a:t>
            </a:r>
            <a:r>
              <a:rPr lang="en-US" b="1" dirty="0" err="1" smtClean="0">
                <a:latin typeface="Times-Roman"/>
              </a:rPr>
              <a:t>Eqs</a:t>
            </a:r>
            <a:r>
              <a:rPr lang="en-US" b="1" dirty="0" smtClean="0">
                <a:latin typeface="Times-Roman"/>
              </a:rPr>
              <a:t>. (#) and (##) gives</a:t>
            </a:r>
            <a:endParaRPr lang="en-US" dirty="0"/>
          </a:p>
        </p:txBody>
      </p:sp>
    </p:spTree>
    <p:extLst>
      <p:ext uri="{BB962C8B-B14F-4D97-AF65-F5344CB8AC3E}">
        <p14:creationId xmlns:p14="http://schemas.microsoft.com/office/powerpoint/2010/main" val="38046886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220424"/>
            <a:ext cx="6448098" cy="369332"/>
          </a:xfrm>
          <a:prstGeom prst="rect">
            <a:avLst/>
          </a:prstGeom>
        </p:spPr>
        <p:txBody>
          <a:bodyPr wrap="square">
            <a:spAutoFit/>
          </a:bodyPr>
          <a:lstStyle/>
          <a:p>
            <a:pPr marL="174625" indent="-174625" algn="l" rtl="0">
              <a:buClr>
                <a:srgbClr val="0070C0"/>
              </a:buClr>
              <a:buFont typeface="Arial" panose="020B0604020202020204" pitchFamily="34" charset="0"/>
              <a:buChar char="•"/>
            </a:pPr>
            <a:r>
              <a:rPr lang="en-US" b="1" u="sng" dirty="0" smtClean="0">
                <a:solidFill>
                  <a:srgbClr val="C00000"/>
                </a:solidFill>
              </a:rPr>
              <a:t>Case of Granular soil – Derivation From Simple Statics </a:t>
            </a:r>
            <a:endParaRPr lang="en-US" b="1" u="sng" dirty="0">
              <a:solidFill>
                <a:srgbClr val="C00000"/>
              </a:solidFill>
            </a:endParaRPr>
          </a:p>
        </p:txBody>
      </p:sp>
      <p:pic>
        <p:nvPicPr>
          <p:cNvPr id="10" name="Picture 9"/>
          <p:cNvPicPr>
            <a:picLocks noChangeAspect="1"/>
          </p:cNvPicPr>
          <p:nvPr/>
        </p:nvPicPr>
        <p:blipFill>
          <a:blip r:embed="rId4"/>
          <a:stretch>
            <a:fillRect/>
          </a:stretch>
        </p:blipFill>
        <p:spPr>
          <a:xfrm>
            <a:off x="5145261" y="5406458"/>
            <a:ext cx="3542223" cy="925701"/>
          </a:xfrm>
          <a:prstGeom prst="rect">
            <a:avLst/>
          </a:prstGeom>
        </p:spPr>
      </p:pic>
      <p:sp>
        <p:nvSpPr>
          <p:cNvPr id="13" name="Rectangle 12"/>
          <p:cNvSpPr/>
          <p:nvPr/>
        </p:nvSpPr>
        <p:spPr>
          <a:xfrm>
            <a:off x="5267607" y="1246191"/>
            <a:ext cx="4038285" cy="369332"/>
          </a:xfrm>
          <a:prstGeom prst="rect">
            <a:avLst/>
          </a:prstGeom>
        </p:spPr>
        <p:txBody>
          <a:bodyPr wrap="none">
            <a:spAutoFit/>
          </a:bodyPr>
          <a:lstStyle/>
          <a:p>
            <a:pPr marL="285750" indent="-285750">
              <a:buClr>
                <a:srgbClr val="0070C0"/>
              </a:buClr>
              <a:buFont typeface="Arial" panose="020B0604020202020204" pitchFamily="34" charset="0"/>
              <a:buChar char="•"/>
            </a:pPr>
            <a:r>
              <a:rPr lang="en-US" b="1" dirty="0" smtClean="0"/>
              <a:t>Equilibrium </a:t>
            </a:r>
            <a:r>
              <a:rPr lang="en-US" b="1" dirty="0"/>
              <a:t>of forces on a </a:t>
            </a:r>
            <a:r>
              <a:rPr lang="en-US" b="1" dirty="0" smtClean="0"/>
              <a:t>slice: </a:t>
            </a:r>
            <a:endParaRPr lang="en-US" b="1" dirty="0"/>
          </a:p>
        </p:txBody>
      </p:sp>
      <p:grpSp>
        <p:nvGrpSpPr>
          <p:cNvPr id="17" name="Group 16"/>
          <p:cNvGrpSpPr/>
          <p:nvPr/>
        </p:nvGrpSpPr>
        <p:grpSpPr>
          <a:xfrm>
            <a:off x="5731418" y="4274256"/>
            <a:ext cx="2430958" cy="890588"/>
            <a:chOff x="4170029" y="4206875"/>
            <a:chExt cx="2430958" cy="890588"/>
          </a:xfrm>
        </p:grpSpPr>
        <p:graphicFrame>
          <p:nvGraphicFramePr>
            <p:cNvPr id="21" name="Object 2"/>
            <p:cNvGraphicFramePr>
              <a:graphicFrameLocks noChangeAspect="1"/>
            </p:cNvGraphicFramePr>
            <p:nvPr>
              <p:extLst/>
            </p:nvPr>
          </p:nvGraphicFramePr>
          <p:xfrm>
            <a:off x="4170029" y="4206875"/>
            <a:ext cx="2430958" cy="890588"/>
          </p:xfrm>
          <a:graphic>
            <a:graphicData uri="http://schemas.openxmlformats.org/presentationml/2006/ole">
              <mc:AlternateContent xmlns:mc="http://schemas.openxmlformats.org/markup-compatibility/2006">
                <mc:Choice xmlns:v="urn:schemas-microsoft-com:vml" Requires="v">
                  <p:oleObj spid="_x0000_s549979" name="Equation" r:id="rId5" imgW="1206360" imgH="431640" progId="Equation.3">
                    <p:embed/>
                  </p:oleObj>
                </mc:Choice>
                <mc:Fallback>
                  <p:oleObj name="Equation" r:id="rId5" imgW="1206360" imgH="431640" progId="Equation.3">
                    <p:embed/>
                    <p:pic>
                      <p:nvPicPr>
                        <p:cNvPr id="0" name=""/>
                        <p:cNvPicPr>
                          <a:picLocks noChangeAspect="1" noChangeArrowheads="1"/>
                        </p:cNvPicPr>
                        <p:nvPr/>
                      </p:nvPicPr>
                      <p:blipFill>
                        <a:blip r:embed="rId6"/>
                        <a:srcRect/>
                        <a:stretch>
                          <a:fillRect/>
                        </a:stretch>
                      </p:blipFill>
                      <p:spPr bwMode="auto">
                        <a:xfrm>
                          <a:off x="4170029" y="4206875"/>
                          <a:ext cx="2430958" cy="890588"/>
                        </a:xfrm>
                        <a:prstGeom prst="rect">
                          <a:avLst/>
                        </a:prstGeom>
                        <a:noFill/>
                        <a:extLst/>
                      </p:spPr>
                    </p:pic>
                  </p:oleObj>
                </mc:Fallback>
              </mc:AlternateContent>
            </a:graphicData>
          </a:graphic>
        </p:graphicFrame>
        <p:sp>
          <p:nvSpPr>
            <p:cNvPr id="15" name="Rectangle 14"/>
            <p:cNvSpPr/>
            <p:nvPr/>
          </p:nvSpPr>
          <p:spPr>
            <a:xfrm>
              <a:off x="4941301" y="4619897"/>
              <a:ext cx="1569532" cy="369332"/>
            </a:xfrm>
            <a:prstGeom prst="rect">
              <a:avLst/>
            </a:prstGeom>
          </p:spPr>
          <p:txBody>
            <a:bodyPr wrap="none">
              <a:spAutoFit/>
            </a:bodyPr>
            <a:lstStyle/>
            <a:p>
              <a:r>
                <a:rPr lang="en-US" dirty="0">
                  <a:solidFill>
                    <a:srgbClr val="34411B"/>
                  </a:solidFill>
                </a:rPr>
                <a:t>Driving Force</a:t>
              </a:r>
              <a:r>
                <a:rPr lang="en-GB" dirty="0">
                  <a:solidFill>
                    <a:srgbClr val="34411B"/>
                  </a:solidFill>
                </a:rPr>
                <a:t>s</a:t>
              </a:r>
              <a:r>
                <a:rPr lang="ar-SA" dirty="0">
                  <a:solidFill>
                    <a:srgbClr val="34411B"/>
                  </a:solidFill>
                </a:rPr>
                <a:t> </a:t>
              </a:r>
              <a:endParaRPr lang="en-US" dirty="0"/>
            </a:p>
          </p:txBody>
        </p:sp>
        <p:sp>
          <p:nvSpPr>
            <p:cNvPr id="23" name="Rectangle 22"/>
            <p:cNvSpPr/>
            <p:nvPr/>
          </p:nvSpPr>
          <p:spPr>
            <a:xfrm>
              <a:off x="4886709" y="4257169"/>
              <a:ext cx="1668727" cy="369332"/>
            </a:xfrm>
            <a:prstGeom prst="rect">
              <a:avLst/>
            </a:prstGeom>
          </p:spPr>
          <p:txBody>
            <a:bodyPr wrap="none">
              <a:spAutoFit/>
            </a:bodyPr>
            <a:lstStyle/>
            <a:p>
              <a:r>
                <a:rPr lang="en-US" dirty="0">
                  <a:solidFill>
                    <a:srgbClr val="34411B"/>
                  </a:solidFill>
                </a:rPr>
                <a:t>Resisting Forces</a:t>
              </a:r>
              <a:endParaRPr lang="en-US" dirty="0"/>
            </a:p>
          </p:txBody>
        </p:sp>
      </p:grpSp>
      <p:grpSp>
        <p:nvGrpSpPr>
          <p:cNvPr id="24" name="Group 23"/>
          <p:cNvGrpSpPr/>
          <p:nvPr/>
        </p:nvGrpSpPr>
        <p:grpSpPr>
          <a:xfrm>
            <a:off x="9807" y="1026383"/>
            <a:ext cx="5257800" cy="3914775"/>
            <a:chOff x="383464" y="1109664"/>
            <a:chExt cx="5257800" cy="3914775"/>
          </a:xfrm>
        </p:grpSpPr>
        <p:pic>
          <p:nvPicPr>
            <p:cNvPr id="7" name="Picture 6"/>
            <p:cNvPicPr>
              <a:picLocks noChangeAspect="1"/>
            </p:cNvPicPr>
            <p:nvPr/>
          </p:nvPicPr>
          <p:blipFill>
            <a:blip r:embed="rId7"/>
            <a:stretch>
              <a:fillRect/>
            </a:stretch>
          </p:blipFill>
          <p:spPr>
            <a:xfrm>
              <a:off x="383464" y="1109664"/>
              <a:ext cx="5257800" cy="3914775"/>
            </a:xfrm>
            <a:prstGeom prst="rect">
              <a:avLst/>
            </a:prstGeom>
          </p:spPr>
        </p:pic>
        <p:cxnSp>
          <p:nvCxnSpPr>
            <p:cNvPr id="12" name="Straight Arrow Connector 11"/>
            <p:cNvCxnSpPr/>
            <p:nvPr/>
          </p:nvCxnSpPr>
          <p:spPr>
            <a:xfrm>
              <a:off x="2578658" y="2821563"/>
              <a:ext cx="0" cy="57206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pic>
        <p:nvPicPr>
          <p:cNvPr id="8" name="Picture 7"/>
          <p:cNvPicPr>
            <a:picLocks noChangeAspect="1"/>
          </p:cNvPicPr>
          <p:nvPr/>
        </p:nvPicPr>
        <p:blipFill rotWithShape="1">
          <a:blip r:embed="rId8"/>
          <a:srcRect l="6362" t="6803" r="6402" b="5258"/>
          <a:stretch/>
        </p:blipFill>
        <p:spPr>
          <a:xfrm>
            <a:off x="6188725" y="1724024"/>
            <a:ext cx="1635617" cy="2034862"/>
          </a:xfrm>
          <a:prstGeom prst="rect">
            <a:avLst/>
          </a:prstGeom>
        </p:spPr>
      </p:pic>
      <p:cxnSp>
        <p:nvCxnSpPr>
          <p:cNvPr id="43" name="Straight Arrow Connector 42"/>
          <p:cNvCxnSpPr/>
          <p:nvPr/>
        </p:nvCxnSpPr>
        <p:spPr>
          <a:xfrm flipH="1">
            <a:off x="1803042" y="2111459"/>
            <a:ext cx="978794" cy="492617"/>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2136524" y="2044131"/>
            <a:ext cx="288862" cy="338554"/>
          </a:xfrm>
          <a:prstGeom prst="rect">
            <a:avLst/>
          </a:prstGeom>
        </p:spPr>
        <p:txBody>
          <a:bodyPr wrap="square">
            <a:spAutoFit/>
          </a:bodyPr>
          <a:lstStyle/>
          <a:p>
            <a:r>
              <a:rPr lang="en-US" sz="1600" dirty="0"/>
              <a:t>L</a:t>
            </a:r>
          </a:p>
        </p:txBody>
      </p:sp>
      <p:pic>
        <p:nvPicPr>
          <p:cNvPr id="49" name="Picture 48"/>
          <p:cNvPicPr>
            <a:picLocks noChangeAspect="1"/>
          </p:cNvPicPr>
          <p:nvPr/>
        </p:nvPicPr>
        <p:blipFill>
          <a:blip r:embed="rId9"/>
          <a:stretch>
            <a:fillRect/>
          </a:stretch>
        </p:blipFill>
        <p:spPr>
          <a:xfrm>
            <a:off x="546667" y="1311795"/>
            <a:ext cx="962025" cy="238125"/>
          </a:xfrm>
          <a:prstGeom prst="rect">
            <a:avLst/>
          </a:prstGeom>
        </p:spPr>
      </p:pic>
      <p:sp>
        <p:nvSpPr>
          <p:cNvPr id="50" name="Arc 49"/>
          <p:cNvSpPr/>
          <p:nvPr/>
        </p:nvSpPr>
        <p:spPr>
          <a:xfrm rot="4563428" flipH="1">
            <a:off x="1428324" y="1348472"/>
            <a:ext cx="746975" cy="929119"/>
          </a:xfrm>
          <a:prstGeom prst="arc">
            <a:avLst>
              <a:gd name="adj1" fmla="val 17229632"/>
              <a:gd name="adj2" fmla="val 0"/>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Freeform 1"/>
          <p:cNvSpPr/>
          <p:nvPr/>
        </p:nvSpPr>
        <p:spPr>
          <a:xfrm>
            <a:off x="339828" y="1061719"/>
            <a:ext cx="4597758" cy="3528811"/>
          </a:xfrm>
          <a:custGeom>
            <a:avLst/>
            <a:gdLst>
              <a:gd name="connsiteX0" fmla="*/ 0 w 4597758"/>
              <a:gd name="connsiteY0" fmla="*/ 2240924 h 3528811"/>
              <a:gd name="connsiteX1" fmla="*/ 4597758 w 4597758"/>
              <a:gd name="connsiteY1" fmla="*/ 0 h 3528811"/>
              <a:gd name="connsiteX2" fmla="*/ 4559122 w 4597758"/>
              <a:gd name="connsiteY2" fmla="*/ 1390918 h 3528811"/>
              <a:gd name="connsiteX3" fmla="*/ 115910 w 4597758"/>
              <a:gd name="connsiteY3" fmla="*/ 3528811 h 3528811"/>
              <a:gd name="connsiteX4" fmla="*/ 154547 w 4597758"/>
              <a:gd name="connsiteY4" fmla="*/ 2163651 h 3528811"/>
              <a:gd name="connsiteX5" fmla="*/ 4520485 w 4597758"/>
              <a:gd name="connsiteY5" fmla="*/ 12879 h 352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97758" h="3528811">
                <a:moveTo>
                  <a:pt x="0" y="2240924"/>
                </a:moveTo>
                <a:lnTo>
                  <a:pt x="4597758" y="0"/>
                </a:lnTo>
                <a:lnTo>
                  <a:pt x="4559122" y="1390918"/>
                </a:lnTo>
                <a:lnTo>
                  <a:pt x="115910" y="3528811"/>
                </a:lnTo>
                <a:lnTo>
                  <a:pt x="154547" y="2163651"/>
                </a:lnTo>
                <a:lnTo>
                  <a:pt x="4520485" y="12879"/>
                </a:lnTo>
              </a:path>
            </a:pathLst>
          </a:custGeom>
          <a:solidFill>
            <a:srgbClr val="D9D9D9">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843062" y="1253245"/>
            <a:ext cx="178895" cy="338554"/>
          </a:xfrm>
          <a:prstGeom prst="rect">
            <a:avLst/>
          </a:prstGeom>
          <a:solidFill>
            <a:schemeClr val="bg1"/>
          </a:solidFill>
        </p:spPr>
        <p:txBody>
          <a:bodyPr wrap="none" lIns="45720" rIns="45720">
            <a:spAutoFit/>
          </a:bodyPr>
          <a:lstStyle/>
          <a:p>
            <a:r>
              <a:rPr lang="en-US" sz="1600" b="1" i="1" dirty="0">
                <a:solidFill>
                  <a:srgbClr val="800000"/>
                </a:solidFill>
              </a:rPr>
              <a:t>L</a:t>
            </a:r>
          </a:p>
        </p:txBody>
      </p:sp>
      <p:sp>
        <p:nvSpPr>
          <p:cNvPr id="22" name="TextBox 21"/>
          <p:cNvSpPr txBox="1"/>
          <p:nvPr/>
        </p:nvSpPr>
        <p:spPr>
          <a:xfrm>
            <a:off x="7711771" y="220424"/>
            <a:ext cx="1033488" cy="584775"/>
          </a:xfrm>
          <a:prstGeom prst="rect">
            <a:avLst/>
          </a:prstGeom>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7764092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1456" y="-9198"/>
            <a:ext cx="6043609" cy="461665"/>
          </a:xfrm>
          <a:prstGeom prst="rect">
            <a:avLst/>
          </a:prstGeom>
        </p:spPr>
        <p:txBody>
          <a:bodyPr wrap="square">
            <a:spAutoFit/>
          </a:bodyPr>
          <a:lstStyle/>
          <a:p>
            <a:pPr algn="l" rtl="0">
              <a:buClr>
                <a:srgbClr val="0070C0"/>
              </a:buClr>
            </a:pPr>
            <a:r>
              <a:rPr lang="en-US" sz="2400" b="1" u="sng" dirty="0" smtClean="0">
                <a:solidFill>
                  <a:srgbClr val="C00000"/>
                </a:solidFill>
                <a:latin typeface="+mn-lt"/>
              </a:rPr>
              <a:t>II. Infinite Slope </a:t>
            </a:r>
            <a:r>
              <a:rPr lang="en-US" sz="2400" b="1" u="sng" dirty="0">
                <a:solidFill>
                  <a:srgbClr val="C00000"/>
                </a:solidFill>
                <a:latin typeface="+mn-lt"/>
              </a:rPr>
              <a:t>– </a:t>
            </a:r>
            <a:r>
              <a:rPr lang="en-US" sz="2400" b="1" u="sng" dirty="0" smtClean="0">
                <a:solidFill>
                  <a:srgbClr val="C00000"/>
                </a:solidFill>
                <a:latin typeface="+mn-lt"/>
              </a:rPr>
              <a:t>With Steady State Seepage</a:t>
            </a:r>
            <a:endParaRPr lang="en-US" sz="2400" b="1" u="sng" dirty="0">
              <a:solidFill>
                <a:srgbClr val="C00000"/>
              </a:solidFill>
              <a:latin typeface="+mn-lt"/>
            </a:endParaRPr>
          </a:p>
        </p:txBody>
      </p:sp>
      <p:pic>
        <p:nvPicPr>
          <p:cNvPr id="6" name="Picture 5"/>
          <p:cNvPicPr>
            <a:picLocks noChangeAspect="1"/>
          </p:cNvPicPr>
          <p:nvPr/>
        </p:nvPicPr>
        <p:blipFill>
          <a:blip r:embed="rId2"/>
          <a:stretch>
            <a:fillRect/>
          </a:stretch>
        </p:blipFill>
        <p:spPr>
          <a:xfrm>
            <a:off x="4685986" y="348336"/>
            <a:ext cx="4303059" cy="6401294"/>
          </a:xfrm>
          <a:prstGeom prst="rect">
            <a:avLst/>
          </a:prstGeom>
        </p:spPr>
      </p:pic>
      <p:pic>
        <p:nvPicPr>
          <p:cNvPr id="9" name="Picture 8"/>
          <p:cNvPicPr>
            <a:picLocks noChangeAspect="1"/>
          </p:cNvPicPr>
          <p:nvPr/>
        </p:nvPicPr>
        <p:blipFill>
          <a:blip r:embed="rId3"/>
          <a:stretch>
            <a:fillRect/>
          </a:stretch>
        </p:blipFill>
        <p:spPr>
          <a:xfrm>
            <a:off x="0" y="3606401"/>
            <a:ext cx="4907919" cy="638821"/>
          </a:xfrm>
          <a:prstGeom prst="rect">
            <a:avLst/>
          </a:prstGeom>
        </p:spPr>
      </p:pic>
      <p:pic>
        <p:nvPicPr>
          <p:cNvPr id="11" name="Picture 10"/>
          <p:cNvPicPr>
            <a:picLocks noChangeAspect="1"/>
          </p:cNvPicPr>
          <p:nvPr/>
        </p:nvPicPr>
        <p:blipFill>
          <a:blip r:embed="rId4"/>
          <a:stretch>
            <a:fillRect/>
          </a:stretch>
        </p:blipFill>
        <p:spPr>
          <a:xfrm>
            <a:off x="64385" y="4672328"/>
            <a:ext cx="2479506" cy="711363"/>
          </a:xfrm>
          <a:prstGeom prst="rect">
            <a:avLst/>
          </a:prstGeom>
          <a:ln>
            <a:solidFill>
              <a:srgbClr val="FF0000"/>
            </a:solidFill>
          </a:ln>
        </p:spPr>
      </p:pic>
      <p:pic>
        <p:nvPicPr>
          <p:cNvPr id="12" name="Picture 11"/>
          <p:cNvPicPr>
            <a:picLocks noChangeAspect="1"/>
          </p:cNvPicPr>
          <p:nvPr/>
        </p:nvPicPr>
        <p:blipFill>
          <a:blip r:embed="rId5"/>
          <a:stretch>
            <a:fillRect/>
          </a:stretch>
        </p:blipFill>
        <p:spPr>
          <a:xfrm>
            <a:off x="64385" y="5482685"/>
            <a:ext cx="4287253" cy="742148"/>
          </a:xfrm>
          <a:prstGeom prst="rect">
            <a:avLst/>
          </a:prstGeom>
        </p:spPr>
      </p:pic>
      <p:pic>
        <p:nvPicPr>
          <p:cNvPr id="13" name="Picture 12"/>
          <p:cNvPicPr>
            <a:picLocks noChangeAspect="1"/>
          </p:cNvPicPr>
          <p:nvPr/>
        </p:nvPicPr>
        <p:blipFill>
          <a:blip r:embed="rId6"/>
          <a:stretch>
            <a:fillRect/>
          </a:stretch>
        </p:blipFill>
        <p:spPr>
          <a:xfrm>
            <a:off x="306366" y="2084328"/>
            <a:ext cx="3298461" cy="822887"/>
          </a:xfrm>
          <a:prstGeom prst="rect">
            <a:avLst/>
          </a:prstGeom>
          <a:ln>
            <a:solidFill>
              <a:srgbClr val="FF0000"/>
            </a:solidFill>
          </a:ln>
        </p:spPr>
      </p:pic>
      <p:sp>
        <p:nvSpPr>
          <p:cNvPr id="14" name="TextBox 13"/>
          <p:cNvSpPr txBox="1"/>
          <p:nvPr/>
        </p:nvSpPr>
        <p:spPr>
          <a:xfrm>
            <a:off x="3772826" y="2235392"/>
            <a:ext cx="428322"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15" name="TextBox 14"/>
          <p:cNvSpPr txBox="1"/>
          <p:nvPr/>
        </p:nvSpPr>
        <p:spPr>
          <a:xfrm>
            <a:off x="4167895" y="5605810"/>
            <a:ext cx="518091"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4" name="Rectangle 3"/>
          <p:cNvSpPr/>
          <p:nvPr/>
        </p:nvSpPr>
        <p:spPr>
          <a:xfrm>
            <a:off x="171455" y="348336"/>
            <a:ext cx="5272079" cy="923330"/>
          </a:xfrm>
          <a:prstGeom prst="rect">
            <a:avLst/>
          </a:prstGeom>
        </p:spPr>
        <p:txBody>
          <a:bodyPr wrap="square">
            <a:spAutoFit/>
          </a:bodyPr>
          <a:lstStyle/>
          <a:p>
            <a:pPr algn="l" rtl="0"/>
            <a:r>
              <a:rPr lang="en-US" b="1" dirty="0" smtClean="0">
                <a:solidFill>
                  <a:schemeClr val="accent3">
                    <a:lumMod val="50000"/>
                  </a:schemeClr>
                </a:solidFill>
              </a:rPr>
              <a:t>Seepage is assumed to be </a:t>
            </a:r>
            <a:r>
              <a:rPr lang="en-US" b="1" dirty="0" smtClean="0">
                <a:solidFill>
                  <a:srgbClr val="FF0000"/>
                </a:solidFill>
              </a:rPr>
              <a:t>parallel</a:t>
            </a:r>
            <a:r>
              <a:rPr lang="en-US" b="1" dirty="0" smtClean="0">
                <a:solidFill>
                  <a:schemeClr val="accent3">
                    <a:lumMod val="50000"/>
                  </a:schemeClr>
                </a:solidFill>
              </a:rPr>
              <a:t> to the slope and that the ground water level </a:t>
            </a:r>
            <a:r>
              <a:rPr lang="en-US" b="1" dirty="0" smtClean="0">
                <a:solidFill>
                  <a:srgbClr val="FF0000"/>
                </a:solidFill>
              </a:rPr>
              <a:t>coincides</a:t>
            </a:r>
            <a:r>
              <a:rPr lang="en-US" b="1" dirty="0" smtClean="0">
                <a:solidFill>
                  <a:schemeClr val="accent3">
                    <a:lumMod val="50000"/>
                  </a:schemeClr>
                </a:solidFill>
              </a:rPr>
              <a:t> with the ground surface.</a:t>
            </a:r>
            <a:endParaRPr lang="en-US" dirty="0">
              <a:solidFill>
                <a:schemeClr val="accent3">
                  <a:lumMod val="50000"/>
                </a:schemeClr>
              </a:solidFill>
            </a:endParaRPr>
          </a:p>
        </p:txBody>
      </p:sp>
      <p:sp>
        <p:nvSpPr>
          <p:cNvPr id="20" name="Rectangle 19"/>
          <p:cNvSpPr/>
          <p:nvPr/>
        </p:nvSpPr>
        <p:spPr>
          <a:xfrm>
            <a:off x="189957" y="3015322"/>
            <a:ext cx="4528004" cy="646331"/>
          </a:xfrm>
          <a:prstGeom prst="rect">
            <a:avLst/>
          </a:prstGeom>
        </p:spPr>
        <p:txBody>
          <a:bodyPr wrap="square">
            <a:spAutoFit/>
          </a:bodyPr>
          <a:lstStyle/>
          <a:p>
            <a:pPr algn="l" rtl="0"/>
            <a:r>
              <a:rPr lang="en-US" b="1" dirty="0" smtClean="0">
                <a:solidFill>
                  <a:schemeClr val="accent3">
                    <a:lumMod val="50000"/>
                  </a:schemeClr>
                </a:solidFill>
              </a:rPr>
              <a:t>The resistive shear stress developed at the base of the element is given by</a:t>
            </a:r>
            <a:endParaRPr lang="en-US" dirty="0"/>
          </a:p>
        </p:txBody>
      </p:sp>
      <p:sp>
        <p:nvSpPr>
          <p:cNvPr id="21" name="Rectangle 20"/>
          <p:cNvSpPr/>
          <p:nvPr/>
        </p:nvSpPr>
        <p:spPr>
          <a:xfrm>
            <a:off x="3025588" y="3664549"/>
            <a:ext cx="927847" cy="4403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995620" y="2084328"/>
            <a:ext cx="289748" cy="4403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a:blip r:embed="rId7"/>
          <a:stretch>
            <a:fillRect/>
          </a:stretch>
        </p:blipFill>
        <p:spPr>
          <a:xfrm>
            <a:off x="12076" y="4295366"/>
            <a:ext cx="6109382" cy="307390"/>
          </a:xfrm>
          <a:prstGeom prst="rect">
            <a:avLst/>
          </a:prstGeom>
        </p:spPr>
      </p:pic>
      <p:sp>
        <p:nvSpPr>
          <p:cNvPr id="24" name="Rectangle 23"/>
          <p:cNvSpPr/>
          <p:nvPr/>
        </p:nvSpPr>
        <p:spPr>
          <a:xfrm>
            <a:off x="293553" y="1278669"/>
            <a:ext cx="3786520" cy="646331"/>
          </a:xfrm>
          <a:prstGeom prst="rect">
            <a:avLst/>
          </a:prstGeom>
        </p:spPr>
        <p:txBody>
          <a:bodyPr wrap="square">
            <a:spAutoFit/>
          </a:bodyPr>
          <a:lstStyle/>
          <a:p>
            <a:pPr algn="l" rtl="0"/>
            <a:r>
              <a:rPr lang="en-US" b="1" dirty="0" smtClean="0">
                <a:latin typeface="Times-Roman"/>
              </a:rPr>
              <a:t>The </a:t>
            </a:r>
            <a:r>
              <a:rPr lang="en-US" b="1" dirty="0">
                <a:latin typeface="Times-Roman"/>
              </a:rPr>
              <a:t>shear stress at the base of the slope </a:t>
            </a:r>
            <a:r>
              <a:rPr lang="en-US" b="1" dirty="0" smtClean="0">
                <a:latin typeface="Times-Roman"/>
              </a:rPr>
              <a:t>element can </a:t>
            </a:r>
            <a:r>
              <a:rPr lang="en-US" b="1" dirty="0">
                <a:latin typeface="Times-Roman"/>
              </a:rPr>
              <a:t>be given</a:t>
            </a:r>
            <a:endParaRPr lang="en-US" b="1" dirty="0"/>
          </a:p>
        </p:txBody>
      </p:sp>
      <p:sp>
        <p:nvSpPr>
          <p:cNvPr id="25" name="Right Arrow 24"/>
          <p:cNvSpPr/>
          <p:nvPr/>
        </p:nvSpPr>
        <p:spPr>
          <a:xfrm>
            <a:off x="68752" y="1373524"/>
            <a:ext cx="237614" cy="16136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a:off x="26603" y="3135000"/>
            <a:ext cx="237614" cy="16136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681489" y="3804754"/>
            <a:ext cx="927847" cy="300108"/>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5422686" y="5181847"/>
            <a:ext cx="927847" cy="300108"/>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000670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795" y="2733458"/>
            <a:ext cx="6455738" cy="369332"/>
          </a:xfrm>
          <a:prstGeom prst="rect">
            <a:avLst/>
          </a:prstGeom>
          <a:ln>
            <a:noFill/>
          </a:ln>
        </p:spPr>
        <p:txBody>
          <a:bodyPr wrap="square">
            <a:spAutoFit/>
          </a:bodyPr>
          <a:lstStyle/>
          <a:p>
            <a:pPr algn="just" rtl="0"/>
            <a:r>
              <a:rPr lang="en-US" b="1" dirty="0" smtClean="0">
                <a:solidFill>
                  <a:srgbClr val="FF0000"/>
                </a:solidFill>
                <a:latin typeface="+mn-lt"/>
              </a:rPr>
              <a:t>Substituting Eq. (****) Into Eq. (***) and solving for </a:t>
            </a:r>
            <a:r>
              <a:rPr lang="en-US" b="1" dirty="0" err="1" smtClean="0">
                <a:solidFill>
                  <a:srgbClr val="FF0000"/>
                </a:solidFill>
                <a:latin typeface="+mn-lt"/>
              </a:rPr>
              <a:t>F</a:t>
            </a:r>
            <a:r>
              <a:rPr lang="en-US" b="1" baseline="-25000" dirty="0" err="1" smtClean="0">
                <a:solidFill>
                  <a:srgbClr val="FF0000"/>
                </a:solidFill>
                <a:latin typeface="+mn-lt"/>
              </a:rPr>
              <a:t>s</a:t>
            </a:r>
            <a:r>
              <a:rPr lang="en-US" b="1" baseline="30000" dirty="0" smtClean="0">
                <a:solidFill>
                  <a:srgbClr val="FF0000"/>
                </a:solidFill>
                <a:latin typeface="+mn-lt"/>
              </a:rPr>
              <a:t> </a:t>
            </a:r>
            <a:r>
              <a:rPr lang="en-US" b="1" baseline="-25000" dirty="0" smtClean="0">
                <a:solidFill>
                  <a:srgbClr val="FF0000"/>
                </a:solidFill>
                <a:latin typeface="+mn-lt"/>
              </a:rPr>
              <a:t> </a:t>
            </a:r>
            <a:r>
              <a:rPr lang="en-US" b="1" baseline="30000" dirty="0" smtClean="0">
                <a:solidFill>
                  <a:srgbClr val="FF0000"/>
                </a:solidFill>
                <a:latin typeface="+mn-lt"/>
              </a:rPr>
              <a:t> </a:t>
            </a:r>
            <a:r>
              <a:rPr lang="en-US" b="1" dirty="0" smtClean="0">
                <a:solidFill>
                  <a:srgbClr val="FF0000"/>
                </a:solidFill>
                <a:latin typeface="+mn-lt"/>
              </a:rPr>
              <a:t> gives</a:t>
            </a:r>
            <a:endParaRPr lang="en-US" dirty="0">
              <a:solidFill>
                <a:srgbClr val="FF0000"/>
              </a:solidFill>
              <a:latin typeface="+mn-lt"/>
            </a:endParaRPr>
          </a:p>
        </p:txBody>
      </p:sp>
      <p:sp>
        <p:nvSpPr>
          <p:cNvPr id="6" name="Rectangle 5"/>
          <p:cNvSpPr/>
          <p:nvPr/>
        </p:nvSpPr>
        <p:spPr>
          <a:xfrm>
            <a:off x="211795" y="158895"/>
            <a:ext cx="6619311" cy="400110"/>
          </a:xfrm>
          <a:prstGeom prst="rect">
            <a:avLst/>
          </a:prstGeom>
          <a:ln>
            <a:noFill/>
          </a:ln>
        </p:spPr>
        <p:txBody>
          <a:bodyPr wrap="square">
            <a:spAutoFit/>
          </a:bodyPr>
          <a:lstStyle/>
          <a:p>
            <a:pPr algn="just" rtl="0"/>
            <a:r>
              <a:rPr lang="en-US" sz="2000" b="1" dirty="0" smtClean="0">
                <a:solidFill>
                  <a:srgbClr val="FF0000"/>
                </a:solidFill>
                <a:latin typeface="+mn-lt"/>
              </a:rPr>
              <a:t>Equating the right-hand sides of Eq. (*) and Eq. (**) yields</a:t>
            </a:r>
            <a:endParaRPr lang="en-US" sz="2000" dirty="0">
              <a:solidFill>
                <a:srgbClr val="0B0BEF"/>
              </a:solidFill>
              <a:latin typeface="+mn-lt"/>
            </a:endParaRPr>
          </a:p>
        </p:txBody>
      </p:sp>
      <p:graphicFrame>
        <p:nvGraphicFramePr>
          <p:cNvPr id="14" name="Object 7"/>
          <p:cNvGraphicFramePr>
            <a:graphicFrameLocks noChangeAspect="1"/>
          </p:cNvGraphicFramePr>
          <p:nvPr>
            <p:extLst>
              <p:ext uri="{D42A27DB-BD31-4B8C-83A1-F6EECF244321}">
                <p14:modId xmlns:p14="http://schemas.microsoft.com/office/powerpoint/2010/main" val="865671548"/>
              </p:ext>
            </p:extLst>
          </p:nvPr>
        </p:nvGraphicFramePr>
        <p:xfrm>
          <a:off x="5349521" y="3714209"/>
          <a:ext cx="3621088" cy="818856"/>
        </p:xfrm>
        <a:graphic>
          <a:graphicData uri="http://schemas.openxmlformats.org/presentationml/2006/ole">
            <mc:AlternateContent xmlns:mc="http://schemas.openxmlformats.org/markup-compatibility/2006">
              <mc:Choice xmlns:v="urn:schemas-microsoft-com:vml" Requires="v">
                <p:oleObj spid="_x0000_s553059" name="Equation" r:id="rId3" imgW="1854000" imgH="419040" progId="Equation.3">
                  <p:embed/>
                </p:oleObj>
              </mc:Choice>
              <mc:Fallback>
                <p:oleObj name="Equation" r:id="rId3" imgW="185400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9521" y="3714209"/>
                        <a:ext cx="3621088" cy="818856"/>
                      </a:xfrm>
                      <a:prstGeom prst="rect">
                        <a:avLst/>
                      </a:prstGeom>
                      <a:solidFill>
                        <a:srgbClr val="FFFF00"/>
                      </a:solidFill>
                      <a:ln>
                        <a:solidFill>
                          <a:srgbClr val="FF0000"/>
                        </a:solidFill>
                      </a:ln>
                      <a:effectLst/>
                      <a:extLst/>
                    </p:spPr>
                  </p:pic>
                </p:oleObj>
              </mc:Fallback>
            </mc:AlternateContent>
          </a:graphicData>
        </a:graphic>
      </p:graphicFrame>
      <p:sp>
        <p:nvSpPr>
          <p:cNvPr id="15" name="TextBox 14"/>
          <p:cNvSpPr txBox="1"/>
          <p:nvPr/>
        </p:nvSpPr>
        <p:spPr>
          <a:xfrm>
            <a:off x="6420119" y="4743340"/>
            <a:ext cx="1479892" cy="369332"/>
          </a:xfrm>
          <a:prstGeom prst="rect">
            <a:avLst/>
          </a:prstGeom>
          <a:noFill/>
        </p:spPr>
        <p:txBody>
          <a:bodyPr wrap="none" rtlCol="0">
            <a:spAutoFit/>
          </a:bodyPr>
          <a:lstStyle/>
          <a:p>
            <a:r>
              <a:rPr lang="en-US" b="1" dirty="0" smtClean="0">
                <a:solidFill>
                  <a:srgbClr val="FF0000"/>
                </a:solidFill>
              </a:rPr>
              <a:t>No seepage</a:t>
            </a:r>
            <a:endParaRPr lang="en-US" b="1" dirty="0">
              <a:solidFill>
                <a:srgbClr val="FF0000"/>
              </a:solidFill>
            </a:endParaRPr>
          </a:p>
        </p:txBody>
      </p:sp>
      <p:pic>
        <p:nvPicPr>
          <p:cNvPr id="16" name="Picture 15"/>
          <p:cNvPicPr>
            <a:picLocks noChangeAspect="1"/>
          </p:cNvPicPr>
          <p:nvPr/>
        </p:nvPicPr>
        <p:blipFill>
          <a:blip r:embed="rId5"/>
          <a:stretch>
            <a:fillRect/>
          </a:stretch>
        </p:blipFill>
        <p:spPr>
          <a:xfrm>
            <a:off x="351840" y="1779734"/>
            <a:ext cx="4452107" cy="896348"/>
          </a:xfrm>
          <a:prstGeom prst="rect">
            <a:avLst/>
          </a:prstGeom>
        </p:spPr>
      </p:pic>
      <p:pic>
        <p:nvPicPr>
          <p:cNvPr id="18" name="Picture 17"/>
          <p:cNvPicPr>
            <a:picLocks noChangeAspect="1"/>
          </p:cNvPicPr>
          <p:nvPr/>
        </p:nvPicPr>
        <p:blipFill>
          <a:blip r:embed="rId6"/>
          <a:stretch>
            <a:fillRect/>
          </a:stretch>
        </p:blipFill>
        <p:spPr>
          <a:xfrm>
            <a:off x="360112" y="642011"/>
            <a:ext cx="4644190" cy="471529"/>
          </a:xfrm>
          <a:prstGeom prst="rect">
            <a:avLst/>
          </a:prstGeom>
        </p:spPr>
      </p:pic>
      <p:sp>
        <p:nvSpPr>
          <p:cNvPr id="19" name="TextBox 18"/>
          <p:cNvSpPr txBox="1"/>
          <p:nvPr/>
        </p:nvSpPr>
        <p:spPr>
          <a:xfrm>
            <a:off x="5135059" y="686832"/>
            <a:ext cx="607860"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20" name="TextBox 19"/>
          <p:cNvSpPr txBox="1"/>
          <p:nvPr/>
        </p:nvSpPr>
        <p:spPr>
          <a:xfrm>
            <a:off x="4892929" y="2043242"/>
            <a:ext cx="697628"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pic>
        <p:nvPicPr>
          <p:cNvPr id="21" name="Picture 20"/>
          <p:cNvPicPr>
            <a:picLocks noChangeAspect="1"/>
          </p:cNvPicPr>
          <p:nvPr/>
        </p:nvPicPr>
        <p:blipFill>
          <a:blip r:embed="rId7"/>
          <a:stretch>
            <a:fillRect/>
          </a:stretch>
        </p:blipFill>
        <p:spPr>
          <a:xfrm>
            <a:off x="351840" y="3287993"/>
            <a:ext cx="4497161" cy="1245072"/>
          </a:xfrm>
          <a:prstGeom prst="rect">
            <a:avLst/>
          </a:prstGeom>
          <a:ln w="38100">
            <a:solidFill>
              <a:srgbClr val="FF0000"/>
            </a:solidFill>
          </a:ln>
        </p:spPr>
      </p:pic>
      <p:sp>
        <p:nvSpPr>
          <p:cNvPr id="25" name="Rectangle 24"/>
          <p:cNvSpPr/>
          <p:nvPr/>
        </p:nvSpPr>
        <p:spPr>
          <a:xfrm>
            <a:off x="211795" y="1461565"/>
            <a:ext cx="1321170" cy="369332"/>
          </a:xfrm>
          <a:prstGeom prst="rect">
            <a:avLst/>
          </a:prstGeom>
          <a:ln>
            <a:noFill/>
          </a:ln>
        </p:spPr>
        <p:txBody>
          <a:bodyPr wrap="square">
            <a:spAutoFit/>
          </a:bodyPr>
          <a:lstStyle/>
          <a:p>
            <a:pPr algn="just" rtl="0"/>
            <a:r>
              <a:rPr lang="en-US" b="1" dirty="0" smtClean="0">
                <a:solidFill>
                  <a:srgbClr val="FF0000"/>
                </a:solidFill>
                <a:latin typeface="+mn-lt"/>
              </a:rPr>
              <a:t>Recall</a:t>
            </a:r>
            <a:endParaRPr lang="en-US" dirty="0">
              <a:solidFill>
                <a:srgbClr val="FF0000"/>
              </a:solidFill>
              <a:latin typeface="+mn-lt"/>
            </a:endParaRPr>
          </a:p>
        </p:txBody>
      </p:sp>
    </p:spTree>
    <p:extLst>
      <p:ext uri="{BB962C8B-B14F-4D97-AF65-F5344CB8AC3E}">
        <p14:creationId xmlns:p14="http://schemas.microsoft.com/office/powerpoint/2010/main" val="15781855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1867" y="5777755"/>
            <a:ext cx="6130149" cy="862884"/>
            <a:chOff x="774449" y="5100034"/>
            <a:chExt cx="5059681" cy="862884"/>
          </a:xfrm>
        </p:grpSpPr>
        <mc:AlternateContent xmlns:mc="http://schemas.openxmlformats.org/markup-compatibility/2006" xmlns:a14="http://schemas.microsoft.com/office/drawing/2010/main">
          <mc:Choice Requires="a14">
            <p:sp>
              <p:nvSpPr>
                <p:cNvPr id="3" name="TextBox 2"/>
                <p:cNvSpPr txBox="1"/>
                <p:nvPr/>
              </p:nvSpPr>
              <p:spPr>
                <a:xfrm>
                  <a:off x="774449" y="5232147"/>
                  <a:ext cx="4951228" cy="588366"/>
                </a:xfrm>
                <a:prstGeom prst="rect">
                  <a:avLst/>
                </a:prstGeom>
                <a:noFill/>
                <a:ln w="38100">
                  <a:no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𝑭𝑺</m:t>
                        </m:r>
                        <m:r>
                          <a:rPr lang="en-US" b="1" i="1" smtClean="0">
                            <a:latin typeface="Cambria Math" panose="02040503050406030204" pitchFamily="18" charset="0"/>
                          </a:rPr>
                          <m:t>=</m:t>
                        </m:r>
                        <m:f>
                          <m:fPr>
                            <m:ctrlPr>
                              <a:rPr lang="en-US" b="1" i="1" smtClean="0">
                                <a:latin typeface="Cambria Math" panose="02040503050406030204" pitchFamily="18" charset="0"/>
                              </a:rPr>
                            </m:ctrlPr>
                          </m:fPr>
                          <m:num>
                            <m:sSup>
                              <m:sSupPr>
                                <m:ctrlPr>
                                  <a:rPr lang="en-US" b="1" i="1">
                                    <a:latin typeface="Cambria Math" panose="02040503050406030204" pitchFamily="18" charset="0"/>
                                  </a:rPr>
                                </m:ctrlPr>
                              </m:sSupPr>
                              <m:e>
                                <m:r>
                                  <a:rPr lang="en-US" b="1" i="1">
                                    <a:latin typeface="Cambria Math" panose="02040503050406030204" pitchFamily="18" charset="0"/>
                                  </a:rPr>
                                  <m:t>𝒄</m:t>
                                </m:r>
                              </m:e>
                              <m:sup>
                                <m:r>
                                  <a:rPr lang="en-US" b="1" i="1">
                                    <a:latin typeface="Cambria Math" panose="02040503050406030204" pitchFamily="18" charset="0"/>
                                  </a:rPr>
                                  <m:t>′</m:t>
                                </m:r>
                              </m:sup>
                            </m:sSup>
                          </m:num>
                          <m:den>
                            <m:r>
                              <a:rPr lang="en-US" b="1" i="1" smtClean="0">
                                <a:latin typeface="Cambria Math" panose="02040503050406030204" pitchFamily="18" charset="0"/>
                                <a:ea typeface="Cambria Math" panose="02040503050406030204" pitchFamily="18" charset="0"/>
                              </a:rPr>
                              <m:t>𝜸</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𝑯</m:t>
                            </m:r>
                            <m:func>
                              <m:funcPr>
                                <m:ctrlPr>
                                  <a:rPr lang="en-US" b="1" i="1" smtClean="0">
                                    <a:latin typeface="Cambria Math" panose="02040503050406030204" pitchFamily="18" charset="0"/>
                                  </a:rPr>
                                </m:ctrlPr>
                              </m:funcPr>
                              <m:fName>
                                <m:r>
                                  <a:rPr lang="en-US" b="1" i="1" smtClean="0">
                                    <a:latin typeface="Cambria Math" panose="02040503050406030204" pitchFamily="18" charset="0"/>
                                  </a:rPr>
                                  <m:t>.</m:t>
                                </m:r>
                                <m:r>
                                  <a:rPr lang="en-US" b="1" i="0" smtClean="0">
                                    <a:latin typeface="Cambria Math" panose="02040503050406030204" pitchFamily="18" charset="0"/>
                                  </a:rPr>
                                  <m:t>𝐜𝐨𝐬</m:t>
                                </m:r>
                                <m:r>
                                  <a:rPr lang="en-US" b="1" i="0" smtClean="0">
                                    <a:latin typeface="Cambria Math" panose="02040503050406030204" pitchFamily="18" charset="0"/>
                                  </a:rPr>
                                  <m:t> </m:t>
                                </m:r>
                                <m:r>
                                  <a:rPr lang="el-GR" b="1" i="1" smtClean="0">
                                    <a:latin typeface="Cambria Math" panose="02040503050406030204" pitchFamily="18" charset="0"/>
                                    <a:ea typeface="Cambria Math" panose="02040503050406030204" pitchFamily="18" charset="0"/>
                                  </a:rPr>
                                  <m:t>𝜷</m:t>
                                </m:r>
                                <m:r>
                                  <a:rPr lang="en-US" b="1" i="1" smtClean="0">
                                    <a:latin typeface="Cambria Math" panose="02040503050406030204" pitchFamily="18" charset="0"/>
                                    <a:ea typeface="Cambria Math" panose="02040503050406030204" pitchFamily="18" charset="0"/>
                                  </a:rPr>
                                  <m:t> .</m:t>
                                </m:r>
                                <m:r>
                                  <a:rPr lang="en-US" b="1" i="0" smtClean="0">
                                    <a:latin typeface="Cambria Math" panose="02040503050406030204" pitchFamily="18" charset="0"/>
                                  </a:rPr>
                                  <m:t>𝐬𝐢𝐧</m:t>
                                </m:r>
                              </m:fName>
                              <m:e>
                                <m:r>
                                  <a:rPr lang="en-US" b="1" i="1" smtClean="0">
                                    <a:latin typeface="Cambria Math" panose="02040503050406030204" pitchFamily="18" charset="0"/>
                                    <a:ea typeface="Cambria Math" panose="02040503050406030204" pitchFamily="18" charset="0"/>
                                  </a:rPr>
                                  <m:t>𝜷</m:t>
                                </m:r>
                              </m:e>
                            </m:func>
                          </m:den>
                        </m:f>
                        <m:r>
                          <a:rPr lang="en-US" b="1" i="1" smtClean="0">
                            <a:latin typeface="Cambria Math" panose="02040503050406030204" pitchFamily="18" charset="0"/>
                          </a:rPr>
                          <m:t>+(</m:t>
                        </m:r>
                        <m:r>
                          <a:rPr lang="en-US" b="1" i="1" smtClean="0">
                            <a:latin typeface="Cambria Math" panose="02040503050406030204" pitchFamily="18" charset="0"/>
                          </a:rPr>
                          <m:t>𝟏</m:t>
                        </m:r>
                        <m:r>
                          <a:rPr lang="en-US" b="1" i="1" smtClean="0">
                            <a:latin typeface="Cambria Math" panose="02040503050406030204" pitchFamily="18" charset="0"/>
                          </a:rPr>
                          <m:t>−</m:t>
                        </m:r>
                        <m:f>
                          <m:fPr>
                            <m:ctrlPr>
                              <a:rPr lang="en-US" b="1" i="1" smtClean="0">
                                <a:latin typeface="Cambria Math" panose="02040503050406030204" pitchFamily="18" charset="0"/>
                              </a:rPr>
                            </m:ctrlPr>
                          </m:fPr>
                          <m:num>
                            <m:r>
                              <a:rPr lang="en-US" b="1" i="1" smtClean="0">
                                <a:latin typeface="Cambria Math" panose="02040503050406030204" pitchFamily="18" charset="0"/>
                              </a:rPr>
                              <m:t>𝒖</m:t>
                            </m:r>
                          </m:num>
                          <m:den>
                            <m:r>
                              <a:rPr lang="en-US" b="1" i="1">
                                <a:latin typeface="Cambria Math" panose="02040503050406030204" pitchFamily="18" charset="0"/>
                                <a:ea typeface="Cambria Math" panose="02040503050406030204" pitchFamily="18" charset="0"/>
                              </a:rPr>
                              <m:t>𝜸</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𝑯</m:t>
                            </m:r>
                            <m:r>
                              <a:rPr lang="en-US" b="1" i="1" smtClean="0">
                                <a:latin typeface="Cambria Math" panose="02040503050406030204" pitchFamily="18" charset="0"/>
                                <a:ea typeface="Cambria Math" panose="02040503050406030204" pitchFamily="18" charset="0"/>
                              </a:rPr>
                              <m:t>.</m:t>
                            </m:r>
                            <m:func>
                              <m:funcPr>
                                <m:ctrlPr>
                                  <a:rPr lang="en-US" b="1" i="1">
                                    <a:latin typeface="Cambria Math" panose="02040503050406030204" pitchFamily="18" charset="0"/>
                                  </a:rPr>
                                </m:ctrlPr>
                              </m:funcPr>
                              <m:fName>
                                <m:sSup>
                                  <m:sSupPr>
                                    <m:ctrlPr>
                                      <a:rPr lang="en-US" b="1" i="1" smtClean="0">
                                        <a:latin typeface="Cambria Math" panose="02040503050406030204" pitchFamily="18" charset="0"/>
                                      </a:rPr>
                                    </m:ctrlPr>
                                  </m:sSupPr>
                                  <m:e>
                                    <m:r>
                                      <a:rPr lang="en-US" b="1" i="1">
                                        <a:latin typeface="Cambria Math" panose="02040503050406030204" pitchFamily="18" charset="0"/>
                                      </a:rPr>
                                      <m:t>𝒄𝒐𝒔</m:t>
                                    </m:r>
                                  </m:e>
                                  <m:sup>
                                    <m:r>
                                      <a:rPr lang="en-US" b="1" i="1" smtClean="0">
                                        <a:latin typeface="Cambria Math" panose="02040503050406030204" pitchFamily="18" charset="0"/>
                                      </a:rPr>
                                      <m:t>𝟐</m:t>
                                    </m:r>
                                  </m:sup>
                                </m:sSup>
                              </m:fName>
                              <m:e>
                                <m:r>
                                  <a:rPr lang="en-US" b="1" i="1">
                                    <a:latin typeface="Cambria Math" panose="02040503050406030204" pitchFamily="18" charset="0"/>
                                    <a:ea typeface="Cambria Math" panose="02040503050406030204" pitchFamily="18" charset="0"/>
                                  </a:rPr>
                                  <m:t>𝜷</m:t>
                                </m:r>
                              </m:e>
                            </m:func>
                          </m:den>
                        </m:f>
                        <m:r>
                          <a:rPr lang="en-US" b="1" i="1" smtClean="0">
                            <a:latin typeface="Cambria Math" panose="02040503050406030204" pitchFamily="18" charset="0"/>
                          </a:rPr>
                          <m:t>)</m:t>
                        </m:r>
                        <m:f>
                          <m:fPr>
                            <m:ctrlPr>
                              <a:rPr lang="en-US" b="1" i="1" smtClean="0">
                                <a:latin typeface="Cambria Math" panose="02040503050406030204" pitchFamily="18" charset="0"/>
                              </a:rPr>
                            </m:ctrlPr>
                          </m:fPr>
                          <m:num>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𝝋</m:t>
                                </m:r>
                                <m:r>
                                  <a:rPr lang="en-US" b="1" i="1">
                                    <a:latin typeface="Cambria Math" panose="02040503050406030204" pitchFamily="18" charset="0"/>
                                    <a:ea typeface="Cambria Math" panose="02040503050406030204" pitchFamily="18" charset="0"/>
                                  </a:rPr>
                                  <m:t>′</m:t>
                                </m:r>
                              </m:e>
                            </m:func>
                          </m:num>
                          <m:den>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𝜷</m:t>
                                </m:r>
                              </m:e>
                            </m:func>
                          </m:den>
                        </m:f>
                      </m:oMath>
                    </m:oMathPara>
                  </a14:m>
                  <a:endParaRPr lang="en-US" b="1" dirty="0"/>
                </a:p>
              </p:txBody>
            </p:sp>
          </mc:Choice>
          <mc:Fallback xmlns="">
            <p:sp>
              <p:nvSpPr>
                <p:cNvPr id="3" name="TextBox 2"/>
                <p:cNvSpPr txBox="1">
                  <a:spLocks noRot="1" noChangeAspect="1" noMove="1" noResize="1" noEditPoints="1" noAdjustHandles="1" noChangeArrowheads="1" noChangeShapeType="1" noTextEdit="1"/>
                </p:cNvSpPr>
                <p:nvPr/>
              </p:nvSpPr>
              <p:spPr>
                <a:xfrm>
                  <a:off x="774449" y="5232147"/>
                  <a:ext cx="4951228" cy="588366"/>
                </a:xfrm>
                <a:prstGeom prst="rect">
                  <a:avLst/>
                </a:prstGeom>
                <a:blipFill rotWithShape="0">
                  <a:blip r:embed="rId2"/>
                  <a:stretch>
                    <a:fillRect/>
                  </a:stretch>
                </a:blipFill>
                <a:ln w="38100">
                  <a:noFill/>
                </a:ln>
              </p:spPr>
              <p:txBody>
                <a:bodyPr/>
                <a:lstStyle/>
                <a:p>
                  <a:r>
                    <a:rPr lang="en-US">
                      <a:noFill/>
                    </a:rPr>
                    <a:t> </a:t>
                  </a:r>
                </a:p>
              </p:txBody>
            </p:sp>
          </mc:Fallback>
        </mc:AlternateContent>
        <p:sp>
          <p:nvSpPr>
            <p:cNvPr id="4" name="Rectangle 3"/>
            <p:cNvSpPr/>
            <p:nvPr/>
          </p:nvSpPr>
          <p:spPr>
            <a:xfrm>
              <a:off x="774450" y="5100034"/>
              <a:ext cx="5059680" cy="8628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p:nvPicPr>
        <p:blipFill>
          <a:blip r:embed="rId3"/>
          <a:stretch>
            <a:fillRect/>
          </a:stretch>
        </p:blipFill>
        <p:spPr>
          <a:xfrm>
            <a:off x="111867" y="1487468"/>
            <a:ext cx="4907919" cy="638821"/>
          </a:xfrm>
          <a:prstGeom prst="rect">
            <a:avLst/>
          </a:prstGeom>
        </p:spPr>
      </p:pic>
      <p:pic>
        <p:nvPicPr>
          <p:cNvPr id="7" name="Picture 6"/>
          <p:cNvPicPr>
            <a:picLocks noChangeAspect="1"/>
          </p:cNvPicPr>
          <p:nvPr/>
        </p:nvPicPr>
        <p:blipFill>
          <a:blip r:embed="rId4"/>
          <a:stretch>
            <a:fillRect/>
          </a:stretch>
        </p:blipFill>
        <p:spPr>
          <a:xfrm>
            <a:off x="272729" y="539546"/>
            <a:ext cx="3298461" cy="822887"/>
          </a:xfrm>
          <a:prstGeom prst="rect">
            <a:avLst/>
          </a:prstGeom>
          <a:ln>
            <a:solidFill>
              <a:srgbClr val="FF0000"/>
            </a:solidFill>
          </a:ln>
        </p:spPr>
      </p:pic>
      <p:pic>
        <p:nvPicPr>
          <p:cNvPr id="8" name="Picture 7"/>
          <p:cNvPicPr>
            <a:picLocks noChangeAspect="1"/>
          </p:cNvPicPr>
          <p:nvPr/>
        </p:nvPicPr>
        <p:blipFill>
          <a:blip r:embed="rId5"/>
          <a:stretch>
            <a:fillRect/>
          </a:stretch>
        </p:blipFill>
        <p:spPr>
          <a:xfrm>
            <a:off x="2661557" y="2124303"/>
            <a:ext cx="3457085" cy="696019"/>
          </a:xfrm>
          <a:prstGeom prst="rect">
            <a:avLst/>
          </a:prstGeom>
        </p:spPr>
      </p:pic>
      <p:pic>
        <p:nvPicPr>
          <p:cNvPr id="9" name="Picture 8"/>
          <p:cNvPicPr>
            <a:picLocks noChangeAspect="1"/>
          </p:cNvPicPr>
          <p:nvPr/>
        </p:nvPicPr>
        <p:blipFill>
          <a:blip r:embed="rId6"/>
          <a:stretch>
            <a:fillRect/>
          </a:stretch>
        </p:blipFill>
        <p:spPr>
          <a:xfrm>
            <a:off x="94107" y="2133734"/>
            <a:ext cx="2096289" cy="618059"/>
          </a:xfrm>
          <a:prstGeom prst="rect">
            <a:avLst/>
          </a:prstGeom>
        </p:spPr>
      </p:pic>
      <p:sp>
        <p:nvSpPr>
          <p:cNvPr id="10" name="Right Arrow 9"/>
          <p:cNvSpPr/>
          <p:nvPr/>
        </p:nvSpPr>
        <p:spPr>
          <a:xfrm>
            <a:off x="2255277" y="2374372"/>
            <a:ext cx="406280" cy="191689"/>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0" y="2820322"/>
            <a:ext cx="3281084" cy="960574"/>
            <a:chOff x="321893" y="5002344"/>
            <a:chExt cx="5512237" cy="960574"/>
          </a:xfrm>
        </p:grpSpPr>
        <mc:AlternateContent xmlns:mc="http://schemas.openxmlformats.org/markup-compatibility/2006" xmlns:a14="http://schemas.microsoft.com/office/drawing/2010/main">
          <mc:Choice Requires="a14">
            <p:sp>
              <p:nvSpPr>
                <p:cNvPr id="14" name="TextBox 13"/>
                <p:cNvSpPr txBox="1"/>
                <p:nvPr/>
              </p:nvSpPr>
              <p:spPr>
                <a:xfrm>
                  <a:off x="321893" y="5002344"/>
                  <a:ext cx="4951228" cy="588366"/>
                </a:xfrm>
                <a:prstGeom prst="rect">
                  <a:avLst/>
                </a:prstGeom>
                <a:noFill/>
                <a:ln w="38100">
                  <a:no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𝝉</m:t>
                            </m:r>
                          </m:e>
                          <m:sub>
                            <m:r>
                              <a:rPr lang="en-US" b="1" i="1" smtClean="0">
                                <a:latin typeface="Cambria Math" panose="02040503050406030204" pitchFamily="18" charset="0"/>
                              </a:rPr>
                              <m:t>𝒅</m:t>
                            </m:r>
                          </m:sub>
                        </m:sSub>
                        <m:r>
                          <a:rPr lang="en-US" b="1" i="1" smtClean="0">
                            <a:latin typeface="Cambria Math" panose="02040503050406030204" pitchFamily="18" charset="0"/>
                          </a:rPr>
                          <m:t>=</m:t>
                        </m:r>
                        <m:f>
                          <m:fPr>
                            <m:ctrlPr>
                              <a:rPr lang="en-US" b="1" i="1" smtClean="0">
                                <a:latin typeface="Cambria Math" panose="02040503050406030204" pitchFamily="18" charset="0"/>
                              </a:rPr>
                            </m:ctrlPr>
                          </m:fPr>
                          <m:num>
                            <m:sSup>
                              <m:sSupPr>
                                <m:ctrlPr>
                                  <a:rPr lang="en-US" b="1" i="1">
                                    <a:latin typeface="Cambria Math" panose="02040503050406030204" pitchFamily="18" charset="0"/>
                                  </a:rPr>
                                </m:ctrlPr>
                              </m:sSupPr>
                              <m:e>
                                <m:r>
                                  <a:rPr lang="en-US" b="1" i="1">
                                    <a:latin typeface="Cambria Math" panose="02040503050406030204" pitchFamily="18" charset="0"/>
                                  </a:rPr>
                                  <m:t>𝒄</m:t>
                                </m:r>
                              </m:e>
                              <m:sup>
                                <m:r>
                                  <a:rPr lang="en-US" b="1" i="1">
                                    <a:latin typeface="Cambria Math" panose="02040503050406030204" pitchFamily="18" charset="0"/>
                                  </a:rPr>
                                  <m:t>′</m:t>
                                </m:r>
                              </m:sup>
                            </m:sSup>
                          </m:num>
                          <m:den>
                            <m:sSub>
                              <m:sSubPr>
                                <m:ctrlPr>
                                  <a:rPr lang="en-US" b="1" i="1" smtClean="0">
                                    <a:latin typeface="Cambria Math" panose="02040503050406030204" pitchFamily="18" charset="0"/>
                                  </a:rPr>
                                </m:ctrlPr>
                              </m:sSubPr>
                              <m:e>
                                <m:r>
                                  <a:rPr lang="en-US" b="1" i="1" smtClean="0">
                                    <a:latin typeface="Cambria Math" panose="02040503050406030204" pitchFamily="18" charset="0"/>
                                  </a:rPr>
                                  <m:t>𝑭</m:t>
                                </m:r>
                              </m:e>
                              <m:sub>
                                <m:r>
                                  <a:rPr lang="en-US" b="1" i="1" smtClean="0">
                                    <a:latin typeface="Cambria Math" panose="02040503050406030204" pitchFamily="18" charset="0"/>
                                  </a:rPr>
                                  <m:t>𝒔</m:t>
                                </m:r>
                              </m:sub>
                            </m:sSub>
                          </m:den>
                        </m:f>
                        <m:r>
                          <a:rPr lang="en-US" b="1" i="1" smtClean="0">
                            <a:latin typeface="Cambria Math" panose="02040503050406030204" pitchFamily="18" charset="0"/>
                          </a:rPr>
                          <m:t>+</m:t>
                        </m:r>
                        <m:r>
                          <a:rPr lang="en-US" b="1" i="1">
                            <a:latin typeface="Cambria Math" panose="02040503050406030204" pitchFamily="18" charset="0"/>
                          </a:rPr>
                          <m:t>(</m:t>
                        </m:r>
                        <m:r>
                          <a:rPr lang="en-US" b="1" i="1">
                            <a:latin typeface="Cambria Math" panose="02040503050406030204" pitchFamily="18" charset="0"/>
                            <a:ea typeface="Cambria Math" panose="02040503050406030204" pitchFamily="18" charset="0"/>
                          </a:rPr>
                          <m:t>𝝈</m:t>
                        </m:r>
                        <m:r>
                          <a:rPr lang="en-US" b="1" i="1">
                            <a:latin typeface="Cambria Math" panose="02040503050406030204" pitchFamily="18" charset="0"/>
                          </a:rPr>
                          <m:t>−</m:t>
                        </m:r>
                        <m:r>
                          <a:rPr lang="en-US" b="1" i="1">
                            <a:latin typeface="Cambria Math" panose="02040503050406030204" pitchFamily="18" charset="0"/>
                          </a:rPr>
                          <m:t>𝒖</m:t>
                        </m:r>
                        <m:r>
                          <a:rPr lang="en-US" b="1" i="1">
                            <a:latin typeface="Cambria Math" panose="02040503050406030204" pitchFamily="18" charset="0"/>
                          </a:rPr>
                          <m:t>)</m:t>
                        </m:r>
                        <m:f>
                          <m:fPr>
                            <m:ctrlPr>
                              <a:rPr lang="en-US" b="1" i="1" smtClean="0">
                                <a:latin typeface="Cambria Math" panose="02040503050406030204" pitchFamily="18" charset="0"/>
                              </a:rPr>
                            </m:ctrlPr>
                          </m:fPr>
                          <m:num>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𝝋</m:t>
                                </m:r>
                                <m:r>
                                  <a:rPr lang="en-US" b="1" i="1">
                                    <a:latin typeface="Cambria Math" panose="02040503050406030204" pitchFamily="18" charset="0"/>
                                    <a:ea typeface="Cambria Math" panose="02040503050406030204" pitchFamily="18" charset="0"/>
                                  </a:rPr>
                                  <m:t>′</m:t>
                                </m:r>
                              </m:e>
                            </m:func>
                          </m:num>
                          <m:den>
                            <m:sSub>
                              <m:sSubPr>
                                <m:ctrlPr>
                                  <a:rPr lang="en-US" b="1" i="1" smtClean="0">
                                    <a:latin typeface="Cambria Math" panose="02040503050406030204" pitchFamily="18" charset="0"/>
                                    <a:ea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𝑭</m:t>
                                </m:r>
                              </m:e>
                              <m:sub>
                                <m:r>
                                  <a:rPr lang="en-US" b="1" i="1" smtClean="0">
                                    <a:latin typeface="Cambria Math" panose="02040503050406030204" pitchFamily="18" charset="0"/>
                                    <a:ea typeface="Cambria Math" panose="02040503050406030204" pitchFamily="18" charset="0"/>
                                  </a:rPr>
                                  <m:t>𝒔</m:t>
                                </m:r>
                              </m:sub>
                            </m:sSub>
                          </m:den>
                        </m:f>
                      </m:oMath>
                    </m:oMathPara>
                  </a14:m>
                  <a:endParaRPr lang="en-US" b="1" dirty="0"/>
                </a:p>
              </p:txBody>
            </p:sp>
          </mc:Choice>
          <mc:Fallback xmlns="">
            <p:sp>
              <p:nvSpPr>
                <p:cNvPr id="14" name="TextBox 13"/>
                <p:cNvSpPr txBox="1">
                  <a:spLocks noRot="1" noChangeAspect="1" noMove="1" noResize="1" noEditPoints="1" noAdjustHandles="1" noChangeArrowheads="1" noChangeShapeType="1" noTextEdit="1"/>
                </p:cNvSpPr>
                <p:nvPr/>
              </p:nvSpPr>
              <p:spPr>
                <a:xfrm>
                  <a:off x="321893" y="5002344"/>
                  <a:ext cx="4951228" cy="588366"/>
                </a:xfrm>
                <a:prstGeom prst="rect">
                  <a:avLst/>
                </a:prstGeom>
                <a:blipFill rotWithShape="0">
                  <a:blip r:embed="rId7"/>
                  <a:stretch>
                    <a:fillRect/>
                  </a:stretch>
                </a:blipFill>
                <a:ln w="38100">
                  <a:noFill/>
                </a:ln>
              </p:spPr>
              <p:txBody>
                <a:bodyPr/>
                <a:lstStyle/>
                <a:p>
                  <a:r>
                    <a:rPr lang="en-US">
                      <a:noFill/>
                    </a:rPr>
                    <a:t> </a:t>
                  </a:r>
                </a:p>
              </p:txBody>
            </p:sp>
          </mc:Fallback>
        </mc:AlternateContent>
        <p:sp>
          <p:nvSpPr>
            <p:cNvPr id="15" name="Rectangle 14"/>
            <p:cNvSpPr/>
            <p:nvPr/>
          </p:nvSpPr>
          <p:spPr>
            <a:xfrm>
              <a:off x="774450" y="5100034"/>
              <a:ext cx="5059680" cy="862884"/>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p:cNvSpPr txBox="1"/>
          <p:nvPr/>
        </p:nvSpPr>
        <p:spPr>
          <a:xfrm>
            <a:off x="7988185" y="170214"/>
            <a:ext cx="954107" cy="369332"/>
          </a:xfrm>
          <a:prstGeom prst="rect">
            <a:avLst/>
          </a:prstGeom>
          <a:solidFill>
            <a:srgbClr val="FFFF00"/>
          </a:solidFill>
        </p:spPr>
        <p:txBody>
          <a:bodyPr wrap="none" rtlCol="0">
            <a:spAutoFit/>
          </a:bodyPr>
          <a:lstStyle/>
          <a:p>
            <a:r>
              <a:rPr lang="en-US" dirty="0" smtClean="0"/>
              <a:t>EXTRA</a:t>
            </a:r>
            <a:endParaRPr lang="en-US" dirty="0"/>
          </a:p>
        </p:txBody>
      </p:sp>
      <p:sp>
        <p:nvSpPr>
          <p:cNvPr id="17" name="Rectangle 16"/>
          <p:cNvSpPr/>
          <p:nvPr/>
        </p:nvSpPr>
        <p:spPr>
          <a:xfrm>
            <a:off x="0" y="0"/>
            <a:ext cx="4156703" cy="461665"/>
          </a:xfrm>
          <a:prstGeom prst="rect">
            <a:avLst/>
          </a:prstGeom>
        </p:spPr>
        <p:txBody>
          <a:bodyPr wrap="square">
            <a:spAutoFit/>
          </a:bodyPr>
          <a:lstStyle/>
          <a:p>
            <a:pPr algn="l" rtl="0">
              <a:buClr>
                <a:srgbClr val="0070C0"/>
              </a:buClr>
            </a:pPr>
            <a:r>
              <a:rPr lang="en-US" sz="2400" b="1" u="sng" dirty="0" smtClean="0">
                <a:solidFill>
                  <a:srgbClr val="C00000"/>
                </a:solidFill>
                <a:latin typeface="+mn-lt"/>
              </a:rPr>
              <a:t>General Case of Seepage</a:t>
            </a:r>
            <a:endParaRPr lang="en-US" sz="2400" b="1" u="sng" dirty="0">
              <a:solidFill>
                <a:srgbClr val="C00000"/>
              </a:solidFill>
              <a:latin typeface="+mn-lt"/>
            </a:endParaRPr>
          </a:p>
        </p:txBody>
      </p:sp>
      <mc:AlternateContent xmlns:mc="http://schemas.openxmlformats.org/markup-compatibility/2006" xmlns:a14="http://schemas.microsoft.com/office/drawing/2010/main">
        <mc:Choice Requires="a14">
          <p:sp>
            <p:nvSpPr>
              <p:cNvPr id="21" name="Rectangle 20"/>
              <p:cNvSpPr/>
              <p:nvPr/>
            </p:nvSpPr>
            <p:spPr>
              <a:xfrm>
                <a:off x="94107" y="3574326"/>
                <a:ext cx="4622479" cy="677365"/>
              </a:xfrm>
              <a:prstGeom prst="rect">
                <a:avLst/>
              </a:prstGeom>
            </p:spPr>
            <p:txBody>
              <a:bodyPr wrap="square">
                <a:spAutoFit/>
              </a:bodyPr>
              <a:lstStyle/>
              <a:p>
                <a:pPr algn="l" rtl="0"/>
                <a14:m>
                  <m:oMath xmlns:m="http://schemas.openxmlformats.org/officeDocument/2006/math">
                    <m:sSup>
                      <m:sSupPr>
                        <m:ctrlPr>
                          <a:rPr lang="en-US" b="1" i="1" smtClean="0">
                            <a:latin typeface="Cambria Math" panose="02040503050406030204" pitchFamily="18" charset="0"/>
                          </a:rPr>
                        </m:ctrlPr>
                      </m:sSupPr>
                      <m:e>
                        <m:r>
                          <a:rPr lang="en-US" b="1" i="1" smtClean="0">
                            <a:latin typeface="Cambria Math" panose="02040503050406030204" pitchFamily="18" charset="0"/>
                            <a:ea typeface="Cambria Math" panose="02040503050406030204" pitchFamily="18" charset="0"/>
                          </a:rPr>
                          <m:t>𝝈</m:t>
                        </m:r>
                      </m:e>
                      <m:sup>
                        <m:r>
                          <a:rPr lang="en-US" b="1" i="1" smtClean="0">
                            <a:latin typeface="Cambria Math" panose="02040503050406030204" pitchFamily="18" charset="0"/>
                          </a:rPr>
                          <m:t>′</m:t>
                        </m:r>
                      </m:sup>
                    </m:sSup>
                    <m:r>
                      <a:rPr lang="en-US" b="1" i="1" smtClean="0">
                        <a:latin typeface="Cambria Math" panose="02040503050406030204" pitchFamily="18" charset="0"/>
                      </a:rPr>
                      <m:t>=</m:t>
                    </m:r>
                    <m:f>
                      <m:fPr>
                        <m:ctrlPr>
                          <a:rPr lang="en-US" b="1" i="1" smtClean="0">
                            <a:latin typeface="Cambria Math" panose="02040503050406030204" pitchFamily="18" charset="0"/>
                          </a:rPr>
                        </m:ctrlPr>
                      </m:fPr>
                      <m:num>
                        <m:sSub>
                          <m:sSubPr>
                            <m:ctrlPr>
                              <a:rPr lang="en-US" b="1" i="1" smtClean="0">
                                <a:latin typeface="Cambria Math" panose="02040503050406030204" pitchFamily="18" charset="0"/>
                              </a:rPr>
                            </m:ctrlPr>
                          </m:sSubPr>
                          <m:e>
                            <m:r>
                              <a:rPr lang="en-US" b="1" i="1" smtClean="0">
                                <a:latin typeface="Cambria Math" panose="02040503050406030204" pitchFamily="18" charset="0"/>
                              </a:rPr>
                              <m:t>𝑵</m:t>
                            </m:r>
                          </m:e>
                          <m:sub>
                            <m:r>
                              <a:rPr lang="en-US" b="1" i="1" smtClean="0">
                                <a:latin typeface="Cambria Math" panose="02040503050406030204" pitchFamily="18" charset="0"/>
                              </a:rPr>
                              <m:t>𝒂</m:t>
                            </m:r>
                          </m:sub>
                        </m:sSub>
                      </m:num>
                      <m:den>
                        <m:r>
                          <a:rPr lang="en-US" b="1" i="1" smtClean="0">
                            <a:latin typeface="Cambria Math" panose="02040503050406030204" pitchFamily="18" charset="0"/>
                          </a:rPr>
                          <m:t>𝑨𝒓𝒆𝒂</m:t>
                        </m:r>
                        <m:r>
                          <a:rPr lang="en-US" b="1" i="1" smtClean="0">
                            <a:latin typeface="Cambria Math" panose="02040503050406030204" pitchFamily="18" charset="0"/>
                          </a:rPr>
                          <m:t> </m:t>
                        </m:r>
                        <m:r>
                          <a:rPr lang="en-US" b="1" i="1" smtClean="0">
                            <a:latin typeface="Cambria Math" panose="02040503050406030204" pitchFamily="18" charset="0"/>
                          </a:rPr>
                          <m:t>𝒐𝒇</m:t>
                        </m:r>
                        <m:r>
                          <a:rPr lang="en-US" b="1" i="1" smtClean="0">
                            <a:latin typeface="Cambria Math" panose="02040503050406030204" pitchFamily="18" charset="0"/>
                          </a:rPr>
                          <m:t> </m:t>
                        </m:r>
                        <m:r>
                          <a:rPr lang="en-US" b="1" i="1" smtClean="0">
                            <a:latin typeface="Cambria Math" panose="02040503050406030204" pitchFamily="18" charset="0"/>
                          </a:rPr>
                          <m:t>𝒃𝒂𝒔𝒆</m:t>
                        </m:r>
                      </m:den>
                    </m:f>
                    <m:r>
                      <a:rPr lang="en-US" b="1" i="1" smtClean="0">
                        <a:latin typeface="Cambria Math" panose="02040503050406030204" pitchFamily="18" charset="0"/>
                      </a:rPr>
                      <m:t>=</m:t>
                    </m:r>
                    <m:f>
                      <m:fPr>
                        <m:ctrlPr>
                          <a:rPr lang="en-US" b="1" i="1">
                            <a:latin typeface="Cambria Math" panose="02040503050406030204" pitchFamily="18" charset="0"/>
                          </a:rPr>
                        </m:ctrlPr>
                      </m:fPr>
                      <m:num>
                        <m:r>
                          <a:rPr lang="en-US" b="1" i="1" smtClean="0">
                            <a:latin typeface="Cambria Math" panose="02040503050406030204" pitchFamily="18" charset="0"/>
                            <a:ea typeface="Cambria Math" panose="02040503050406030204" pitchFamily="18" charset="0"/>
                          </a:rPr>
                          <m:t>𝜸</m:t>
                        </m:r>
                        <m:r>
                          <a:rPr lang="en-US" b="1" i="1">
                            <a:latin typeface="Cambria Math" panose="02040503050406030204" pitchFamily="18" charset="0"/>
                            <a:ea typeface="Cambria Math" panose="02040503050406030204" pitchFamily="18" charset="0"/>
                          </a:rPr>
                          <m:t>𝑯</m:t>
                        </m:r>
                        <m:r>
                          <a:rPr lang="en-US" b="1" i="1" smtClean="0">
                            <a:latin typeface="Cambria Math" panose="02040503050406030204" pitchFamily="18" charset="0"/>
                            <a:ea typeface="Cambria Math" panose="02040503050406030204" pitchFamily="18" charset="0"/>
                          </a:rPr>
                          <m:t>𝑳</m:t>
                        </m:r>
                        <m:r>
                          <a:rPr lang="en-US" b="1" i="1">
                            <a:latin typeface="Cambria Math" panose="02040503050406030204" pitchFamily="18" charset="0"/>
                            <a:ea typeface="Cambria Math" panose="02040503050406030204" pitchFamily="18" charset="0"/>
                          </a:rPr>
                          <m:t>.</m:t>
                        </m:r>
                        <m:func>
                          <m:funcPr>
                            <m:ctrlPr>
                              <a:rPr lang="en-US" b="1" i="1">
                                <a:latin typeface="Cambria Math" panose="02040503050406030204" pitchFamily="18" charset="0"/>
                              </a:rPr>
                            </m:ctrlPr>
                          </m:funcPr>
                          <m:fName>
                            <m:sSup>
                              <m:sSupPr>
                                <m:ctrlPr>
                                  <a:rPr lang="en-US" b="1" i="1">
                                    <a:latin typeface="Cambria Math" panose="02040503050406030204" pitchFamily="18" charset="0"/>
                                  </a:rPr>
                                </m:ctrlPr>
                              </m:sSupPr>
                              <m:e>
                                <m:r>
                                  <a:rPr lang="en-US" b="1" i="1">
                                    <a:latin typeface="Cambria Math" panose="02040503050406030204" pitchFamily="18" charset="0"/>
                                  </a:rPr>
                                  <m:t>𝒄𝒐𝒔</m:t>
                                </m:r>
                              </m:e>
                              <m:sup>
                                <m:r>
                                  <a:rPr lang="en-US" b="1" i="1">
                                    <a:latin typeface="Cambria Math" panose="02040503050406030204" pitchFamily="18" charset="0"/>
                                  </a:rPr>
                                  <m:t>𝟐</m:t>
                                </m:r>
                              </m:sup>
                            </m:sSup>
                          </m:fName>
                          <m:e>
                            <m:r>
                              <a:rPr lang="en-US" b="1" i="1">
                                <a:latin typeface="Cambria Math" panose="02040503050406030204" pitchFamily="18" charset="0"/>
                                <a:ea typeface="Cambria Math" panose="02040503050406030204" pitchFamily="18" charset="0"/>
                              </a:rPr>
                              <m:t>𝜷</m:t>
                            </m:r>
                          </m:e>
                        </m:func>
                      </m:num>
                      <m:den>
                        <m:d>
                          <m:dPr>
                            <m:ctrlPr>
                              <a:rPr lang="en-US" b="1" i="1" smtClean="0">
                                <a:latin typeface="Cambria Math" panose="02040503050406030204" pitchFamily="18" charset="0"/>
                              </a:rPr>
                            </m:ctrlPr>
                          </m:dPr>
                          <m:e>
                            <m:f>
                              <m:fPr>
                                <m:ctrlPr>
                                  <a:rPr lang="en-US" b="1" i="1" smtClean="0">
                                    <a:latin typeface="Cambria Math" panose="02040503050406030204" pitchFamily="18" charset="0"/>
                                  </a:rPr>
                                </m:ctrlPr>
                              </m:fPr>
                              <m:num>
                                <m:r>
                                  <a:rPr lang="en-US" b="1" i="1" smtClean="0">
                                    <a:latin typeface="Cambria Math" panose="02040503050406030204" pitchFamily="18" charset="0"/>
                                  </a:rPr>
                                  <m:t>𝑳</m:t>
                                </m:r>
                              </m:num>
                              <m:den>
                                <m:r>
                                  <a:rPr lang="en-US" b="1" i="1" smtClean="0">
                                    <a:latin typeface="Cambria Math" panose="02040503050406030204" pitchFamily="18" charset="0"/>
                                  </a:rPr>
                                  <m:t>𝑪𝒐𝒔</m:t>
                                </m:r>
                                <m:r>
                                  <a:rPr lang="en-US" b="1" i="1" smtClean="0">
                                    <a:latin typeface="Cambria Math" panose="02040503050406030204" pitchFamily="18" charset="0"/>
                                    <a:ea typeface="Cambria Math" panose="02040503050406030204" pitchFamily="18" charset="0"/>
                                  </a:rPr>
                                  <m:t>𝜷</m:t>
                                </m:r>
                              </m:den>
                            </m:f>
                          </m:e>
                        </m:d>
                      </m:den>
                    </m:f>
                  </m:oMath>
                </a14:m>
                <a:r>
                  <a:rPr lang="en-US" dirty="0" smtClean="0"/>
                  <a:t>=</a:t>
                </a:r>
                <a14:m>
                  <m:oMath xmlns:m="http://schemas.openxmlformats.org/officeDocument/2006/math">
                    <m:r>
                      <a:rPr lang="en-US" i="1" dirty="0" smtClean="0">
                        <a:latin typeface="Cambria Math" panose="02040503050406030204" pitchFamily="18" charset="0"/>
                      </a:rPr>
                      <m:t>𝐴</m:t>
                    </m:r>
                    <m:r>
                      <a:rPr lang="en-US" i="1" dirty="0" smtClean="0">
                        <a:latin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𝜸</m:t>
                    </m:r>
                    <m:r>
                      <a:rPr lang="en-US" b="1" i="1">
                        <a:latin typeface="Cambria Math" panose="02040503050406030204" pitchFamily="18" charset="0"/>
                        <a:ea typeface="Cambria Math" panose="02040503050406030204" pitchFamily="18" charset="0"/>
                      </a:rPr>
                      <m:t>𝑯</m:t>
                    </m:r>
                    <m:r>
                      <a:rPr lang="en-US" b="1" i="1">
                        <a:latin typeface="Cambria Math" panose="02040503050406030204" pitchFamily="18" charset="0"/>
                        <a:ea typeface="Cambria Math" panose="02040503050406030204" pitchFamily="18" charset="0"/>
                      </a:rPr>
                      <m:t>.</m:t>
                    </m:r>
                    <m:func>
                      <m:funcPr>
                        <m:ctrlPr>
                          <a:rPr lang="en-US" b="1" i="1">
                            <a:latin typeface="Cambria Math" panose="02040503050406030204" pitchFamily="18" charset="0"/>
                          </a:rPr>
                        </m:ctrlPr>
                      </m:funcPr>
                      <m:fName>
                        <m:sSup>
                          <m:sSupPr>
                            <m:ctrlPr>
                              <a:rPr lang="en-US" b="1" i="1">
                                <a:latin typeface="Cambria Math" panose="02040503050406030204" pitchFamily="18" charset="0"/>
                              </a:rPr>
                            </m:ctrlPr>
                          </m:sSupPr>
                          <m:e>
                            <m:r>
                              <a:rPr lang="en-US" b="1" i="1">
                                <a:latin typeface="Cambria Math" panose="02040503050406030204" pitchFamily="18" charset="0"/>
                              </a:rPr>
                              <m:t>𝒄𝒐𝒔</m:t>
                            </m:r>
                          </m:e>
                          <m:sup>
                            <m:r>
                              <a:rPr lang="en-US" b="1" i="1">
                                <a:latin typeface="Cambria Math" panose="02040503050406030204" pitchFamily="18" charset="0"/>
                              </a:rPr>
                              <m:t>𝟐</m:t>
                            </m:r>
                          </m:sup>
                        </m:sSup>
                      </m:fName>
                      <m:e>
                        <m:r>
                          <a:rPr lang="en-US" b="1" i="1">
                            <a:latin typeface="Cambria Math" panose="02040503050406030204" pitchFamily="18" charset="0"/>
                            <a:ea typeface="Cambria Math" panose="02040503050406030204" pitchFamily="18" charset="0"/>
                          </a:rPr>
                          <m:t>𝜷</m:t>
                        </m:r>
                      </m:e>
                    </m:func>
                  </m:oMath>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94107" y="3574326"/>
                <a:ext cx="4622479" cy="677365"/>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153971" y="4423862"/>
                <a:ext cx="3848760" cy="588110"/>
              </a:xfrm>
              <a:prstGeom prst="rect">
                <a:avLst/>
              </a:prstGeom>
              <a:noFill/>
              <a:ln w="38100">
                <a:solidFill>
                  <a:srgbClr val="FF99CC"/>
                </a:solidFill>
              </a:ln>
            </p:spPr>
            <p:txBody>
              <a:bodyPr wrap="square" lIns="0" tIns="0" rIns="0" bIns="0" rtlCol="0">
                <a:spAutoFit/>
              </a:bodyPr>
              <a:lstStyle/>
              <a:p>
                <a:pPr algn="l" rtl="0"/>
                <a14:m>
                  <m:oMathPara xmlns:m="http://schemas.openxmlformats.org/officeDocument/2006/math">
                    <m:oMathParaPr>
                      <m:jc m:val="left"/>
                    </m:oMathParaPr>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𝝉</m:t>
                          </m:r>
                        </m:e>
                        <m:sub>
                          <m:r>
                            <a:rPr lang="en-US" b="1" i="1" smtClean="0">
                              <a:latin typeface="Cambria Math" panose="02040503050406030204" pitchFamily="18" charset="0"/>
                            </a:rPr>
                            <m:t>𝒅</m:t>
                          </m:r>
                        </m:sub>
                      </m:sSub>
                      <m:r>
                        <a:rPr lang="en-US" b="1" i="1" smtClean="0">
                          <a:latin typeface="Cambria Math" panose="02040503050406030204" pitchFamily="18" charset="0"/>
                        </a:rPr>
                        <m:t>=</m:t>
                      </m:r>
                      <m:f>
                        <m:fPr>
                          <m:ctrlPr>
                            <a:rPr lang="en-US" b="1" i="1" smtClean="0">
                              <a:latin typeface="Cambria Math" panose="02040503050406030204" pitchFamily="18" charset="0"/>
                            </a:rPr>
                          </m:ctrlPr>
                        </m:fPr>
                        <m:num>
                          <m:sSup>
                            <m:sSupPr>
                              <m:ctrlPr>
                                <a:rPr lang="en-US" b="1" i="1">
                                  <a:latin typeface="Cambria Math" panose="02040503050406030204" pitchFamily="18" charset="0"/>
                                </a:rPr>
                              </m:ctrlPr>
                            </m:sSupPr>
                            <m:e>
                              <m:r>
                                <a:rPr lang="en-US" b="1" i="1">
                                  <a:latin typeface="Cambria Math" panose="02040503050406030204" pitchFamily="18" charset="0"/>
                                </a:rPr>
                                <m:t>𝒄</m:t>
                              </m:r>
                            </m:e>
                            <m:sup>
                              <m:r>
                                <a:rPr lang="en-US" b="1" i="1">
                                  <a:latin typeface="Cambria Math" panose="02040503050406030204" pitchFamily="18" charset="0"/>
                                </a:rPr>
                                <m:t>′</m:t>
                              </m:r>
                            </m:sup>
                          </m:sSup>
                        </m:num>
                        <m:den>
                          <m:sSub>
                            <m:sSubPr>
                              <m:ctrlPr>
                                <a:rPr lang="en-US" b="1" i="1" smtClean="0">
                                  <a:latin typeface="Cambria Math" panose="02040503050406030204" pitchFamily="18" charset="0"/>
                                </a:rPr>
                              </m:ctrlPr>
                            </m:sSubPr>
                            <m:e>
                              <m:r>
                                <a:rPr lang="en-US" b="1" i="1" smtClean="0">
                                  <a:latin typeface="Cambria Math" panose="02040503050406030204" pitchFamily="18" charset="0"/>
                                </a:rPr>
                                <m:t>𝑭</m:t>
                              </m:r>
                            </m:e>
                            <m:sub>
                              <m:r>
                                <a:rPr lang="en-US" b="1" i="1" smtClean="0">
                                  <a:latin typeface="Cambria Math" panose="02040503050406030204" pitchFamily="18" charset="0"/>
                                </a:rPr>
                                <m:t>𝒔</m:t>
                              </m:r>
                            </m:sub>
                          </m:sSub>
                        </m:den>
                      </m:f>
                      <m:r>
                        <a:rPr lang="en-US" b="1" i="1" smtClean="0">
                          <a:latin typeface="Cambria Math" panose="02040503050406030204" pitchFamily="18" charset="0"/>
                        </a:rPr>
                        <m:t>+</m:t>
                      </m:r>
                      <m:r>
                        <a:rPr lang="en-US" b="1" i="1">
                          <a:latin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𝜸</m:t>
                      </m:r>
                      <m:r>
                        <a:rPr lang="en-US" b="1" i="1">
                          <a:latin typeface="Cambria Math" panose="02040503050406030204" pitchFamily="18" charset="0"/>
                          <a:ea typeface="Cambria Math" panose="02040503050406030204" pitchFamily="18" charset="0"/>
                        </a:rPr>
                        <m:t>𝑯</m:t>
                      </m:r>
                      <m:r>
                        <a:rPr lang="en-US" b="1" i="1">
                          <a:latin typeface="Cambria Math" panose="02040503050406030204" pitchFamily="18" charset="0"/>
                          <a:ea typeface="Cambria Math" panose="02040503050406030204" pitchFamily="18" charset="0"/>
                        </a:rPr>
                        <m:t>.</m:t>
                      </m:r>
                      <m:func>
                        <m:funcPr>
                          <m:ctrlPr>
                            <a:rPr lang="en-US" b="1" i="1">
                              <a:latin typeface="Cambria Math" panose="02040503050406030204" pitchFamily="18" charset="0"/>
                            </a:rPr>
                          </m:ctrlPr>
                        </m:funcPr>
                        <m:fName>
                          <m:sSup>
                            <m:sSupPr>
                              <m:ctrlPr>
                                <a:rPr lang="en-US" b="1" i="1">
                                  <a:latin typeface="Cambria Math" panose="02040503050406030204" pitchFamily="18" charset="0"/>
                                </a:rPr>
                              </m:ctrlPr>
                            </m:sSupPr>
                            <m:e>
                              <m:r>
                                <a:rPr lang="en-US" b="1" i="1">
                                  <a:latin typeface="Cambria Math" panose="02040503050406030204" pitchFamily="18" charset="0"/>
                                </a:rPr>
                                <m:t>𝒄𝒐𝒔</m:t>
                              </m:r>
                            </m:e>
                            <m:sup>
                              <m:r>
                                <a:rPr lang="en-US" b="1" i="1">
                                  <a:latin typeface="Cambria Math" panose="02040503050406030204" pitchFamily="18" charset="0"/>
                                </a:rPr>
                                <m:t>𝟐</m:t>
                              </m:r>
                            </m:sup>
                          </m:sSup>
                        </m:fName>
                        <m:e>
                          <m:r>
                            <a:rPr lang="en-US" b="1" i="1">
                              <a:latin typeface="Cambria Math" panose="02040503050406030204" pitchFamily="18" charset="0"/>
                              <a:ea typeface="Cambria Math" panose="02040503050406030204" pitchFamily="18" charset="0"/>
                            </a:rPr>
                            <m:t>𝜷</m:t>
                          </m:r>
                        </m:e>
                      </m:func>
                      <m:r>
                        <a:rPr lang="en-US" b="1" i="1">
                          <a:latin typeface="Cambria Math" panose="02040503050406030204" pitchFamily="18" charset="0"/>
                        </a:rPr>
                        <m:t>−</m:t>
                      </m:r>
                      <m:r>
                        <a:rPr lang="en-US" b="1" i="1">
                          <a:latin typeface="Cambria Math" panose="02040503050406030204" pitchFamily="18" charset="0"/>
                        </a:rPr>
                        <m:t>𝒖</m:t>
                      </m:r>
                      <m:r>
                        <a:rPr lang="en-US" b="1" i="1">
                          <a:latin typeface="Cambria Math" panose="02040503050406030204" pitchFamily="18" charset="0"/>
                        </a:rPr>
                        <m:t>)</m:t>
                      </m:r>
                      <m:f>
                        <m:fPr>
                          <m:ctrlPr>
                            <a:rPr lang="en-US" b="1" i="1" smtClean="0">
                              <a:latin typeface="Cambria Math" panose="02040503050406030204" pitchFamily="18" charset="0"/>
                            </a:rPr>
                          </m:ctrlPr>
                        </m:fPr>
                        <m:num>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𝝋</m:t>
                              </m:r>
                              <m:r>
                                <a:rPr lang="en-US" b="1" i="1">
                                  <a:latin typeface="Cambria Math" panose="02040503050406030204" pitchFamily="18" charset="0"/>
                                  <a:ea typeface="Cambria Math" panose="02040503050406030204" pitchFamily="18" charset="0"/>
                                </a:rPr>
                                <m:t>′</m:t>
                              </m:r>
                            </m:e>
                          </m:func>
                        </m:num>
                        <m:den>
                          <m:sSub>
                            <m:sSubPr>
                              <m:ctrlPr>
                                <a:rPr lang="en-US" b="1" i="1" smtClean="0">
                                  <a:latin typeface="Cambria Math" panose="02040503050406030204" pitchFamily="18" charset="0"/>
                                  <a:ea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𝑭</m:t>
                              </m:r>
                            </m:e>
                            <m:sub>
                              <m:r>
                                <a:rPr lang="en-US" b="1" i="1" smtClean="0">
                                  <a:latin typeface="Cambria Math" panose="02040503050406030204" pitchFamily="18" charset="0"/>
                                  <a:ea typeface="Cambria Math" panose="02040503050406030204" pitchFamily="18" charset="0"/>
                                </a:rPr>
                                <m:t>𝒔</m:t>
                              </m:r>
                            </m:sub>
                          </m:sSub>
                        </m:den>
                      </m:f>
                    </m:oMath>
                  </m:oMathPara>
                </a14:m>
                <a:endParaRPr lang="en-US" b="1" dirty="0"/>
              </a:p>
            </p:txBody>
          </p:sp>
        </mc:Choice>
        <mc:Fallback xmlns="">
          <p:sp>
            <p:nvSpPr>
              <p:cNvPr id="22" name="TextBox 21"/>
              <p:cNvSpPr txBox="1">
                <a:spLocks noRot="1" noChangeAspect="1" noMove="1" noResize="1" noEditPoints="1" noAdjustHandles="1" noChangeArrowheads="1" noChangeShapeType="1" noTextEdit="1"/>
              </p:cNvSpPr>
              <p:nvPr/>
            </p:nvSpPr>
            <p:spPr>
              <a:xfrm>
                <a:off x="153971" y="4423862"/>
                <a:ext cx="3848760" cy="588110"/>
              </a:xfrm>
              <a:prstGeom prst="rect">
                <a:avLst/>
              </a:prstGeom>
              <a:blipFill rotWithShape="0">
                <a:blip r:embed="rId9"/>
                <a:stretch>
                  <a:fillRect/>
                </a:stretch>
              </a:blipFill>
              <a:ln w="38100">
                <a:solidFill>
                  <a:srgbClr val="FF99CC"/>
                </a:solidFill>
              </a:ln>
            </p:spPr>
            <p:txBody>
              <a:bodyPr/>
              <a:lstStyle/>
              <a:p>
                <a:r>
                  <a:rPr lang="en-US">
                    <a:noFill/>
                  </a:rPr>
                  <a:t> </a:t>
                </a:r>
              </a:p>
            </p:txBody>
          </p:sp>
        </mc:Fallback>
      </mc:AlternateContent>
      <p:sp>
        <p:nvSpPr>
          <p:cNvPr id="24" name="TextBox 23"/>
          <p:cNvSpPr txBox="1"/>
          <p:nvPr/>
        </p:nvSpPr>
        <p:spPr>
          <a:xfrm>
            <a:off x="3923306" y="723497"/>
            <a:ext cx="466794" cy="369332"/>
          </a:xfrm>
          <a:prstGeom prst="rect">
            <a:avLst/>
          </a:prstGeom>
          <a:noFill/>
        </p:spPr>
        <p:txBody>
          <a:bodyPr wrap="none" rtlCol="0">
            <a:spAutoFit/>
          </a:bodyPr>
          <a:lstStyle/>
          <a:p>
            <a:r>
              <a:rPr lang="en-US" dirty="0" smtClean="0"/>
              <a:t>($)</a:t>
            </a:r>
            <a:endParaRPr lang="en-US" dirty="0"/>
          </a:p>
        </p:txBody>
      </p:sp>
      <p:sp>
        <p:nvSpPr>
          <p:cNvPr id="25" name="TextBox 24"/>
          <p:cNvSpPr txBox="1"/>
          <p:nvPr/>
        </p:nvSpPr>
        <p:spPr>
          <a:xfrm>
            <a:off x="4160736" y="4538673"/>
            <a:ext cx="595035" cy="369332"/>
          </a:xfrm>
          <a:prstGeom prst="rect">
            <a:avLst/>
          </a:prstGeom>
          <a:noFill/>
        </p:spPr>
        <p:txBody>
          <a:bodyPr wrap="none" rtlCol="0">
            <a:spAutoFit/>
          </a:bodyPr>
          <a:lstStyle/>
          <a:p>
            <a:r>
              <a:rPr lang="en-US" dirty="0" smtClean="0">
                <a:solidFill>
                  <a:srgbClr val="FF0000"/>
                </a:solidFill>
              </a:rPr>
              <a:t>($$)</a:t>
            </a:r>
            <a:endParaRPr lang="en-US" dirty="0">
              <a:solidFill>
                <a:srgbClr val="FF0000"/>
              </a:solidFill>
            </a:endParaRPr>
          </a:p>
        </p:txBody>
      </p:sp>
      <p:sp>
        <p:nvSpPr>
          <p:cNvPr id="26" name="TextBox 25"/>
          <p:cNvSpPr txBox="1"/>
          <p:nvPr/>
        </p:nvSpPr>
        <p:spPr>
          <a:xfrm>
            <a:off x="238579" y="5209270"/>
            <a:ext cx="5904180" cy="369332"/>
          </a:xfrm>
          <a:prstGeom prst="rect">
            <a:avLst/>
          </a:prstGeom>
          <a:noFill/>
        </p:spPr>
        <p:txBody>
          <a:bodyPr wrap="none" rtlCol="0">
            <a:spAutoFit/>
          </a:bodyPr>
          <a:lstStyle/>
          <a:p>
            <a:pPr algn="l" rtl="0"/>
            <a:r>
              <a:rPr lang="en-US" b="1" dirty="0" smtClean="0"/>
              <a:t>Equating R.H.S of ($) and ($$) and rearranging gives</a:t>
            </a:r>
            <a:endParaRPr lang="en-US" b="1" dirty="0"/>
          </a:p>
        </p:txBody>
      </p:sp>
      <p:sp>
        <p:nvSpPr>
          <p:cNvPr id="5" name="TextBox 4"/>
          <p:cNvSpPr txBox="1"/>
          <p:nvPr/>
        </p:nvSpPr>
        <p:spPr>
          <a:xfrm>
            <a:off x="6370957" y="5177590"/>
            <a:ext cx="2678913" cy="1200329"/>
          </a:xfrm>
          <a:prstGeom prst="rect">
            <a:avLst/>
          </a:prstGeom>
          <a:noFill/>
        </p:spPr>
        <p:txBody>
          <a:bodyPr wrap="square" rtlCol="0">
            <a:spAutoFit/>
          </a:bodyPr>
          <a:lstStyle/>
          <a:p>
            <a:pPr algn="l" rtl="0"/>
            <a:r>
              <a:rPr lang="en-US" dirty="0" smtClean="0">
                <a:solidFill>
                  <a:srgbClr val="0000FF"/>
                </a:solidFill>
              </a:rPr>
              <a:t>The challenge here is to evaluate the value of </a:t>
            </a:r>
            <a:r>
              <a:rPr lang="en-US" dirty="0" smtClean="0">
                <a:solidFill>
                  <a:srgbClr val="FF0000"/>
                </a:solidFill>
              </a:rPr>
              <a:t>u</a:t>
            </a:r>
            <a:r>
              <a:rPr lang="en-US" dirty="0" smtClean="0">
                <a:solidFill>
                  <a:srgbClr val="0000FF"/>
                </a:solidFill>
              </a:rPr>
              <a:t>. We need to go to seepage problems </a:t>
            </a:r>
            <a:endParaRPr lang="en-US" dirty="0">
              <a:solidFill>
                <a:srgbClr val="0000FF"/>
              </a:solidFill>
            </a:endParaRPr>
          </a:p>
        </p:txBody>
      </p:sp>
    </p:spTree>
    <p:extLst>
      <p:ext uri="{BB962C8B-B14F-4D97-AF65-F5344CB8AC3E}">
        <p14:creationId xmlns:p14="http://schemas.microsoft.com/office/powerpoint/2010/main" val="28280050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p:cNvSpPr/>
          <p:nvPr/>
        </p:nvSpPr>
        <p:spPr>
          <a:xfrm flipH="1">
            <a:off x="656745" y="1750595"/>
            <a:ext cx="371301" cy="1176878"/>
          </a:xfrm>
          <a:custGeom>
            <a:avLst/>
            <a:gdLst>
              <a:gd name="connsiteX0" fmla="*/ 300250 w 532262"/>
              <a:gd name="connsiteY0" fmla="*/ 0 h 1269242"/>
              <a:gd name="connsiteX1" fmla="*/ 532262 w 532262"/>
              <a:gd name="connsiteY1" fmla="*/ 0 h 1269242"/>
              <a:gd name="connsiteX2" fmla="*/ 532262 w 532262"/>
              <a:gd name="connsiteY2" fmla="*/ 1269242 h 1269242"/>
              <a:gd name="connsiteX3" fmla="*/ 0 w 532262"/>
              <a:gd name="connsiteY3" fmla="*/ 1269242 h 1269242"/>
              <a:gd name="connsiteX4" fmla="*/ 0 w 532262"/>
              <a:gd name="connsiteY4" fmla="*/ 1269242 h 1269242"/>
              <a:gd name="connsiteX5" fmla="*/ 0 w 532262"/>
              <a:gd name="connsiteY5" fmla="*/ 1269242 h 126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262" h="1269242">
                <a:moveTo>
                  <a:pt x="300250" y="0"/>
                </a:moveTo>
                <a:lnTo>
                  <a:pt x="532262" y="0"/>
                </a:lnTo>
                <a:lnTo>
                  <a:pt x="532262" y="1269242"/>
                </a:lnTo>
                <a:lnTo>
                  <a:pt x="0" y="1269242"/>
                </a:lnTo>
                <a:lnTo>
                  <a:pt x="0" y="1269242"/>
                </a:lnTo>
                <a:lnTo>
                  <a:pt x="0" y="1269242"/>
                </a:lnTo>
              </a:path>
            </a:pathLst>
          </a:custGeom>
          <a:noFill/>
          <a:ln w="38100">
            <a:solidFill>
              <a:schemeClr val="accent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flipH="1">
            <a:off x="293037" y="1091901"/>
            <a:ext cx="797857" cy="5134087"/>
          </a:xfrm>
          <a:custGeom>
            <a:avLst/>
            <a:gdLst>
              <a:gd name="connsiteX0" fmla="*/ 300250 w 532262"/>
              <a:gd name="connsiteY0" fmla="*/ 0 h 1269242"/>
              <a:gd name="connsiteX1" fmla="*/ 532262 w 532262"/>
              <a:gd name="connsiteY1" fmla="*/ 0 h 1269242"/>
              <a:gd name="connsiteX2" fmla="*/ 532262 w 532262"/>
              <a:gd name="connsiteY2" fmla="*/ 1269242 h 1269242"/>
              <a:gd name="connsiteX3" fmla="*/ 0 w 532262"/>
              <a:gd name="connsiteY3" fmla="*/ 1269242 h 1269242"/>
              <a:gd name="connsiteX4" fmla="*/ 0 w 532262"/>
              <a:gd name="connsiteY4" fmla="*/ 1269242 h 1269242"/>
              <a:gd name="connsiteX5" fmla="*/ 0 w 532262"/>
              <a:gd name="connsiteY5" fmla="*/ 1269242 h 1269242"/>
              <a:gd name="connsiteX0" fmla="*/ 197150 w 532262"/>
              <a:gd name="connsiteY0" fmla="*/ 0 h 1269242"/>
              <a:gd name="connsiteX1" fmla="*/ 532262 w 532262"/>
              <a:gd name="connsiteY1" fmla="*/ 0 h 1269242"/>
              <a:gd name="connsiteX2" fmla="*/ 532262 w 532262"/>
              <a:gd name="connsiteY2" fmla="*/ 1269242 h 1269242"/>
              <a:gd name="connsiteX3" fmla="*/ 0 w 532262"/>
              <a:gd name="connsiteY3" fmla="*/ 1269242 h 1269242"/>
              <a:gd name="connsiteX4" fmla="*/ 0 w 532262"/>
              <a:gd name="connsiteY4" fmla="*/ 1269242 h 1269242"/>
              <a:gd name="connsiteX5" fmla="*/ 0 w 532262"/>
              <a:gd name="connsiteY5" fmla="*/ 1269242 h 126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262" h="1269242">
                <a:moveTo>
                  <a:pt x="197150" y="0"/>
                </a:moveTo>
                <a:lnTo>
                  <a:pt x="532262" y="0"/>
                </a:lnTo>
                <a:lnTo>
                  <a:pt x="532262" y="1269242"/>
                </a:lnTo>
                <a:lnTo>
                  <a:pt x="0" y="1269242"/>
                </a:lnTo>
                <a:lnTo>
                  <a:pt x="0" y="1269242"/>
                </a:lnTo>
                <a:lnTo>
                  <a:pt x="0" y="1269242"/>
                </a:lnTo>
              </a:path>
            </a:pathLst>
          </a:custGeom>
          <a:noFill/>
          <a:ln w="38100">
            <a:solidFill>
              <a:srgbClr val="CC66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60613" y="4833434"/>
            <a:ext cx="2165978" cy="369332"/>
          </a:xfrm>
          <a:prstGeom prst="rect">
            <a:avLst/>
          </a:prstGeom>
        </p:spPr>
        <p:txBody>
          <a:bodyPr wrap="none">
            <a:spAutoFit/>
          </a:bodyPr>
          <a:lstStyle/>
          <a:p>
            <a:r>
              <a:rPr lang="en-US" b="1" dirty="0" smtClean="0"/>
              <a:t>If no water (</a:t>
            </a:r>
            <a:r>
              <a:rPr lang="en-US" b="1" i="1" dirty="0" smtClean="0"/>
              <a:t>u </a:t>
            </a:r>
            <a:r>
              <a:rPr lang="en-US" b="1" dirty="0" smtClean="0"/>
              <a:t>= 0):</a:t>
            </a:r>
            <a:endParaRPr lang="en-US" b="1" dirty="0"/>
          </a:p>
        </p:txBody>
      </p:sp>
      <p:sp>
        <p:nvSpPr>
          <p:cNvPr id="30" name="Rectangle 29"/>
          <p:cNvSpPr/>
          <p:nvPr/>
        </p:nvSpPr>
        <p:spPr>
          <a:xfrm>
            <a:off x="1267911" y="2695390"/>
            <a:ext cx="2160848" cy="369332"/>
          </a:xfrm>
          <a:prstGeom prst="rect">
            <a:avLst/>
          </a:prstGeom>
        </p:spPr>
        <p:txBody>
          <a:bodyPr wrap="none">
            <a:spAutoFit/>
          </a:bodyPr>
          <a:lstStyle/>
          <a:p>
            <a:r>
              <a:rPr lang="en-US" b="1" dirty="0" smtClean="0"/>
              <a:t>With water seepage:</a:t>
            </a:r>
            <a:endParaRPr lang="en-US" b="1" dirty="0"/>
          </a:p>
        </p:txBody>
      </p:sp>
      <p:pic>
        <p:nvPicPr>
          <p:cNvPr id="32" name="Picture 31"/>
          <p:cNvPicPr>
            <a:picLocks noChangeAspect="1"/>
          </p:cNvPicPr>
          <p:nvPr/>
        </p:nvPicPr>
        <p:blipFill>
          <a:blip r:embed="rId3">
            <a:lum bright="-20000" contrast="40000"/>
          </a:blip>
          <a:stretch>
            <a:fillRect/>
          </a:stretch>
        </p:blipFill>
        <p:spPr>
          <a:xfrm>
            <a:off x="3684435" y="3426018"/>
            <a:ext cx="5169479" cy="695594"/>
          </a:xfrm>
          <a:prstGeom prst="rect">
            <a:avLst/>
          </a:prstGeom>
        </p:spPr>
      </p:pic>
      <p:grpSp>
        <p:nvGrpSpPr>
          <p:cNvPr id="24" name="Group 23"/>
          <p:cNvGrpSpPr/>
          <p:nvPr/>
        </p:nvGrpSpPr>
        <p:grpSpPr>
          <a:xfrm>
            <a:off x="799249" y="959788"/>
            <a:ext cx="6130149" cy="862884"/>
            <a:chOff x="774449" y="5100034"/>
            <a:chExt cx="5059681" cy="862884"/>
          </a:xfrm>
        </p:grpSpPr>
        <mc:AlternateContent xmlns:mc="http://schemas.openxmlformats.org/markup-compatibility/2006" xmlns:a14="http://schemas.microsoft.com/office/drawing/2010/main">
          <mc:Choice Requires="a14">
            <p:sp>
              <p:nvSpPr>
                <p:cNvPr id="25" name="TextBox 24"/>
                <p:cNvSpPr txBox="1"/>
                <p:nvPr/>
              </p:nvSpPr>
              <p:spPr>
                <a:xfrm>
                  <a:off x="774449" y="5232147"/>
                  <a:ext cx="4951228" cy="588366"/>
                </a:xfrm>
                <a:prstGeom prst="rect">
                  <a:avLst/>
                </a:prstGeom>
                <a:noFill/>
                <a:ln w="38100">
                  <a:no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𝑭𝑺</m:t>
                        </m:r>
                        <m:r>
                          <a:rPr lang="en-US" b="1" i="1" smtClean="0">
                            <a:latin typeface="Cambria Math" panose="02040503050406030204" pitchFamily="18" charset="0"/>
                          </a:rPr>
                          <m:t>=</m:t>
                        </m:r>
                        <m:f>
                          <m:fPr>
                            <m:ctrlPr>
                              <a:rPr lang="en-US" b="1" i="1" smtClean="0">
                                <a:latin typeface="Cambria Math" panose="02040503050406030204" pitchFamily="18" charset="0"/>
                              </a:rPr>
                            </m:ctrlPr>
                          </m:fPr>
                          <m:num>
                            <m:sSup>
                              <m:sSupPr>
                                <m:ctrlPr>
                                  <a:rPr lang="en-US" b="1" i="1">
                                    <a:latin typeface="Cambria Math" panose="02040503050406030204" pitchFamily="18" charset="0"/>
                                  </a:rPr>
                                </m:ctrlPr>
                              </m:sSupPr>
                              <m:e>
                                <m:r>
                                  <a:rPr lang="en-US" b="1" i="1">
                                    <a:latin typeface="Cambria Math" panose="02040503050406030204" pitchFamily="18" charset="0"/>
                                  </a:rPr>
                                  <m:t>𝒄</m:t>
                                </m:r>
                              </m:e>
                              <m:sup>
                                <m:r>
                                  <a:rPr lang="en-US" b="1" i="1">
                                    <a:latin typeface="Cambria Math" panose="02040503050406030204" pitchFamily="18" charset="0"/>
                                  </a:rPr>
                                  <m:t>′</m:t>
                                </m:r>
                              </m:sup>
                            </m:sSup>
                          </m:num>
                          <m:den>
                            <m:r>
                              <a:rPr lang="en-US" b="1" i="1" smtClean="0">
                                <a:latin typeface="Cambria Math" panose="02040503050406030204" pitchFamily="18" charset="0"/>
                                <a:ea typeface="Cambria Math" panose="02040503050406030204" pitchFamily="18" charset="0"/>
                              </a:rPr>
                              <m:t>𝜸</m:t>
                            </m:r>
                            <m:r>
                              <a:rPr lang="en-US" b="1" i="1" smtClean="0">
                                <a:latin typeface="Cambria Math" panose="02040503050406030204" pitchFamily="18" charset="0"/>
                                <a:ea typeface="Cambria Math" panose="02040503050406030204" pitchFamily="18" charset="0"/>
                              </a:rPr>
                              <m:t> .</m:t>
                            </m:r>
                            <m:r>
                              <a:rPr lang="en-US" b="1" i="1" smtClean="0">
                                <a:latin typeface="Cambria Math" panose="02040503050406030204" pitchFamily="18" charset="0"/>
                                <a:ea typeface="Cambria Math" panose="02040503050406030204" pitchFamily="18" charset="0"/>
                              </a:rPr>
                              <m:t>𝑯</m:t>
                            </m:r>
                            <m:func>
                              <m:funcPr>
                                <m:ctrlPr>
                                  <a:rPr lang="en-US" b="1" i="1" smtClean="0">
                                    <a:latin typeface="Cambria Math" panose="02040503050406030204" pitchFamily="18" charset="0"/>
                                  </a:rPr>
                                </m:ctrlPr>
                              </m:funcPr>
                              <m:fName>
                                <m:r>
                                  <a:rPr lang="en-US" b="1" i="1" smtClean="0">
                                    <a:latin typeface="Cambria Math" panose="02040503050406030204" pitchFamily="18" charset="0"/>
                                  </a:rPr>
                                  <m:t>.</m:t>
                                </m:r>
                                <m:r>
                                  <a:rPr lang="en-US" b="1" i="0" smtClean="0">
                                    <a:latin typeface="Cambria Math" panose="02040503050406030204" pitchFamily="18" charset="0"/>
                                  </a:rPr>
                                  <m:t>𝐜𝐨𝐬</m:t>
                                </m:r>
                                <m:r>
                                  <a:rPr lang="en-US" b="1" i="0" smtClean="0">
                                    <a:latin typeface="Cambria Math" panose="02040503050406030204" pitchFamily="18" charset="0"/>
                                  </a:rPr>
                                  <m:t> </m:t>
                                </m:r>
                                <m:r>
                                  <a:rPr lang="el-GR" b="1" i="1" smtClean="0">
                                    <a:latin typeface="Cambria Math" panose="02040503050406030204" pitchFamily="18" charset="0"/>
                                    <a:ea typeface="Cambria Math" panose="02040503050406030204" pitchFamily="18" charset="0"/>
                                  </a:rPr>
                                  <m:t>𝜷</m:t>
                                </m:r>
                                <m:r>
                                  <a:rPr lang="en-US" b="1" i="1" smtClean="0">
                                    <a:latin typeface="Cambria Math" panose="02040503050406030204" pitchFamily="18" charset="0"/>
                                    <a:ea typeface="Cambria Math" panose="02040503050406030204" pitchFamily="18" charset="0"/>
                                  </a:rPr>
                                  <m:t> .</m:t>
                                </m:r>
                                <m:r>
                                  <a:rPr lang="en-US" b="1" i="0" smtClean="0">
                                    <a:latin typeface="Cambria Math" panose="02040503050406030204" pitchFamily="18" charset="0"/>
                                  </a:rPr>
                                  <m:t>𝐬𝐢𝐧</m:t>
                                </m:r>
                              </m:fName>
                              <m:e>
                                <m:r>
                                  <a:rPr lang="en-US" b="1" i="1" smtClean="0">
                                    <a:latin typeface="Cambria Math" panose="02040503050406030204" pitchFamily="18" charset="0"/>
                                    <a:ea typeface="Cambria Math" panose="02040503050406030204" pitchFamily="18" charset="0"/>
                                  </a:rPr>
                                  <m:t>𝜷</m:t>
                                </m:r>
                              </m:e>
                            </m:func>
                          </m:den>
                        </m:f>
                        <m:r>
                          <a:rPr lang="en-US" b="1" i="1" smtClean="0">
                            <a:latin typeface="Cambria Math" panose="02040503050406030204" pitchFamily="18" charset="0"/>
                          </a:rPr>
                          <m:t>+(</m:t>
                        </m:r>
                        <m:r>
                          <a:rPr lang="en-US" b="1" i="1" smtClean="0">
                            <a:latin typeface="Cambria Math" panose="02040503050406030204" pitchFamily="18" charset="0"/>
                          </a:rPr>
                          <m:t>𝟏</m:t>
                        </m:r>
                        <m:r>
                          <a:rPr lang="en-US" b="1" i="1" smtClean="0">
                            <a:latin typeface="Cambria Math" panose="02040503050406030204" pitchFamily="18" charset="0"/>
                          </a:rPr>
                          <m:t>−</m:t>
                        </m:r>
                        <m:f>
                          <m:fPr>
                            <m:ctrlPr>
                              <a:rPr lang="en-US" b="1" i="1" smtClean="0">
                                <a:latin typeface="Cambria Math" panose="02040503050406030204" pitchFamily="18" charset="0"/>
                              </a:rPr>
                            </m:ctrlPr>
                          </m:fPr>
                          <m:num>
                            <m:r>
                              <a:rPr lang="en-US" b="1" i="1" smtClean="0">
                                <a:latin typeface="Cambria Math" panose="02040503050406030204" pitchFamily="18" charset="0"/>
                              </a:rPr>
                              <m:t>𝒖</m:t>
                            </m:r>
                          </m:num>
                          <m:den>
                            <m:r>
                              <a:rPr lang="en-US" b="1" i="1">
                                <a:latin typeface="Cambria Math" panose="02040503050406030204" pitchFamily="18" charset="0"/>
                                <a:ea typeface="Cambria Math" panose="02040503050406030204" pitchFamily="18" charset="0"/>
                              </a:rPr>
                              <m:t>𝜸</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𝑯</m:t>
                            </m:r>
                            <m:r>
                              <a:rPr lang="en-US" b="1" i="1" smtClean="0">
                                <a:latin typeface="Cambria Math" panose="02040503050406030204" pitchFamily="18" charset="0"/>
                                <a:ea typeface="Cambria Math" panose="02040503050406030204" pitchFamily="18" charset="0"/>
                              </a:rPr>
                              <m:t>.</m:t>
                            </m:r>
                            <m:func>
                              <m:funcPr>
                                <m:ctrlPr>
                                  <a:rPr lang="en-US" b="1" i="1">
                                    <a:latin typeface="Cambria Math" panose="02040503050406030204" pitchFamily="18" charset="0"/>
                                  </a:rPr>
                                </m:ctrlPr>
                              </m:funcPr>
                              <m:fName>
                                <m:sSup>
                                  <m:sSupPr>
                                    <m:ctrlPr>
                                      <a:rPr lang="en-US" b="1" i="1" smtClean="0">
                                        <a:latin typeface="Cambria Math" panose="02040503050406030204" pitchFamily="18" charset="0"/>
                                      </a:rPr>
                                    </m:ctrlPr>
                                  </m:sSupPr>
                                  <m:e>
                                    <m:r>
                                      <a:rPr lang="en-US" b="1" i="1">
                                        <a:latin typeface="Cambria Math" panose="02040503050406030204" pitchFamily="18" charset="0"/>
                                      </a:rPr>
                                      <m:t>𝒄𝒐𝒔</m:t>
                                    </m:r>
                                  </m:e>
                                  <m:sup>
                                    <m:r>
                                      <a:rPr lang="en-US" b="1" i="1" smtClean="0">
                                        <a:latin typeface="Cambria Math" panose="02040503050406030204" pitchFamily="18" charset="0"/>
                                      </a:rPr>
                                      <m:t>𝟐</m:t>
                                    </m:r>
                                  </m:sup>
                                </m:sSup>
                              </m:fName>
                              <m:e>
                                <m:r>
                                  <a:rPr lang="en-US" b="1" i="1">
                                    <a:latin typeface="Cambria Math" panose="02040503050406030204" pitchFamily="18" charset="0"/>
                                    <a:ea typeface="Cambria Math" panose="02040503050406030204" pitchFamily="18" charset="0"/>
                                  </a:rPr>
                                  <m:t>𝜷</m:t>
                                </m:r>
                              </m:e>
                            </m:func>
                          </m:den>
                        </m:f>
                        <m:r>
                          <a:rPr lang="en-US" b="1" i="1" smtClean="0">
                            <a:latin typeface="Cambria Math" panose="02040503050406030204" pitchFamily="18" charset="0"/>
                          </a:rPr>
                          <m:t>)</m:t>
                        </m:r>
                        <m:f>
                          <m:fPr>
                            <m:ctrlPr>
                              <a:rPr lang="en-US" b="1" i="1" smtClean="0">
                                <a:latin typeface="Cambria Math" panose="02040503050406030204" pitchFamily="18" charset="0"/>
                              </a:rPr>
                            </m:ctrlPr>
                          </m:fPr>
                          <m:num>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𝝋</m:t>
                                </m:r>
                                <m:r>
                                  <a:rPr lang="en-US" b="1" i="1">
                                    <a:latin typeface="Cambria Math" panose="02040503050406030204" pitchFamily="18" charset="0"/>
                                    <a:ea typeface="Cambria Math" panose="02040503050406030204" pitchFamily="18" charset="0"/>
                                  </a:rPr>
                                  <m:t>′</m:t>
                                </m:r>
                              </m:e>
                            </m:func>
                          </m:num>
                          <m:den>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𝜷</m:t>
                                </m:r>
                              </m:e>
                            </m:func>
                          </m:den>
                        </m:f>
                      </m:oMath>
                    </m:oMathPara>
                  </a14:m>
                  <a:endParaRPr lang="en-US" b="1" dirty="0"/>
                </a:p>
              </p:txBody>
            </p:sp>
          </mc:Choice>
          <mc:Fallback xmlns="">
            <p:sp>
              <p:nvSpPr>
                <p:cNvPr id="25" name="TextBox 24"/>
                <p:cNvSpPr txBox="1">
                  <a:spLocks noRot="1" noChangeAspect="1" noMove="1" noResize="1" noEditPoints="1" noAdjustHandles="1" noChangeArrowheads="1" noChangeShapeType="1" noTextEdit="1"/>
                </p:cNvSpPr>
                <p:nvPr/>
              </p:nvSpPr>
              <p:spPr>
                <a:xfrm>
                  <a:off x="774449" y="5232147"/>
                  <a:ext cx="4951228" cy="588366"/>
                </a:xfrm>
                <a:prstGeom prst="rect">
                  <a:avLst/>
                </a:prstGeom>
                <a:blipFill rotWithShape="0">
                  <a:blip r:embed="rId4"/>
                  <a:stretch>
                    <a:fillRect/>
                  </a:stretch>
                </a:blipFill>
                <a:ln w="38100">
                  <a:noFill/>
                </a:ln>
              </p:spPr>
              <p:txBody>
                <a:bodyPr/>
                <a:lstStyle/>
                <a:p>
                  <a:r>
                    <a:rPr lang="en-US">
                      <a:noFill/>
                    </a:rPr>
                    <a:t> </a:t>
                  </a:r>
                </a:p>
              </p:txBody>
            </p:sp>
          </mc:Fallback>
        </mc:AlternateContent>
        <p:sp>
          <p:nvSpPr>
            <p:cNvPr id="41" name="Rectangle 40"/>
            <p:cNvSpPr/>
            <p:nvPr/>
          </p:nvSpPr>
          <p:spPr>
            <a:xfrm>
              <a:off x="774450" y="5100034"/>
              <a:ext cx="5059680" cy="8628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3605776" y="2346029"/>
            <a:ext cx="4480185" cy="980945"/>
            <a:chOff x="3756422" y="4339104"/>
            <a:chExt cx="4480185" cy="980945"/>
          </a:xfrm>
        </p:grpSpPr>
        <p:grpSp>
          <p:nvGrpSpPr>
            <p:cNvPr id="9" name="Group 8"/>
            <p:cNvGrpSpPr/>
            <p:nvPr/>
          </p:nvGrpSpPr>
          <p:grpSpPr>
            <a:xfrm>
              <a:off x="3756422" y="4339104"/>
              <a:ext cx="4480185" cy="980945"/>
              <a:chOff x="3862289" y="4714406"/>
              <a:chExt cx="4480185" cy="980945"/>
            </a:xfrm>
          </p:grpSpPr>
          <p:pic>
            <p:nvPicPr>
              <p:cNvPr id="31" name="Picture 30"/>
              <p:cNvPicPr>
                <a:picLocks noChangeAspect="1"/>
              </p:cNvPicPr>
              <p:nvPr/>
            </p:nvPicPr>
            <p:blipFill>
              <a:blip r:embed="rId5">
                <a:lum bright="-20000" contrast="40000"/>
              </a:blip>
              <a:stretch>
                <a:fillRect/>
              </a:stretch>
            </p:blipFill>
            <p:spPr>
              <a:xfrm>
                <a:off x="3862289" y="4714406"/>
                <a:ext cx="4480185" cy="980945"/>
              </a:xfrm>
              <a:prstGeom prst="rect">
                <a:avLst/>
              </a:prstGeom>
              <a:ln w="38100">
                <a:solidFill>
                  <a:srgbClr val="CC6600"/>
                </a:solidFill>
              </a:ln>
            </p:spPr>
          </p:pic>
          <p:sp>
            <p:nvSpPr>
              <p:cNvPr id="33" name="Oval 32"/>
              <p:cNvSpPr/>
              <p:nvPr/>
            </p:nvSpPr>
            <p:spPr>
              <a:xfrm>
                <a:off x="7155120" y="4714406"/>
                <a:ext cx="286603" cy="417996"/>
              </a:xfrm>
              <a:prstGeom prst="ellipse">
                <a:avLst/>
              </a:prstGeom>
              <a:no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7086882" y="5190594"/>
                <a:ext cx="477671" cy="364889"/>
              </a:xfrm>
              <a:prstGeom prst="ellipse">
                <a:avLst/>
              </a:prstGeom>
              <a:no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Rectangle 42"/>
            <p:cNvSpPr/>
            <p:nvPr/>
          </p:nvSpPr>
          <p:spPr>
            <a:xfrm>
              <a:off x="4886631" y="4798342"/>
              <a:ext cx="278282" cy="400110"/>
            </a:xfrm>
            <a:prstGeom prst="rect">
              <a:avLst/>
            </a:prstGeom>
            <a:solidFill>
              <a:schemeClr val="bg1"/>
            </a:solidFill>
          </p:spPr>
          <p:txBody>
            <a:bodyPr wrap="none" lIns="45720" rIns="45720">
              <a:spAutoFit/>
            </a:bodyPr>
            <a:lstStyle/>
            <a:p>
              <a:r>
                <a:rPr lang="en-US" sz="2000" b="1" i="1" dirty="0" smtClean="0"/>
                <a:t>H</a:t>
              </a:r>
              <a:endParaRPr lang="en-US" sz="2000" b="1" i="1" dirty="0"/>
            </a:p>
          </p:txBody>
        </p:sp>
        <p:sp>
          <p:nvSpPr>
            <p:cNvPr id="44" name="Oval 43"/>
            <p:cNvSpPr/>
            <p:nvPr/>
          </p:nvSpPr>
          <p:spPr>
            <a:xfrm>
              <a:off x="4497122" y="4882094"/>
              <a:ext cx="427927" cy="294939"/>
            </a:xfrm>
            <a:prstGeom prst="ellipse">
              <a:avLst/>
            </a:prstGeom>
            <a:no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flipH="1">
            <a:off x="476118" y="1355199"/>
            <a:ext cx="486390" cy="3687448"/>
          </a:xfrm>
          <a:custGeom>
            <a:avLst/>
            <a:gdLst>
              <a:gd name="connsiteX0" fmla="*/ 300250 w 532262"/>
              <a:gd name="connsiteY0" fmla="*/ 0 h 1269242"/>
              <a:gd name="connsiteX1" fmla="*/ 532262 w 532262"/>
              <a:gd name="connsiteY1" fmla="*/ 0 h 1269242"/>
              <a:gd name="connsiteX2" fmla="*/ 532262 w 532262"/>
              <a:gd name="connsiteY2" fmla="*/ 1269242 h 1269242"/>
              <a:gd name="connsiteX3" fmla="*/ 0 w 532262"/>
              <a:gd name="connsiteY3" fmla="*/ 1269242 h 1269242"/>
              <a:gd name="connsiteX4" fmla="*/ 0 w 532262"/>
              <a:gd name="connsiteY4" fmla="*/ 1269242 h 1269242"/>
              <a:gd name="connsiteX5" fmla="*/ 0 w 532262"/>
              <a:gd name="connsiteY5" fmla="*/ 1269242 h 1269242"/>
              <a:gd name="connsiteX0" fmla="*/ 255649 w 532262"/>
              <a:gd name="connsiteY0" fmla="*/ 0 h 1269242"/>
              <a:gd name="connsiteX1" fmla="*/ 532262 w 532262"/>
              <a:gd name="connsiteY1" fmla="*/ 0 h 1269242"/>
              <a:gd name="connsiteX2" fmla="*/ 532262 w 532262"/>
              <a:gd name="connsiteY2" fmla="*/ 1269242 h 1269242"/>
              <a:gd name="connsiteX3" fmla="*/ 0 w 532262"/>
              <a:gd name="connsiteY3" fmla="*/ 1269242 h 1269242"/>
              <a:gd name="connsiteX4" fmla="*/ 0 w 532262"/>
              <a:gd name="connsiteY4" fmla="*/ 1269242 h 1269242"/>
              <a:gd name="connsiteX5" fmla="*/ 0 w 532262"/>
              <a:gd name="connsiteY5" fmla="*/ 1269242 h 1269242"/>
              <a:gd name="connsiteX0" fmla="*/ 255649 w 532262"/>
              <a:gd name="connsiteY0" fmla="*/ 0 h 1269242"/>
              <a:gd name="connsiteX1" fmla="*/ 532262 w 532262"/>
              <a:gd name="connsiteY1" fmla="*/ 0 h 1269242"/>
              <a:gd name="connsiteX2" fmla="*/ 532262 w 532262"/>
              <a:gd name="connsiteY2" fmla="*/ 1269242 h 1269242"/>
              <a:gd name="connsiteX3" fmla="*/ 0 w 532262"/>
              <a:gd name="connsiteY3" fmla="*/ 1269242 h 1269242"/>
              <a:gd name="connsiteX4" fmla="*/ 0 w 532262"/>
              <a:gd name="connsiteY4" fmla="*/ 1269242 h 1269242"/>
              <a:gd name="connsiteX5" fmla="*/ 0 w 532262"/>
              <a:gd name="connsiteY5" fmla="*/ 1269242 h 1269242"/>
              <a:gd name="connsiteX0" fmla="*/ 171088 w 532262"/>
              <a:gd name="connsiteY0" fmla="*/ 0 h 1269242"/>
              <a:gd name="connsiteX1" fmla="*/ 532262 w 532262"/>
              <a:gd name="connsiteY1" fmla="*/ 0 h 1269242"/>
              <a:gd name="connsiteX2" fmla="*/ 532262 w 532262"/>
              <a:gd name="connsiteY2" fmla="*/ 1269242 h 1269242"/>
              <a:gd name="connsiteX3" fmla="*/ 0 w 532262"/>
              <a:gd name="connsiteY3" fmla="*/ 1269242 h 1269242"/>
              <a:gd name="connsiteX4" fmla="*/ 0 w 532262"/>
              <a:gd name="connsiteY4" fmla="*/ 1269242 h 1269242"/>
              <a:gd name="connsiteX5" fmla="*/ 0 w 532262"/>
              <a:gd name="connsiteY5" fmla="*/ 1269242 h 126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262" h="1269242">
                <a:moveTo>
                  <a:pt x="171088" y="0"/>
                </a:moveTo>
                <a:lnTo>
                  <a:pt x="532262" y="0"/>
                </a:lnTo>
                <a:lnTo>
                  <a:pt x="532262" y="1269242"/>
                </a:lnTo>
                <a:lnTo>
                  <a:pt x="0" y="1269242"/>
                </a:lnTo>
                <a:lnTo>
                  <a:pt x="0" y="1269242"/>
                </a:lnTo>
                <a:lnTo>
                  <a:pt x="0" y="1269242"/>
                </a:lnTo>
              </a:path>
            </a:pathLst>
          </a:custGeom>
          <a:noFill/>
          <a:ln w="38100">
            <a:solidFill>
              <a:srgbClr val="00CC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1194562" y="5862218"/>
            <a:ext cx="2678938" cy="646331"/>
          </a:xfrm>
          <a:prstGeom prst="rect">
            <a:avLst/>
          </a:prstGeom>
        </p:spPr>
        <p:txBody>
          <a:bodyPr wrap="none">
            <a:spAutoFit/>
          </a:bodyPr>
          <a:lstStyle/>
          <a:p>
            <a:r>
              <a:rPr lang="en-US" b="1" dirty="0" smtClean="0"/>
              <a:t>If no water (</a:t>
            </a:r>
            <a:r>
              <a:rPr lang="en-US" b="1" i="1" dirty="0" smtClean="0"/>
              <a:t>u </a:t>
            </a:r>
            <a:r>
              <a:rPr lang="en-US" b="1" dirty="0" smtClean="0"/>
              <a:t>= 0) and </a:t>
            </a:r>
          </a:p>
          <a:p>
            <a:r>
              <a:rPr lang="en-US" b="1" dirty="0" smtClean="0"/>
              <a:t>soil is granular (C’=0) :</a:t>
            </a:r>
            <a:endParaRPr lang="en-US" b="1" dirty="0"/>
          </a:p>
        </p:txBody>
      </p:sp>
      <p:grpSp>
        <p:nvGrpSpPr>
          <p:cNvPr id="3" name="Group 2"/>
          <p:cNvGrpSpPr/>
          <p:nvPr/>
        </p:nvGrpSpPr>
        <p:grpSpPr>
          <a:xfrm>
            <a:off x="4014035" y="5706906"/>
            <a:ext cx="1374164" cy="862884"/>
            <a:chOff x="5218943" y="2769741"/>
            <a:chExt cx="1374164" cy="862884"/>
          </a:xfrm>
        </p:grpSpPr>
        <mc:AlternateContent xmlns:mc="http://schemas.openxmlformats.org/markup-compatibility/2006" xmlns:a14="http://schemas.microsoft.com/office/drawing/2010/main">
          <mc:Choice Requires="a14">
            <p:sp>
              <p:nvSpPr>
                <p:cNvPr id="49" name="TextBox 48"/>
                <p:cNvSpPr txBox="1"/>
                <p:nvPr/>
              </p:nvSpPr>
              <p:spPr>
                <a:xfrm>
                  <a:off x="5218943" y="2835370"/>
                  <a:ext cx="1316294" cy="588366"/>
                </a:xfrm>
                <a:prstGeom prst="rect">
                  <a:avLst/>
                </a:prstGeom>
                <a:noFill/>
                <a:ln w="38100">
                  <a:no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𝑭𝑺</m:t>
                        </m:r>
                        <m:r>
                          <a:rPr lang="en-US" b="1" i="1" smtClean="0">
                            <a:latin typeface="Cambria Math" panose="02040503050406030204" pitchFamily="18" charset="0"/>
                          </a:rPr>
                          <m:t>=</m:t>
                        </m:r>
                        <m:f>
                          <m:fPr>
                            <m:ctrlPr>
                              <a:rPr lang="en-US" b="1" i="1" smtClean="0">
                                <a:latin typeface="Cambria Math" panose="02040503050406030204" pitchFamily="18" charset="0"/>
                              </a:rPr>
                            </m:ctrlPr>
                          </m:fPr>
                          <m:num>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𝝋</m:t>
                                </m:r>
                                <m:r>
                                  <a:rPr lang="en-US" b="1" i="1">
                                    <a:latin typeface="Cambria Math" panose="02040503050406030204" pitchFamily="18" charset="0"/>
                                    <a:ea typeface="Cambria Math" panose="02040503050406030204" pitchFamily="18" charset="0"/>
                                  </a:rPr>
                                  <m:t>′</m:t>
                                </m:r>
                              </m:e>
                            </m:func>
                          </m:num>
                          <m:den>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𝜷</m:t>
                                </m:r>
                              </m:e>
                            </m:func>
                          </m:den>
                        </m:f>
                      </m:oMath>
                    </m:oMathPara>
                  </a14:m>
                  <a:endParaRPr lang="en-US" b="1" dirty="0"/>
                </a:p>
              </p:txBody>
            </p:sp>
          </mc:Choice>
          <mc:Fallback xmlns="">
            <p:sp>
              <p:nvSpPr>
                <p:cNvPr id="49" name="TextBox 48"/>
                <p:cNvSpPr txBox="1">
                  <a:spLocks noRot="1" noChangeAspect="1" noMove="1" noResize="1" noEditPoints="1" noAdjustHandles="1" noChangeArrowheads="1" noChangeShapeType="1" noTextEdit="1"/>
                </p:cNvSpPr>
                <p:nvPr/>
              </p:nvSpPr>
              <p:spPr>
                <a:xfrm>
                  <a:off x="5218943" y="2835370"/>
                  <a:ext cx="1316294" cy="588366"/>
                </a:xfrm>
                <a:prstGeom prst="rect">
                  <a:avLst/>
                </a:prstGeom>
                <a:blipFill rotWithShape="0">
                  <a:blip r:embed="rId6"/>
                  <a:stretch>
                    <a:fillRect/>
                  </a:stretch>
                </a:blipFill>
                <a:ln w="38100">
                  <a:noFill/>
                </a:ln>
              </p:spPr>
              <p:txBody>
                <a:bodyPr/>
                <a:lstStyle/>
                <a:p>
                  <a:r>
                    <a:rPr lang="en-US">
                      <a:noFill/>
                    </a:rPr>
                    <a:t> </a:t>
                  </a:r>
                </a:p>
              </p:txBody>
            </p:sp>
          </mc:Fallback>
        </mc:AlternateContent>
        <p:sp>
          <p:nvSpPr>
            <p:cNvPr id="50" name="Rectangle 49"/>
            <p:cNvSpPr/>
            <p:nvPr/>
          </p:nvSpPr>
          <p:spPr>
            <a:xfrm>
              <a:off x="5218943" y="2769741"/>
              <a:ext cx="1374164" cy="8628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p:cNvGrpSpPr/>
          <p:nvPr/>
        </p:nvGrpSpPr>
        <p:grpSpPr>
          <a:xfrm>
            <a:off x="3150728" y="4512856"/>
            <a:ext cx="3305900" cy="862884"/>
            <a:chOff x="774449" y="5100034"/>
            <a:chExt cx="4951228" cy="862884"/>
          </a:xfrm>
        </p:grpSpPr>
        <mc:AlternateContent xmlns:mc="http://schemas.openxmlformats.org/markup-compatibility/2006" xmlns:a14="http://schemas.microsoft.com/office/drawing/2010/main">
          <mc:Choice Requires="a14">
            <p:sp>
              <p:nvSpPr>
                <p:cNvPr id="52" name="TextBox 51"/>
                <p:cNvSpPr txBox="1"/>
                <p:nvPr/>
              </p:nvSpPr>
              <p:spPr>
                <a:xfrm>
                  <a:off x="774449" y="5232147"/>
                  <a:ext cx="4951228" cy="588366"/>
                </a:xfrm>
                <a:prstGeom prst="rect">
                  <a:avLst/>
                </a:prstGeom>
                <a:noFill/>
                <a:ln w="38100">
                  <a:no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𝑭𝑺</m:t>
                        </m:r>
                        <m:r>
                          <a:rPr lang="en-US" b="1" i="1" smtClean="0">
                            <a:latin typeface="Cambria Math" panose="02040503050406030204" pitchFamily="18" charset="0"/>
                          </a:rPr>
                          <m:t>=</m:t>
                        </m:r>
                        <m:f>
                          <m:fPr>
                            <m:ctrlPr>
                              <a:rPr lang="en-US" b="1" i="1" smtClean="0">
                                <a:latin typeface="Cambria Math" panose="02040503050406030204" pitchFamily="18" charset="0"/>
                              </a:rPr>
                            </m:ctrlPr>
                          </m:fPr>
                          <m:num>
                            <m:sSup>
                              <m:sSupPr>
                                <m:ctrlPr>
                                  <a:rPr lang="en-US" b="1" i="1">
                                    <a:latin typeface="Cambria Math" panose="02040503050406030204" pitchFamily="18" charset="0"/>
                                  </a:rPr>
                                </m:ctrlPr>
                              </m:sSupPr>
                              <m:e>
                                <m:r>
                                  <a:rPr lang="en-US" b="1" i="1">
                                    <a:latin typeface="Cambria Math" panose="02040503050406030204" pitchFamily="18" charset="0"/>
                                  </a:rPr>
                                  <m:t>𝒄</m:t>
                                </m:r>
                              </m:e>
                              <m:sup>
                                <m:r>
                                  <a:rPr lang="en-US" b="1" i="1">
                                    <a:latin typeface="Cambria Math" panose="02040503050406030204" pitchFamily="18" charset="0"/>
                                  </a:rPr>
                                  <m:t>′</m:t>
                                </m:r>
                              </m:sup>
                            </m:sSup>
                          </m:num>
                          <m:den>
                            <m:r>
                              <a:rPr lang="en-US" b="1" i="1" smtClean="0">
                                <a:latin typeface="Cambria Math" panose="02040503050406030204" pitchFamily="18" charset="0"/>
                                <a:ea typeface="Cambria Math" panose="02040503050406030204" pitchFamily="18" charset="0"/>
                              </a:rPr>
                              <m:t>𝜸</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𝒉</m:t>
                            </m:r>
                            <m:func>
                              <m:funcPr>
                                <m:ctrlPr>
                                  <a:rPr lang="en-US" b="1" i="1" smtClean="0">
                                    <a:latin typeface="Cambria Math" panose="02040503050406030204" pitchFamily="18" charset="0"/>
                                  </a:rPr>
                                </m:ctrlPr>
                              </m:funcPr>
                              <m:fName>
                                <m:r>
                                  <a:rPr lang="en-US" b="1" i="1" smtClean="0">
                                    <a:latin typeface="Cambria Math" panose="02040503050406030204" pitchFamily="18" charset="0"/>
                                  </a:rPr>
                                  <m:t>.</m:t>
                                </m:r>
                                <m:r>
                                  <a:rPr lang="en-US" b="1" i="0" smtClean="0">
                                    <a:latin typeface="Cambria Math" panose="02040503050406030204" pitchFamily="18" charset="0"/>
                                  </a:rPr>
                                  <m:t>𝐜𝐨𝐬</m:t>
                                </m:r>
                                <m:r>
                                  <a:rPr lang="en-US" b="1" i="0" smtClean="0">
                                    <a:latin typeface="Cambria Math" panose="02040503050406030204" pitchFamily="18" charset="0"/>
                                  </a:rPr>
                                  <m:t> </m:t>
                                </m:r>
                                <m:r>
                                  <a:rPr lang="el-GR" b="1" i="1" smtClean="0">
                                    <a:latin typeface="Cambria Math" panose="02040503050406030204" pitchFamily="18" charset="0"/>
                                    <a:ea typeface="Cambria Math" panose="02040503050406030204" pitchFamily="18" charset="0"/>
                                  </a:rPr>
                                  <m:t>𝜷</m:t>
                                </m:r>
                                <m:r>
                                  <a:rPr lang="en-US" b="1" i="1" smtClean="0">
                                    <a:latin typeface="Cambria Math" panose="02040503050406030204" pitchFamily="18" charset="0"/>
                                    <a:ea typeface="Cambria Math" panose="02040503050406030204" pitchFamily="18" charset="0"/>
                                  </a:rPr>
                                  <m:t> .</m:t>
                                </m:r>
                                <m:r>
                                  <a:rPr lang="en-US" b="1" i="0" smtClean="0">
                                    <a:latin typeface="Cambria Math" panose="02040503050406030204" pitchFamily="18" charset="0"/>
                                  </a:rPr>
                                  <m:t>𝐬𝐢𝐧</m:t>
                                </m:r>
                              </m:fName>
                              <m:e>
                                <m:r>
                                  <a:rPr lang="en-US" b="1" i="1" smtClean="0">
                                    <a:latin typeface="Cambria Math" panose="02040503050406030204" pitchFamily="18" charset="0"/>
                                    <a:ea typeface="Cambria Math" panose="02040503050406030204" pitchFamily="18" charset="0"/>
                                  </a:rPr>
                                  <m:t>𝜷</m:t>
                                </m:r>
                              </m:e>
                            </m:func>
                          </m:den>
                        </m:f>
                        <m:r>
                          <a:rPr lang="en-US" b="1" i="1" smtClean="0">
                            <a:latin typeface="Cambria Math" panose="02040503050406030204" pitchFamily="18" charset="0"/>
                          </a:rPr>
                          <m:t>+</m:t>
                        </m:r>
                        <m:f>
                          <m:fPr>
                            <m:ctrlPr>
                              <a:rPr lang="en-US" b="1" i="1" smtClean="0">
                                <a:latin typeface="Cambria Math" panose="02040503050406030204" pitchFamily="18" charset="0"/>
                              </a:rPr>
                            </m:ctrlPr>
                          </m:fPr>
                          <m:num>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𝝋</m:t>
                                </m:r>
                                <m:r>
                                  <a:rPr lang="en-US" b="1" i="1">
                                    <a:latin typeface="Cambria Math" panose="02040503050406030204" pitchFamily="18" charset="0"/>
                                    <a:ea typeface="Cambria Math" panose="02040503050406030204" pitchFamily="18" charset="0"/>
                                  </a:rPr>
                                  <m:t>′</m:t>
                                </m:r>
                              </m:e>
                            </m:func>
                          </m:num>
                          <m:den>
                            <m:func>
                              <m:funcPr>
                                <m:ctrlPr>
                                  <a:rPr lang="en-US" b="1" i="1">
                                    <a:latin typeface="Cambria Math" panose="02040503050406030204" pitchFamily="18" charset="0"/>
                                  </a:rPr>
                                </m:ctrlPr>
                              </m:funcPr>
                              <m:fName>
                                <m:r>
                                  <a:rPr lang="en-US" b="1" i="1">
                                    <a:latin typeface="Cambria Math" panose="02040503050406030204" pitchFamily="18" charset="0"/>
                                  </a:rPr>
                                  <m:t>𝒕𝒂𝒏</m:t>
                                </m:r>
                              </m:fName>
                              <m:e>
                                <m:r>
                                  <a:rPr lang="en-US" b="1" i="1">
                                    <a:latin typeface="Cambria Math" panose="02040503050406030204" pitchFamily="18" charset="0"/>
                                    <a:ea typeface="Cambria Math" panose="02040503050406030204" pitchFamily="18" charset="0"/>
                                  </a:rPr>
                                  <m:t>𝜷</m:t>
                                </m:r>
                              </m:e>
                            </m:func>
                          </m:den>
                        </m:f>
                      </m:oMath>
                    </m:oMathPara>
                  </a14:m>
                  <a:endParaRPr lang="en-US" b="1" dirty="0"/>
                </a:p>
              </p:txBody>
            </p:sp>
          </mc:Choice>
          <mc:Fallback xmlns="">
            <p:sp>
              <p:nvSpPr>
                <p:cNvPr id="52" name="TextBox 51"/>
                <p:cNvSpPr txBox="1">
                  <a:spLocks noRot="1" noChangeAspect="1" noMove="1" noResize="1" noEditPoints="1" noAdjustHandles="1" noChangeArrowheads="1" noChangeShapeType="1" noTextEdit="1"/>
                </p:cNvSpPr>
                <p:nvPr/>
              </p:nvSpPr>
              <p:spPr>
                <a:xfrm>
                  <a:off x="774449" y="5232147"/>
                  <a:ext cx="4951228" cy="588366"/>
                </a:xfrm>
                <a:prstGeom prst="rect">
                  <a:avLst/>
                </a:prstGeom>
                <a:blipFill rotWithShape="0">
                  <a:blip r:embed="rId7"/>
                  <a:stretch>
                    <a:fillRect/>
                  </a:stretch>
                </a:blipFill>
                <a:ln w="38100">
                  <a:noFill/>
                </a:ln>
              </p:spPr>
              <p:txBody>
                <a:bodyPr/>
                <a:lstStyle/>
                <a:p>
                  <a:r>
                    <a:rPr lang="en-US">
                      <a:noFill/>
                    </a:rPr>
                    <a:t> </a:t>
                  </a:r>
                </a:p>
              </p:txBody>
            </p:sp>
          </mc:Fallback>
        </mc:AlternateContent>
        <p:sp>
          <p:nvSpPr>
            <p:cNvPr id="53" name="Rectangle 52"/>
            <p:cNvSpPr/>
            <p:nvPr/>
          </p:nvSpPr>
          <p:spPr>
            <a:xfrm>
              <a:off x="774449" y="5100034"/>
              <a:ext cx="4951227" cy="862884"/>
            </a:xfrm>
            <a:prstGeom prst="rect">
              <a:avLst/>
            </a:pr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35" name="Rectangle 34"/>
          <p:cNvSpPr/>
          <p:nvPr/>
        </p:nvSpPr>
        <p:spPr>
          <a:xfrm>
            <a:off x="126572" y="343650"/>
            <a:ext cx="5888443" cy="461665"/>
          </a:xfrm>
          <a:prstGeom prst="rect">
            <a:avLst/>
          </a:prstGeom>
        </p:spPr>
        <p:txBody>
          <a:bodyPr wrap="square">
            <a:spAutoFit/>
          </a:bodyPr>
          <a:lstStyle/>
          <a:p>
            <a:pPr algn="l" rtl="0">
              <a:buClr>
                <a:srgbClr val="0070C0"/>
              </a:buClr>
            </a:pPr>
            <a:r>
              <a:rPr lang="en-US" sz="2400" b="1" u="sng" dirty="0" smtClean="0">
                <a:solidFill>
                  <a:srgbClr val="CC6600"/>
                </a:solidFill>
              </a:rPr>
              <a:t>Summary of Stability of Infinite Slopes</a:t>
            </a:r>
            <a:endParaRPr lang="en-US" sz="2000" b="1" u="sng" dirty="0" smtClean="0"/>
          </a:p>
        </p:txBody>
      </p:sp>
      <p:sp>
        <p:nvSpPr>
          <p:cNvPr id="28" name="Rectangle 27"/>
          <p:cNvSpPr/>
          <p:nvPr/>
        </p:nvSpPr>
        <p:spPr>
          <a:xfrm>
            <a:off x="636375" y="3399800"/>
            <a:ext cx="3048059" cy="584775"/>
          </a:xfrm>
          <a:prstGeom prst="rect">
            <a:avLst/>
          </a:prstGeom>
          <a:ln>
            <a:noFill/>
          </a:ln>
        </p:spPr>
        <p:txBody>
          <a:bodyPr wrap="square">
            <a:spAutoFit/>
          </a:bodyPr>
          <a:lstStyle/>
          <a:p>
            <a:pPr algn="just" rtl="0"/>
            <a:r>
              <a:rPr lang="en-US" sz="1600" b="1" dirty="0" smtClean="0">
                <a:solidFill>
                  <a:srgbClr val="0B0BEF"/>
                </a:solidFill>
                <a:latin typeface="+mn-lt"/>
              </a:rPr>
              <a:t>(The ground water level coincides with the ground surface)</a:t>
            </a:r>
            <a:endParaRPr lang="en-US" sz="1600" dirty="0">
              <a:solidFill>
                <a:srgbClr val="0B0BEF"/>
              </a:solidFill>
              <a:latin typeface="+mn-lt"/>
            </a:endParaRPr>
          </a:p>
        </p:txBody>
      </p:sp>
      <mc:AlternateContent xmlns:mc="http://schemas.openxmlformats.org/markup-compatibility/2006" xmlns:a14="http://schemas.microsoft.com/office/drawing/2010/main">
        <mc:Choice Requires="a14">
          <p:sp>
            <p:nvSpPr>
              <p:cNvPr id="5" name="Rectangle 4"/>
              <p:cNvSpPr/>
              <p:nvPr/>
            </p:nvSpPr>
            <p:spPr>
              <a:xfrm>
                <a:off x="1577482" y="2927473"/>
                <a:ext cx="1851277" cy="37555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ea typeface="Cambria Math" panose="02040503050406030204" pitchFamily="18" charset="0"/>
                        </a:rPr>
                        <m:t>𝒖</m:t>
                      </m:r>
                      <m:r>
                        <a:rPr lang="en-US" b="1" i="1" smtClean="0">
                          <a:latin typeface="Cambria Math" panose="02040503050406030204" pitchFamily="18" charset="0"/>
                          <a:ea typeface="Cambria Math" panose="02040503050406030204" pitchFamily="18" charset="0"/>
                        </a:rPr>
                        <m:t>= </m:t>
                      </m:r>
                      <m:r>
                        <a:rPr lang="en-US" b="1" i="1">
                          <a:latin typeface="Cambria Math" panose="02040503050406030204" pitchFamily="18" charset="0"/>
                          <a:ea typeface="Cambria Math" panose="02040503050406030204" pitchFamily="18" charset="0"/>
                        </a:rPr>
                        <m:t>𝜸</m:t>
                      </m:r>
                      <m:r>
                        <a:rPr lang="en-US" b="1" i="1">
                          <a:latin typeface="Cambria Math" panose="02040503050406030204" pitchFamily="18" charset="0"/>
                          <a:ea typeface="Cambria Math" panose="02040503050406030204" pitchFamily="18" charset="0"/>
                        </a:rPr>
                        <m:t>.</m:t>
                      </m:r>
                      <m:r>
                        <a:rPr lang="en-US" b="1" i="1">
                          <a:latin typeface="Cambria Math" panose="02040503050406030204" pitchFamily="18" charset="0"/>
                          <a:ea typeface="Cambria Math" panose="02040503050406030204" pitchFamily="18" charset="0"/>
                        </a:rPr>
                        <m:t>𝑯</m:t>
                      </m:r>
                      <m:r>
                        <a:rPr lang="en-US" b="1" i="1">
                          <a:latin typeface="Cambria Math" panose="02040503050406030204" pitchFamily="18" charset="0"/>
                          <a:ea typeface="Cambria Math" panose="02040503050406030204" pitchFamily="18" charset="0"/>
                        </a:rPr>
                        <m:t>.</m:t>
                      </m:r>
                      <m:func>
                        <m:funcPr>
                          <m:ctrlPr>
                            <a:rPr lang="en-US" b="1" i="1">
                              <a:latin typeface="Cambria Math" panose="02040503050406030204" pitchFamily="18" charset="0"/>
                            </a:rPr>
                          </m:ctrlPr>
                        </m:funcPr>
                        <m:fName>
                          <m:sSup>
                            <m:sSupPr>
                              <m:ctrlPr>
                                <a:rPr lang="en-US" b="1" i="1">
                                  <a:latin typeface="Cambria Math" panose="02040503050406030204" pitchFamily="18" charset="0"/>
                                </a:rPr>
                              </m:ctrlPr>
                            </m:sSupPr>
                            <m:e>
                              <m:r>
                                <a:rPr lang="en-US" b="1" i="1">
                                  <a:latin typeface="Cambria Math" panose="02040503050406030204" pitchFamily="18" charset="0"/>
                                </a:rPr>
                                <m:t>𝒄𝒐𝒔</m:t>
                              </m:r>
                            </m:e>
                            <m:sup>
                              <m:r>
                                <a:rPr lang="en-US" b="1" i="1">
                                  <a:latin typeface="Cambria Math" panose="02040503050406030204" pitchFamily="18" charset="0"/>
                                </a:rPr>
                                <m:t>𝟐</m:t>
                              </m:r>
                            </m:sup>
                          </m:sSup>
                        </m:fName>
                        <m:e>
                          <m:r>
                            <a:rPr lang="en-US" b="1" i="1">
                              <a:latin typeface="Cambria Math" panose="02040503050406030204" pitchFamily="18" charset="0"/>
                              <a:ea typeface="Cambria Math" panose="02040503050406030204" pitchFamily="18" charset="0"/>
                            </a:rPr>
                            <m:t>𝜷</m:t>
                          </m:r>
                        </m:e>
                      </m:func>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1577482" y="2927473"/>
                <a:ext cx="1851277" cy="375552"/>
              </a:xfrm>
              <a:prstGeom prst="rect">
                <a:avLst/>
              </a:prstGeom>
              <a:blipFill rotWithShape="0">
                <a:blip r:embed="rId8"/>
                <a:stretch>
                  <a:fillRect r="-990" b="-16129"/>
                </a:stretch>
              </a:blipFill>
            </p:spPr>
            <p:txBody>
              <a:bodyPr/>
              <a:lstStyle/>
              <a:p>
                <a:r>
                  <a:rPr lang="en-US">
                    <a:noFill/>
                  </a:rPr>
                  <a:t> </a:t>
                </a:r>
              </a:p>
            </p:txBody>
          </p:sp>
        </mc:Fallback>
      </mc:AlternateContent>
      <p:sp>
        <p:nvSpPr>
          <p:cNvPr id="40" name="TextBox 39"/>
          <p:cNvSpPr txBox="1"/>
          <p:nvPr/>
        </p:nvSpPr>
        <p:spPr>
          <a:xfrm>
            <a:off x="7837564" y="220540"/>
            <a:ext cx="1033488" cy="584775"/>
          </a:xfrm>
          <a:prstGeom prst="rect">
            <a:avLst/>
          </a:prstGeom>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1419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46"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30584" y="185738"/>
            <a:ext cx="8499320" cy="2321577"/>
          </a:xfrm>
          <a:prstGeom prst="rect">
            <a:avLst/>
          </a:prstGeom>
        </p:spPr>
      </p:pic>
      <p:pic>
        <p:nvPicPr>
          <p:cNvPr id="4" name="Picture 3"/>
          <p:cNvPicPr>
            <a:picLocks noChangeAspect="1"/>
          </p:cNvPicPr>
          <p:nvPr/>
        </p:nvPicPr>
        <p:blipFill>
          <a:blip r:embed="rId3"/>
          <a:stretch>
            <a:fillRect/>
          </a:stretch>
        </p:blipFill>
        <p:spPr>
          <a:xfrm>
            <a:off x="957262" y="2537724"/>
            <a:ext cx="6972300" cy="4183751"/>
          </a:xfrm>
          <a:prstGeom prst="rect">
            <a:avLst/>
          </a:prstGeom>
        </p:spPr>
      </p:pic>
    </p:spTree>
    <p:extLst>
      <p:ext uri="{BB962C8B-B14F-4D97-AF65-F5344CB8AC3E}">
        <p14:creationId xmlns:p14="http://schemas.microsoft.com/office/powerpoint/2010/main" val="3502084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98190" y="357188"/>
            <a:ext cx="8401286" cy="5543550"/>
          </a:xfrm>
          <a:prstGeom prst="rect">
            <a:avLst/>
          </a:prstGeom>
        </p:spPr>
      </p:pic>
    </p:spTree>
    <p:extLst>
      <p:ext uri="{BB962C8B-B14F-4D97-AF65-F5344CB8AC3E}">
        <p14:creationId xmlns:p14="http://schemas.microsoft.com/office/powerpoint/2010/main" val="3210998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lum bright="-20000" contrast="40000"/>
          </a:blip>
          <a:stretch>
            <a:fillRect/>
          </a:stretch>
        </p:blipFill>
        <p:spPr>
          <a:xfrm>
            <a:off x="924782" y="1951299"/>
            <a:ext cx="7618715" cy="4865426"/>
          </a:xfrm>
          <a:prstGeom prst="rect">
            <a:avLst/>
          </a:prstGeom>
        </p:spPr>
      </p:pic>
      <p:pic>
        <p:nvPicPr>
          <p:cNvPr id="2" name="Picture 1"/>
          <p:cNvPicPr>
            <a:picLocks noChangeAspect="1"/>
          </p:cNvPicPr>
          <p:nvPr/>
        </p:nvPicPr>
        <p:blipFill>
          <a:blip r:embed="rId4">
            <a:clrChange>
              <a:clrFrom>
                <a:srgbClr val="D4EFFC"/>
              </a:clrFrom>
              <a:clrTo>
                <a:srgbClr val="D4EFFC">
                  <a:alpha val="0"/>
                </a:srgbClr>
              </a:clrTo>
            </a:clrChange>
            <a:grayscl/>
            <a:lum bright="-20000" contrast="40000"/>
          </a:blip>
          <a:stretch>
            <a:fillRect/>
          </a:stretch>
        </p:blipFill>
        <p:spPr>
          <a:xfrm>
            <a:off x="59864" y="0"/>
            <a:ext cx="9075599" cy="2270995"/>
          </a:xfrm>
          <a:prstGeom prst="rect">
            <a:avLst/>
          </a:prstGeom>
        </p:spPr>
      </p:pic>
      <p:pic>
        <p:nvPicPr>
          <p:cNvPr id="7" name="Picture 6"/>
          <p:cNvPicPr>
            <a:picLocks noChangeAspect="1"/>
          </p:cNvPicPr>
          <p:nvPr/>
        </p:nvPicPr>
        <p:blipFill>
          <a:blip r:embed="rId5">
            <a:lum bright="-20000" contrast="40000"/>
          </a:blip>
          <a:stretch>
            <a:fillRect/>
          </a:stretch>
        </p:blipFill>
        <p:spPr>
          <a:xfrm>
            <a:off x="6795393" y="5627204"/>
            <a:ext cx="1475149" cy="425917"/>
          </a:xfrm>
          <a:prstGeom prst="rect">
            <a:avLst/>
          </a:prstGeom>
        </p:spPr>
      </p:pic>
      <p:sp>
        <p:nvSpPr>
          <p:cNvPr id="4" name="TextBox 3"/>
          <p:cNvSpPr txBox="1"/>
          <p:nvPr/>
        </p:nvSpPr>
        <p:spPr>
          <a:xfrm rot="20328383">
            <a:off x="2536788" y="2725504"/>
            <a:ext cx="3216923" cy="369332"/>
          </a:xfrm>
          <a:prstGeom prst="rect">
            <a:avLst/>
          </a:prstGeom>
          <a:noFill/>
        </p:spPr>
        <p:txBody>
          <a:bodyPr wrap="square" rtlCol="0">
            <a:spAutoFit/>
          </a:bodyPr>
          <a:lstStyle/>
          <a:p>
            <a:pPr algn="l" rtl="0"/>
            <a:r>
              <a:rPr lang="en-US" b="1" dirty="0" smtClean="0"/>
              <a:t>GS (ground surface)</a:t>
            </a:r>
            <a:endParaRPr lang="en-US" b="1" dirty="0"/>
          </a:p>
        </p:txBody>
      </p:sp>
      <p:sp>
        <p:nvSpPr>
          <p:cNvPr id="6" name="Isosceles Triangle 5"/>
          <p:cNvSpPr/>
          <p:nvPr/>
        </p:nvSpPr>
        <p:spPr>
          <a:xfrm rot="9343848">
            <a:off x="2497683" y="3577519"/>
            <a:ext cx="162268" cy="11702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11676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clrChange>
              <a:clrFrom>
                <a:srgbClr val="D4EFFC"/>
              </a:clrFrom>
              <a:clrTo>
                <a:srgbClr val="D4EFFC">
                  <a:alpha val="0"/>
                </a:srgbClr>
              </a:clrTo>
            </a:clrChange>
            <a:grayscl/>
            <a:lum bright="-20000" contrast="40000"/>
          </a:blip>
          <a:stretch>
            <a:fillRect/>
          </a:stretch>
        </p:blipFill>
        <p:spPr>
          <a:xfrm>
            <a:off x="139800" y="-40449"/>
            <a:ext cx="7434193" cy="2561325"/>
          </a:xfrm>
          <a:prstGeom prst="rect">
            <a:avLst/>
          </a:prstGeom>
        </p:spPr>
      </p:pic>
      <p:pic>
        <p:nvPicPr>
          <p:cNvPr id="8" name="Picture 7"/>
          <p:cNvPicPr>
            <a:picLocks noChangeAspect="1"/>
          </p:cNvPicPr>
          <p:nvPr/>
        </p:nvPicPr>
        <p:blipFill>
          <a:blip r:embed="rId4">
            <a:clrChange>
              <a:clrFrom>
                <a:srgbClr val="D4EFFC"/>
              </a:clrFrom>
              <a:clrTo>
                <a:srgbClr val="D4EFFC">
                  <a:alpha val="0"/>
                </a:srgbClr>
              </a:clrTo>
            </a:clrChange>
            <a:grayscl/>
            <a:lum bright="-20000" contrast="40000"/>
          </a:blip>
          <a:stretch>
            <a:fillRect/>
          </a:stretch>
        </p:blipFill>
        <p:spPr>
          <a:xfrm>
            <a:off x="208554" y="2602269"/>
            <a:ext cx="8481230" cy="4234765"/>
          </a:xfrm>
          <a:prstGeom prst="rect">
            <a:avLst/>
          </a:prstGeom>
        </p:spPr>
      </p:pic>
      <p:sp>
        <p:nvSpPr>
          <p:cNvPr id="4" name="Rectangle 3"/>
          <p:cNvSpPr/>
          <p:nvPr/>
        </p:nvSpPr>
        <p:spPr>
          <a:xfrm>
            <a:off x="208554" y="723331"/>
            <a:ext cx="8481230" cy="315263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81257" y="4453910"/>
            <a:ext cx="8522174" cy="2301731"/>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08554" y="723331"/>
            <a:ext cx="1954381" cy="369332"/>
          </a:xfrm>
          <a:prstGeom prst="rect">
            <a:avLst/>
          </a:prstGeom>
          <a:solidFill>
            <a:schemeClr val="bg1"/>
          </a:solidFill>
        </p:spPr>
        <p:txBody>
          <a:bodyPr wrap="none" rtlCol="0">
            <a:spAutoFit/>
          </a:bodyPr>
          <a:lstStyle/>
          <a:p>
            <a:r>
              <a:rPr lang="en-US" b="1" dirty="0" smtClean="0"/>
              <a:t>From Eq. 15.28  </a:t>
            </a:r>
            <a:endParaRPr lang="en-US" b="1" dirty="0"/>
          </a:p>
        </p:txBody>
      </p:sp>
      <p:sp>
        <p:nvSpPr>
          <p:cNvPr id="9" name="Rectangle 8"/>
          <p:cNvSpPr/>
          <p:nvPr/>
        </p:nvSpPr>
        <p:spPr>
          <a:xfrm>
            <a:off x="2729753" y="1075695"/>
            <a:ext cx="4383741" cy="90102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286000" y="5646923"/>
            <a:ext cx="403412" cy="4580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a:off x="8350624" y="3590365"/>
            <a:ext cx="67235" cy="2756647"/>
          </a:xfrm>
          <a:prstGeom prst="straightConnector1">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83231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1813608"/>
            <a:ext cx="9144000" cy="5044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57188" y="771604"/>
            <a:ext cx="7972425" cy="830997"/>
          </a:xfrm>
          <a:prstGeom prst="rect">
            <a:avLst/>
          </a:prstGeom>
        </p:spPr>
        <p:txBody>
          <a:bodyPr wrap="square">
            <a:spAutoFit/>
          </a:bodyPr>
          <a:lstStyle/>
          <a:p>
            <a:pPr marL="228600" indent="-228600" algn="just" rtl="0">
              <a:buFont typeface="Arial" panose="020B0604020202020204" pitchFamily="34" charset="0"/>
              <a:buChar char="•"/>
            </a:pPr>
            <a:r>
              <a:rPr lang="en-US" sz="2400" b="1" dirty="0" smtClean="0">
                <a:solidFill>
                  <a:srgbClr val="000000"/>
                </a:solidFill>
                <a:latin typeface="+mn-lt"/>
              </a:rPr>
              <a:t>Some of these failure can cause dramatic impact on lives and environment. </a:t>
            </a:r>
            <a:endParaRPr lang="en-US" sz="2400" b="1" dirty="0">
              <a:latin typeface="+mn-lt"/>
            </a:endParaRPr>
          </a:p>
        </p:txBody>
      </p:sp>
      <p:sp>
        <p:nvSpPr>
          <p:cNvPr id="6" name="Rectangle 5"/>
          <p:cNvSpPr/>
          <p:nvPr/>
        </p:nvSpPr>
        <p:spPr>
          <a:xfrm>
            <a:off x="5086351" y="5988353"/>
            <a:ext cx="4057650" cy="830997"/>
          </a:xfrm>
          <a:prstGeom prst="rect">
            <a:avLst/>
          </a:prstGeom>
        </p:spPr>
        <p:txBody>
          <a:bodyPr wrap="square">
            <a:spAutoFit/>
          </a:bodyPr>
          <a:lstStyle/>
          <a:p>
            <a:pPr algn="just" rtl="0"/>
            <a:r>
              <a:rPr lang="en-US" sz="2400" b="1" dirty="0" smtClean="0">
                <a:solidFill>
                  <a:schemeClr val="bg1"/>
                </a:solidFill>
                <a:latin typeface="+mn-lt"/>
              </a:rPr>
              <a:t>Slope failures cost billions of $ every year in some countries</a:t>
            </a:r>
            <a:endParaRPr lang="en-US" sz="2400" b="1" dirty="0">
              <a:solidFill>
                <a:schemeClr val="bg1"/>
              </a:solidFill>
              <a:latin typeface="+mn-lt"/>
            </a:endParaRPr>
          </a:p>
        </p:txBody>
      </p:sp>
      <p:sp>
        <p:nvSpPr>
          <p:cNvPr id="10" name="Rectangle 9"/>
          <p:cNvSpPr/>
          <p:nvPr/>
        </p:nvSpPr>
        <p:spPr>
          <a:xfrm>
            <a:off x="109839" y="234330"/>
            <a:ext cx="4583090" cy="523220"/>
          </a:xfrm>
          <a:prstGeom prst="rect">
            <a:avLst/>
          </a:prstGeom>
        </p:spPr>
        <p:txBody>
          <a:bodyPr wrap="square">
            <a:spAutoFit/>
          </a:bodyPr>
          <a:lstStyle/>
          <a:p>
            <a:pPr algn="l" rtl="0">
              <a:buClr>
                <a:srgbClr val="0070C0"/>
              </a:buClr>
            </a:pPr>
            <a:r>
              <a:rPr lang="en-US" sz="2800" b="1" u="sng" dirty="0">
                <a:solidFill>
                  <a:srgbClr val="C00000"/>
                </a:solidFill>
                <a:latin typeface="Calibri" panose="020F0502020204030204" pitchFamily="34" charset="0"/>
                <a:ea typeface="Calibri" panose="020F0502020204030204" pitchFamily="34" charset="0"/>
                <a:cs typeface="Arial" panose="020B0604020202020204" pitchFamily="34" charset="0"/>
              </a:rPr>
              <a:t>Case histories of slope failure</a:t>
            </a:r>
          </a:p>
        </p:txBody>
      </p:sp>
    </p:spTree>
    <p:extLst>
      <p:ext uri="{BB962C8B-B14F-4D97-AF65-F5344CB8AC3E}">
        <p14:creationId xmlns:p14="http://schemas.microsoft.com/office/powerpoint/2010/main" val="228111709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999921" y="602343"/>
            <a:ext cx="2643189" cy="647700"/>
          </a:xfrm>
          <a:prstGeom prst="rect">
            <a:avLst/>
          </a:prstGeom>
        </p:spPr>
        <p:txBody>
          <a:bodyPr anchor="ctr"/>
          <a:lstStyle/>
          <a:p>
            <a:pPr algn="ctr" rtl="0" eaLnBrk="0" hangingPunct="0">
              <a:defRPr/>
            </a:pPr>
            <a:r>
              <a:rPr lang="en-US" sz="3200" b="1" u="sng" dirty="0">
                <a:solidFill>
                  <a:srgbClr val="7030A0"/>
                </a:solidFill>
                <a:latin typeface="+mn-lt"/>
                <a:cs typeface="+mn-cs"/>
              </a:rPr>
              <a:t>Contents</a:t>
            </a:r>
          </a:p>
        </p:txBody>
      </p:sp>
      <p:sp>
        <p:nvSpPr>
          <p:cNvPr id="8" name="Rectangle 7"/>
          <p:cNvSpPr/>
          <p:nvPr/>
        </p:nvSpPr>
        <p:spPr>
          <a:xfrm>
            <a:off x="-4764"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9524" y="3048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278604" y="1411514"/>
            <a:ext cx="8577264" cy="4858657"/>
          </a:xfrm>
        </p:spPr>
        <p:txBody>
          <a:bodyPr rtlCol="0">
            <a:noAutofit/>
          </a:bodyPr>
          <a:lstStyle/>
          <a:p>
            <a:pPr marL="539750" indent="-357188" algn="l">
              <a:lnSpc>
                <a:spcPts val="3700"/>
              </a:lnSpc>
              <a:spcBef>
                <a:spcPts val="0"/>
              </a:spcBef>
              <a:buFont typeface="Wingdings" pitchFamily="2" charset="2"/>
              <a:buChar char="q"/>
              <a:defRPr/>
            </a:pPr>
            <a:r>
              <a:rPr lang="en-US" sz="2000" b="1" dirty="0" smtClean="0">
                <a:solidFill>
                  <a:srgbClr val="000000"/>
                </a:solidFill>
                <a:effectLst>
                  <a:outerShdw blurRad="38100" dist="38100" dir="2700000" algn="tl">
                    <a:srgbClr val="000000">
                      <a:alpha val="43137"/>
                    </a:srgbClr>
                  </a:outerShdw>
                </a:effectLst>
                <a:latin typeface="Arial Black" panose="020B0A04020102020204" pitchFamily="34" charset="0"/>
              </a:rPr>
              <a:t>Introduction </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Types of slope movements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Concepts of Slope Stability Analysis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Factor of Safety</a:t>
            </a:r>
          </a:p>
          <a:p>
            <a:pPr marL="539750" indent="-357188" algn="l">
              <a:lnSpc>
                <a:spcPts val="3700"/>
              </a:lnSpc>
              <a:spcBef>
                <a:spcPts val="0"/>
              </a:spcBef>
              <a:buFont typeface="Wingdings" pitchFamily="2" charset="2"/>
              <a:buChar char="q"/>
              <a:defRPr/>
            </a:pP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Stability of Infinite Slopes </a:t>
            </a:r>
            <a:endPar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endParaRPr>
          </a:p>
          <a:p>
            <a:pPr marL="539750" indent="-357188" algn="l">
              <a:lnSpc>
                <a:spcPts val="3700"/>
              </a:lnSpc>
              <a:spcBef>
                <a:spcPts val="0"/>
              </a:spcBef>
              <a:buFont typeface="Wingdings" pitchFamily="2" charset="2"/>
              <a:buChar char="q"/>
              <a:defRPr/>
            </a:pPr>
            <a:r>
              <a:rPr lang="en-US" sz="2000" b="1" dirty="0" smtClean="0">
                <a:solidFill>
                  <a:srgbClr val="FF0000"/>
                </a:solidFill>
                <a:effectLst>
                  <a:outerShdw blurRad="38100" dist="38100" dir="2700000" algn="tl">
                    <a:srgbClr val="000000">
                      <a:alpha val="43137"/>
                    </a:srgbClr>
                  </a:outerShdw>
                </a:effectLst>
                <a:latin typeface="Arial Black" panose="020B0A04020102020204" pitchFamily="34" charset="0"/>
              </a:rPr>
              <a:t>Stability of Finite </a:t>
            </a:r>
            <a:r>
              <a:rPr lang="en-US" sz="2000" b="1" dirty="0">
                <a:solidFill>
                  <a:srgbClr val="FF0000"/>
                </a:solidFill>
                <a:effectLst>
                  <a:outerShdw blurRad="38100" dist="38100" dir="2700000" algn="tl">
                    <a:srgbClr val="000000">
                      <a:alpha val="43137"/>
                    </a:srgbClr>
                  </a:outerShdw>
                </a:effectLst>
                <a:latin typeface="Arial Black" panose="020B0A04020102020204" pitchFamily="34" charset="0"/>
              </a:rPr>
              <a:t>S</a:t>
            </a:r>
            <a:r>
              <a:rPr lang="en-US" sz="2000" b="1" dirty="0" smtClean="0">
                <a:solidFill>
                  <a:srgbClr val="FF0000"/>
                </a:solidFill>
                <a:effectLst>
                  <a:outerShdw blurRad="38100" dist="38100" dir="2700000" algn="tl">
                    <a:srgbClr val="000000">
                      <a:alpha val="43137"/>
                    </a:srgbClr>
                  </a:outerShdw>
                </a:effectLst>
                <a:latin typeface="Arial Black" panose="020B0A04020102020204" pitchFamily="34" charset="0"/>
              </a:rPr>
              <a:t>lopes with Plane Failure Surface</a:t>
            </a:r>
          </a:p>
          <a:p>
            <a:pPr marL="973138" indent="347663" algn="l">
              <a:lnSpc>
                <a:spcPts val="3700"/>
              </a:lnSpc>
              <a:spcBef>
                <a:spcPts val="0"/>
              </a:spcBef>
              <a:buFont typeface="Courier New" panose="02070309020205020404" pitchFamily="49" charset="0"/>
              <a:buChar char="o"/>
              <a:defRPr/>
            </a:pPr>
            <a:r>
              <a:rPr lang="en-US" sz="1800" b="1" dirty="0">
                <a:solidFill>
                  <a:srgbClr val="FF0000"/>
                </a:solidFill>
                <a:effectLst>
                  <a:outerShdw blurRad="38100" dist="38100" dir="2700000" algn="tl">
                    <a:srgbClr val="000000">
                      <a:alpha val="43137"/>
                    </a:srgbClr>
                  </a:outerShdw>
                </a:effectLst>
                <a:latin typeface="Arial Black" panose="020B0A04020102020204" pitchFamily="34" charset="0"/>
              </a:rPr>
              <a:t>Culmann’s Method</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Slopes with Circular Failure Surface</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Mass Procedure</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Method of Slices</a:t>
            </a: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it-IT" sz="2000" b="1" dirty="0" smtClean="0">
              <a:solidFill>
                <a:schemeClr val="tx1"/>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p:txBody>
      </p:sp>
    </p:spTree>
    <p:extLst>
      <p:ext uri="{BB962C8B-B14F-4D97-AF65-F5344CB8AC3E}">
        <p14:creationId xmlns:p14="http://schemas.microsoft.com/office/powerpoint/2010/main" val="154047973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8040" y="673823"/>
            <a:ext cx="8043865"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For simplicity, when analyzing the stability of a finite slope in a homogeneous soil, we need to make an assumption about the general </a:t>
            </a:r>
            <a:r>
              <a:rPr lang="en-US" sz="2400" b="1" dirty="0">
                <a:solidFill>
                  <a:srgbClr val="0B0BEF"/>
                </a:solidFill>
                <a:latin typeface="+mn-lt"/>
              </a:rPr>
              <a:t>shape</a:t>
            </a:r>
            <a:r>
              <a:rPr lang="en-US" sz="2400" b="1" dirty="0">
                <a:latin typeface="+mn-lt"/>
              </a:rPr>
              <a:t> of the surface of </a:t>
            </a:r>
            <a:r>
              <a:rPr lang="en-US" sz="2400" b="1" dirty="0">
                <a:solidFill>
                  <a:srgbClr val="0B0BEF"/>
                </a:solidFill>
                <a:latin typeface="+mn-lt"/>
              </a:rPr>
              <a:t>potential</a:t>
            </a:r>
            <a:r>
              <a:rPr lang="en-US" sz="2400" b="1" dirty="0">
                <a:latin typeface="+mn-lt"/>
              </a:rPr>
              <a:t> failure.</a:t>
            </a:r>
          </a:p>
        </p:txBody>
      </p:sp>
      <p:sp>
        <p:nvSpPr>
          <p:cNvPr id="5" name="Rectangle 4"/>
          <p:cNvSpPr/>
          <p:nvPr/>
        </p:nvSpPr>
        <p:spPr>
          <a:xfrm>
            <a:off x="488041" y="2913772"/>
            <a:ext cx="8043864"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However, considerable </a:t>
            </a:r>
            <a:r>
              <a:rPr lang="en-US" sz="2400" b="1" dirty="0">
                <a:latin typeface="+mn-lt"/>
              </a:rPr>
              <a:t>evidence suggests that slope failures usually occur on </a:t>
            </a:r>
            <a:r>
              <a:rPr lang="en-US" sz="2400" b="1" dirty="0">
                <a:solidFill>
                  <a:srgbClr val="0B0BEF"/>
                </a:solidFill>
                <a:latin typeface="+mn-lt"/>
              </a:rPr>
              <a:t>curved</a:t>
            </a:r>
            <a:r>
              <a:rPr lang="en-US" sz="2400" b="1" dirty="0">
                <a:latin typeface="+mn-lt"/>
              </a:rPr>
              <a:t> failure surfaces</a:t>
            </a:r>
          </a:p>
        </p:txBody>
      </p:sp>
      <p:sp>
        <p:nvSpPr>
          <p:cNvPr id="6" name="Rectangle 5"/>
          <p:cNvSpPr/>
          <p:nvPr/>
        </p:nvSpPr>
        <p:spPr>
          <a:xfrm>
            <a:off x="6347483" y="4094991"/>
            <a:ext cx="248786" cy="369332"/>
          </a:xfrm>
          <a:prstGeom prst="rect">
            <a:avLst/>
          </a:prstGeom>
        </p:spPr>
        <p:txBody>
          <a:bodyPr wrap="none">
            <a:spAutoFit/>
          </a:bodyPr>
          <a:lstStyle/>
          <a:p>
            <a:r>
              <a:rPr lang="en-US" dirty="0" smtClean="0">
                <a:latin typeface="Times-Roman"/>
              </a:rPr>
              <a:t>,</a:t>
            </a:r>
            <a:endParaRPr lang="en-US" dirty="0"/>
          </a:p>
        </p:txBody>
      </p:sp>
      <p:sp>
        <p:nvSpPr>
          <p:cNvPr id="7" name="Rectangle 6"/>
          <p:cNvSpPr/>
          <p:nvPr/>
        </p:nvSpPr>
        <p:spPr>
          <a:xfrm>
            <a:off x="488041" y="1963540"/>
            <a:ext cx="8043864"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The simplest approach is to approximate </a:t>
            </a:r>
            <a:r>
              <a:rPr lang="en-US" sz="2400" b="1" dirty="0">
                <a:latin typeface="+mn-lt"/>
              </a:rPr>
              <a:t>the surface </a:t>
            </a:r>
            <a:r>
              <a:rPr lang="en-US" sz="2400" b="1" dirty="0" smtClean="0">
                <a:latin typeface="+mn-lt"/>
              </a:rPr>
              <a:t>of potential </a:t>
            </a:r>
            <a:r>
              <a:rPr lang="en-US" sz="2400" b="1" dirty="0">
                <a:latin typeface="+mn-lt"/>
              </a:rPr>
              <a:t>failure as a </a:t>
            </a:r>
            <a:r>
              <a:rPr lang="en-US" sz="2400" b="1" dirty="0">
                <a:solidFill>
                  <a:srgbClr val="0B0BEF"/>
                </a:solidFill>
                <a:latin typeface="+mn-lt"/>
              </a:rPr>
              <a:t>plane</a:t>
            </a:r>
            <a:r>
              <a:rPr lang="en-US" sz="2400" b="1" dirty="0">
                <a:latin typeface="+mn-lt"/>
              </a:rPr>
              <a:t>.</a:t>
            </a:r>
          </a:p>
        </p:txBody>
      </p:sp>
      <p:sp>
        <p:nvSpPr>
          <p:cNvPr id="9" name="Rectangle 8"/>
          <p:cNvSpPr/>
          <p:nvPr/>
        </p:nvSpPr>
        <p:spPr>
          <a:xfrm>
            <a:off x="488041" y="3759262"/>
            <a:ext cx="8043865"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Hence </a:t>
            </a:r>
            <a:r>
              <a:rPr lang="en-US" sz="2400" b="1" dirty="0" smtClean="0">
                <a:solidFill>
                  <a:srgbClr val="0B0BEF"/>
                </a:solidFill>
                <a:latin typeface="+mn-lt"/>
              </a:rPr>
              <a:t>most</a:t>
            </a:r>
            <a:r>
              <a:rPr lang="en-US" sz="2400" b="1" dirty="0" smtClean="0">
                <a:latin typeface="+mn-lt"/>
              </a:rPr>
              <a:t> </a:t>
            </a:r>
            <a:r>
              <a:rPr lang="en-US" sz="2400" b="1" dirty="0">
                <a:latin typeface="+mn-lt"/>
              </a:rPr>
              <a:t>conventional stability analyses of slopes have been </a:t>
            </a:r>
            <a:r>
              <a:rPr lang="en-US" sz="2400" b="1" dirty="0" smtClean="0">
                <a:latin typeface="+mn-lt"/>
              </a:rPr>
              <a:t>made by </a:t>
            </a:r>
            <a:r>
              <a:rPr lang="en-US" sz="2400" b="1" dirty="0">
                <a:latin typeface="+mn-lt"/>
              </a:rPr>
              <a:t>assuming that the </a:t>
            </a:r>
            <a:r>
              <a:rPr lang="en-US" sz="2400" b="1" dirty="0">
                <a:solidFill>
                  <a:srgbClr val="0B0BEF"/>
                </a:solidFill>
                <a:latin typeface="+mn-lt"/>
              </a:rPr>
              <a:t>curve</a:t>
            </a:r>
            <a:r>
              <a:rPr lang="en-US" sz="2400" b="1" dirty="0">
                <a:latin typeface="+mn-lt"/>
              </a:rPr>
              <a:t> of potential sliding is an </a:t>
            </a:r>
            <a:r>
              <a:rPr lang="en-US" sz="2400" b="1" dirty="0">
                <a:solidFill>
                  <a:srgbClr val="0B0BEF"/>
                </a:solidFill>
                <a:latin typeface="+mn-lt"/>
              </a:rPr>
              <a:t>arc</a:t>
            </a:r>
            <a:r>
              <a:rPr lang="en-US" sz="2400" b="1" dirty="0">
                <a:latin typeface="+mn-lt"/>
              </a:rPr>
              <a:t> of a </a:t>
            </a:r>
            <a:r>
              <a:rPr lang="en-US" sz="2400" b="1" dirty="0">
                <a:solidFill>
                  <a:srgbClr val="0B0BEF"/>
                </a:solidFill>
                <a:latin typeface="+mn-lt"/>
              </a:rPr>
              <a:t>circle</a:t>
            </a:r>
            <a:r>
              <a:rPr lang="en-US" sz="2400" b="1" dirty="0">
                <a:latin typeface="+mn-lt"/>
              </a:rPr>
              <a:t>.</a:t>
            </a:r>
          </a:p>
        </p:txBody>
      </p:sp>
      <p:sp>
        <p:nvSpPr>
          <p:cNvPr id="10" name="Rectangle 9"/>
          <p:cNvSpPr/>
          <p:nvPr/>
        </p:nvSpPr>
        <p:spPr>
          <a:xfrm>
            <a:off x="145142" y="175871"/>
            <a:ext cx="7665881" cy="461665"/>
          </a:xfrm>
          <a:prstGeom prst="rect">
            <a:avLst/>
          </a:prstGeom>
          <a:solidFill>
            <a:srgbClr val="FFFF00"/>
          </a:solidFill>
        </p:spPr>
        <p:txBody>
          <a:bodyPr wrap="none">
            <a:spAutoFit/>
          </a:bodyPr>
          <a:lstStyle/>
          <a:p>
            <a:pPr algn="l" rtl="0"/>
            <a:r>
              <a:rPr lang="en-US" sz="2400" b="1" u="sng" dirty="0" smtClean="0">
                <a:solidFill>
                  <a:srgbClr val="FF0000"/>
                </a:solidFill>
              </a:rPr>
              <a:t>Stability of </a:t>
            </a:r>
            <a:r>
              <a:rPr lang="en-US" sz="2400" b="1" u="sng" dirty="0" smtClean="0">
                <a:solidFill>
                  <a:srgbClr val="0B0BEF"/>
                </a:solidFill>
              </a:rPr>
              <a:t>Finite</a:t>
            </a:r>
            <a:r>
              <a:rPr lang="en-US" sz="2400" b="1" u="sng" dirty="0" smtClean="0">
                <a:solidFill>
                  <a:srgbClr val="FF0000"/>
                </a:solidFill>
              </a:rPr>
              <a:t> Slopes </a:t>
            </a:r>
            <a:r>
              <a:rPr lang="en-US" sz="2400" b="1" u="sng" dirty="0">
                <a:solidFill>
                  <a:srgbClr val="FF0000"/>
                </a:solidFill>
              </a:rPr>
              <a:t>with Plane Failure </a:t>
            </a:r>
            <a:r>
              <a:rPr lang="en-US" sz="2400" b="1" u="sng" dirty="0" smtClean="0">
                <a:solidFill>
                  <a:srgbClr val="FF0000"/>
                </a:solidFill>
              </a:rPr>
              <a:t>Surface</a:t>
            </a:r>
            <a:endParaRPr lang="en-US" sz="2400" u="sng" dirty="0"/>
          </a:p>
        </p:txBody>
      </p:sp>
    </p:spTree>
    <p:extLst>
      <p:ext uri="{BB962C8B-B14F-4D97-AF65-F5344CB8AC3E}">
        <p14:creationId xmlns:p14="http://schemas.microsoft.com/office/powerpoint/2010/main" val="395259898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4192239" y="2919355"/>
            <a:ext cx="4693347" cy="3102683"/>
            <a:chOff x="4326820" y="3618792"/>
            <a:chExt cx="4693347" cy="3102683"/>
          </a:xfrm>
        </p:grpSpPr>
        <p:grpSp>
          <p:nvGrpSpPr>
            <p:cNvPr id="8" name="Group 7"/>
            <p:cNvGrpSpPr/>
            <p:nvPr/>
          </p:nvGrpSpPr>
          <p:grpSpPr>
            <a:xfrm>
              <a:off x="4326820" y="3691883"/>
              <a:ext cx="4693347" cy="2798035"/>
              <a:chOff x="5868537" y="2874834"/>
              <a:chExt cx="2337072" cy="1304386"/>
            </a:xfrm>
          </p:grpSpPr>
          <p:pic>
            <p:nvPicPr>
              <p:cNvPr id="9" name="Picture 8"/>
              <p:cNvPicPr>
                <a:picLocks noChangeAspect="1"/>
              </p:cNvPicPr>
              <p:nvPr/>
            </p:nvPicPr>
            <p:blipFill rotWithShape="1">
              <a:blip r:embed="rId3"/>
              <a:srcRect l="12047"/>
              <a:stretch/>
            </p:blipFill>
            <p:spPr>
              <a:xfrm>
                <a:off x="5967591" y="2985641"/>
                <a:ext cx="2238018" cy="1193579"/>
              </a:xfrm>
              <a:prstGeom prst="rect">
                <a:avLst/>
              </a:prstGeom>
            </p:spPr>
          </p:pic>
          <p:sp>
            <p:nvSpPr>
              <p:cNvPr id="10" name="Rectangle 9"/>
              <p:cNvSpPr/>
              <p:nvPr/>
            </p:nvSpPr>
            <p:spPr>
              <a:xfrm>
                <a:off x="5868537" y="2874834"/>
                <a:ext cx="1218063" cy="223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4427230" y="6352143"/>
              <a:ext cx="4551824" cy="369332"/>
            </a:xfrm>
            <a:prstGeom prst="rect">
              <a:avLst/>
            </a:prstGeom>
          </p:spPr>
          <p:txBody>
            <a:bodyPr wrap="square">
              <a:spAutoFit/>
            </a:bodyPr>
            <a:lstStyle/>
            <a:p>
              <a:pPr>
                <a:buClr>
                  <a:srgbClr val="0070C0"/>
                </a:buClr>
              </a:pPr>
              <a:r>
                <a:rPr lang="en-US" b="1" dirty="0" smtClean="0">
                  <a:solidFill>
                    <a:srgbClr val="0070C0"/>
                  </a:solidFill>
                </a:rPr>
                <a:t>Plane </a:t>
              </a:r>
              <a:r>
                <a:rPr lang="en-US" b="1" dirty="0">
                  <a:solidFill>
                    <a:srgbClr val="0070C0"/>
                  </a:solidFill>
                </a:rPr>
                <a:t>Failure </a:t>
              </a:r>
              <a:r>
                <a:rPr lang="en-US" b="1" dirty="0" smtClean="0">
                  <a:solidFill>
                    <a:srgbClr val="0070C0"/>
                  </a:solidFill>
                </a:rPr>
                <a:t>Surface</a:t>
              </a:r>
              <a:endParaRPr lang="en-US" b="1" dirty="0">
                <a:solidFill>
                  <a:srgbClr val="0070C0"/>
                </a:solidFill>
              </a:endParaRPr>
            </a:p>
          </p:txBody>
        </p:sp>
        <p:sp>
          <p:nvSpPr>
            <p:cNvPr id="11" name="Rectangle 10"/>
            <p:cNvSpPr/>
            <p:nvPr/>
          </p:nvSpPr>
          <p:spPr>
            <a:xfrm>
              <a:off x="5870238" y="3618792"/>
              <a:ext cx="1805432" cy="369332"/>
            </a:xfrm>
            <a:prstGeom prst="rect">
              <a:avLst/>
            </a:prstGeom>
          </p:spPr>
          <p:txBody>
            <a:bodyPr wrap="square">
              <a:spAutoFit/>
            </a:bodyPr>
            <a:lstStyle/>
            <a:p>
              <a:pPr algn="l" rtl="0">
                <a:buClr>
                  <a:srgbClr val="0070C0"/>
                </a:buClr>
              </a:pPr>
              <a:r>
                <a:rPr lang="en-US" b="1" dirty="0" smtClean="0">
                  <a:solidFill>
                    <a:srgbClr val="0070C0"/>
                  </a:solidFill>
                </a:rPr>
                <a:t>simple wedge</a:t>
              </a:r>
              <a:endParaRPr lang="en-US" b="1" dirty="0">
                <a:solidFill>
                  <a:srgbClr val="0070C0"/>
                </a:solidFill>
              </a:endParaRPr>
            </a:p>
          </p:txBody>
        </p:sp>
        <p:cxnSp>
          <p:nvCxnSpPr>
            <p:cNvPr id="13" name="Straight Arrow Connector 12"/>
            <p:cNvCxnSpPr/>
            <p:nvPr/>
          </p:nvCxnSpPr>
          <p:spPr>
            <a:xfrm>
              <a:off x="6224252" y="3941819"/>
              <a:ext cx="456142" cy="2756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0"/>
            </p:cNvCxnSpPr>
            <p:nvPr/>
          </p:nvCxnSpPr>
          <p:spPr>
            <a:xfrm flipH="1" flipV="1">
              <a:off x="6335662" y="5499721"/>
              <a:ext cx="367480" cy="8524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156221" y="1310393"/>
            <a:ext cx="8469879" cy="1569660"/>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Culmann’s analysis is based on the assumption that the failure of a slope occurs along a plane when the </a:t>
            </a:r>
            <a:r>
              <a:rPr lang="en-US" sz="2400" b="1" dirty="0">
                <a:solidFill>
                  <a:srgbClr val="0B0BEF"/>
                </a:solidFill>
                <a:latin typeface="+mn-lt"/>
              </a:rPr>
              <a:t>average</a:t>
            </a:r>
            <a:r>
              <a:rPr lang="en-US" sz="2400" b="1" dirty="0">
                <a:latin typeface="+mn-lt"/>
              </a:rPr>
              <a:t> </a:t>
            </a:r>
            <a:r>
              <a:rPr lang="en-US" sz="2400" b="1" dirty="0">
                <a:solidFill>
                  <a:srgbClr val="0B0BEF"/>
                </a:solidFill>
                <a:latin typeface="+mn-lt"/>
              </a:rPr>
              <a:t>shearing</a:t>
            </a:r>
            <a:r>
              <a:rPr lang="en-US" sz="2400" b="1" dirty="0">
                <a:latin typeface="+mn-lt"/>
              </a:rPr>
              <a:t> </a:t>
            </a:r>
            <a:r>
              <a:rPr lang="en-US" sz="2400" b="1" dirty="0">
                <a:solidFill>
                  <a:srgbClr val="0B0BEF"/>
                </a:solidFill>
                <a:latin typeface="+mn-lt"/>
              </a:rPr>
              <a:t>stress</a:t>
            </a:r>
            <a:r>
              <a:rPr lang="en-US" sz="2400" b="1" dirty="0">
                <a:latin typeface="+mn-lt"/>
              </a:rPr>
              <a:t> tending to cause the slip is </a:t>
            </a:r>
            <a:r>
              <a:rPr lang="en-US" sz="2400" b="1" dirty="0">
                <a:solidFill>
                  <a:srgbClr val="0B0BEF"/>
                </a:solidFill>
                <a:latin typeface="+mn-lt"/>
              </a:rPr>
              <a:t>more</a:t>
            </a:r>
            <a:r>
              <a:rPr lang="en-US" sz="2400" b="1" dirty="0">
                <a:latin typeface="+mn-lt"/>
              </a:rPr>
              <a:t> than the </a:t>
            </a:r>
            <a:r>
              <a:rPr lang="en-US" sz="2400" b="1" dirty="0">
                <a:solidFill>
                  <a:srgbClr val="0B0BEF"/>
                </a:solidFill>
                <a:latin typeface="+mn-lt"/>
              </a:rPr>
              <a:t>shear</a:t>
            </a:r>
            <a:r>
              <a:rPr lang="en-US" sz="2400" b="1" dirty="0">
                <a:latin typeface="+mn-lt"/>
              </a:rPr>
              <a:t> </a:t>
            </a:r>
            <a:r>
              <a:rPr lang="en-US" sz="2400" b="1" dirty="0">
                <a:solidFill>
                  <a:srgbClr val="0B0BEF"/>
                </a:solidFill>
                <a:latin typeface="+mn-lt"/>
              </a:rPr>
              <a:t>strength</a:t>
            </a:r>
            <a:r>
              <a:rPr lang="en-US" sz="2400" b="1" dirty="0">
                <a:latin typeface="+mn-lt"/>
              </a:rPr>
              <a:t> of the soil. </a:t>
            </a:r>
          </a:p>
        </p:txBody>
      </p:sp>
      <p:sp>
        <p:nvSpPr>
          <p:cNvPr id="3" name="Rectangle 2"/>
          <p:cNvSpPr/>
          <p:nvPr/>
        </p:nvSpPr>
        <p:spPr>
          <a:xfrm>
            <a:off x="156221" y="2918705"/>
            <a:ext cx="5125941" cy="1938992"/>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Also, the most </a:t>
            </a:r>
            <a:r>
              <a:rPr lang="en-US" sz="2400" b="1" dirty="0">
                <a:solidFill>
                  <a:srgbClr val="0B0BEF"/>
                </a:solidFill>
                <a:latin typeface="+mn-lt"/>
              </a:rPr>
              <a:t>critical</a:t>
            </a:r>
            <a:r>
              <a:rPr lang="en-US" sz="2400" b="1" dirty="0">
                <a:latin typeface="+mn-lt"/>
              </a:rPr>
              <a:t> </a:t>
            </a:r>
            <a:r>
              <a:rPr lang="en-US" sz="2400" b="1" dirty="0">
                <a:solidFill>
                  <a:srgbClr val="0B0BEF"/>
                </a:solidFill>
                <a:latin typeface="+mn-lt"/>
              </a:rPr>
              <a:t>plane</a:t>
            </a:r>
            <a:r>
              <a:rPr lang="en-US" sz="2400" b="1" dirty="0">
                <a:latin typeface="+mn-lt"/>
              </a:rPr>
              <a:t> is the one that has a </a:t>
            </a:r>
            <a:r>
              <a:rPr lang="en-US" sz="2400" b="1" dirty="0">
                <a:solidFill>
                  <a:srgbClr val="0B0BEF"/>
                </a:solidFill>
                <a:latin typeface="+mn-lt"/>
              </a:rPr>
              <a:t>minimum</a:t>
            </a:r>
            <a:r>
              <a:rPr lang="en-US" sz="2400" b="1" dirty="0">
                <a:latin typeface="+mn-lt"/>
              </a:rPr>
              <a:t> </a:t>
            </a:r>
            <a:r>
              <a:rPr lang="en-US" sz="2400" b="1" dirty="0">
                <a:solidFill>
                  <a:srgbClr val="0B0BEF"/>
                </a:solidFill>
                <a:latin typeface="+mn-lt"/>
              </a:rPr>
              <a:t>ratio</a:t>
            </a:r>
            <a:r>
              <a:rPr lang="en-US" sz="2400" b="1" dirty="0">
                <a:latin typeface="+mn-lt"/>
              </a:rPr>
              <a:t> of the average shearing stress that tends to cause failure to the shear strength of soil.</a:t>
            </a:r>
          </a:p>
        </p:txBody>
      </p:sp>
      <p:sp>
        <p:nvSpPr>
          <p:cNvPr id="14" name="Rectangle 13"/>
          <p:cNvSpPr/>
          <p:nvPr/>
        </p:nvSpPr>
        <p:spPr>
          <a:xfrm>
            <a:off x="179478" y="4857697"/>
            <a:ext cx="4306890"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The method gives reasonably </a:t>
            </a:r>
            <a:r>
              <a:rPr lang="en-US" sz="2400" b="1" dirty="0" smtClean="0">
                <a:latin typeface="+mn-lt"/>
              </a:rPr>
              <a:t>accurate </a:t>
            </a:r>
            <a:r>
              <a:rPr lang="en-US" sz="2400" b="1" dirty="0">
                <a:latin typeface="+mn-lt"/>
              </a:rPr>
              <a:t>results if the slope is </a:t>
            </a:r>
            <a:r>
              <a:rPr lang="en-US" sz="2400" b="1" u="sng" dirty="0">
                <a:solidFill>
                  <a:srgbClr val="0B0BEF"/>
                </a:solidFill>
                <a:latin typeface="+mn-lt"/>
              </a:rPr>
              <a:t>vertical</a:t>
            </a:r>
            <a:r>
              <a:rPr lang="en-US" sz="2400" b="1" dirty="0">
                <a:latin typeface="+mn-lt"/>
              </a:rPr>
              <a:t> or </a:t>
            </a:r>
            <a:r>
              <a:rPr lang="en-US" sz="2400" b="1" dirty="0">
                <a:solidFill>
                  <a:srgbClr val="0B0BEF"/>
                </a:solidFill>
                <a:latin typeface="+mn-lt"/>
              </a:rPr>
              <a:t>nearly</a:t>
            </a:r>
            <a:r>
              <a:rPr lang="en-US" sz="2400" b="1" dirty="0">
                <a:latin typeface="+mn-lt"/>
              </a:rPr>
              <a:t> </a:t>
            </a:r>
            <a:r>
              <a:rPr lang="en-US" sz="2400" b="1" dirty="0" smtClean="0">
                <a:latin typeface="+mn-lt"/>
              </a:rPr>
              <a:t>vertical.</a:t>
            </a:r>
            <a:endParaRPr lang="en-US" sz="2400" b="1" dirty="0">
              <a:latin typeface="+mn-lt"/>
            </a:endParaRPr>
          </a:p>
        </p:txBody>
      </p:sp>
      <p:sp>
        <p:nvSpPr>
          <p:cNvPr id="22" name="Rectangle 3"/>
          <p:cNvSpPr txBox="1">
            <a:spLocks noChangeArrowheads="1"/>
          </p:cNvSpPr>
          <p:nvPr/>
        </p:nvSpPr>
        <p:spPr>
          <a:xfrm>
            <a:off x="156221" y="587623"/>
            <a:ext cx="8469879" cy="650998"/>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buClr>
                <a:srgbClr val="0070C0"/>
              </a:buClr>
            </a:pPr>
            <a:r>
              <a:rPr lang="en-US" sz="2400" b="1" dirty="0" smtClean="0">
                <a:cs typeface="Times New Roman" panose="02020603050405020304" pitchFamily="18" charset="0"/>
              </a:rPr>
              <a:t>Culmann’s method assumes that the critical surface of failure is a </a:t>
            </a:r>
            <a:r>
              <a:rPr lang="en-US" sz="2400" b="1" u="sng" dirty="0" smtClean="0">
                <a:solidFill>
                  <a:srgbClr val="0B0BEF"/>
                </a:solidFill>
                <a:cs typeface="Times New Roman" panose="02020603050405020304" pitchFamily="18" charset="0"/>
              </a:rPr>
              <a:t>plane</a:t>
            </a:r>
            <a:r>
              <a:rPr lang="en-US" sz="2400" b="1" dirty="0" smtClean="0">
                <a:cs typeface="Times New Roman" panose="02020603050405020304" pitchFamily="18" charset="0"/>
              </a:rPr>
              <a:t> surface </a:t>
            </a:r>
            <a:r>
              <a:rPr lang="en-US" sz="2400" b="1" dirty="0" smtClean="0">
                <a:solidFill>
                  <a:srgbClr val="0B0BEF"/>
                </a:solidFill>
                <a:cs typeface="Times New Roman" panose="02020603050405020304" pitchFamily="18" charset="0"/>
              </a:rPr>
              <a:t>passing</a:t>
            </a:r>
            <a:r>
              <a:rPr lang="en-US" sz="2400" b="1" dirty="0" smtClean="0">
                <a:cs typeface="Times New Roman" panose="02020603050405020304" pitchFamily="18" charset="0"/>
              </a:rPr>
              <a:t> through the </a:t>
            </a:r>
            <a:r>
              <a:rPr lang="en-US" sz="2400" b="1" u="sng" dirty="0" smtClean="0">
                <a:solidFill>
                  <a:srgbClr val="0B0BEF"/>
                </a:solidFill>
                <a:cs typeface="Times New Roman" panose="02020603050405020304" pitchFamily="18" charset="0"/>
              </a:rPr>
              <a:t>toe</a:t>
            </a:r>
            <a:r>
              <a:rPr lang="en-US" sz="2400" b="1" dirty="0" smtClean="0">
                <a:cs typeface="Times New Roman" panose="02020603050405020304" pitchFamily="18" charset="0"/>
              </a:rPr>
              <a:t>.</a:t>
            </a:r>
          </a:p>
          <a:p>
            <a:pPr algn="just">
              <a:buClr>
                <a:srgbClr val="0070C0"/>
              </a:buClr>
            </a:pPr>
            <a:endParaRPr lang="en-US" sz="2400" b="1" dirty="0" smtClean="0">
              <a:cs typeface="Times New Roman" panose="02020603050405020304" pitchFamily="18" charset="0"/>
            </a:endParaRPr>
          </a:p>
        </p:txBody>
      </p:sp>
      <p:sp>
        <p:nvSpPr>
          <p:cNvPr id="21" name="Rectangle 20"/>
          <p:cNvSpPr/>
          <p:nvPr/>
        </p:nvSpPr>
        <p:spPr>
          <a:xfrm>
            <a:off x="181308" y="125958"/>
            <a:ext cx="2924006" cy="461665"/>
          </a:xfrm>
          <a:prstGeom prst="rect">
            <a:avLst/>
          </a:prstGeom>
        </p:spPr>
        <p:txBody>
          <a:bodyPr wrap="none">
            <a:spAutoFit/>
          </a:bodyPr>
          <a:lstStyle/>
          <a:p>
            <a:r>
              <a:rPr lang="en-US" sz="2400" b="1" u="sng" dirty="0" smtClean="0">
                <a:solidFill>
                  <a:srgbClr val="0B0BEF"/>
                </a:solidFill>
              </a:rPr>
              <a:t>Culmann’s </a:t>
            </a:r>
            <a:r>
              <a:rPr lang="en-US" sz="2400" b="1" u="sng" dirty="0">
                <a:solidFill>
                  <a:srgbClr val="0B0BEF"/>
                </a:solidFill>
              </a:rPr>
              <a:t>Method</a:t>
            </a:r>
            <a:endParaRPr lang="en-US" sz="2400" dirty="0"/>
          </a:p>
        </p:txBody>
      </p:sp>
    </p:spTree>
    <p:extLst>
      <p:ext uri="{BB962C8B-B14F-4D97-AF65-F5344CB8AC3E}">
        <p14:creationId xmlns:p14="http://schemas.microsoft.com/office/powerpoint/2010/main" val="1851382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clrChange>
              <a:clrFrom>
                <a:srgbClr val="FFFFFF"/>
              </a:clrFrom>
              <a:clrTo>
                <a:srgbClr val="FFFFFF">
                  <a:alpha val="0"/>
                </a:srgbClr>
              </a:clrTo>
            </a:clrChange>
            <a:lum bright="-20000" contrast="40000"/>
          </a:blip>
          <a:stretch>
            <a:fillRect/>
          </a:stretch>
        </p:blipFill>
        <p:spPr>
          <a:xfrm>
            <a:off x="3957565" y="1463053"/>
            <a:ext cx="5191270" cy="3561818"/>
          </a:xfrm>
          <a:prstGeom prst="rect">
            <a:avLst/>
          </a:prstGeom>
        </p:spPr>
      </p:pic>
      <p:sp>
        <p:nvSpPr>
          <p:cNvPr id="4" name="Rectangle 3"/>
          <p:cNvSpPr txBox="1">
            <a:spLocks noChangeArrowheads="1"/>
          </p:cNvSpPr>
          <p:nvPr/>
        </p:nvSpPr>
        <p:spPr>
          <a:xfrm>
            <a:off x="90666" y="596695"/>
            <a:ext cx="8469879" cy="86107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lnSpc>
                <a:spcPct val="100000"/>
              </a:lnSpc>
              <a:spcBef>
                <a:spcPts val="0"/>
              </a:spcBef>
              <a:buClr>
                <a:srgbClr val="0070C0"/>
              </a:buClr>
            </a:pPr>
            <a:r>
              <a:rPr lang="en-US" sz="2400" b="1" dirty="0" smtClean="0">
                <a:cs typeface="Times New Roman" panose="02020603050405020304" pitchFamily="18" charset="0"/>
              </a:rPr>
              <a:t>The forces that act on the mass </a:t>
            </a:r>
            <a:r>
              <a:rPr lang="en-US" sz="2400" b="1" dirty="0">
                <a:cs typeface="Times New Roman" panose="02020603050405020304" pitchFamily="18" charset="0"/>
              </a:rPr>
              <a:t>are shown in the </a:t>
            </a:r>
            <a:r>
              <a:rPr lang="en-US" sz="2400" b="1" dirty="0" smtClean="0">
                <a:cs typeface="Times New Roman" panose="02020603050405020304" pitchFamily="18" charset="0"/>
              </a:rPr>
              <a:t>figure, where trial failure plane </a:t>
            </a:r>
            <a:r>
              <a:rPr lang="en-US" sz="2400" b="1" i="1" dirty="0" smtClean="0">
                <a:solidFill>
                  <a:srgbClr val="FF0000"/>
                </a:solidFill>
                <a:cs typeface="Times New Roman" panose="02020603050405020304" pitchFamily="18" charset="0"/>
              </a:rPr>
              <a:t>AC</a:t>
            </a:r>
            <a:r>
              <a:rPr lang="en-US" sz="2400" b="1" i="1" dirty="0" smtClean="0">
                <a:cs typeface="Times New Roman" panose="02020603050405020304" pitchFamily="18" charset="0"/>
              </a:rPr>
              <a:t> is </a:t>
            </a:r>
            <a:r>
              <a:rPr lang="en-US" sz="2400" b="1" dirty="0" smtClean="0">
                <a:cs typeface="Times New Roman" panose="02020603050405020304" pitchFamily="18" charset="0"/>
              </a:rPr>
              <a:t>inclined at angle </a:t>
            </a:r>
            <a:r>
              <a:rPr lang="en-US" sz="2400" b="1" dirty="0" smtClean="0">
                <a:solidFill>
                  <a:srgbClr val="FF0000"/>
                </a:solidFill>
                <a:latin typeface="Symbol" panose="05050102010706020507" pitchFamily="18" charset="2"/>
                <a:cs typeface="Times New Roman" panose="02020603050405020304" pitchFamily="18" charset="0"/>
              </a:rPr>
              <a:t>q</a:t>
            </a:r>
            <a:r>
              <a:rPr lang="en-US" sz="2400" b="1" i="1" dirty="0" smtClean="0">
                <a:latin typeface="Times New Roman" panose="02020603050405020304" pitchFamily="18" charset="0"/>
                <a:cs typeface="Times New Roman" panose="02020603050405020304" pitchFamily="18" charset="0"/>
              </a:rPr>
              <a:t> </a:t>
            </a:r>
            <a:r>
              <a:rPr lang="en-US" sz="2400" b="1" dirty="0" smtClean="0">
                <a:cs typeface="Times New Roman" panose="02020603050405020304" pitchFamily="18" charset="0"/>
              </a:rPr>
              <a:t>with the horizontal.</a:t>
            </a:r>
          </a:p>
        </p:txBody>
      </p:sp>
      <p:sp>
        <p:nvSpPr>
          <p:cNvPr id="5" name="Rectangle 4"/>
          <p:cNvSpPr/>
          <p:nvPr/>
        </p:nvSpPr>
        <p:spPr>
          <a:xfrm>
            <a:off x="122154" y="117526"/>
            <a:ext cx="8547394" cy="382078"/>
          </a:xfrm>
          <a:prstGeom prst="rect">
            <a:avLst/>
          </a:prstGeom>
        </p:spPr>
        <p:txBody>
          <a:bodyPr vert="horz" lIns="91440" tIns="45720" rIns="91440" bIns="45720" rtlCol="0">
            <a:noAutofit/>
          </a:bodyPr>
          <a:lstStyle/>
          <a:p>
            <a:pPr marL="171450" indent="-171450" algn="just" defTabSz="685800" rtl="0">
              <a:spcBef>
                <a:spcPts val="0"/>
              </a:spcBef>
              <a:buClr>
                <a:srgbClr val="0070C0"/>
              </a:buClr>
              <a:buFont typeface="Arial" panose="020B0604020202020204" pitchFamily="34" charset="0"/>
              <a:buChar char="•"/>
            </a:pPr>
            <a:r>
              <a:rPr lang="en-US" sz="2400" b="1" dirty="0">
                <a:latin typeface="+mn-lt"/>
                <a:cs typeface="Times New Roman" panose="02020603050405020304" pitchFamily="18" charset="0"/>
              </a:rPr>
              <a:t>A slope of height </a:t>
            </a:r>
            <a:r>
              <a:rPr lang="en-US" sz="2400" b="1" dirty="0">
                <a:solidFill>
                  <a:srgbClr val="FF0000"/>
                </a:solidFill>
                <a:latin typeface="+mn-lt"/>
                <a:cs typeface="Times New Roman" panose="02020603050405020304" pitchFamily="18" charset="0"/>
              </a:rPr>
              <a:t>H</a:t>
            </a:r>
            <a:r>
              <a:rPr lang="en-US" sz="2400" b="1" dirty="0">
                <a:latin typeface="+mn-lt"/>
                <a:cs typeface="Times New Roman" panose="02020603050405020304" pitchFamily="18" charset="0"/>
              </a:rPr>
              <a:t> and that rises at an angle </a:t>
            </a:r>
            <a:r>
              <a:rPr lang="en-US" sz="2400" b="1" dirty="0">
                <a:solidFill>
                  <a:srgbClr val="FF0000"/>
                </a:solidFill>
                <a:latin typeface="Symbol" panose="05050102010706020507" pitchFamily="18" charset="2"/>
                <a:cs typeface="Times New Roman" panose="02020603050405020304" pitchFamily="18" charset="0"/>
              </a:rPr>
              <a:t>b</a:t>
            </a:r>
            <a:r>
              <a:rPr lang="en-US" sz="2400" b="1" dirty="0">
                <a:latin typeface="+mn-lt"/>
                <a:cs typeface="Times New Roman" panose="02020603050405020304" pitchFamily="18" charset="0"/>
              </a:rPr>
              <a:t> is </a:t>
            </a:r>
            <a:r>
              <a:rPr lang="en-US" sz="2400" b="1" dirty="0" smtClean="0">
                <a:latin typeface="+mn-lt"/>
                <a:cs typeface="Times New Roman" panose="02020603050405020304" pitchFamily="18" charset="0"/>
              </a:rPr>
              <a:t>shown below.</a:t>
            </a:r>
            <a:endParaRPr lang="en-US" sz="2400" b="1" dirty="0">
              <a:latin typeface="+mn-lt"/>
              <a:cs typeface="Times New Roman" panose="02020603050405020304" pitchFamily="18" charset="0"/>
            </a:endParaRPr>
          </a:p>
        </p:txBody>
      </p:sp>
      <p:sp>
        <p:nvSpPr>
          <p:cNvPr id="17" name="Rectangle 16"/>
          <p:cNvSpPr/>
          <p:nvPr/>
        </p:nvSpPr>
        <p:spPr>
          <a:xfrm>
            <a:off x="346687" y="1989391"/>
            <a:ext cx="3982366" cy="646331"/>
          </a:xfrm>
          <a:prstGeom prst="rect">
            <a:avLst/>
          </a:prstGeom>
        </p:spPr>
        <p:txBody>
          <a:bodyPr wrap="square">
            <a:spAutoFit/>
          </a:bodyPr>
          <a:lstStyle/>
          <a:p>
            <a:pPr algn="l"/>
            <a:r>
              <a:rPr lang="en-US" b="1" dirty="0" smtClean="0">
                <a:latin typeface="Times-Roman"/>
              </a:rPr>
              <a:t>The </a:t>
            </a:r>
            <a:r>
              <a:rPr lang="en-US" b="1" dirty="0">
                <a:latin typeface="Times-Roman"/>
              </a:rPr>
              <a:t>average shear stress on the plane </a:t>
            </a:r>
            <a:r>
              <a:rPr lang="en-US" b="1" i="1" dirty="0">
                <a:solidFill>
                  <a:srgbClr val="FF0000"/>
                </a:solidFill>
                <a:latin typeface="Times-Italic"/>
              </a:rPr>
              <a:t>AC</a:t>
            </a:r>
            <a:endParaRPr lang="en-US" b="1" dirty="0">
              <a:solidFill>
                <a:srgbClr val="FF0000"/>
              </a:solidFill>
            </a:endParaRPr>
          </a:p>
        </p:txBody>
      </p:sp>
      <p:pic>
        <p:nvPicPr>
          <p:cNvPr id="18" name="Picture 17"/>
          <p:cNvPicPr>
            <a:picLocks noChangeAspect="1"/>
          </p:cNvPicPr>
          <p:nvPr/>
        </p:nvPicPr>
        <p:blipFill>
          <a:blip r:embed="rId3"/>
          <a:stretch>
            <a:fillRect/>
          </a:stretch>
        </p:blipFill>
        <p:spPr>
          <a:xfrm>
            <a:off x="1514920" y="2404918"/>
            <a:ext cx="2190011" cy="839044"/>
          </a:xfrm>
          <a:prstGeom prst="rect">
            <a:avLst/>
          </a:prstGeom>
        </p:spPr>
      </p:pic>
      <p:sp>
        <p:nvSpPr>
          <p:cNvPr id="21" name="Rectangle 20"/>
          <p:cNvSpPr/>
          <p:nvPr/>
        </p:nvSpPr>
        <p:spPr>
          <a:xfrm>
            <a:off x="558225" y="3077669"/>
            <a:ext cx="1501245" cy="369332"/>
          </a:xfrm>
          <a:prstGeom prst="rect">
            <a:avLst/>
          </a:prstGeom>
        </p:spPr>
        <p:txBody>
          <a:bodyPr wrap="none">
            <a:spAutoFit/>
          </a:bodyPr>
          <a:lstStyle/>
          <a:p>
            <a:r>
              <a:rPr lang="en-US" b="1" dirty="0" smtClean="0">
                <a:latin typeface="Times-Roman"/>
              </a:rPr>
              <a:t>T</a:t>
            </a:r>
            <a:r>
              <a:rPr lang="en-US" b="1" baseline="-25000" dirty="0" smtClean="0">
                <a:latin typeface="Times-Roman"/>
              </a:rPr>
              <a:t>a </a:t>
            </a:r>
            <a:r>
              <a:rPr lang="en-US" b="1" dirty="0" smtClean="0">
                <a:latin typeface="Times-Roman"/>
              </a:rPr>
              <a:t> </a:t>
            </a:r>
            <a:r>
              <a:rPr lang="en-US" b="1" baseline="30000" dirty="0" smtClean="0">
                <a:latin typeface="Times-Roman"/>
              </a:rPr>
              <a:t>=</a:t>
            </a:r>
            <a:r>
              <a:rPr lang="en-US" b="1" dirty="0" smtClean="0">
                <a:latin typeface="Times-Roman"/>
              </a:rPr>
              <a:t> W Sin </a:t>
            </a:r>
            <a:r>
              <a:rPr lang="en-US" b="1" dirty="0" smtClean="0">
                <a:latin typeface="Symbol" panose="05050102010706020507" pitchFamily="18" charset="2"/>
              </a:rPr>
              <a:t>q</a:t>
            </a:r>
            <a:endParaRPr lang="en-US" dirty="0">
              <a:latin typeface="Symbol" panose="05050102010706020507" pitchFamily="18" charset="2"/>
            </a:endParaRPr>
          </a:p>
        </p:txBody>
      </p:sp>
      <p:pic>
        <p:nvPicPr>
          <p:cNvPr id="26" name="Picture 25"/>
          <p:cNvPicPr>
            <a:picLocks noChangeAspect="1"/>
          </p:cNvPicPr>
          <p:nvPr/>
        </p:nvPicPr>
        <p:blipFill>
          <a:blip r:embed="rId4"/>
          <a:stretch>
            <a:fillRect/>
          </a:stretch>
        </p:blipFill>
        <p:spPr>
          <a:xfrm>
            <a:off x="580923" y="6219122"/>
            <a:ext cx="3038586" cy="572752"/>
          </a:xfrm>
          <a:prstGeom prst="rect">
            <a:avLst/>
          </a:prstGeom>
        </p:spPr>
      </p:pic>
      <p:sp>
        <p:nvSpPr>
          <p:cNvPr id="28" name="Rectangle 27"/>
          <p:cNvSpPr/>
          <p:nvPr/>
        </p:nvSpPr>
        <p:spPr>
          <a:xfrm>
            <a:off x="215885" y="1427359"/>
            <a:ext cx="4772974" cy="523220"/>
          </a:xfrm>
          <a:prstGeom prst="rect">
            <a:avLst/>
          </a:prstGeom>
        </p:spPr>
        <p:txBody>
          <a:bodyPr wrap="square">
            <a:spAutoFit/>
          </a:bodyPr>
          <a:lstStyle/>
          <a:p>
            <a:pPr algn="l"/>
            <a:r>
              <a:rPr lang="en-US" sz="1400" b="1" dirty="0" smtClean="0">
                <a:solidFill>
                  <a:srgbClr val="0B0BEF"/>
                </a:solidFill>
                <a:latin typeface="Times-Roman"/>
              </a:rPr>
              <a:t>Similar procedures as for infinite slope, only different geometry. Also here we made optimization.</a:t>
            </a:r>
            <a:endParaRPr lang="en-US" sz="1400" b="1" dirty="0">
              <a:solidFill>
                <a:srgbClr val="0B0BEF"/>
              </a:solidFill>
            </a:endParaRPr>
          </a:p>
        </p:txBody>
      </p:sp>
      <p:sp>
        <p:nvSpPr>
          <p:cNvPr id="29" name="Rectangle 28"/>
          <p:cNvSpPr/>
          <p:nvPr/>
        </p:nvSpPr>
        <p:spPr>
          <a:xfrm>
            <a:off x="247945" y="1416566"/>
            <a:ext cx="4723959" cy="5544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5"/>
          <a:stretch>
            <a:fillRect/>
          </a:stretch>
        </p:blipFill>
        <p:spPr>
          <a:xfrm>
            <a:off x="122154" y="3504359"/>
            <a:ext cx="3899324" cy="1030009"/>
          </a:xfrm>
          <a:prstGeom prst="rect">
            <a:avLst/>
          </a:prstGeom>
        </p:spPr>
      </p:pic>
      <p:grpSp>
        <p:nvGrpSpPr>
          <p:cNvPr id="30" name="Group 29"/>
          <p:cNvGrpSpPr/>
          <p:nvPr/>
        </p:nvGrpSpPr>
        <p:grpSpPr>
          <a:xfrm>
            <a:off x="261604" y="4674794"/>
            <a:ext cx="3067457" cy="639650"/>
            <a:chOff x="477963" y="4208132"/>
            <a:chExt cx="3067457" cy="639650"/>
          </a:xfrm>
        </p:grpSpPr>
        <p:pic>
          <p:nvPicPr>
            <p:cNvPr id="31" name="Picture 30"/>
            <p:cNvPicPr>
              <a:picLocks noChangeAspect="1"/>
            </p:cNvPicPr>
            <p:nvPr/>
          </p:nvPicPr>
          <p:blipFill>
            <a:blip r:embed="rId6"/>
            <a:stretch>
              <a:fillRect/>
            </a:stretch>
          </p:blipFill>
          <p:spPr>
            <a:xfrm>
              <a:off x="696555" y="4208132"/>
              <a:ext cx="2848865" cy="639650"/>
            </a:xfrm>
            <a:prstGeom prst="rect">
              <a:avLst/>
            </a:prstGeom>
          </p:spPr>
        </p:pic>
        <p:sp>
          <p:nvSpPr>
            <p:cNvPr id="32" name="TextBox 31"/>
            <p:cNvSpPr txBox="1"/>
            <p:nvPr/>
          </p:nvSpPr>
          <p:spPr>
            <a:xfrm>
              <a:off x="477963" y="4243716"/>
              <a:ext cx="319319" cy="461665"/>
            </a:xfrm>
            <a:prstGeom prst="rect">
              <a:avLst/>
            </a:prstGeom>
            <a:noFill/>
          </p:spPr>
          <p:txBody>
            <a:bodyPr wrap="none" rtlCol="0">
              <a:spAutoFit/>
            </a:bodyPr>
            <a:lstStyle/>
            <a:p>
              <a:r>
                <a:rPr lang="en-US" sz="2400" dirty="0" smtClean="0">
                  <a:latin typeface="Symbol" panose="05050102010706020507" pitchFamily="18" charset="2"/>
                </a:rPr>
                <a:t>t</a:t>
              </a:r>
              <a:endParaRPr lang="en-US" sz="2400" dirty="0">
                <a:latin typeface="Symbol" panose="05050102010706020507" pitchFamily="18" charset="2"/>
              </a:endParaRPr>
            </a:p>
          </p:txBody>
        </p:sp>
      </p:grpSp>
      <p:sp>
        <p:nvSpPr>
          <p:cNvPr id="33" name="Rectangle 32"/>
          <p:cNvSpPr/>
          <p:nvPr/>
        </p:nvSpPr>
        <p:spPr>
          <a:xfrm>
            <a:off x="3235939" y="4814362"/>
            <a:ext cx="505267" cy="369332"/>
          </a:xfrm>
          <a:prstGeom prst="rect">
            <a:avLst/>
          </a:prstGeom>
        </p:spPr>
        <p:txBody>
          <a:bodyPr wrap="none">
            <a:spAutoFit/>
          </a:bodyPr>
          <a:lstStyle/>
          <a:p>
            <a:r>
              <a:rPr lang="en-US" b="1" dirty="0" smtClean="0">
                <a:solidFill>
                  <a:srgbClr val="FF0000"/>
                </a:solidFill>
                <a:latin typeface="Times-Roman"/>
              </a:rPr>
              <a:t>(&amp;)</a:t>
            </a:r>
            <a:endParaRPr lang="en-US" dirty="0">
              <a:solidFill>
                <a:srgbClr val="FF0000"/>
              </a:solidFill>
            </a:endParaRPr>
          </a:p>
        </p:txBody>
      </p:sp>
      <p:sp>
        <p:nvSpPr>
          <p:cNvPr id="34" name="Rectangle 33"/>
          <p:cNvSpPr/>
          <p:nvPr/>
        </p:nvSpPr>
        <p:spPr>
          <a:xfrm>
            <a:off x="324037" y="5552007"/>
            <a:ext cx="8318325" cy="646331"/>
          </a:xfrm>
          <a:prstGeom prst="rect">
            <a:avLst/>
          </a:prstGeom>
        </p:spPr>
        <p:txBody>
          <a:bodyPr wrap="square">
            <a:spAutoFit/>
          </a:bodyPr>
          <a:lstStyle/>
          <a:p>
            <a:pPr algn="just" rtl="0"/>
            <a:r>
              <a:rPr lang="en-US" b="1" dirty="0">
                <a:latin typeface="Times-Roman"/>
              </a:rPr>
              <a:t>The average resistive shearing stress </a:t>
            </a:r>
            <a:r>
              <a:rPr lang="en-US" b="1" dirty="0" smtClean="0">
                <a:latin typeface="Times-Roman"/>
              </a:rPr>
              <a:t>(</a:t>
            </a:r>
            <a:r>
              <a:rPr lang="en-US" sz="1400" b="1" dirty="0" smtClean="0">
                <a:solidFill>
                  <a:srgbClr val="0B0BEF"/>
                </a:solidFill>
                <a:latin typeface="Times-Roman"/>
              </a:rPr>
              <a:t>Developed shear strength</a:t>
            </a:r>
            <a:r>
              <a:rPr lang="en-US" b="1" dirty="0" smtClean="0">
                <a:latin typeface="Times-Roman"/>
              </a:rPr>
              <a:t>) developed </a:t>
            </a:r>
            <a:r>
              <a:rPr lang="en-US" b="1" dirty="0">
                <a:latin typeface="Times-Roman"/>
              </a:rPr>
              <a:t>along the plane </a:t>
            </a:r>
            <a:r>
              <a:rPr lang="en-US" b="1" i="1" dirty="0">
                <a:solidFill>
                  <a:srgbClr val="0B0BEF"/>
                </a:solidFill>
                <a:latin typeface="Times-Italic"/>
              </a:rPr>
              <a:t>AC</a:t>
            </a:r>
            <a:r>
              <a:rPr lang="en-US" b="1" i="1" dirty="0">
                <a:latin typeface="Times-Italic"/>
              </a:rPr>
              <a:t> </a:t>
            </a:r>
            <a:r>
              <a:rPr lang="en-US" b="1" dirty="0">
                <a:latin typeface="Times-Roman"/>
              </a:rPr>
              <a:t>also may </a:t>
            </a:r>
            <a:r>
              <a:rPr lang="en-US" b="1" dirty="0" smtClean="0">
                <a:latin typeface="Times-Roman"/>
              </a:rPr>
              <a:t>be expressed </a:t>
            </a:r>
            <a:r>
              <a:rPr lang="en-US" b="1" dirty="0">
                <a:latin typeface="Times-Roman"/>
              </a:rPr>
              <a:t>as</a:t>
            </a:r>
            <a:endParaRPr lang="en-US" b="1" dirty="0"/>
          </a:p>
        </p:txBody>
      </p:sp>
      <p:sp>
        <p:nvSpPr>
          <p:cNvPr id="6" name="Right Arrow 5"/>
          <p:cNvSpPr/>
          <p:nvPr/>
        </p:nvSpPr>
        <p:spPr>
          <a:xfrm>
            <a:off x="85083" y="2111111"/>
            <a:ext cx="261604" cy="213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a:off x="130802" y="5714400"/>
            <a:ext cx="261604" cy="213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164833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08651" y="1020356"/>
            <a:ext cx="3664297" cy="540182"/>
          </a:xfrm>
          <a:prstGeom prst="rect">
            <a:avLst/>
          </a:prstGeom>
        </p:spPr>
      </p:pic>
      <p:grpSp>
        <p:nvGrpSpPr>
          <p:cNvPr id="16" name="Group 15"/>
          <p:cNvGrpSpPr/>
          <p:nvPr/>
        </p:nvGrpSpPr>
        <p:grpSpPr>
          <a:xfrm>
            <a:off x="386813" y="1929922"/>
            <a:ext cx="2711977" cy="674078"/>
            <a:chOff x="5521373" y="5837476"/>
            <a:chExt cx="2711977" cy="674078"/>
          </a:xfrm>
        </p:grpSpPr>
        <p:pic>
          <p:nvPicPr>
            <p:cNvPr id="12" name="Picture 11"/>
            <p:cNvPicPr>
              <a:picLocks noChangeAspect="1"/>
            </p:cNvPicPr>
            <p:nvPr/>
          </p:nvPicPr>
          <p:blipFill>
            <a:blip r:embed="rId3"/>
            <a:stretch>
              <a:fillRect/>
            </a:stretch>
          </p:blipFill>
          <p:spPr>
            <a:xfrm>
              <a:off x="5917370" y="5837476"/>
              <a:ext cx="2315980" cy="674078"/>
            </a:xfrm>
            <a:prstGeom prst="rect">
              <a:avLst/>
            </a:prstGeom>
          </p:spPr>
        </p:pic>
        <p:sp>
          <p:nvSpPr>
            <p:cNvPr id="15" name="TextBox 14"/>
            <p:cNvSpPr txBox="1"/>
            <p:nvPr/>
          </p:nvSpPr>
          <p:spPr>
            <a:xfrm>
              <a:off x="5521373" y="6016743"/>
              <a:ext cx="436338" cy="369332"/>
            </a:xfrm>
            <a:prstGeom prst="rect">
              <a:avLst/>
            </a:prstGeom>
            <a:noFill/>
          </p:spPr>
          <p:txBody>
            <a:bodyPr wrap="none" rtlCol="0">
              <a:spAutoFit/>
            </a:bodyPr>
            <a:lstStyle/>
            <a:p>
              <a:r>
                <a:rPr lang="en-US" dirty="0" smtClean="0"/>
                <a:t>N</a:t>
              </a:r>
              <a:r>
                <a:rPr lang="en-US" baseline="-25000" dirty="0" smtClean="0"/>
                <a:t>a</a:t>
              </a:r>
              <a:endParaRPr lang="en-US" dirty="0"/>
            </a:p>
          </p:txBody>
        </p:sp>
      </p:grpSp>
      <p:pic>
        <p:nvPicPr>
          <p:cNvPr id="2" name="Picture 1"/>
          <p:cNvPicPr>
            <a:picLocks noChangeAspect="1"/>
          </p:cNvPicPr>
          <p:nvPr/>
        </p:nvPicPr>
        <p:blipFill>
          <a:blip r:embed="rId4"/>
          <a:stretch>
            <a:fillRect/>
          </a:stretch>
        </p:blipFill>
        <p:spPr>
          <a:xfrm>
            <a:off x="323913" y="125370"/>
            <a:ext cx="2596257" cy="823352"/>
          </a:xfrm>
          <a:prstGeom prst="rect">
            <a:avLst/>
          </a:prstGeom>
        </p:spPr>
      </p:pic>
      <p:grpSp>
        <p:nvGrpSpPr>
          <p:cNvPr id="20" name="Group 19"/>
          <p:cNvGrpSpPr/>
          <p:nvPr/>
        </p:nvGrpSpPr>
        <p:grpSpPr>
          <a:xfrm>
            <a:off x="323913" y="2861190"/>
            <a:ext cx="3885280" cy="720475"/>
            <a:chOff x="511909" y="3573687"/>
            <a:chExt cx="3885280" cy="720475"/>
          </a:xfrm>
        </p:grpSpPr>
        <p:pic>
          <p:nvPicPr>
            <p:cNvPr id="13" name="Picture 12"/>
            <p:cNvPicPr>
              <a:picLocks noChangeAspect="1"/>
            </p:cNvPicPr>
            <p:nvPr/>
          </p:nvPicPr>
          <p:blipFill>
            <a:blip r:embed="rId5"/>
            <a:stretch>
              <a:fillRect/>
            </a:stretch>
          </p:blipFill>
          <p:spPr>
            <a:xfrm>
              <a:off x="890387" y="3573687"/>
              <a:ext cx="3506802" cy="720475"/>
            </a:xfrm>
            <a:prstGeom prst="rect">
              <a:avLst/>
            </a:prstGeom>
          </p:spPr>
        </p:pic>
        <p:sp>
          <p:nvSpPr>
            <p:cNvPr id="19" name="TextBox 18"/>
            <p:cNvSpPr txBox="1"/>
            <p:nvPr/>
          </p:nvSpPr>
          <p:spPr>
            <a:xfrm>
              <a:off x="511909" y="3699525"/>
              <a:ext cx="436338" cy="523220"/>
            </a:xfrm>
            <a:prstGeom prst="rect">
              <a:avLst/>
            </a:prstGeom>
            <a:noFill/>
          </p:spPr>
          <p:txBody>
            <a:bodyPr wrap="none" rtlCol="0">
              <a:spAutoFit/>
            </a:bodyPr>
            <a:lstStyle/>
            <a:p>
              <a:r>
                <a:rPr lang="en-US" sz="2800" dirty="0" smtClean="0">
                  <a:latin typeface="Symbol" panose="05050102010706020507" pitchFamily="18" charset="2"/>
                </a:rPr>
                <a:t>s</a:t>
              </a:r>
              <a:r>
                <a:rPr lang="en-US" sz="2800" baseline="30000" dirty="0" smtClean="0">
                  <a:latin typeface="Blazing" panose="00000400000000000000" pitchFamily="2" charset="0"/>
                </a:rPr>
                <a:t>’</a:t>
              </a:r>
              <a:endParaRPr lang="en-US" sz="2800" dirty="0">
                <a:latin typeface="Blazing" panose="00000400000000000000" pitchFamily="2" charset="0"/>
              </a:endParaRPr>
            </a:p>
          </p:txBody>
        </p:sp>
      </p:grpSp>
      <p:grpSp>
        <p:nvGrpSpPr>
          <p:cNvPr id="22" name="Group 21"/>
          <p:cNvGrpSpPr/>
          <p:nvPr/>
        </p:nvGrpSpPr>
        <p:grpSpPr>
          <a:xfrm>
            <a:off x="323913" y="3794075"/>
            <a:ext cx="5057995" cy="688318"/>
            <a:chOff x="391148" y="4466428"/>
            <a:chExt cx="5057995" cy="688318"/>
          </a:xfrm>
        </p:grpSpPr>
        <p:pic>
          <p:nvPicPr>
            <p:cNvPr id="14" name="Picture 13"/>
            <p:cNvPicPr>
              <a:picLocks noChangeAspect="1"/>
            </p:cNvPicPr>
            <p:nvPr/>
          </p:nvPicPr>
          <p:blipFill>
            <a:blip r:embed="rId6"/>
            <a:stretch>
              <a:fillRect/>
            </a:stretch>
          </p:blipFill>
          <p:spPr>
            <a:xfrm>
              <a:off x="817868" y="4466428"/>
              <a:ext cx="4631275" cy="688318"/>
            </a:xfrm>
            <a:prstGeom prst="rect">
              <a:avLst/>
            </a:prstGeom>
          </p:spPr>
        </p:pic>
        <p:sp>
          <p:nvSpPr>
            <p:cNvPr id="21" name="TextBox 20"/>
            <p:cNvSpPr txBox="1"/>
            <p:nvPr/>
          </p:nvSpPr>
          <p:spPr>
            <a:xfrm>
              <a:off x="391148" y="4528675"/>
              <a:ext cx="426720" cy="461665"/>
            </a:xfrm>
            <a:prstGeom prst="rect">
              <a:avLst/>
            </a:prstGeom>
            <a:noFill/>
          </p:spPr>
          <p:txBody>
            <a:bodyPr wrap="none" rtlCol="0">
              <a:spAutoFit/>
            </a:bodyPr>
            <a:lstStyle/>
            <a:p>
              <a:r>
                <a:rPr lang="en-US" sz="2400" dirty="0" smtClean="0">
                  <a:latin typeface="Symbol" panose="05050102010706020507" pitchFamily="18" charset="2"/>
                </a:rPr>
                <a:t>t</a:t>
              </a:r>
              <a:r>
                <a:rPr lang="en-US" sz="2400" baseline="-25000" dirty="0" smtClean="0">
                  <a:latin typeface="+mn-lt"/>
                </a:rPr>
                <a:t>d</a:t>
              </a:r>
              <a:endParaRPr lang="en-US" sz="2400" dirty="0">
                <a:latin typeface="+mn-lt"/>
              </a:endParaRPr>
            </a:p>
          </p:txBody>
        </p:sp>
      </p:grpSp>
      <p:sp>
        <p:nvSpPr>
          <p:cNvPr id="27" name="Rectangle 26"/>
          <p:cNvSpPr/>
          <p:nvPr/>
        </p:nvSpPr>
        <p:spPr>
          <a:xfrm>
            <a:off x="5300537" y="3948655"/>
            <a:ext cx="671980" cy="369332"/>
          </a:xfrm>
          <a:prstGeom prst="rect">
            <a:avLst/>
          </a:prstGeom>
        </p:spPr>
        <p:txBody>
          <a:bodyPr wrap="none">
            <a:spAutoFit/>
          </a:bodyPr>
          <a:lstStyle/>
          <a:p>
            <a:r>
              <a:rPr lang="en-US" b="1" dirty="0" smtClean="0">
                <a:solidFill>
                  <a:srgbClr val="FF0000"/>
                </a:solidFill>
                <a:latin typeface="Times-Roman"/>
              </a:rPr>
              <a:t>(&amp;&amp;)</a:t>
            </a:r>
            <a:endParaRPr lang="en-US" dirty="0">
              <a:solidFill>
                <a:srgbClr val="FF0000"/>
              </a:solidFill>
            </a:endParaRPr>
          </a:p>
        </p:txBody>
      </p:sp>
      <p:pic>
        <p:nvPicPr>
          <p:cNvPr id="28" name="Picture 27"/>
          <p:cNvPicPr>
            <a:picLocks noChangeAspect="1"/>
          </p:cNvPicPr>
          <p:nvPr/>
        </p:nvPicPr>
        <p:blipFill>
          <a:blip r:embed="rId7"/>
          <a:stretch>
            <a:fillRect/>
          </a:stretch>
        </p:blipFill>
        <p:spPr>
          <a:xfrm>
            <a:off x="444674" y="5222080"/>
            <a:ext cx="4797811" cy="696178"/>
          </a:xfrm>
          <a:prstGeom prst="rect">
            <a:avLst/>
          </a:prstGeom>
          <a:ln w="28575">
            <a:solidFill>
              <a:srgbClr val="FF0000"/>
            </a:solidFill>
          </a:ln>
        </p:spPr>
      </p:pic>
      <p:sp>
        <p:nvSpPr>
          <p:cNvPr id="29" name="Rectangle 28"/>
          <p:cNvSpPr/>
          <p:nvPr/>
        </p:nvSpPr>
        <p:spPr>
          <a:xfrm>
            <a:off x="263385" y="4757050"/>
            <a:ext cx="5160387" cy="369332"/>
          </a:xfrm>
          <a:prstGeom prst="rect">
            <a:avLst/>
          </a:prstGeom>
        </p:spPr>
        <p:txBody>
          <a:bodyPr wrap="none">
            <a:spAutoFit/>
          </a:bodyPr>
          <a:lstStyle/>
          <a:p>
            <a:r>
              <a:rPr lang="en-US" b="1" dirty="0" smtClean="0"/>
              <a:t>Equating the R.H.S of </a:t>
            </a:r>
            <a:r>
              <a:rPr lang="en-US" b="1" dirty="0" err="1" smtClean="0"/>
              <a:t>Eqs</a:t>
            </a:r>
            <a:r>
              <a:rPr lang="en-US" b="1" dirty="0" smtClean="0"/>
              <a:t>. (&amp;) and (&amp;&amp;) gives</a:t>
            </a:r>
            <a:endParaRPr lang="en-US" b="1" dirty="0"/>
          </a:p>
        </p:txBody>
      </p:sp>
      <p:sp>
        <p:nvSpPr>
          <p:cNvPr id="30" name="Rectangle 29"/>
          <p:cNvSpPr/>
          <p:nvPr/>
        </p:nvSpPr>
        <p:spPr>
          <a:xfrm>
            <a:off x="5257061" y="5401039"/>
            <a:ext cx="838691" cy="369332"/>
          </a:xfrm>
          <a:prstGeom prst="rect">
            <a:avLst/>
          </a:prstGeom>
        </p:spPr>
        <p:txBody>
          <a:bodyPr wrap="none">
            <a:spAutoFit/>
          </a:bodyPr>
          <a:lstStyle/>
          <a:p>
            <a:r>
              <a:rPr lang="en-US" b="1" dirty="0" smtClean="0">
                <a:solidFill>
                  <a:srgbClr val="FF0000"/>
                </a:solidFill>
                <a:latin typeface="Times-Roman"/>
              </a:rPr>
              <a:t>(&amp;&amp;&amp;)</a:t>
            </a:r>
            <a:endParaRPr lang="en-US" dirty="0">
              <a:solidFill>
                <a:srgbClr val="FF0000"/>
              </a:solidFill>
            </a:endParaRPr>
          </a:p>
        </p:txBody>
      </p:sp>
    </p:spTree>
    <p:extLst>
      <p:ext uri="{BB962C8B-B14F-4D97-AF65-F5344CB8AC3E}">
        <p14:creationId xmlns:p14="http://schemas.microsoft.com/office/powerpoint/2010/main" val="393121977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242" y="1356591"/>
            <a:ext cx="8586702" cy="1200329"/>
          </a:xfrm>
          <a:prstGeom prst="rect">
            <a:avLst/>
          </a:prstGeom>
        </p:spPr>
        <p:txBody>
          <a:bodyPr wrap="square">
            <a:spAutoFit/>
          </a:bodyPr>
          <a:lstStyle/>
          <a:p>
            <a:pPr marL="285750" indent="-285750" algn="just" rtl="0">
              <a:buClr>
                <a:srgbClr val="0070C0"/>
              </a:buClr>
              <a:buFont typeface="Arial" panose="020B0604020202020204" pitchFamily="34" charset="0"/>
              <a:buChar char="•"/>
            </a:pPr>
            <a:r>
              <a:rPr lang="en-US" sz="2400" b="1" dirty="0" smtClean="0">
                <a:latin typeface="+mn-lt"/>
                <a:cs typeface="Times New Roman" panose="02020603050405020304" pitchFamily="18" charset="0"/>
              </a:rPr>
              <a:t>To </a:t>
            </a:r>
            <a:r>
              <a:rPr lang="en-US" sz="2400" b="1" dirty="0">
                <a:latin typeface="+mn-lt"/>
                <a:cs typeface="Times New Roman" panose="02020603050405020304" pitchFamily="18" charset="0"/>
              </a:rPr>
              <a:t>determine the critical failure plane, we must use the principle of </a:t>
            </a:r>
            <a:r>
              <a:rPr lang="en-US" sz="2400" b="1" dirty="0">
                <a:solidFill>
                  <a:srgbClr val="0B0BEF"/>
                </a:solidFill>
                <a:latin typeface="+mn-lt"/>
                <a:cs typeface="Times New Roman" panose="02020603050405020304" pitchFamily="18" charset="0"/>
              </a:rPr>
              <a:t>maxima</a:t>
            </a:r>
            <a:r>
              <a:rPr lang="en-US" sz="2400" b="1" dirty="0">
                <a:latin typeface="+mn-lt"/>
                <a:cs typeface="Times New Roman" panose="02020603050405020304" pitchFamily="18" charset="0"/>
              </a:rPr>
              <a:t> and </a:t>
            </a:r>
            <a:r>
              <a:rPr lang="en-US" sz="2400" b="1" dirty="0" smtClean="0">
                <a:solidFill>
                  <a:srgbClr val="0B0BEF"/>
                </a:solidFill>
                <a:latin typeface="+mn-lt"/>
                <a:cs typeface="Times New Roman" panose="02020603050405020304" pitchFamily="18" charset="0"/>
              </a:rPr>
              <a:t>minima</a:t>
            </a:r>
            <a:r>
              <a:rPr lang="en-US" sz="2400" b="1" dirty="0" smtClean="0">
                <a:latin typeface="+mn-lt"/>
                <a:cs typeface="Times New Roman" panose="02020603050405020304" pitchFamily="18" charset="0"/>
              </a:rPr>
              <a:t> (</a:t>
            </a:r>
            <a:r>
              <a:rPr lang="en-US" sz="2400" b="1" dirty="0">
                <a:latin typeface="+mn-lt"/>
                <a:cs typeface="Times New Roman" panose="02020603050405020304" pitchFamily="18" charset="0"/>
              </a:rPr>
              <a:t>for </a:t>
            </a:r>
            <a:r>
              <a:rPr lang="en-US" sz="2400" b="1" dirty="0" err="1" smtClean="0">
                <a:latin typeface="+mn-lt"/>
                <a:cs typeface="Times New Roman" panose="02020603050405020304" pitchFamily="18" charset="0"/>
              </a:rPr>
              <a:t>F</a:t>
            </a:r>
            <a:r>
              <a:rPr lang="en-US" sz="2400" b="1" baseline="-25000" dirty="0" err="1" smtClean="0">
                <a:latin typeface="+mn-lt"/>
                <a:cs typeface="Times New Roman" panose="02020603050405020304" pitchFamily="18" charset="0"/>
              </a:rPr>
              <a:t>s</a:t>
            </a:r>
            <a:r>
              <a:rPr lang="en-US" sz="2400" b="1" dirty="0" smtClean="0">
                <a:latin typeface="+mn-lt"/>
                <a:cs typeface="Times New Roman" panose="02020603050405020304" pitchFamily="18" charset="0"/>
              </a:rPr>
              <a:t>=1 and for given values of c’, </a:t>
            </a:r>
            <a:r>
              <a:rPr lang="en-US" sz="2400" b="1" dirty="0" smtClean="0">
                <a:latin typeface="Symbol" panose="05050102010706020507" pitchFamily="18" charset="2"/>
                <a:cs typeface="Times New Roman" panose="02020603050405020304" pitchFamily="18" charset="0"/>
              </a:rPr>
              <a:t>f</a:t>
            </a:r>
            <a:r>
              <a:rPr lang="en-US" sz="2400" b="1" dirty="0" smtClean="0">
                <a:latin typeface="+mn-lt"/>
                <a:cs typeface="Times New Roman" panose="02020603050405020304" pitchFamily="18" charset="0"/>
              </a:rPr>
              <a:t>’, g, H, </a:t>
            </a:r>
            <a:r>
              <a:rPr lang="en-US" sz="2400" b="1" dirty="0" smtClean="0">
                <a:latin typeface="Symbol" panose="05050102010706020507" pitchFamily="18" charset="2"/>
                <a:cs typeface="Times New Roman" panose="02020603050405020304" pitchFamily="18" charset="0"/>
              </a:rPr>
              <a:t>b</a:t>
            </a:r>
            <a:r>
              <a:rPr lang="en-US" sz="2400" b="1" dirty="0" smtClean="0">
                <a:latin typeface="+mn-lt"/>
                <a:cs typeface="Times New Roman" panose="02020603050405020304" pitchFamily="18" charset="0"/>
              </a:rPr>
              <a:t>) </a:t>
            </a:r>
            <a:r>
              <a:rPr lang="en-US" sz="2400" b="1" dirty="0">
                <a:latin typeface="+mn-lt"/>
                <a:cs typeface="Times New Roman" panose="02020603050405020304" pitchFamily="18" charset="0"/>
              </a:rPr>
              <a:t>to find the </a:t>
            </a:r>
            <a:r>
              <a:rPr lang="en-US" sz="2400" b="1" dirty="0" smtClean="0">
                <a:latin typeface="+mn-lt"/>
                <a:cs typeface="Times New Roman" panose="02020603050405020304" pitchFamily="18" charset="0"/>
              </a:rPr>
              <a:t>critical angle </a:t>
            </a:r>
            <a:r>
              <a:rPr lang="en-US" sz="2400" b="1" dirty="0" smtClean="0">
                <a:latin typeface="Symbol" panose="05050102010706020507" pitchFamily="18" charset="2"/>
                <a:cs typeface="Times New Roman" panose="02020603050405020304" pitchFamily="18" charset="0"/>
              </a:rPr>
              <a:t>q</a:t>
            </a:r>
            <a:r>
              <a:rPr lang="en-US" sz="2400" b="1" dirty="0" smtClean="0">
                <a:latin typeface="+mn-lt"/>
                <a:cs typeface="Times New Roman" panose="02020603050405020304" pitchFamily="18" charset="0"/>
              </a:rPr>
              <a:t>:</a:t>
            </a:r>
            <a:endParaRPr lang="en-US" sz="2400" b="1" dirty="0">
              <a:latin typeface="+mn-lt"/>
              <a:cs typeface="Times New Roman" panose="02020603050405020304" pitchFamily="18" charset="0"/>
            </a:endParaRPr>
          </a:p>
        </p:txBody>
      </p:sp>
      <p:grpSp>
        <p:nvGrpSpPr>
          <p:cNvPr id="14" name="Group 13"/>
          <p:cNvGrpSpPr/>
          <p:nvPr/>
        </p:nvGrpSpPr>
        <p:grpSpPr>
          <a:xfrm>
            <a:off x="4270504" y="2745184"/>
            <a:ext cx="1658086" cy="774488"/>
            <a:chOff x="2567815" y="2818718"/>
            <a:chExt cx="1658086" cy="774488"/>
          </a:xfrm>
        </p:grpSpPr>
        <p:pic>
          <p:nvPicPr>
            <p:cNvPr id="3" name="Picture 2"/>
            <p:cNvPicPr>
              <a:picLocks noChangeAspect="1"/>
            </p:cNvPicPr>
            <p:nvPr/>
          </p:nvPicPr>
          <p:blipFill>
            <a:blip r:embed="rId3">
              <a:lum bright="-20000" contrast="40000"/>
            </a:blip>
            <a:stretch>
              <a:fillRect/>
            </a:stretch>
          </p:blipFill>
          <p:spPr>
            <a:xfrm>
              <a:off x="2567815" y="2818718"/>
              <a:ext cx="1658086" cy="774488"/>
            </a:xfrm>
            <a:prstGeom prst="rect">
              <a:avLst/>
            </a:prstGeom>
            <a:ln w="38100">
              <a:solidFill>
                <a:srgbClr val="0070C0"/>
              </a:solidFill>
            </a:ln>
          </p:spPr>
        </p:pic>
        <p:sp>
          <p:nvSpPr>
            <p:cNvPr id="6" name="Rectangle 5"/>
            <p:cNvSpPr/>
            <p:nvPr/>
          </p:nvSpPr>
          <p:spPr>
            <a:xfrm>
              <a:off x="4005329" y="3085773"/>
              <a:ext cx="115910" cy="141667"/>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190517" y="47625"/>
            <a:ext cx="3209533" cy="461665"/>
          </a:xfrm>
          <a:prstGeom prst="rect">
            <a:avLst/>
          </a:prstGeom>
        </p:spPr>
        <p:txBody>
          <a:bodyPr wrap="none">
            <a:spAutoFit/>
          </a:bodyPr>
          <a:lstStyle/>
          <a:p>
            <a:pPr algn="l" rtl="0"/>
            <a:r>
              <a:rPr lang="en-US" sz="2400" b="1" u="sng" dirty="0" smtClean="0">
                <a:solidFill>
                  <a:srgbClr val="0B0BEF"/>
                </a:solidFill>
                <a:latin typeface="Times-Roman"/>
              </a:rPr>
              <a:t>Critical </a:t>
            </a:r>
            <a:r>
              <a:rPr lang="en-US" sz="2400" b="1" u="sng" dirty="0">
                <a:solidFill>
                  <a:srgbClr val="0B0BEF"/>
                </a:solidFill>
                <a:latin typeface="Times-Roman"/>
              </a:rPr>
              <a:t>failure </a:t>
            </a:r>
            <a:r>
              <a:rPr lang="en-US" sz="2400" b="1" u="sng" dirty="0" smtClean="0">
                <a:solidFill>
                  <a:srgbClr val="0B0BEF"/>
                </a:solidFill>
                <a:latin typeface="Times-Roman"/>
              </a:rPr>
              <a:t>plane</a:t>
            </a:r>
            <a:endParaRPr lang="en-US" sz="2400" b="1" u="sng" dirty="0">
              <a:solidFill>
                <a:srgbClr val="0B0BEF"/>
              </a:solidFill>
            </a:endParaRPr>
          </a:p>
        </p:txBody>
      </p:sp>
      <p:sp>
        <p:nvSpPr>
          <p:cNvPr id="21" name="Rectangle 20"/>
          <p:cNvSpPr/>
          <p:nvPr/>
        </p:nvSpPr>
        <p:spPr>
          <a:xfrm>
            <a:off x="98242" y="439549"/>
            <a:ext cx="8402155" cy="830997"/>
          </a:xfrm>
          <a:prstGeom prst="rect">
            <a:avLst/>
          </a:prstGeom>
        </p:spPr>
        <p:txBody>
          <a:bodyPr wrap="square">
            <a:spAutoFit/>
          </a:bodyPr>
          <a:lstStyle/>
          <a:p>
            <a:pPr marL="285750" indent="-285750" algn="just" rtl="0">
              <a:buClr>
                <a:srgbClr val="0070C0"/>
              </a:buClr>
              <a:buFont typeface="Arial" panose="020B0604020202020204" pitchFamily="34" charset="0"/>
              <a:buChar char="•"/>
            </a:pPr>
            <a:r>
              <a:rPr lang="en-US" sz="2400" b="1" dirty="0">
                <a:latin typeface="+mn-lt"/>
                <a:cs typeface="Times New Roman" panose="02020603050405020304" pitchFamily="18" charset="0"/>
              </a:rPr>
              <a:t>The expression in Eq. </a:t>
            </a:r>
            <a:r>
              <a:rPr lang="en-US" sz="2400" b="1" dirty="0" smtClean="0">
                <a:latin typeface="+mn-lt"/>
                <a:cs typeface="Times New Roman" panose="02020603050405020304" pitchFamily="18" charset="0"/>
              </a:rPr>
              <a:t>(&amp;&amp;&amp;) </a:t>
            </a:r>
            <a:r>
              <a:rPr lang="en-US" sz="2400" b="1" dirty="0">
                <a:latin typeface="+mn-lt"/>
                <a:cs typeface="Times New Roman" panose="02020603050405020304" pitchFamily="18" charset="0"/>
              </a:rPr>
              <a:t>is derived for the trial failure plane </a:t>
            </a:r>
            <a:r>
              <a:rPr lang="en-US" sz="2400" b="1" dirty="0" smtClean="0">
                <a:solidFill>
                  <a:srgbClr val="FF0000"/>
                </a:solidFill>
                <a:latin typeface="+mn-lt"/>
                <a:cs typeface="Times New Roman" panose="02020603050405020304" pitchFamily="18" charset="0"/>
              </a:rPr>
              <a:t>AC</a:t>
            </a:r>
            <a:r>
              <a:rPr lang="en-US" sz="2400" b="1" dirty="0" smtClean="0">
                <a:latin typeface="+mn-lt"/>
                <a:cs typeface="Times New Roman" panose="02020603050405020304" pitchFamily="18" charset="0"/>
              </a:rPr>
              <a:t>.</a:t>
            </a:r>
            <a:endParaRPr lang="en-US" sz="2400" b="1" dirty="0">
              <a:latin typeface="+mn-lt"/>
              <a:cs typeface="Times New Roman" panose="02020603050405020304" pitchFamily="18" charset="0"/>
            </a:endParaRPr>
          </a:p>
        </p:txBody>
      </p:sp>
      <p:sp>
        <p:nvSpPr>
          <p:cNvPr id="19" name="Right Arrow 18"/>
          <p:cNvSpPr/>
          <p:nvPr/>
        </p:nvSpPr>
        <p:spPr>
          <a:xfrm>
            <a:off x="3129236" y="3003219"/>
            <a:ext cx="847165" cy="312335"/>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4"/>
          <a:stretch>
            <a:fillRect/>
          </a:stretch>
        </p:blipFill>
        <p:spPr>
          <a:xfrm>
            <a:off x="877084" y="4337933"/>
            <a:ext cx="3193079" cy="1024194"/>
          </a:xfrm>
          <a:prstGeom prst="rect">
            <a:avLst/>
          </a:prstGeom>
          <a:ln w="38100">
            <a:solidFill>
              <a:srgbClr val="FF0000"/>
            </a:solidFill>
          </a:ln>
        </p:spPr>
      </p:pic>
      <p:pic>
        <p:nvPicPr>
          <p:cNvPr id="23" name="Picture 22"/>
          <p:cNvPicPr>
            <a:picLocks noChangeAspect="1"/>
          </p:cNvPicPr>
          <p:nvPr/>
        </p:nvPicPr>
        <p:blipFill>
          <a:blip r:embed="rId5"/>
          <a:stretch>
            <a:fillRect/>
          </a:stretch>
        </p:blipFill>
        <p:spPr>
          <a:xfrm>
            <a:off x="877084" y="5728447"/>
            <a:ext cx="3746671" cy="889108"/>
          </a:xfrm>
          <a:prstGeom prst="rect">
            <a:avLst/>
          </a:prstGeom>
          <a:ln w="38100">
            <a:solidFill>
              <a:srgbClr val="00B050"/>
            </a:solidFill>
          </a:ln>
        </p:spPr>
      </p:pic>
      <p:pic>
        <p:nvPicPr>
          <p:cNvPr id="4" name="Picture 3"/>
          <p:cNvPicPr>
            <a:picLocks noChangeAspect="1"/>
          </p:cNvPicPr>
          <p:nvPr/>
        </p:nvPicPr>
        <p:blipFill>
          <a:blip r:embed="rId6"/>
          <a:stretch>
            <a:fillRect/>
          </a:stretch>
        </p:blipFill>
        <p:spPr>
          <a:xfrm>
            <a:off x="1880238" y="2733708"/>
            <a:ext cx="954895" cy="651980"/>
          </a:xfrm>
          <a:prstGeom prst="rect">
            <a:avLst/>
          </a:prstGeom>
        </p:spPr>
      </p:pic>
      <p:sp>
        <p:nvSpPr>
          <p:cNvPr id="24" name="Rectangle 23"/>
          <p:cNvSpPr/>
          <p:nvPr/>
        </p:nvSpPr>
        <p:spPr>
          <a:xfrm>
            <a:off x="226728" y="3613668"/>
            <a:ext cx="7499346" cy="461665"/>
          </a:xfrm>
          <a:prstGeom prst="rect">
            <a:avLst/>
          </a:prstGeom>
        </p:spPr>
        <p:txBody>
          <a:bodyPr wrap="square">
            <a:spAutoFit/>
          </a:bodyPr>
          <a:lstStyle/>
          <a:p>
            <a:pPr marL="285750" indent="-285750" algn="just" rtl="0">
              <a:buClr>
                <a:srgbClr val="0070C0"/>
              </a:buClr>
              <a:buFont typeface="Arial" panose="020B0604020202020204" pitchFamily="34" charset="0"/>
              <a:buChar char="•"/>
            </a:pPr>
            <a:r>
              <a:rPr lang="en-US" sz="2400" b="1" dirty="0" smtClean="0">
                <a:latin typeface="+mn-lt"/>
                <a:cs typeface="Times New Roman" panose="02020603050405020304" pitchFamily="18" charset="0"/>
              </a:rPr>
              <a:t>Substitution of the value of </a:t>
            </a:r>
            <a:r>
              <a:rPr lang="en-US" sz="2400" b="1" dirty="0" smtClean="0">
                <a:latin typeface="Symbol" panose="05050102010706020507" pitchFamily="18" charset="2"/>
                <a:cs typeface="Times New Roman" panose="02020603050405020304" pitchFamily="18" charset="0"/>
              </a:rPr>
              <a:t>q</a:t>
            </a:r>
            <a:r>
              <a:rPr lang="en-US" sz="2400" b="1" dirty="0" smtClean="0">
                <a:latin typeface="+mn-lt"/>
                <a:cs typeface="Times New Roman" panose="02020603050405020304" pitchFamily="18" charset="0"/>
              </a:rPr>
              <a:t> = </a:t>
            </a:r>
            <a:r>
              <a:rPr lang="en-US" sz="2400" b="1" dirty="0" err="1" smtClean="0">
                <a:latin typeface="Symbol" panose="05050102010706020507" pitchFamily="18" charset="2"/>
                <a:cs typeface="Times New Roman" panose="02020603050405020304" pitchFamily="18" charset="0"/>
              </a:rPr>
              <a:t>q</a:t>
            </a:r>
            <a:r>
              <a:rPr lang="en-US" sz="2400" b="1" baseline="-25000" dirty="0" err="1" smtClean="0">
                <a:latin typeface="+mn-lt"/>
                <a:cs typeface="Times New Roman" panose="02020603050405020304" pitchFamily="18" charset="0"/>
              </a:rPr>
              <a:t>cr</a:t>
            </a:r>
            <a:r>
              <a:rPr lang="en-US" sz="2400" b="1" dirty="0" smtClean="0">
                <a:latin typeface="+mn-lt"/>
                <a:cs typeface="Times New Roman" panose="02020603050405020304" pitchFamily="18" charset="0"/>
              </a:rPr>
              <a:t> into Eq. (&amp;&amp;&amp;) yields</a:t>
            </a:r>
            <a:endParaRPr lang="en-US" sz="2400" b="1" dirty="0">
              <a:latin typeface="+mn-lt"/>
              <a:cs typeface="Times New Roman" panose="02020603050405020304" pitchFamily="18" charset="0"/>
            </a:endParaRPr>
          </a:p>
        </p:txBody>
      </p:sp>
      <p:sp>
        <p:nvSpPr>
          <p:cNvPr id="25" name="Rectangle 24"/>
          <p:cNvSpPr/>
          <p:nvPr/>
        </p:nvSpPr>
        <p:spPr>
          <a:xfrm>
            <a:off x="4270504" y="4665364"/>
            <a:ext cx="1005404" cy="369332"/>
          </a:xfrm>
          <a:prstGeom prst="rect">
            <a:avLst/>
          </a:prstGeom>
        </p:spPr>
        <p:txBody>
          <a:bodyPr wrap="none">
            <a:spAutoFit/>
          </a:bodyPr>
          <a:lstStyle/>
          <a:p>
            <a:r>
              <a:rPr lang="en-US" b="1" dirty="0" smtClean="0">
                <a:solidFill>
                  <a:srgbClr val="FF0000"/>
                </a:solidFill>
                <a:latin typeface="Times-Roman"/>
              </a:rPr>
              <a:t>(&amp;&amp;&amp;&amp;)</a:t>
            </a:r>
            <a:endParaRPr lang="en-US" dirty="0">
              <a:solidFill>
                <a:srgbClr val="FF0000"/>
              </a:solidFill>
            </a:endParaRPr>
          </a:p>
        </p:txBody>
      </p:sp>
    </p:spTree>
    <p:extLst>
      <p:ext uri="{BB962C8B-B14F-4D97-AF65-F5344CB8AC3E}">
        <p14:creationId xmlns:p14="http://schemas.microsoft.com/office/powerpoint/2010/main" val="38472968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lum bright="-20000" contrast="40000"/>
          </a:blip>
          <a:stretch>
            <a:fillRect/>
          </a:stretch>
        </p:blipFill>
        <p:spPr>
          <a:xfrm>
            <a:off x="1248456" y="998273"/>
            <a:ext cx="3401297" cy="1003547"/>
          </a:xfrm>
          <a:prstGeom prst="rect">
            <a:avLst/>
          </a:prstGeom>
          <a:ln>
            <a:solidFill>
              <a:srgbClr val="0070C0"/>
            </a:solidFill>
          </a:ln>
        </p:spPr>
      </p:pic>
      <p:sp>
        <p:nvSpPr>
          <p:cNvPr id="13" name="Rectangle 12"/>
          <p:cNvSpPr/>
          <p:nvPr/>
        </p:nvSpPr>
        <p:spPr>
          <a:xfrm>
            <a:off x="196659" y="2144527"/>
            <a:ext cx="5352656" cy="461665"/>
          </a:xfrm>
          <a:prstGeom prst="rect">
            <a:avLst/>
          </a:prstGeom>
        </p:spPr>
        <p:txBody>
          <a:bodyPr wrap="square">
            <a:spAutoFit/>
          </a:bodyPr>
          <a:lstStyle/>
          <a:p>
            <a:pPr marL="285750" indent="-285750" algn="l" rtl="0">
              <a:buClr>
                <a:srgbClr val="0070C0"/>
              </a:buClr>
              <a:buFont typeface="Arial" panose="020B0604020202020204" pitchFamily="34" charset="0"/>
              <a:buChar char="•"/>
            </a:pPr>
            <a:r>
              <a:rPr lang="en-US" sz="2400" b="1" dirty="0" smtClean="0">
                <a:latin typeface="+mn-lt"/>
              </a:rPr>
              <a:t>For purely cohesive soils c </a:t>
            </a:r>
            <a:r>
              <a:rPr lang="en-US" sz="2400" b="1" dirty="0" smtClean="0">
                <a:latin typeface="+mn-lt"/>
                <a:sym typeface="Symbol" panose="05050102010706020507" pitchFamily="18" charset="2"/>
              </a:rPr>
              <a:t> 0     = 0.</a:t>
            </a:r>
            <a:endParaRPr lang="en-US" sz="2400" b="1" dirty="0">
              <a:latin typeface="+mn-lt"/>
            </a:endParaRPr>
          </a:p>
        </p:txBody>
      </p:sp>
      <mc:AlternateContent xmlns:mc="http://schemas.openxmlformats.org/markup-compatibility/2006" xmlns:a14="http://schemas.microsoft.com/office/drawing/2010/main">
        <mc:Choice Requires="a14">
          <p:sp>
            <p:nvSpPr>
              <p:cNvPr id="8" name="TextBox 7"/>
              <p:cNvSpPr txBox="1"/>
              <p:nvPr/>
            </p:nvSpPr>
            <p:spPr>
              <a:xfrm>
                <a:off x="732239" y="2823098"/>
                <a:ext cx="1414462" cy="698974"/>
              </a:xfrm>
              <a:prstGeom prst="rect">
                <a:avLst/>
              </a:prstGeom>
              <a:noFill/>
            </p:spPr>
            <p:txBody>
              <a:bodyPr wrap="square" lIns="0" tIns="0" rIns="0" bIns="0" rtlCol="0">
                <a:spAutoFit/>
              </a:bodyPr>
              <a:lstStyle/>
              <a:p>
                <a:pPr algn="l" rtl="0"/>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𝜽</m:t>
                          </m:r>
                        </m:e>
                        <m:sub>
                          <m:r>
                            <a:rPr lang="en-US" sz="2400" b="1" i="1" smtClean="0">
                              <a:latin typeface="Cambria Math" panose="02040503050406030204" pitchFamily="18" charset="0"/>
                            </a:rPr>
                            <m:t>𝒄𝒓</m:t>
                          </m:r>
                        </m:sub>
                      </m:sSub>
                      <m:r>
                        <a:rPr lang="en-US" sz="2400" b="1" i="1" smtClean="0">
                          <a:latin typeface="Cambria Math" panose="02040503050406030204" pitchFamily="18" charset="0"/>
                        </a:rPr>
                        <m:t>=</m:t>
                      </m:r>
                      <m:f>
                        <m:fPr>
                          <m:ctrlPr>
                            <a:rPr lang="en-US" sz="2400" b="1" i="1" smtClean="0">
                              <a:latin typeface="Cambria Math" panose="02040503050406030204" pitchFamily="18" charset="0"/>
                            </a:rPr>
                          </m:ctrlPr>
                        </m:fPr>
                        <m:num>
                          <m:r>
                            <a:rPr lang="en-US" sz="2400" b="1" i="1" smtClean="0">
                              <a:latin typeface="Cambria Math" panose="02040503050406030204" pitchFamily="18" charset="0"/>
                              <a:ea typeface="Cambria Math" panose="02040503050406030204" pitchFamily="18" charset="0"/>
                            </a:rPr>
                            <m:t>𝜷</m:t>
                          </m:r>
                        </m:num>
                        <m:den>
                          <m:r>
                            <a:rPr lang="en-US" sz="2400" b="1" i="1" smtClean="0">
                              <a:latin typeface="Cambria Math" panose="02040503050406030204" pitchFamily="18" charset="0"/>
                            </a:rPr>
                            <m:t>𝟐</m:t>
                          </m:r>
                        </m:den>
                      </m:f>
                    </m:oMath>
                  </m:oMathPara>
                </a14:m>
                <a:endParaRPr lang="en-US" sz="2400" b="1" dirty="0"/>
              </a:p>
            </p:txBody>
          </p:sp>
        </mc:Choice>
        <mc:Fallback xmlns="">
          <p:sp>
            <p:nvSpPr>
              <p:cNvPr id="8" name="TextBox 7"/>
              <p:cNvSpPr txBox="1">
                <a:spLocks noRot="1" noChangeAspect="1" noMove="1" noResize="1" noEditPoints="1" noAdjustHandles="1" noChangeArrowheads="1" noChangeShapeType="1" noTextEdit="1"/>
              </p:cNvSpPr>
              <p:nvPr/>
            </p:nvSpPr>
            <p:spPr>
              <a:xfrm>
                <a:off x="732239" y="2823098"/>
                <a:ext cx="1414462" cy="698974"/>
              </a:xfrm>
              <a:prstGeom prst="rect">
                <a:avLst/>
              </a:prstGeom>
              <a:blipFill rotWithShape="0">
                <a:blip r:embed="rId4"/>
                <a:stretch>
                  <a:fillRect/>
                </a:stretch>
              </a:blipFill>
            </p:spPr>
            <p:txBody>
              <a:bodyPr/>
              <a:lstStyle/>
              <a:p>
                <a:r>
                  <a:rPr lang="en-US">
                    <a:noFill/>
                  </a:rPr>
                  <a:t> </a:t>
                </a:r>
              </a:p>
            </p:txBody>
          </p:sp>
        </mc:Fallback>
      </mc:AlternateContent>
      <p:cxnSp>
        <p:nvCxnSpPr>
          <p:cNvPr id="10" name="Straight Arrow Connector 9"/>
          <p:cNvCxnSpPr/>
          <p:nvPr/>
        </p:nvCxnSpPr>
        <p:spPr>
          <a:xfrm>
            <a:off x="2389589" y="3172585"/>
            <a:ext cx="72438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p:cNvSpPr txBox="1"/>
              <p:nvPr/>
            </p:nvSpPr>
            <p:spPr>
              <a:xfrm>
                <a:off x="3409780" y="2802684"/>
                <a:ext cx="3415317" cy="821892"/>
              </a:xfrm>
              <a:prstGeom prst="rect">
                <a:avLst/>
              </a:prstGeom>
              <a:solidFill>
                <a:schemeClr val="accent1">
                  <a:lumMod val="40000"/>
                  <a:lumOff val="60000"/>
                </a:schemeClr>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𝑯</m:t>
                          </m:r>
                        </m:e>
                        <m:sub>
                          <m:r>
                            <a:rPr lang="en-US" sz="2400" b="1" i="1" smtClean="0">
                              <a:latin typeface="Cambria Math" panose="02040503050406030204" pitchFamily="18" charset="0"/>
                            </a:rPr>
                            <m:t>𝒄𝒓</m:t>
                          </m:r>
                        </m:sub>
                      </m:sSub>
                      <m:r>
                        <a:rPr lang="en-US" sz="2400" b="1" i="1" smtClean="0">
                          <a:latin typeface="Cambria Math" panose="02040503050406030204" pitchFamily="18" charset="0"/>
                        </a:rPr>
                        <m:t>=</m:t>
                      </m:r>
                      <m:f>
                        <m:fPr>
                          <m:ctrlPr>
                            <a:rPr lang="en-US" sz="2400" b="1" i="1" smtClean="0">
                              <a:latin typeface="Cambria Math" panose="02040503050406030204" pitchFamily="18" charset="0"/>
                            </a:rPr>
                          </m:ctrlPr>
                        </m:fPr>
                        <m:num>
                          <m:r>
                            <a:rPr lang="en-US" sz="2400" b="1" i="1" smtClean="0">
                              <a:latin typeface="Cambria Math" panose="02040503050406030204" pitchFamily="18" charset="0"/>
                            </a:rPr>
                            <m:t>𝟒</m:t>
                          </m:r>
                          <m:sSup>
                            <m:sSupPr>
                              <m:ctrlPr>
                                <a:rPr lang="en-US" sz="2400" b="1" i="1" smtClean="0">
                                  <a:latin typeface="Cambria Math" panose="02040503050406030204" pitchFamily="18" charset="0"/>
                                </a:rPr>
                              </m:ctrlPr>
                            </m:sSupPr>
                            <m:e>
                              <m:r>
                                <a:rPr lang="en-US" sz="2400" b="1" i="1" smtClean="0">
                                  <a:latin typeface="Cambria Math" panose="02040503050406030204" pitchFamily="18" charset="0"/>
                                </a:rPr>
                                <m:t>𝒄</m:t>
                              </m:r>
                            </m:e>
                            <m:sup>
                              <m:r>
                                <a:rPr lang="en-US" sz="2400" b="1" i="1" smtClean="0">
                                  <a:latin typeface="Cambria Math" panose="02040503050406030204" pitchFamily="18" charset="0"/>
                                </a:rPr>
                                <m:t>′</m:t>
                              </m:r>
                            </m:sup>
                          </m:sSup>
                        </m:num>
                        <m:den>
                          <m:r>
                            <a:rPr lang="en-US" sz="2400" b="1" i="1" smtClean="0">
                              <a:latin typeface="Cambria Math" panose="02040503050406030204" pitchFamily="18" charset="0"/>
                              <a:ea typeface="Cambria Math" panose="02040503050406030204" pitchFamily="18" charset="0"/>
                            </a:rPr>
                            <m:t>𝜸</m:t>
                          </m:r>
                        </m:den>
                      </m:f>
                      <m:d>
                        <m:dPr>
                          <m:begChr m:val="["/>
                          <m:endChr m:val="]"/>
                          <m:ctrlPr>
                            <a:rPr lang="en-US" sz="2400" b="1" i="1" smtClean="0">
                              <a:latin typeface="Cambria Math" panose="02040503050406030204" pitchFamily="18" charset="0"/>
                            </a:rPr>
                          </m:ctrlPr>
                        </m:dPr>
                        <m:e>
                          <m:f>
                            <m:fPr>
                              <m:ctrlPr>
                                <a:rPr lang="en-US" sz="2400" b="1" i="1" smtClean="0">
                                  <a:latin typeface="Cambria Math" panose="02040503050406030204" pitchFamily="18" charset="0"/>
                                </a:rPr>
                              </m:ctrlPr>
                            </m:fPr>
                            <m:num>
                              <m:func>
                                <m:funcPr>
                                  <m:ctrlPr>
                                    <a:rPr lang="en-US" sz="2400" b="1" i="1" smtClean="0">
                                      <a:latin typeface="Cambria Math" panose="02040503050406030204" pitchFamily="18" charset="0"/>
                                    </a:rPr>
                                  </m:ctrlPr>
                                </m:funcPr>
                                <m:fName>
                                  <m:r>
                                    <a:rPr lang="en-US" sz="2400" b="1" i="0" smtClean="0">
                                      <a:latin typeface="Cambria Math" panose="02040503050406030204" pitchFamily="18" charset="0"/>
                                    </a:rPr>
                                    <m:t>𝐬𝐢𝐧</m:t>
                                  </m:r>
                                </m:fName>
                                <m:e>
                                  <m:r>
                                    <a:rPr lang="en-US" sz="2400" b="1" i="1" smtClean="0">
                                      <a:latin typeface="Cambria Math" panose="02040503050406030204" pitchFamily="18" charset="0"/>
                                      <a:ea typeface="Cambria Math" panose="02040503050406030204" pitchFamily="18" charset="0"/>
                                    </a:rPr>
                                    <m:t>𝜷</m:t>
                                  </m:r>
                                </m:e>
                              </m:func>
                            </m:num>
                            <m:den>
                              <m:r>
                                <a:rPr lang="en-US" sz="2400" b="1" i="1" smtClean="0">
                                  <a:latin typeface="Cambria Math" panose="02040503050406030204" pitchFamily="18" charset="0"/>
                                </a:rPr>
                                <m:t>𝟏</m:t>
                              </m:r>
                              <m:r>
                                <a:rPr lang="en-US" sz="2400" b="1" i="1" smtClean="0">
                                  <a:latin typeface="Cambria Math" panose="02040503050406030204" pitchFamily="18" charset="0"/>
                                </a:rPr>
                                <m:t>−</m:t>
                              </m:r>
                              <m:func>
                                <m:funcPr>
                                  <m:ctrlPr>
                                    <a:rPr lang="en-US" sz="2400" b="1" i="1" smtClean="0">
                                      <a:latin typeface="Cambria Math" panose="02040503050406030204" pitchFamily="18" charset="0"/>
                                    </a:rPr>
                                  </m:ctrlPr>
                                </m:funcPr>
                                <m:fName>
                                  <m:r>
                                    <a:rPr lang="en-US" sz="2400" b="1" i="0" smtClean="0">
                                      <a:latin typeface="Cambria Math" panose="02040503050406030204" pitchFamily="18" charset="0"/>
                                    </a:rPr>
                                    <m:t>𝐜𝐨𝐬</m:t>
                                  </m:r>
                                </m:fName>
                                <m:e>
                                  <m:r>
                                    <a:rPr lang="en-US" sz="2400" b="1" i="1" smtClean="0">
                                      <a:latin typeface="Cambria Math" panose="02040503050406030204" pitchFamily="18" charset="0"/>
                                      <a:ea typeface="Cambria Math" panose="02040503050406030204" pitchFamily="18" charset="0"/>
                                    </a:rPr>
                                    <m:t>𝜷</m:t>
                                  </m:r>
                                </m:e>
                              </m:func>
                            </m:den>
                          </m:f>
                        </m:e>
                      </m:d>
                    </m:oMath>
                  </m:oMathPara>
                </a14:m>
                <a:endParaRPr lang="en-US" sz="2400" b="1" dirty="0"/>
              </a:p>
            </p:txBody>
          </p:sp>
        </mc:Choice>
        <mc:Fallback xmlns="">
          <p:sp>
            <p:nvSpPr>
              <p:cNvPr id="12" name="TextBox 11"/>
              <p:cNvSpPr txBox="1">
                <a:spLocks noRot="1" noChangeAspect="1" noMove="1" noResize="1" noEditPoints="1" noAdjustHandles="1" noChangeArrowheads="1" noChangeShapeType="1" noTextEdit="1"/>
              </p:cNvSpPr>
              <p:nvPr/>
            </p:nvSpPr>
            <p:spPr>
              <a:xfrm>
                <a:off x="3409780" y="2802684"/>
                <a:ext cx="3415317" cy="821892"/>
              </a:xfrm>
              <a:prstGeom prst="rect">
                <a:avLst/>
              </a:prstGeom>
              <a:blipFill rotWithShape="0">
                <a:blip r:embed="rId5"/>
                <a:stretch>
                  <a:fillRect/>
                </a:stretch>
              </a:blipFill>
            </p:spPr>
            <p:txBody>
              <a:bodyPr/>
              <a:lstStyle/>
              <a:p>
                <a:r>
                  <a:rPr lang="en-US">
                    <a:noFill/>
                  </a:rPr>
                  <a:t> </a:t>
                </a:r>
              </a:p>
            </p:txBody>
          </p:sp>
        </mc:Fallback>
      </mc:AlternateContent>
      <p:sp>
        <p:nvSpPr>
          <p:cNvPr id="20" name="Rectangle 19"/>
          <p:cNvSpPr/>
          <p:nvPr/>
        </p:nvSpPr>
        <p:spPr>
          <a:xfrm>
            <a:off x="196658" y="286386"/>
            <a:ext cx="8565778" cy="646331"/>
          </a:xfrm>
          <a:prstGeom prst="rect">
            <a:avLst/>
          </a:prstGeom>
        </p:spPr>
        <p:txBody>
          <a:bodyPr wrap="square">
            <a:spAutoFit/>
          </a:bodyPr>
          <a:lstStyle/>
          <a:p>
            <a:pPr algn="l" rtl="0"/>
            <a:r>
              <a:rPr lang="en-US" b="1" dirty="0">
                <a:latin typeface="Times-Roman"/>
              </a:rPr>
              <a:t>The </a:t>
            </a:r>
            <a:r>
              <a:rPr lang="en-US" b="1" dirty="0">
                <a:solidFill>
                  <a:srgbClr val="0B0BEF"/>
                </a:solidFill>
                <a:latin typeface="Times-Roman"/>
              </a:rPr>
              <a:t>maximum</a:t>
            </a:r>
            <a:r>
              <a:rPr lang="en-US" b="1" dirty="0">
                <a:latin typeface="Times-Roman"/>
              </a:rPr>
              <a:t> </a:t>
            </a:r>
            <a:r>
              <a:rPr lang="en-US" b="1" dirty="0">
                <a:solidFill>
                  <a:srgbClr val="0B0BEF"/>
                </a:solidFill>
                <a:latin typeface="Times-Roman"/>
              </a:rPr>
              <a:t>height</a:t>
            </a:r>
            <a:r>
              <a:rPr lang="en-US" b="1" dirty="0">
                <a:latin typeface="Times-Roman"/>
              </a:rPr>
              <a:t> of the slope for which critical equilibrium occurs can </a:t>
            </a:r>
            <a:r>
              <a:rPr lang="en-US" b="1" dirty="0" smtClean="0">
                <a:latin typeface="Times-Roman"/>
              </a:rPr>
              <a:t>be obtained by substituting                                   </a:t>
            </a:r>
            <a:r>
              <a:rPr lang="en-US" b="1" dirty="0" err="1" smtClean="0">
                <a:latin typeface="Times-Roman"/>
              </a:rPr>
              <a:t>iinto</a:t>
            </a:r>
            <a:r>
              <a:rPr lang="en-US" b="1" dirty="0" smtClean="0">
                <a:latin typeface="Times-Roman"/>
              </a:rPr>
              <a:t>   into Eq. (&amp;&amp;&amp;&amp;)</a:t>
            </a:r>
            <a:endParaRPr lang="en-US" b="1" dirty="0"/>
          </a:p>
        </p:txBody>
      </p:sp>
      <p:pic>
        <p:nvPicPr>
          <p:cNvPr id="4" name="Picture 3"/>
          <p:cNvPicPr>
            <a:picLocks noChangeAspect="1"/>
          </p:cNvPicPr>
          <p:nvPr/>
        </p:nvPicPr>
        <p:blipFill>
          <a:blip r:embed="rId6"/>
          <a:stretch>
            <a:fillRect/>
          </a:stretch>
        </p:blipFill>
        <p:spPr>
          <a:xfrm>
            <a:off x="3409780" y="562952"/>
            <a:ext cx="2664130" cy="363967"/>
          </a:xfrm>
          <a:prstGeom prst="rect">
            <a:avLst/>
          </a:prstGeom>
        </p:spPr>
      </p:pic>
    </p:spTree>
    <p:extLst>
      <p:ext uri="{BB962C8B-B14F-4D97-AF65-F5344CB8AC3E}">
        <p14:creationId xmlns:p14="http://schemas.microsoft.com/office/powerpoint/2010/main" val="382579445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30757" y="644183"/>
            <a:ext cx="8070306" cy="3093154"/>
          </a:xfrm>
          <a:prstGeom prst="rect">
            <a:avLst/>
          </a:prstGeom>
        </p:spPr>
        <p:txBody>
          <a:bodyPr wrap="square">
            <a:spAutoFit/>
          </a:bodyPr>
          <a:lstStyle/>
          <a:p>
            <a:pPr algn="just" rtl="0"/>
            <a:r>
              <a:rPr lang="en-US" sz="2000" b="1" dirty="0"/>
              <a:t>A cut is to be made in a soil </a:t>
            </a:r>
            <a:r>
              <a:rPr lang="en-US" sz="2000" b="1" dirty="0" smtClean="0"/>
              <a:t>having properties as shown in the figure below.</a:t>
            </a:r>
          </a:p>
          <a:p>
            <a:pPr algn="just" rtl="0"/>
            <a:endParaRPr lang="en-US" sz="2000" b="1" dirty="0" smtClean="0"/>
          </a:p>
          <a:p>
            <a:pPr algn="just" rtl="0"/>
            <a:r>
              <a:rPr lang="en-US" sz="2000" b="1" dirty="0" smtClean="0"/>
              <a:t>If the failure surface is assumed to be finite plane, determine the followings:</a:t>
            </a:r>
            <a:endParaRPr lang="en-US" sz="2000" b="1" dirty="0"/>
          </a:p>
          <a:p>
            <a:pPr algn="just" rtl="0">
              <a:spcBef>
                <a:spcPts val="600"/>
              </a:spcBef>
            </a:pPr>
            <a:r>
              <a:rPr lang="en-US" sz="2000" b="1" dirty="0" smtClean="0">
                <a:solidFill>
                  <a:srgbClr val="0070C0"/>
                </a:solidFill>
              </a:rPr>
              <a:t>(a) </a:t>
            </a:r>
            <a:r>
              <a:rPr lang="en-US" sz="2000" b="1" dirty="0" smtClean="0"/>
              <a:t>The angle of the </a:t>
            </a:r>
            <a:r>
              <a:rPr lang="en-US" sz="2000" b="1" dirty="0" smtClean="0">
                <a:cs typeface="Times New Roman" panose="02020603050405020304" pitchFamily="18" charset="0"/>
              </a:rPr>
              <a:t>critical </a:t>
            </a:r>
            <a:r>
              <a:rPr lang="en-US" sz="2000" b="1" dirty="0">
                <a:cs typeface="Times New Roman" panose="02020603050405020304" pitchFamily="18" charset="0"/>
              </a:rPr>
              <a:t>failure plane</a:t>
            </a:r>
            <a:r>
              <a:rPr lang="en-US" sz="2000" b="1" dirty="0" smtClean="0"/>
              <a:t>. </a:t>
            </a:r>
          </a:p>
          <a:p>
            <a:pPr algn="just" rtl="0">
              <a:spcBef>
                <a:spcPts val="600"/>
              </a:spcBef>
            </a:pPr>
            <a:r>
              <a:rPr lang="en-US" sz="2000" b="1" dirty="0" smtClean="0">
                <a:solidFill>
                  <a:srgbClr val="0070C0"/>
                </a:solidFill>
              </a:rPr>
              <a:t>(b) </a:t>
            </a:r>
            <a:r>
              <a:rPr lang="en-US" sz="2000" b="1" dirty="0" smtClean="0"/>
              <a:t>The critical depth of the cut slope </a:t>
            </a:r>
          </a:p>
          <a:p>
            <a:pPr marL="400050" indent="-400050" algn="just" rtl="0">
              <a:spcBef>
                <a:spcPts val="600"/>
              </a:spcBef>
            </a:pPr>
            <a:r>
              <a:rPr lang="en-US" sz="2000" b="1" dirty="0" smtClean="0">
                <a:solidFill>
                  <a:srgbClr val="0070C0"/>
                </a:solidFill>
              </a:rPr>
              <a:t>(c) </a:t>
            </a:r>
            <a:r>
              <a:rPr lang="en-US" sz="2000" b="1" dirty="0" smtClean="0"/>
              <a:t>The safe (design) depth </a:t>
            </a:r>
            <a:r>
              <a:rPr lang="en-US" sz="2000" b="1" dirty="0"/>
              <a:t>of the cut </a:t>
            </a:r>
            <a:r>
              <a:rPr lang="en-US" sz="2000" b="1" dirty="0" smtClean="0"/>
              <a:t>slope. Assume the </a:t>
            </a:r>
            <a:r>
              <a:rPr lang="en-US" sz="2000" b="1" dirty="0"/>
              <a:t>factor of safety (</a:t>
            </a:r>
            <a:r>
              <a:rPr lang="en-US" sz="2000" b="1" dirty="0" err="1" smtClean="0"/>
              <a:t>F</a:t>
            </a:r>
            <a:r>
              <a:rPr lang="en-US" sz="2000" b="1" baseline="-25000" dirty="0" err="1" smtClean="0"/>
              <a:t>s</a:t>
            </a:r>
            <a:r>
              <a:rPr lang="en-US" sz="2000" b="1" dirty="0" smtClean="0"/>
              <a:t>=3)?</a:t>
            </a:r>
            <a:endParaRPr lang="en-US" sz="2000" b="1" dirty="0"/>
          </a:p>
        </p:txBody>
      </p:sp>
      <p:sp>
        <p:nvSpPr>
          <p:cNvPr id="9" name="Rectangle 8"/>
          <p:cNvSpPr/>
          <p:nvPr/>
        </p:nvSpPr>
        <p:spPr>
          <a:xfrm>
            <a:off x="155954" y="48434"/>
            <a:ext cx="1662635" cy="523220"/>
          </a:xfrm>
          <a:prstGeom prst="rect">
            <a:avLst/>
          </a:prstGeom>
        </p:spPr>
        <p:txBody>
          <a:bodyPr wrap="none">
            <a:spAutoFit/>
          </a:bodyPr>
          <a:lstStyle/>
          <a:p>
            <a:pPr algn="l" rtl="0"/>
            <a:r>
              <a:rPr lang="en-US" sz="2800" b="1" u="sng" dirty="0" smtClean="0">
                <a:solidFill>
                  <a:srgbClr val="0B0BEF"/>
                </a:solidFill>
              </a:rPr>
              <a:t>Example</a:t>
            </a:r>
            <a:endParaRPr lang="en-US" sz="2800" b="1" u="sng" dirty="0">
              <a:solidFill>
                <a:srgbClr val="0B0BEF"/>
              </a:solidFill>
            </a:endParaRPr>
          </a:p>
        </p:txBody>
      </p:sp>
      <p:cxnSp>
        <p:nvCxnSpPr>
          <p:cNvPr id="11" name="Straight Arrow Connector 10"/>
          <p:cNvCxnSpPr/>
          <p:nvPr/>
        </p:nvCxnSpPr>
        <p:spPr>
          <a:xfrm>
            <a:off x="5553604" y="4164863"/>
            <a:ext cx="0" cy="179284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328730" y="4754362"/>
            <a:ext cx="381836" cy="369332"/>
          </a:xfrm>
          <a:prstGeom prst="rect">
            <a:avLst/>
          </a:prstGeom>
          <a:solidFill>
            <a:schemeClr val="bg1"/>
          </a:solidFill>
        </p:spPr>
        <p:txBody>
          <a:bodyPr wrap="none">
            <a:spAutoFit/>
          </a:bodyPr>
          <a:lstStyle/>
          <a:p>
            <a:r>
              <a:rPr lang="en-US" dirty="0"/>
              <a:t> </a:t>
            </a:r>
            <a:r>
              <a:rPr lang="en-US" dirty="0" smtClean="0"/>
              <a:t>H</a:t>
            </a:r>
            <a:endParaRPr lang="en-US" dirty="0"/>
          </a:p>
        </p:txBody>
      </p:sp>
      <p:sp>
        <p:nvSpPr>
          <p:cNvPr id="21" name="Arc 20"/>
          <p:cNvSpPr/>
          <p:nvPr/>
        </p:nvSpPr>
        <p:spPr>
          <a:xfrm>
            <a:off x="5653890" y="5596425"/>
            <a:ext cx="545722" cy="602072"/>
          </a:xfrm>
          <a:prstGeom prst="arc">
            <a:avLst>
              <a:gd name="adj1" fmla="val 16702580"/>
              <a:gd name="adj2" fmla="val 135540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6158266" y="5546815"/>
            <a:ext cx="500458" cy="369332"/>
          </a:xfrm>
          <a:prstGeom prst="rect">
            <a:avLst/>
          </a:prstGeom>
          <a:noFill/>
        </p:spPr>
        <p:txBody>
          <a:bodyPr wrap="none">
            <a:spAutoFit/>
          </a:bodyPr>
          <a:lstStyle/>
          <a:p>
            <a:r>
              <a:rPr lang="en-US" dirty="0" smtClean="0">
                <a:latin typeface="Symbol" panose="05050102010706020507" pitchFamily="18" charset="2"/>
              </a:rPr>
              <a:t>45</a:t>
            </a:r>
            <a:r>
              <a:rPr lang="en-US" baseline="30000" dirty="0" smtClean="0">
                <a:latin typeface="Symbol" panose="05050102010706020507" pitchFamily="18" charset="2"/>
              </a:rPr>
              <a:t>o</a:t>
            </a:r>
            <a:endParaRPr lang="en-US" baseline="30000" dirty="0">
              <a:latin typeface="Symbol" panose="05050102010706020507" pitchFamily="18" charset="2"/>
            </a:endParaRPr>
          </a:p>
        </p:txBody>
      </p:sp>
      <p:sp>
        <p:nvSpPr>
          <p:cNvPr id="22" name="Freeform 21"/>
          <p:cNvSpPr/>
          <p:nvPr/>
        </p:nvSpPr>
        <p:spPr>
          <a:xfrm>
            <a:off x="5203065" y="4108361"/>
            <a:ext cx="3567448" cy="1893194"/>
          </a:xfrm>
          <a:custGeom>
            <a:avLst/>
            <a:gdLst>
              <a:gd name="connsiteX0" fmla="*/ 3567448 w 3567448"/>
              <a:gd name="connsiteY0" fmla="*/ 0 h 1893194"/>
              <a:gd name="connsiteX1" fmla="*/ 1983346 w 3567448"/>
              <a:gd name="connsiteY1" fmla="*/ 0 h 1893194"/>
              <a:gd name="connsiteX2" fmla="*/ 463639 w 3567448"/>
              <a:gd name="connsiteY2" fmla="*/ 1880315 h 1893194"/>
              <a:gd name="connsiteX3" fmla="*/ 0 w 3567448"/>
              <a:gd name="connsiteY3" fmla="*/ 1893194 h 1893194"/>
            </a:gdLst>
            <a:ahLst/>
            <a:cxnLst>
              <a:cxn ang="0">
                <a:pos x="connsiteX0" y="connsiteY0"/>
              </a:cxn>
              <a:cxn ang="0">
                <a:pos x="connsiteX1" y="connsiteY1"/>
              </a:cxn>
              <a:cxn ang="0">
                <a:pos x="connsiteX2" y="connsiteY2"/>
              </a:cxn>
              <a:cxn ang="0">
                <a:pos x="connsiteX3" y="connsiteY3"/>
              </a:cxn>
            </a:cxnLst>
            <a:rect l="l" t="t" r="r" b="b"/>
            <a:pathLst>
              <a:path w="3567448" h="1893194">
                <a:moveTo>
                  <a:pt x="3567448" y="0"/>
                </a:moveTo>
                <a:lnTo>
                  <a:pt x="1983346" y="0"/>
                </a:lnTo>
                <a:lnTo>
                  <a:pt x="463639" y="1880315"/>
                </a:lnTo>
                <a:lnTo>
                  <a:pt x="0" y="189319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a:stCxn id="22" idx="2"/>
          </p:cNvCxnSpPr>
          <p:nvPr/>
        </p:nvCxnSpPr>
        <p:spPr>
          <a:xfrm>
            <a:off x="5666704" y="5988676"/>
            <a:ext cx="992020" cy="12879"/>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328730" y="4108361"/>
            <a:ext cx="598021"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7483801" y="4718679"/>
            <a:ext cx="1641796" cy="923330"/>
          </a:xfrm>
          <a:prstGeom prst="rect">
            <a:avLst/>
          </a:prstGeom>
        </p:spPr>
        <p:txBody>
          <a:bodyPr wrap="none">
            <a:spAutoFit/>
          </a:bodyPr>
          <a:lstStyle/>
          <a:p>
            <a:pPr marL="285750" indent="-285750" algn="l" rtl="0">
              <a:buFont typeface="Symbol" panose="05050102010706020507" pitchFamily="18" charset="2"/>
              <a:buChar char="g"/>
            </a:pPr>
            <a:r>
              <a:rPr lang="en-US" b="1" dirty="0" smtClean="0">
                <a:solidFill>
                  <a:srgbClr val="0B0BEF"/>
                </a:solidFill>
              </a:rPr>
              <a:t>= 20 </a:t>
            </a:r>
            <a:r>
              <a:rPr lang="en-US" b="1" dirty="0" err="1" smtClean="0">
                <a:solidFill>
                  <a:srgbClr val="0B0BEF"/>
                </a:solidFill>
              </a:rPr>
              <a:t>kN</a:t>
            </a:r>
            <a:r>
              <a:rPr lang="en-US" b="1" dirty="0" smtClean="0">
                <a:solidFill>
                  <a:srgbClr val="0B0BEF"/>
                </a:solidFill>
              </a:rPr>
              <a:t>/m</a:t>
            </a:r>
            <a:r>
              <a:rPr lang="en-US" b="1" baseline="30000" dirty="0" smtClean="0">
                <a:solidFill>
                  <a:srgbClr val="0B0BEF"/>
                </a:solidFill>
              </a:rPr>
              <a:t>3</a:t>
            </a:r>
          </a:p>
          <a:p>
            <a:pPr algn="l" rtl="0"/>
            <a:r>
              <a:rPr lang="en-US" b="1" dirty="0" smtClean="0">
                <a:solidFill>
                  <a:srgbClr val="0B0BEF"/>
                </a:solidFill>
                <a:latin typeface="Symbol" panose="05050102010706020507" pitchFamily="18" charset="2"/>
              </a:rPr>
              <a:t>f</a:t>
            </a:r>
            <a:r>
              <a:rPr lang="en-US" b="1" dirty="0" smtClean="0">
                <a:solidFill>
                  <a:srgbClr val="0B0BEF"/>
                </a:solidFill>
              </a:rPr>
              <a:t>’=15</a:t>
            </a:r>
            <a:r>
              <a:rPr lang="en-US" b="1" baseline="30000" dirty="0" smtClean="0">
                <a:solidFill>
                  <a:srgbClr val="0B0BEF"/>
                </a:solidFill>
              </a:rPr>
              <a:t>o</a:t>
            </a:r>
          </a:p>
          <a:p>
            <a:pPr algn="l" rtl="0"/>
            <a:r>
              <a:rPr lang="en-US" b="1" dirty="0" smtClean="0">
                <a:solidFill>
                  <a:srgbClr val="0B0BEF"/>
                </a:solidFill>
              </a:rPr>
              <a:t>c’=50 </a:t>
            </a:r>
            <a:r>
              <a:rPr lang="en-US" b="1" dirty="0" err="1" smtClean="0">
                <a:solidFill>
                  <a:srgbClr val="0B0BEF"/>
                </a:solidFill>
              </a:rPr>
              <a:t>kPa</a:t>
            </a:r>
            <a:endParaRPr lang="en-US" b="1" dirty="0">
              <a:solidFill>
                <a:srgbClr val="0B0BEF"/>
              </a:solidFill>
            </a:endParaRPr>
          </a:p>
        </p:txBody>
      </p:sp>
      <p:pic>
        <p:nvPicPr>
          <p:cNvPr id="35" name="Picture 34"/>
          <p:cNvPicPr>
            <a:picLocks noChangeAspect="1"/>
          </p:cNvPicPr>
          <p:nvPr/>
        </p:nvPicPr>
        <p:blipFill>
          <a:blip r:embed="rId3">
            <a:clrChange>
              <a:clrFrom>
                <a:srgbClr val="D4EFFC"/>
              </a:clrFrom>
              <a:clrTo>
                <a:srgbClr val="D4EFFC">
                  <a:alpha val="0"/>
                </a:srgbClr>
              </a:clrTo>
            </a:clrChange>
            <a:grayscl/>
            <a:lum bright="-20000" contrast="40000"/>
          </a:blip>
          <a:stretch>
            <a:fillRect/>
          </a:stretch>
        </p:blipFill>
        <p:spPr>
          <a:xfrm>
            <a:off x="501802" y="4712081"/>
            <a:ext cx="3401297" cy="1003547"/>
          </a:xfrm>
          <a:prstGeom prst="rect">
            <a:avLst/>
          </a:prstGeom>
          <a:ln>
            <a:solidFill>
              <a:srgbClr val="FF0000"/>
            </a:solidFill>
          </a:ln>
        </p:spPr>
      </p:pic>
      <p:sp>
        <p:nvSpPr>
          <p:cNvPr id="36" name="Rectangle 35"/>
          <p:cNvSpPr/>
          <p:nvPr/>
        </p:nvSpPr>
        <p:spPr>
          <a:xfrm>
            <a:off x="273717" y="4164863"/>
            <a:ext cx="1928733" cy="369332"/>
          </a:xfrm>
          <a:prstGeom prst="rect">
            <a:avLst/>
          </a:prstGeom>
        </p:spPr>
        <p:txBody>
          <a:bodyPr wrap="none">
            <a:spAutoFit/>
          </a:bodyPr>
          <a:lstStyle/>
          <a:p>
            <a:r>
              <a:rPr lang="en-US" b="1" dirty="0" smtClean="0">
                <a:solidFill>
                  <a:srgbClr val="C00000"/>
                </a:solidFill>
              </a:rPr>
              <a:t>Given equation:</a:t>
            </a:r>
            <a:endParaRPr lang="en-US" b="1" dirty="0">
              <a:solidFill>
                <a:srgbClr val="C00000"/>
              </a:solidFill>
            </a:endParaRPr>
          </a:p>
        </p:txBody>
      </p:sp>
    </p:spTree>
    <p:extLst>
      <p:ext uri="{BB962C8B-B14F-4D97-AF65-F5344CB8AC3E}">
        <p14:creationId xmlns:p14="http://schemas.microsoft.com/office/powerpoint/2010/main" val="344501696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89524" y="872706"/>
            <a:ext cx="4715414" cy="1646605"/>
          </a:xfrm>
          <a:prstGeom prst="rect">
            <a:avLst/>
          </a:prstGeom>
        </p:spPr>
        <p:txBody>
          <a:bodyPr wrap="square">
            <a:spAutoFit/>
          </a:bodyPr>
          <a:lstStyle/>
          <a:p>
            <a:pPr marL="457200" indent="-457200" algn="just" rtl="0">
              <a:spcBef>
                <a:spcPts val="600"/>
              </a:spcBef>
            </a:pPr>
            <a:r>
              <a:rPr lang="en-US" sz="2400" b="1" dirty="0" smtClean="0">
                <a:solidFill>
                  <a:srgbClr val="0070C0"/>
                </a:solidFill>
                <a:latin typeface="+mn-lt"/>
              </a:rPr>
              <a:t>(a) </a:t>
            </a:r>
            <a:r>
              <a:rPr lang="en-US" sz="2400" b="1" dirty="0" smtClean="0">
                <a:latin typeface="+mn-lt"/>
              </a:rPr>
              <a:t>The angle of the </a:t>
            </a:r>
            <a:r>
              <a:rPr lang="en-US" sz="2400" b="1" dirty="0" smtClean="0">
                <a:latin typeface="+mn-lt"/>
                <a:cs typeface="Times New Roman" panose="02020603050405020304" pitchFamily="18" charset="0"/>
              </a:rPr>
              <a:t>critical </a:t>
            </a:r>
            <a:r>
              <a:rPr lang="en-US" sz="2400" b="1" dirty="0">
                <a:latin typeface="+mn-lt"/>
                <a:cs typeface="Times New Roman" panose="02020603050405020304" pitchFamily="18" charset="0"/>
              </a:rPr>
              <a:t>failure </a:t>
            </a:r>
            <a:r>
              <a:rPr lang="en-US" sz="2400" b="1" dirty="0" smtClean="0">
                <a:latin typeface="+mn-lt"/>
                <a:cs typeface="Times New Roman" panose="02020603050405020304" pitchFamily="18" charset="0"/>
              </a:rPr>
              <a:t>plane </a:t>
            </a:r>
            <a:r>
              <a:rPr lang="en-US" sz="2400" b="1" dirty="0" smtClean="0">
                <a:solidFill>
                  <a:srgbClr val="FF0000"/>
                </a:solidFill>
                <a:latin typeface="Symbol" panose="05050102010706020507" pitchFamily="18" charset="2"/>
                <a:cs typeface="Times New Roman" panose="02020603050405020304" pitchFamily="18" charset="0"/>
              </a:rPr>
              <a:t>q</a:t>
            </a:r>
            <a:r>
              <a:rPr lang="en-US" sz="2400" b="1" dirty="0" smtClean="0">
                <a:latin typeface="+mn-lt"/>
              </a:rPr>
              <a:t> can be calculated from:</a:t>
            </a:r>
          </a:p>
          <a:p>
            <a:pPr marL="514350" indent="-514350" algn="just" rtl="0">
              <a:spcBef>
                <a:spcPts val="600"/>
              </a:spcBef>
            </a:pPr>
            <a:r>
              <a:rPr lang="en-US" sz="2400" b="1" dirty="0" smtClean="0">
                <a:solidFill>
                  <a:srgbClr val="0070C0"/>
                </a:solidFill>
                <a:latin typeface="+mn-lt"/>
              </a:rPr>
              <a:t>(b) </a:t>
            </a:r>
            <a:r>
              <a:rPr lang="en-US" sz="2400" b="1" dirty="0" smtClean="0">
                <a:latin typeface="+mn-lt"/>
              </a:rPr>
              <a:t>The critical depth of the cut slope can be calculated from:</a:t>
            </a:r>
          </a:p>
        </p:txBody>
      </p:sp>
      <p:cxnSp>
        <p:nvCxnSpPr>
          <p:cNvPr id="11" name="Straight Arrow Connector 10"/>
          <p:cNvCxnSpPr/>
          <p:nvPr/>
        </p:nvCxnSpPr>
        <p:spPr>
          <a:xfrm>
            <a:off x="5610561" y="2984749"/>
            <a:ext cx="0" cy="179284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352024" y="3574248"/>
            <a:ext cx="415499" cy="369332"/>
          </a:xfrm>
          <a:prstGeom prst="rect">
            <a:avLst/>
          </a:prstGeom>
          <a:solidFill>
            <a:schemeClr val="bg1"/>
          </a:solidFill>
        </p:spPr>
        <p:txBody>
          <a:bodyPr wrap="none">
            <a:spAutoFit/>
          </a:bodyPr>
          <a:lstStyle/>
          <a:p>
            <a:r>
              <a:rPr lang="en-US" b="1" dirty="0"/>
              <a:t> </a:t>
            </a:r>
            <a:r>
              <a:rPr lang="en-US" b="1" dirty="0" smtClean="0"/>
              <a:t>H</a:t>
            </a:r>
            <a:endParaRPr lang="en-US" b="1" dirty="0"/>
          </a:p>
        </p:txBody>
      </p:sp>
      <p:sp>
        <p:nvSpPr>
          <p:cNvPr id="13" name="Rectangle 12"/>
          <p:cNvSpPr/>
          <p:nvPr/>
        </p:nvSpPr>
        <p:spPr>
          <a:xfrm>
            <a:off x="7540758" y="3538565"/>
            <a:ext cx="1641796" cy="923330"/>
          </a:xfrm>
          <a:prstGeom prst="rect">
            <a:avLst/>
          </a:prstGeom>
        </p:spPr>
        <p:txBody>
          <a:bodyPr wrap="none">
            <a:spAutoFit/>
          </a:bodyPr>
          <a:lstStyle/>
          <a:p>
            <a:pPr marL="285750" indent="-285750" algn="l" rtl="0">
              <a:buFont typeface="Symbol" panose="05050102010706020507" pitchFamily="18" charset="2"/>
              <a:buChar char="g"/>
            </a:pPr>
            <a:r>
              <a:rPr lang="en-US" b="1" dirty="0" smtClean="0"/>
              <a:t>= 20 </a:t>
            </a:r>
            <a:r>
              <a:rPr lang="en-US" b="1" dirty="0" err="1" smtClean="0"/>
              <a:t>kN</a:t>
            </a:r>
            <a:r>
              <a:rPr lang="en-US" b="1" dirty="0" smtClean="0"/>
              <a:t>/m</a:t>
            </a:r>
            <a:r>
              <a:rPr lang="en-US" b="1" baseline="30000" dirty="0" smtClean="0"/>
              <a:t>3</a:t>
            </a:r>
          </a:p>
          <a:p>
            <a:pPr algn="l" rtl="0"/>
            <a:r>
              <a:rPr lang="en-US" b="1" dirty="0" smtClean="0">
                <a:latin typeface="Symbol" panose="05050102010706020507" pitchFamily="18" charset="2"/>
              </a:rPr>
              <a:t>f</a:t>
            </a:r>
            <a:r>
              <a:rPr lang="en-US" b="1" dirty="0" smtClean="0"/>
              <a:t>’=15</a:t>
            </a:r>
            <a:r>
              <a:rPr lang="en-US" b="1" baseline="30000" dirty="0" smtClean="0"/>
              <a:t>o</a:t>
            </a:r>
          </a:p>
          <a:p>
            <a:pPr algn="l" rtl="0"/>
            <a:r>
              <a:rPr lang="en-US" b="1" dirty="0" smtClean="0"/>
              <a:t>c’=50 </a:t>
            </a:r>
            <a:r>
              <a:rPr lang="en-US" b="1" dirty="0" err="1" smtClean="0"/>
              <a:t>kPa</a:t>
            </a:r>
            <a:endParaRPr lang="en-US" b="1" dirty="0"/>
          </a:p>
        </p:txBody>
      </p:sp>
      <p:sp>
        <p:nvSpPr>
          <p:cNvPr id="21" name="Arc 20"/>
          <p:cNvSpPr/>
          <p:nvPr/>
        </p:nvSpPr>
        <p:spPr>
          <a:xfrm>
            <a:off x="5710847" y="4416311"/>
            <a:ext cx="545722" cy="602072"/>
          </a:xfrm>
          <a:prstGeom prst="arc">
            <a:avLst>
              <a:gd name="adj1" fmla="val 16702580"/>
              <a:gd name="adj2" fmla="val 135540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6215223" y="4366701"/>
            <a:ext cx="500458" cy="369332"/>
          </a:xfrm>
          <a:prstGeom prst="rect">
            <a:avLst/>
          </a:prstGeom>
          <a:noFill/>
        </p:spPr>
        <p:txBody>
          <a:bodyPr wrap="none">
            <a:spAutoFit/>
          </a:bodyPr>
          <a:lstStyle/>
          <a:p>
            <a:r>
              <a:rPr lang="en-US" b="1" dirty="0" smtClean="0">
                <a:latin typeface="Symbol" panose="05050102010706020507" pitchFamily="18" charset="2"/>
              </a:rPr>
              <a:t>45</a:t>
            </a:r>
            <a:r>
              <a:rPr lang="en-US" b="1" baseline="30000" dirty="0" smtClean="0">
                <a:latin typeface="Symbol" panose="05050102010706020507" pitchFamily="18" charset="2"/>
              </a:rPr>
              <a:t>o</a:t>
            </a:r>
            <a:endParaRPr lang="en-US" b="1" baseline="30000" dirty="0">
              <a:latin typeface="Symbol" panose="05050102010706020507" pitchFamily="18" charset="2"/>
            </a:endParaRPr>
          </a:p>
        </p:txBody>
      </p:sp>
      <p:sp>
        <p:nvSpPr>
          <p:cNvPr id="22" name="Freeform 21"/>
          <p:cNvSpPr/>
          <p:nvPr/>
        </p:nvSpPr>
        <p:spPr>
          <a:xfrm>
            <a:off x="5260022" y="2928247"/>
            <a:ext cx="3567448" cy="1893194"/>
          </a:xfrm>
          <a:custGeom>
            <a:avLst/>
            <a:gdLst>
              <a:gd name="connsiteX0" fmla="*/ 3567448 w 3567448"/>
              <a:gd name="connsiteY0" fmla="*/ 0 h 1893194"/>
              <a:gd name="connsiteX1" fmla="*/ 1983346 w 3567448"/>
              <a:gd name="connsiteY1" fmla="*/ 0 h 1893194"/>
              <a:gd name="connsiteX2" fmla="*/ 463639 w 3567448"/>
              <a:gd name="connsiteY2" fmla="*/ 1880315 h 1893194"/>
              <a:gd name="connsiteX3" fmla="*/ 0 w 3567448"/>
              <a:gd name="connsiteY3" fmla="*/ 1893194 h 1893194"/>
            </a:gdLst>
            <a:ahLst/>
            <a:cxnLst>
              <a:cxn ang="0">
                <a:pos x="connsiteX0" y="connsiteY0"/>
              </a:cxn>
              <a:cxn ang="0">
                <a:pos x="connsiteX1" y="connsiteY1"/>
              </a:cxn>
              <a:cxn ang="0">
                <a:pos x="connsiteX2" y="connsiteY2"/>
              </a:cxn>
              <a:cxn ang="0">
                <a:pos x="connsiteX3" y="connsiteY3"/>
              </a:cxn>
            </a:cxnLst>
            <a:rect l="l" t="t" r="r" b="b"/>
            <a:pathLst>
              <a:path w="3567448" h="1893194">
                <a:moveTo>
                  <a:pt x="3567448" y="0"/>
                </a:moveTo>
                <a:lnTo>
                  <a:pt x="1983346" y="0"/>
                </a:lnTo>
                <a:lnTo>
                  <a:pt x="463639" y="1880315"/>
                </a:lnTo>
                <a:lnTo>
                  <a:pt x="0" y="189319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a:stCxn id="22" idx="2"/>
          </p:cNvCxnSpPr>
          <p:nvPr/>
        </p:nvCxnSpPr>
        <p:spPr>
          <a:xfrm>
            <a:off x="5723661" y="4808562"/>
            <a:ext cx="1365165" cy="177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385687" y="2928247"/>
            <a:ext cx="598021"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70950" y="201013"/>
            <a:ext cx="2165978" cy="461665"/>
          </a:xfrm>
          <a:prstGeom prst="rect">
            <a:avLst/>
          </a:prstGeom>
        </p:spPr>
        <p:txBody>
          <a:bodyPr wrap="none">
            <a:spAutoFit/>
          </a:bodyPr>
          <a:lstStyle/>
          <a:p>
            <a:pPr algn="l" rtl="0"/>
            <a:r>
              <a:rPr lang="en-US" sz="2400" b="1" dirty="0" smtClean="0"/>
              <a:t>Key Solution:</a:t>
            </a:r>
            <a:endParaRPr lang="en-US" sz="2400" b="1" dirty="0"/>
          </a:p>
        </p:txBody>
      </p:sp>
      <p:grpSp>
        <p:nvGrpSpPr>
          <p:cNvPr id="17" name="Group 16"/>
          <p:cNvGrpSpPr/>
          <p:nvPr/>
        </p:nvGrpSpPr>
        <p:grpSpPr>
          <a:xfrm>
            <a:off x="5185433" y="1153172"/>
            <a:ext cx="1596550" cy="714817"/>
            <a:chOff x="2567815" y="2818718"/>
            <a:chExt cx="1658086" cy="774488"/>
          </a:xfrm>
        </p:grpSpPr>
        <p:pic>
          <p:nvPicPr>
            <p:cNvPr id="18" name="Picture 17"/>
            <p:cNvPicPr>
              <a:picLocks noChangeAspect="1"/>
            </p:cNvPicPr>
            <p:nvPr/>
          </p:nvPicPr>
          <p:blipFill>
            <a:blip r:embed="rId3">
              <a:lum bright="-20000" contrast="40000"/>
            </a:blip>
            <a:stretch>
              <a:fillRect/>
            </a:stretch>
          </p:blipFill>
          <p:spPr>
            <a:xfrm>
              <a:off x="2567815" y="2818718"/>
              <a:ext cx="1658086" cy="774488"/>
            </a:xfrm>
            <a:prstGeom prst="rect">
              <a:avLst/>
            </a:prstGeom>
            <a:ln w="38100">
              <a:solidFill>
                <a:srgbClr val="0070C0"/>
              </a:solidFill>
            </a:ln>
          </p:spPr>
        </p:pic>
        <p:sp>
          <p:nvSpPr>
            <p:cNvPr id="19" name="Rectangle 18"/>
            <p:cNvSpPr/>
            <p:nvPr/>
          </p:nvSpPr>
          <p:spPr>
            <a:xfrm>
              <a:off x="4005329" y="3085773"/>
              <a:ext cx="115910" cy="141667"/>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6901650" y="1111199"/>
            <a:ext cx="869149" cy="369332"/>
          </a:xfrm>
          <a:prstGeom prst="rect">
            <a:avLst/>
          </a:prstGeom>
          <a:noFill/>
        </p:spPr>
        <p:txBody>
          <a:bodyPr wrap="none">
            <a:spAutoFit/>
          </a:bodyPr>
          <a:lstStyle/>
          <a:p>
            <a:r>
              <a:rPr lang="en-US" b="1" dirty="0" smtClean="0">
                <a:latin typeface="Symbol" panose="05050102010706020507" pitchFamily="18" charset="2"/>
              </a:rPr>
              <a:t>b = 45</a:t>
            </a:r>
            <a:r>
              <a:rPr lang="en-US" b="1" baseline="30000" dirty="0" smtClean="0">
                <a:latin typeface="Symbol" panose="05050102010706020507" pitchFamily="18" charset="2"/>
              </a:rPr>
              <a:t>o</a:t>
            </a:r>
            <a:endParaRPr lang="en-US" b="1" baseline="30000" dirty="0">
              <a:latin typeface="Symbol" panose="05050102010706020507" pitchFamily="18" charset="2"/>
            </a:endParaRPr>
          </a:p>
        </p:txBody>
      </p:sp>
      <p:sp>
        <p:nvSpPr>
          <p:cNvPr id="23" name="Rectangle 22"/>
          <p:cNvSpPr/>
          <p:nvPr/>
        </p:nvSpPr>
        <p:spPr>
          <a:xfrm>
            <a:off x="6901650" y="1459053"/>
            <a:ext cx="857927" cy="369332"/>
          </a:xfrm>
          <a:prstGeom prst="rect">
            <a:avLst/>
          </a:prstGeom>
          <a:noFill/>
        </p:spPr>
        <p:txBody>
          <a:bodyPr wrap="none">
            <a:spAutoFit/>
          </a:bodyPr>
          <a:lstStyle/>
          <a:p>
            <a:r>
              <a:rPr lang="en-US" b="1" dirty="0" smtClean="0">
                <a:latin typeface="Symbol" panose="05050102010706020507" pitchFamily="18" charset="2"/>
              </a:rPr>
              <a:t>f</a:t>
            </a:r>
            <a:r>
              <a:rPr lang="en-US" b="1" dirty="0" smtClean="0"/>
              <a:t>’ </a:t>
            </a:r>
            <a:r>
              <a:rPr lang="en-US" b="1" dirty="0" smtClean="0">
                <a:latin typeface="Symbol" panose="05050102010706020507" pitchFamily="18" charset="2"/>
              </a:rPr>
              <a:t>=15</a:t>
            </a:r>
            <a:r>
              <a:rPr lang="en-US" b="1" baseline="30000" dirty="0" smtClean="0">
                <a:latin typeface="Symbol" panose="05050102010706020507" pitchFamily="18" charset="2"/>
              </a:rPr>
              <a:t>o</a:t>
            </a:r>
            <a:endParaRPr lang="en-US" b="1" baseline="30000" dirty="0">
              <a:latin typeface="Symbol" panose="05050102010706020507" pitchFamily="18" charset="2"/>
            </a:endParaRPr>
          </a:p>
        </p:txBody>
      </p:sp>
      <p:pic>
        <p:nvPicPr>
          <p:cNvPr id="27" name="Picture 26"/>
          <p:cNvPicPr>
            <a:picLocks noChangeAspect="1"/>
          </p:cNvPicPr>
          <p:nvPr/>
        </p:nvPicPr>
        <p:blipFill rotWithShape="1">
          <a:blip r:embed="rId4">
            <a:clrChange>
              <a:clrFrom>
                <a:srgbClr val="D4EFFC"/>
              </a:clrFrom>
              <a:clrTo>
                <a:srgbClr val="D4EFFC">
                  <a:alpha val="0"/>
                </a:srgbClr>
              </a:clrTo>
            </a:clrChange>
            <a:lum bright="-20000" contrast="40000"/>
          </a:blip>
          <a:srcRect l="2652" t="9077" r="3065" b="7506"/>
          <a:stretch/>
        </p:blipFill>
        <p:spPr>
          <a:xfrm>
            <a:off x="571926" y="2696631"/>
            <a:ext cx="3206840" cy="837127"/>
          </a:xfrm>
          <a:prstGeom prst="rect">
            <a:avLst/>
          </a:prstGeom>
          <a:ln>
            <a:solidFill>
              <a:srgbClr val="0070C0"/>
            </a:solidFill>
          </a:ln>
        </p:spPr>
      </p:pic>
      <p:cxnSp>
        <p:nvCxnSpPr>
          <p:cNvPr id="3" name="Straight Connector 2"/>
          <p:cNvCxnSpPr>
            <a:stCxn id="22" idx="2"/>
          </p:cNvCxnSpPr>
          <p:nvPr/>
        </p:nvCxnSpPr>
        <p:spPr>
          <a:xfrm flipV="1">
            <a:off x="5723661" y="2928247"/>
            <a:ext cx="2448596" cy="1880315"/>
          </a:xfrm>
          <a:prstGeom prst="line">
            <a:avLst/>
          </a:prstGeom>
        </p:spPr>
        <p:style>
          <a:lnRef idx="1">
            <a:schemeClr val="accent1"/>
          </a:lnRef>
          <a:fillRef idx="0">
            <a:schemeClr val="accent1"/>
          </a:fillRef>
          <a:effectRef idx="0">
            <a:schemeClr val="accent1"/>
          </a:effectRef>
          <a:fontRef idx="minor">
            <a:schemeClr val="tx1"/>
          </a:fontRef>
        </p:style>
      </p:cxnSp>
      <p:sp>
        <p:nvSpPr>
          <p:cNvPr id="30" name="Arc 29"/>
          <p:cNvSpPr/>
          <p:nvPr/>
        </p:nvSpPr>
        <p:spPr>
          <a:xfrm>
            <a:off x="5983708" y="4229012"/>
            <a:ext cx="845071" cy="888643"/>
          </a:xfrm>
          <a:prstGeom prst="arc">
            <a:avLst>
              <a:gd name="adj1" fmla="val 16702580"/>
              <a:gd name="adj2" fmla="val 1355402"/>
            </a:avLst>
          </a:prstGeom>
          <a:ln w="285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7" name="Picture 6"/>
          <p:cNvPicPr>
            <a:picLocks noChangeAspect="1"/>
          </p:cNvPicPr>
          <p:nvPr/>
        </p:nvPicPr>
        <p:blipFill>
          <a:blip r:embed="rId5">
            <a:lum bright="-20000" contrast="40000"/>
          </a:blip>
          <a:stretch>
            <a:fillRect/>
          </a:stretch>
        </p:blipFill>
        <p:spPr>
          <a:xfrm>
            <a:off x="6901650" y="4316830"/>
            <a:ext cx="406125" cy="419203"/>
          </a:xfrm>
          <a:prstGeom prst="rect">
            <a:avLst/>
          </a:prstGeom>
        </p:spPr>
      </p:pic>
      <p:grpSp>
        <p:nvGrpSpPr>
          <p:cNvPr id="15" name="Group 14"/>
          <p:cNvGrpSpPr/>
          <p:nvPr/>
        </p:nvGrpSpPr>
        <p:grpSpPr>
          <a:xfrm>
            <a:off x="430757" y="5373609"/>
            <a:ext cx="3226843" cy="740173"/>
            <a:chOff x="929255" y="5570163"/>
            <a:chExt cx="3346990" cy="796330"/>
          </a:xfrm>
        </p:grpSpPr>
        <p:pic>
          <p:nvPicPr>
            <p:cNvPr id="10" name="Picture 9"/>
            <p:cNvPicPr>
              <a:picLocks noChangeAspect="1"/>
            </p:cNvPicPr>
            <p:nvPr/>
          </p:nvPicPr>
          <p:blipFill>
            <a:blip r:embed="rId6">
              <a:clrChange>
                <a:clrFrom>
                  <a:srgbClr val="D4EFFC"/>
                </a:clrFrom>
                <a:clrTo>
                  <a:srgbClr val="D4EFFC">
                    <a:alpha val="0"/>
                  </a:srgbClr>
                </a:clrTo>
              </a:clrChange>
              <a:lum bright="-20000" contrast="40000"/>
            </a:blip>
            <a:stretch>
              <a:fillRect/>
            </a:stretch>
          </p:blipFill>
          <p:spPr>
            <a:xfrm>
              <a:off x="929255" y="5570163"/>
              <a:ext cx="3346990" cy="796330"/>
            </a:xfrm>
            <a:prstGeom prst="rect">
              <a:avLst/>
            </a:prstGeom>
            <a:ln>
              <a:solidFill>
                <a:srgbClr val="CC6600"/>
              </a:solidFill>
            </a:ln>
          </p:spPr>
        </p:pic>
        <p:sp>
          <p:nvSpPr>
            <p:cNvPr id="14" name="Rectangle 13"/>
            <p:cNvSpPr/>
            <p:nvPr/>
          </p:nvSpPr>
          <p:spPr>
            <a:xfrm>
              <a:off x="1075680" y="5837428"/>
              <a:ext cx="266420" cy="369332"/>
            </a:xfrm>
            <a:prstGeom prst="rect">
              <a:avLst/>
            </a:prstGeom>
          </p:spPr>
          <p:txBody>
            <a:bodyPr wrap="none">
              <a:spAutoFit/>
            </a:bodyPr>
            <a:lstStyle/>
            <a:p>
              <a:r>
                <a:rPr lang="en-US" b="1" i="1" baseline="-25000" dirty="0" smtClean="0"/>
                <a:t>d</a:t>
              </a:r>
              <a:endParaRPr lang="en-US" b="1" dirty="0"/>
            </a:p>
          </p:txBody>
        </p:sp>
      </p:grpSp>
      <p:pic>
        <p:nvPicPr>
          <p:cNvPr id="32" name="Picture 31"/>
          <p:cNvPicPr>
            <a:picLocks noChangeAspect="1"/>
          </p:cNvPicPr>
          <p:nvPr/>
        </p:nvPicPr>
        <p:blipFill>
          <a:blip r:embed="rId7">
            <a:clrChange>
              <a:clrFrom>
                <a:srgbClr val="D4EFFC"/>
              </a:clrFrom>
              <a:clrTo>
                <a:srgbClr val="D4EFFC">
                  <a:alpha val="0"/>
                </a:srgbClr>
              </a:clrTo>
            </a:clrChange>
            <a:lum bright="-20000" contrast="40000"/>
          </a:blip>
          <a:stretch>
            <a:fillRect/>
          </a:stretch>
        </p:blipFill>
        <p:spPr>
          <a:xfrm>
            <a:off x="4068652" y="6005454"/>
            <a:ext cx="1801192" cy="788749"/>
          </a:xfrm>
          <a:prstGeom prst="rect">
            <a:avLst/>
          </a:prstGeom>
          <a:ln w="38100">
            <a:solidFill>
              <a:srgbClr val="0070C0"/>
            </a:solidFill>
          </a:ln>
        </p:spPr>
      </p:pic>
      <p:pic>
        <p:nvPicPr>
          <p:cNvPr id="33" name="Picture 32"/>
          <p:cNvPicPr>
            <a:picLocks noChangeAspect="1"/>
          </p:cNvPicPr>
          <p:nvPr/>
        </p:nvPicPr>
        <p:blipFill>
          <a:blip r:embed="rId8">
            <a:clrChange>
              <a:clrFrom>
                <a:srgbClr val="D4EFFC"/>
              </a:clrFrom>
              <a:clrTo>
                <a:srgbClr val="D4EFFC">
                  <a:alpha val="0"/>
                </a:srgbClr>
              </a:clrTo>
            </a:clrChange>
            <a:lum bright="-20000" contrast="40000"/>
          </a:blip>
          <a:stretch>
            <a:fillRect/>
          </a:stretch>
        </p:blipFill>
        <p:spPr>
          <a:xfrm>
            <a:off x="6012761" y="6013508"/>
            <a:ext cx="2690578" cy="774891"/>
          </a:xfrm>
          <a:prstGeom prst="rect">
            <a:avLst/>
          </a:prstGeom>
          <a:ln w="38100">
            <a:solidFill>
              <a:srgbClr val="0070C0"/>
            </a:solidFill>
          </a:ln>
        </p:spPr>
      </p:pic>
      <p:sp>
        <p:nvSpPr>
          <p:cNvPr id="34" name="Rectangle 33"/>
          <p:cNvSpPr/>
          <p:nvPr/>
        </p:nvSpPr>
        <p:spPr>
          <a:xfrm>
            <a:off x="285035" y="3963436"/>
            <a:ext cx="4613548" cy="830997"/>
          </a:xfrm>
          <a:prstGeom prst="rect">
            <a:avLst/>
          </a:prstGeom>
        </p:spPr>
        <p:txBody>
          <a:bodyPr wrap="square">
            <a:spAutoFit/>
          </a:bodyPr>
          <a:lstStyle/>
          <a:p>
            <a:pPr marL="457200" indent="-457200" algn="just" rtl="0">
              <a:spcBef>
                <a:spcPts val="600"/>
              </a:spcBef>
            </a:pPr>
            <a:r>
              <a:rPr lang="en-US" sz="2400" b="1" dirty="0">
                <a:solidFill>
                  <a:srgbClr val="0070C0"/>
                </a:solidFill>
              </a:rPr>
              <a:t>(c) </a:t>
            </a:r>
            <a:r>
              <a:rPr lang="en-US" sz="2400" b="1" dirty="0"/>
              <a:t>The safe (design) depth of the cut slope. </a:t>
            </a:r>
          </a:p>
        </p:txBody>
      </p:sp>
      <p:sp>
        <p:nvSpPr>
          <p:cNvPr id="35" name="Rectangle 34"/>
          <p:cNvSpPr/>
          <p:nvPr/>
        </p:nvSpPr>
        <p:spPr>
          <a:xfrm>
            <a:off x="3798769" y="5441977"/>
            <a:ext cx="5447325" cy="400110"/>
          </a:xfrm>
          <a:prstGeom prst="rect">
            <a:avLst/>
          </a:prstGeom>
        </p:spPr>
        <p:txBody>
          <a:bodyPr wrap="none">
            <a:spAutoFit/>
          </a:bodyPr>
          <a:lstStyle/>
          <a:p>
            <a:pPr algn="l" rtl="0"/>
            <a:r>
              <a:rPr lang="en-US" sz="2000" b="1" dirty="0" smtClean="0"/>
              <a:t>where: </a:t>
            </a:r>
            <a:r>
              <a:rPr lang="en-US" sz="2000" b="1" dirty="0" err="1" smtClean="0"/>
              <a:t>c</a:t>
            </a:r>
            <a:r>
              <a:rPr lang="en-US" sz="2000" b="1" dirty="0" err="1" smtClean="0">
                <a:latin typeface="+mn-lt"/>
              </a:rPr>
              <a:t>’</a:t>
            </a:r>
            <a:r>
              <a:rPr lang="en-US" sz="2000" b="1" baseline="-25000" dirty="0" err="1" smtClean="0"/>
              <a:t>d</a:t>
            </a:r>
            <a:r>
              <a:rPr lang="en-US" sz="2000" b="1" dirty="0" smtClean="0"/>
              <a:t> and </a:t>
            </a:r>
            <a:r>
              <a:rPr lang="en-US" sz="2000" b="1" dirty="0" err="1" smtClean="0">
                <a:latin typeface="Symbol" panose="05050102010706020507" pitchFamily="18" charset="2"/>
              </a:rPr>
              <a:t>f</a:t>
            </a:r>
            <a:r>
              <a:rPr lang="en-US" sz="2000" b="1" dirty="0" err="1" smtClean="0">
                <a:latin typeface="+mn-lt"/>
              </a:rPr>
              <a:t>’</a:t>
            </a:r>
            <a:r>
              <a:rPr lang="en-US" sz="2000" b="1" baseline="-25000" dirty="0" err="1" smtClean="0"/>
              <a:t>d</a:t>
            </a:r>
            <a:r>
              <a:rPr lang="en-US" sz="2000" b="1" dirty="0" smtClean="0"/>
              <a:t> can be determined from:</a:t>
            </a:r>
            <a:endParaRPr lang="en-US" sz="2000" b="1" dirty="0"/>
          </a:p>
        </p:txBody>
      </p:sp>
    </p:spTree>
    <p:extLst>
      <p:ext uri="{BB962C8B-B14F-4D97-AF65-F5344CB8AC3E}">
        <p14:creationId xmlns:p14="http://schemas.microsoft.com/office/powerpoint/2010/main" val="149051932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647" y="3906561"/>
            <a:ext cx="6018417" cy="369332"/>
          </a:xfrm>
          <a:prstGeom prst="rect">
            <a:avLst/>
          </a:prstGeom>
          <a:noFill/>
        </p:spPr>
        <p:txBody>
          <a:bodyPr wrap="square" rtlCol="0">
            <a:spAutoFit/>
          </a:bodyPr>
          <a:lstStyle/>
          <a:p>
            <a:pPr algn="l" rtl="0"/>
            <a:r>
              <a:rPr lang="en-US" b="1" dirty="0" smtClean="0"/>
              <a:t>III. Given H, </a:t>
            </a:r>
            <a:r>
              <a:rPr lang="en-US" b="1" dirty="0" smtClean="0">
                <a:latin typeface="Symbol" panose="05050102010706020507" pitchFamily="18" charset="2"/>
              </a:rPr>
              <a:t>b</a:t>
            </a:r>
            <a:r>
              <a:rPr lang="en-US" b="1" dirty="0" smtClean="0"/>
              <a:t>, </a:t>
            </a:r>
            <a:r>
              <a:rPr lang="en-US" b="1" dirty="0" smtClean="0">
                <a:latin typeface="Symbol" panose="05050102010706020507" pitchFamily="18" charset="2"/>
              </a:rPr>
              <a:t>q</a:t>
            </a:r>
            <a:r>
              <a:rPr lang="en-US" b="1" dirty="0" smtClean="0"/>
              <a:t>, c</a:t>
            </a:r>
            <a:r>
              <a:rPr lang="en-US" b="1" baseline="30000" dirty="0" smtClean="0"/>
              <a:t>’</a:t>
            </a:r>
            <a:r>
              <a:rPr lang="en-US" b="1" dirty="0" smtClean="0"/>
              <a:t> and </a:t>
            </a:r>
            <a:r>
              <a:rPr lang="en-US" b="1" dirty="0" smtClean="0">
                <a:latin typeface="Symbol" panose="05050102010706020507" pitchFamily="18" charset="2"/>
              </a:rPr>
              <a:t>f</a:t>
            </a:r>
            <a:r>
              <a:rPr lang="en-US" b="1" baseline="30000" dirty="0" smtClean="0">
                <a:latin typeface="Blazing" panose="00000400000000000000" pitchFamily="2" charset="0"/>
              </a:rPr>
              <a:t>’ </a:t>
            </a:r>
            <a:r>
              <a:rPr lang="en-US" b="1" baseline="-25000" dirty="0" smtClean="0">
                <a:latin typeface="Blazing" panose="00000400000000000000" pitchFamily="2" charset="0"/>
              </a:rPr>
              <a:t> </a:t>
            </a:r>
            <a:r>
              <a:rPr lang="en-US" b="1" baseline="30000" dirty="0" smtClean="0">
                <a:latin typeface="Blazing" panose="00000400000000000000" pitchFamily="2" charset="0"/>
              </a:rPr>
              <a:t>  </a:t>
            </a:r>
            <a:r>
              <a:rPr lang="en-US" b="1" dirty="0" smtClean="0">
                <a:latin typeface="+mn-lt"/>
              </a:rPr>
              <a:t> required factor of safety</a:t>
            </a:r>
            <a:endParaRPr lang="en-US" b="1" dirty="0">
              <a:latin typeface="+mn-lt"/>
            </a:endParaRPr>
          </a:p>
        </p:txBody>
      </p:sp>
      <p:sp>
        <p:nvSpPr>
          <p:cNvPr id="4" name="TextBox 3"/>
          <p:cNvSpPr txBox="1"/>
          <p:nvPr/>
        </p:nvSpPr>
        <p:spPr>
          <a:xfrm>
            <a:off x="150086" y="438212"/>
            <a:ext cx="5286409" cy="369332"/>
          </a:xfrm>
          <a:prstGeom prst="rect">
            <a:avLst/>
          </a:prstGeom>
          <a:noFill/>
        </p:spPr>
        <p:txBody>
          <a:bodyPr wrap="square" rtlCol="0">
            <a:spAutoFit/>
          </a:bodyPr>
          <a:lstStyle/>
          <a:p>
            <a:pPr algn="l" rtl="0"/>
            <a:r>
              <a:rPr lang="en-US" b="1" dirty="0" smtClean="0"/>
              <a:t>I. Given </a:t>
            </a:r>
            <a:r>
              <a:rPr lang="en-US" b="1" dirty="0" smtClean="0">
                <a:latin typeface="Symbol" panose="05050102010706020507" pitchFamily="18" charset="2"/>
              </a:rPr>
              <a:t>b</a:t>
            </a:r>
            <a:r>
              <a:rPr lang="en-US" b="1" dirty="0" smtClean="0"/>
              <a:t>, c</a:t>
            </a:r>
            <a:r>
              <a:rPr lang="en-US" b="1" baseline="30000" dirty="0" smtClean="0"/>
              <a:t>’</a:t>
            </a:r>
            <a:r>
              <a:rPr lang="en-US" b="1" dirty="0" smtClean="0"/>
              <a:t> and </a:t>
            </a:r>
            <a:r>
              <a:rPr lang="en-US" b="1" dirty="0" smtClean="0">
                <a:latin typeface="Symbol" panose="05050102010706020507" pitchFamily="18" charset="2"/>
              </a:rPr>
              <a:t>f</a:t>
            </a:r>
            <a:r>
              <a:rPr lang="en-US" b="1" baseline="30000" dirty="0" smtClean="0">
                <a:latin typeface="Blazing" panose="00000400000000000000" pitchFamily="2" charset="0"/>
              </a:rPr>
              <a:t>’ </a:t>
            </a:r>
            <a:r>
              <a:rPr lang="en-US" b="1" baseline="-25000" dirty="0" smtClean="0">
                <a:latin typeface="Blazing" panose="00000400000000000000" pitchFamily="2" charset="0"/>
              </a:rPr>
              <a:t> </a:t>
            </a:r>
            <a:r>
              <a:rPr lang="en-US" b="1" baseline="30000" dirty="0" smtClean="0">
                <a:latin typeface="Blazing" panose="00000400000000000000" pitchFamily="2" charset="0"/>
              </a:rPr>
              <a:t>  </a:t>
            </a:r>
            <a:r>
              <a:rPr lang="en-US" b="1" dirty="0" smtClean="0">
                <a:latin typeface="+mn-lt"/>
              </a:rPr>
              <a:t> required </a:t>
            </a:r>
            <a:r>
              <a:rPr lang="en-US" b="1" dirty="0" smtClean="0">
                <a:solidFill>
                  <a:srgbClr val="0000FF"/>
                </a:solidFill>
                <a:latin typeface="+mn-lt"/>
              </a:rPr>
              <a:t>critical</a:t>
            </a:r>
            <a:r>
              <a:rPr lang="en-US" b="1" dirty="0" smtClean="0">
                <a:latin typeface="+mn-lt"/>
              </a:rPr>
              <a:t> </a:t>
            </a:r>
            <a:r>
              <a:rPr lang="en-US" b="1" dirty="0" smtClean="0">
                <a:solidFill>
                  <a:srgbClr val="0000FF"/>
                </a:solidFill>
                <a:latin typeface="+mn-lt"/>
              </a:rPr>
              <a:t>height</a:t>
            </a:r>
            <a:endParaRPr lang="en-US" b="1" dirty="0">
              <a:solidFill>
                <a:srgbClr val="0000FF"/>
              </a:solidFill>
              <a:latin typeface="+mn-lt"/>
            </a:endParaRPr>
          </a:p>
        </p:txBody>
      </p:sp>
      <p:sp>
        <p:nvSpPr>
          <p:cNvPr id="5" name="TextBox 4"/>
          <p:cNvSpPr txBox="1"/>
          <p:nvPr/>
        </p:nvSpPr>
        <p:spPr>
          <a:xfrm>
            <a:off x="71647" y="1638581"/>
            <a:ext cx="7222787" cy="369332"/>
          </a:xfrm>
          <a:prstGeom prst="rect">
            <a:avLst/>
          </a:prstGeom>
          <a:noFill/>
        </p:spPr>
        <p:txBody>
          <a:bodyPr wrap="square" rtlCol="0">
            <a:spAutoFit/>
          </a:bodyPr>
          <a:lstStyle/>
          <a:p>
            <a:pPr algn="l" rtl="0"/>
            <a:r>
              <a:rPr lang="en-US" b="1" dirty="0" smtClean="0"/>
              <a:t>II. Given </a:t>
            </a:r>
            <a:r>
              <a:rPr lang="en-US" b="1" dirty="0" smtClean="0">
                <a:latin typeface="Symbol" panose="05050102010706020507" pitchFamily="18" charset="2"/>
              </a:rPr>
              <a:t>b</a:t>
            </a:r>
            <a:r>
              <a:rPr lang="en-US" b="1" dirty="0" smtClean="0"/>
              <a:t>, </a:t>
            </a:r>
            <a:r>
              <a:rPr lang="en-US" b="1" dirty="0" err="1" smtClean="0">
                <a:solidFill>
                  <a:srgbClr val="FF0000"/>
                </a:solidFill>
              </a:rPr>
              <a:t>F</a:t>
            </a:r>
            <a:r>
              <a:rPr lang="en-US" b="1" baseline="-25000" dirty="0" err="1" smtClean="0">
                <a:solidFill>
                  <a:srgbClr val="FF0000"/>
                </a:solidFill>
              </a:rPr>
              <a:t>s</a:t>
            </a:r>
            <a:r>
              <a:rPr lang="en-US" b="1" dirty="0" smtClean="0"/>
              <a:t>, c</a:t>
            </a:r>
            <a:r>
              <a:rPr lang="en-US" b="1" baseline="30000" dirty="0" smtClean="0"/>
              <a:t>’</a:t>
            </a:r>
            <a:r>
              <a:rPr lang="en-US" b="1" dirty="0" smtClean="0"/>
              <a:t> and </a:t>
            </a:r>
            <a:r>
              <a:rPr lang="en-US" b="1" dirty="0" smtClean="0">
                <a:latin typeface="Symbol" panose="05050102010706020507" pitchFamily="18" charset="2"/>
              </a:rPr>
              <a:t>f</a:t>
            </a:r>
            <a:r>
              <a:rPr lang="en-US" b="1" baseline="30000" dirty="0" smtClean="0">
                <a:latin typeface="Blazing" panose="00000400000000000000" pitchFamily="2" charset="0"/>
              </a:rPr>
              <a:t>’ </a:t>
            </a:r>
            <a:r>
              <a:rPr lang="en-US" b="1" baseline="-25000" dirty="0" smtClean="0">
                <a:latin typeface="Blazing" panose="00000400000000000000" pitchFamily="2" charset="0"/>
              </a:rPr>
              <a:t> </a:t>
            </a:r>
            <a:r>
              <a:rPr lang="en-US" b="1" baseline="30000" dirty="0" smtClean="0">
                <a:latin typeface="Blazing" panose="00000400000000000000" pitchFamily="2" charset="0"/>
              </a:rPr>
              <a:t>  </a:t>
            </a:r>
            <a:r>
              <a:rPr lang="en-US" b="1" dirty="0" smtClean="0">
                <a:latin typeface="+mn-lt"/>
              </a:rPr>
              <a:t> required </a:t>
            </a:r>
            <a:r>
              <a:rPr lang="en-US" b="1" dirty="0" smtClean="0">
                <a:solidFill>
                  <a:srgbClr val="0000FF"/>
                </a:solidFill>
                <a:latin typeface="+mn-lt"/>
              </a:rPr>
              <a:t>height</a:t>
            </a:r>
            <a:r>
              <a:rPr lang="en-US" b="1" dirty="0" smtClean="0">
                <a:latin typeface="+mn-lt"/>
              </a:rPr>
              <a:t> for the given factor of safety</a:t>
            </a:r>
            <a:endParaRPr lang="en-US" b="1" dirty="0">
              <a:latin typeface="+mn-lt"/>
            </a:endParaRPr>
          </a:p>
        </p:txBody>
      </p:sp>
      <p:pic>
        <p:nvPicPr>
          <p:cNvPr id="6" name="Picture 5"/>
          <p:cNvPicPr>
            <a:picLocks noChangeAspect="1"/>
          </p:cNvPicPr>
          <p:nvPr/>
        </p:nvPicPr>
        <p:blipFill>
          <a:blip r:embed="rId2">
            <a:lum bright="-20000" contrast="40000"/>
          </a:blip>
          <a:stretch>
            <a:fillRect/>
          </a:stretch>
        </p:blipFill>
        <p:spPr>
          <a:xfrm>
            <a:off x="3351436" y="820517"/>
            <a:ext cx="2454738" cy="724266"/>
          </a:xfrm>
          <a:prstGeom prst="rect">
            <a:avLst/>
          </a:prstGeom>
          <a:ln>
            <a:solidFill>
              <a:srgbClr val="0070C0"/>
            </a:solidFill>
          </a:ln>
        </p:spPr>
      </p:pic>
      <p:sp>
        <p:nvSpPr>
          <p:cNvPr id="2" name="Rectangle 1"/>
          <p:cNvSpPr/>
          <p:nvPr/>
        </p:nvSpPr>
        <p:spPr>
          <a:xfrm>
            <a:off x="1592663" y="915428"/>
            <a:ext cx="1800493" cy="369332"/>
          </a:xfrm>
          <a:prstGeom prst="rect">
            <a:avLst/>
          </a:prstGeom>
        </p:spPr>
        <p:txBody>
          <a:bodyPr wrap="none">
            <a:spAutoFit/>
          </a:bodyPr>
          <a:lstStyle/>
          <a:p>
            <a:r>
              <a:rPr lang="en-US" b="1" dirty="0" smtClean="0"/>
              <a:t>Directly from  </a:t>
            </a:r>
            <a:endParaRPr lang="en-US" dirty="0"/>
          </a:p>
        </p:txBody>
      </p:sp>
      <p:pic>
        <p:nvPicPr>
          <p:cNvPr id="8" name="Picture 7"/>
          <p:cNvPicPr>
            <a:picLocks noChangeAspect="1"/>
          </p:cNvPicPr>
          <p:nvPr/>
        </p:nvPicPr>
        <p:blipFill>
          <a:blip r:embed="rId3"/>
          <a:stretch>
            <a:fillRect/>
          </a:stretch>
        </p:blipFill>
        <p:spPr>
          <a:xfrm>
            <a:off x="430701" y="1968928"/>
            <a:ext cx="1770133" cy="521897"/>
          </a:xfrm>
          <a:prstGeom prst="rect">
            <a:avLst/>
          </a:prstGeom>
        </p:spPr>
      </p:pic>
      <p:pic>
        <p:nvPicPr>
          <p:cNvPr id="9" name="Picture 8"/>
          <p:cNvPicPr>
            <a:picLocks noChangeAspect="1"/>
          </p:cNvPicPr>
          <p:nvPr/>
        </p:nvPicPr>
        <p:blipFill>
          <a:blip r:embed="rId4"/>
          <a:stretch>
            <a:fillRect/>
          </a:stretch>
        </p:blipFill>
        <p:spPr>
          <a:xfrm>
            <a:off x="2886727" y="1986250"/>
            <a:ext cx="3009023" cy="605810"/>
          </a:xfrm>
          <a:prstGeom prst="rect">
            <a:avLst/>
          </a:prstGeom>
        </p:spPr>
      </p:pic>
      <p:sp>
        <p:nvSpPr>
          <p:cNvPr id="10" name="Right Arrow 9"/>
          <p:cNvSpPr/>
          <p:nvPr/>
        </p:nvSpPr>
        <p:spPr>
          <a:xfrm>
            <a:off x="2259451" y="2160265"/>
            <a:ext cx="510988" cy="195377"/>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5"/>
          <a:stretch>
            <a:fillRect/>
          </a:stretch>
        </p:blipFill>
        <p:spPr>
          <a:xfrm>
            <a:off x="810884" y="2564940"/>
            <a:ext cx="2665991" cy="855128"/>
          </a:xfrm>
          <a:prstGeom prst="rect">
            <a:avLst/>
          </a:prstGeom>
          <a:ln w="38100">
            <a:solidFill>
              <a:srgbClr val="FF0000"/>
            </a:solidFill>
          </a:ln>
        </p:spPr>
      </p:pic>
      <p:sp>
        <p:nvSpPr>
          <p:cNvPr id="12" name="TextBox 11"/>
          <p:cNvSpPr txBox="1"/>
          <p:nvPr/>
        </p:nvSpPr>
        <p:spPr>
          <a:xfrm>
            <a:off x="344613" y="4317266"/>
            <a:ext cx="1656223" cy="369332"/>
          </a:xfrm>
          <a:prstGeom prst="rect">
            <a:avLst/>
          </a:prstGeom>
          <a:noFill/>
        </p:spPr>
        <p:txBody>
          <a:bodyPr wrap="none" rtlCol="0">
            <a:spAutoFit/>
          </a:bodyPr>
          <a:lstStyle/>
          <a:p>
            <a:pPr marL="285750" indent="-285750" algn="l" rtl="0">
              <a:buFont typeface="Arial" panose="020B0604020202020204" pitchFamily="34" charset="0"/>
              <a:buChar char="•"/>
            </a:pPr>
            <a:r>
              <a:rPr lang="en-US" b="1" dirty="0" smtClean="0"/>
              <a:t>Assume </a:t>
            </a:r>
            <a:r>
              <a:rPr lang="en-US" b="1" dirty="0" err="1"/>
              <a:t>F</a:t>
            </a:r>
            <a:r>
              <a:rPr lang="en-US" b="1" baseline="-25000" dirty="0" err="1" smtClean="0">
                <a:latin typeface="Symbol" panose="05050102010706020507" pitchFamily="18" charset="2"/>
              </a:rPr>
              <a:t>f</a:t>
            </a:r>
            <a:endParaRPr lang="en-US" b="1" dirty="0">
              <a:latin typeface="Symbol" panose="05050102010706020507" pitchFamily="18" charset="2"/>
            </a:endParaRPr>
          </a:p>
        </p:txBody>
      </p:sp>
      <p:pic>
        <p:nvPicPr>
          <p:cNvPr id="13" name="Picture 12"/>
          <p:cNvPicPr>
            <a:picLocks noChangeAspect="1"/>
          </p:cNvPicPr>
          <p:nvPr/>
        </p:nvPicPr>
        <p:blipFill>
          <a:blip r:embed="rId5"/>
          <a:stretch>
            <a:fillRect/>
          </a:stretch>
        </p:blipFill>
        <p:spPr>
          <a:xfrm>
            <a:off x="2577357" y="4960184"/>
            <a:ext cx="2549768" cy="817849"/>
          </a:xfrm>
          <a:prstGeom prst="rect">
            <a:avLst/>
          </a:prstGeom>
          <a:ln w="38100">
            <a:solidFill>
              <a:srgbClr val="FF0000"/>
            </a:solidFill>
          </a:ln>
        </p:spPr>
      </p:pic>
      <p:sp>
        <p:nvSpPr>
          <p:cNvPr id="7" name="Rectangle 6"/>
          <p:cNvSpPr/>
          <p:nvPr/>
        </p:nvSpPr>
        <p:spPr>
          <a:xfrm>
            <a:off x="71647" y="22208"/>
            <a:ext cx="2443298" cy="461665"/>
          </a:xfrm>
          <a:prstGeom prst="rect">
            <a:avLst/>
          </a:prstGeom>
          <a:solidFill>
            <a:srgbClr val="FFFF00"/>
          </a:solidFill>
        </p:spPr>
        <p:txBody>
          <a:bodyPr wrap="none">
            <a:spAutoFit/>
          </a:bodyPr>
          <a:lstStyle/>
          <a:p>
            <a:r>
              <a:rPr lang="en-US" sz="2400" b="1" u="sng" dirty="0" smtClean="0">
                <a:solidFill>
                  <a:srgbClr val="C00000"/>
                </a:solidFill>
              </a:rPr>
              <a:t>Possible Cases</a:t>
            </a:r>
            <a:endParaRPr lang="en-US" sz="2400" u="sng" dirty="0">
              <a:solidFill>
                <a:srgbClr val="C00000"/>
              </a:solidFill>
            </a:endParaRPr>
          </a:p>
        </p:txBody>
      </p:sp>
      <p:sp>
        <p:nvSpPr>
          <p:cNvPr id="14" name="TextBox 13"/>
          <p:cNvSpPr txBox="1"/>
          <p:nvPr/>
        </p:nvSpPr>
        <p:spPr>
          <a:xfrm>
            <a:off x="326982" y="3494183"/>
            <a:ext cx="1691489" cy="369332"/>
          </a:xfrm>
          <a:prstGeom prst="rect">
            <a:avLst/>
          </a:prstGeom>
          <a:noFill/>
        </p:spPr>
        <p:txBody>
          <a:bodyPr wrap="none" rtlCol="0">
            <a:spAutoFit/>
          </a:bodyPr>
          <a:lstStyle/>
          <a:p>
            <a:pPr marL="285750" indent="-285750" algn="l" rtl="0">
              <a:buFont typeface="Arial" panose="020B0604020202020204" pitchFamily="34" charset="0"/>
              <a:buChar char="•"/>
            </a:pPr>
            <a:r>
              <a:rPr lang="en-US" b="1" dirty="0" smtClean="0"/>
              <a:t>Solve for H</a:t>
            </a:r>
            <a:endParaRPr lang="en-US" b="1" dirty="0">
              <a:latin typeface="Symbol" panose="05050102010706020507" pitchFamily="18" charset="2"/>
            </a:endParaRPr>
          </a:p>
        </p:txBody>
      </p:sp>
      <p:sp>
        <p:nvSpPr>
          <p:cNvPr id="15" name="TextBox 14"/>
          <p:cNvSpPr txBox="1"/>
          <p:nvPr/>
        </p:nvSpPr>
        <p:spPr>
          <a:xfrm>
            <a:off x="344613" y="4666075"/>
            <a:ext cx="2263761" cy="369332"/>
          </a:xfrm>
          <a:prstGeom prst="rect">
            <a:avLst/>
          </a:prstGeom>
          <a:noFill/>
        </p:spPr>
        <p:txBody>
          <a:bodyPr wrap="none" rtlCol="0">
            <a:spAutoFit/>
          </a:bodyPr>
          <a:lstStyle/>
          <a:p>
            <a:pPr marL="285750" indent="-285750" algn="l" rtl="0">
              <a:buFont typeface="Arial" panose="020B0604020202020204" pitchFamily="34" charset="0"/>
              <a:buChar char="•"/>
            </a:pPr>
            <a:r>
              <a:rPr lang="en-US" b="1" dirty="0" smtClean="0"/>
              <a:t>tan </a:t>
            </a:r>
            <a:r>
              <a:rPr lang="en-US" b="1" dirty="0" err="1" smtClean="0">
                <a:latin typeface="Symbol" panose="05050102010706020507" pitchFamily="18" charset="2"/>
              </a:rPr>
              <a:t>f</a:t>
            </a:r>
            <a:r>
              <a:rPr lang="en-US" b="1" baseline="-25000" dirty="0" err="1" smtClean="0"/>
              <a:t>d</a:t>
            </a:r>
            <a:r>
              <a:rPr lang="en-US" b="1" baseline="-25000" dirty="0" smtClean="0"/>
              <a:t> </a:t>
            </a:r>
            <a:r>
              <a:rPr lang="en-US" b="1" baseline="30000" dirty="0" smtClean="0"/>
              <a:t> </a:t>
            </a:r>
            <a:r>
              <a:rPr lang="en-US" b="1" dirty="0"/>
              <a:t> </a:t>
            </a:r>
            <a:r>
              <a:rPr lang="en-US" b="1" dirty="0" smtClean="0"/>
              <a:t>= tan </a:t>
            </a:r>
            <a:r>
              <a:rPr lang="en-US" b="1" dirty="0" smtClean="0">
                <a:latin typeface="Symbol" panose="05050102010706020507" pitchFamily="18" charset="2"/>
              </a:rPr>
              <a:t>f</a:t>
            </a:r>
            <a:r>
              <a:rPr lang="en-US" b="1" dirty="0" smtClean="0"/>
              <a:t>/</a:t>
            </a:r>
            <a:r>
              <a:rPr lang="en-US" b="1" dirty="0" err="1" smtClean="0"/>
              <a:t>F</a:t>
            </a:r>
            <a:r>
              <a:rPr lang="en-US" b="1" baseline="-25000" dirty="0" err="1">
                <a:latin typeface="Symbol" panose="05050102010706020507" pitchFamily="18" charset="2"/>
              </a:rPr>
              <a:t>f</a:t>
            </a:r>
            <a:endParaRPr lang="en-US" b="1" dirty="0">
              <a:latin typeface="Symbol" panose="05050102010706020507" pitchFamily="18" charset="2"/>
            </a:endParaRPr>
          </a:p>
        </p:txBody>
      </p:sp>
      <p:sp>
        <p:nvSpPr>
          <p:cNvPr id="16" name="Rectangle 15"/>
          <p:cNvSpPr/>
          <p:nvPr/>
        </p:nvSpPr>
        <p:spPr>
          <a:xfrm>
            <a:off x="344613" y="5076780"/>
            <a:ext cx="1414170" cy="369332"/>
          </a:xfrm>
          <a:prstGeom prst="rect">
            <a:avLst/>
          </a:prstGeom>
        </p:spPr>
        <p:txBody>
          <a:bodyPr wrap="none">
            <a:spAutoFit/>
          </a:bodyPr>
          <a:lstStyle/>
          <a:p>
            <a:pPr marL="285750" indent="-285750" algn="l" rtl="0">
              <a:buFont typeface="Arial" panose="020B0604020202020204" pitchFamily="34" charset="0"/>
              <a:buChar char="•"/>
            </a:pPr>
            <a:r>
              <a:rPr lang="en-US" b="1" dirty="0" smtClean="0"/>
              <a:t>Find C</a:t>
            </a:r>
            <a:r>
              <a:rPr lang="en-US" b="1" baseline="-25000" dirty="0" smtClean="0"/>
              <a:t>d</a:t>
            </a:r>
            <a:r>
              <a:rPr lang="en-US" b="1" dirty="0" smtClean="0"/>
              <a:t> </a:t>
            </a:r>
            <a:r>
              <a:rPr lang="en-US" b="1" dirty="0"/>
              <a:t> </a:t>
            </a:r>
            <a:endParaRPr lang="en-US" dirty="0"/>
          </a:p>
        </p:txBody>
      </p:sp>
      <p:sp>
        <p:nvSpPr>
          <p:cNvPr id="17" name="Right Arrow 16"/>
          <p:cNvSpPr/>
          <p:nvPr/>
        </p:nvSpPr>
        <p:spPr>
          <a:xfrm>
            <a:off x="1710401" y="5271421"/>
            <a:ext cx="866956" cy="195377"/>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44613" y="5590394"/>
            <a:ext cx="1558869" cy="369332"/>
          </a:xfrm>
          <a:prstGeom prst="rect">
            <a:avLst/>
          </a:prstGeom>
          <a:noFill/>
        </p:spPr>
        <p:txBody>
          <a:bodyPr wrap="square" rtlCol="0">
            <a:spAutoFit/>
          </a:bodyPr>
          <a:lstStyle/>
          <a:p>
            <a:pPr marL="285750" indent="-285750" algn="l" rtl="0">
              <a:buFont typeface="Arial" panose="020B0604020202020204" pitchFamily="34" charset="0"/>
              <a:buChar char="•"/>
            </a:pPr>
            <a:r>
              <a:rPr lang="en-US" b="1" dirty="0" smtClean="0"/>
              <a:t>F</a:t>
            </a:r>
            <a:r>
              <a:rPr lang="en-US" b="1" baseline="-25000" dirty="0" smtClean="0">
                <a:latin typeface="+mj-lt"/>
              </a:rPr>
              <a:t>c</a:t>
            </a:r>
            <a:r>
              <a:rPr lang="en-US" b="1" dirty="0" smtClean="0">
                <a:latin typeface="+mj-lt"/>
              </a:rPr>
              <a:t> = C/C</a:t>
            </a:r>
            <a:r>
              <a:rPr lang="en-US" b="1" baseline="-25000" dirty="0" smtClean="0">
                <a:latin typeface="+mj-lt"/>
              </a:rPr>
              <a:t>d</a:t>
            </a:r>
            <a:r>
              <a:rPr lang="en-US" b="1" baseline="30000" dirty="0" smtClean="0">
                <a:latin typeface="+mj-lt"/>
              </a:rPr>
              <a:t> </a:t>
            </a:r>
            <a:r>
              <a:rPr lang="en-US" b="1" baseline="-25000" dirty="0" smtClean="0">
                <a:latin typeface="+mj-lt"/>
              </a:rPr>
              <a:t> </a:t>
            </a:r>
            <a:r>
              <a:rPr lang="en-US" b="1" dirty="0" smtClean="0">
                <a:latin typeface="+mj-lt"/>
              </a:rPr>
              <a:t> </a:t>
            </a:r>
            <a:endParaRPr lang="en-US" b="1" dirty="0">
              <a:latin typeface="+mj-lt"/>
            </a:endParaRPr>
          </a:p>
        </p:txBody>
      </p:sp>
      <p:sp>
        <p:nvSpPr>
          <p:cNvPr id="19" name="Rectangle 18"/>
          <p:cNvSpPr/>
          <p:nvPr/>
        </p:nvSpPr>
        <p:spPr>
          <a:xfrm>
            <a:off x="344613" y="6001099"/>
            <a:ext cx="2590774" cy="369332"/>
          </a:xfrm>
          <a:prstGeom prst="rect">
            <a:avLst/>
          </a:prstGeom>
        </p:spPr>
        <p:txBody>
          <a:bodyPr wrap="none">
            <a:spAutoFit/>
          </a:bodyPr>
          <a:lstStyle/>
          <a:p>
            <a:pPr marL="285750" indent="-285750" algn="l" rtl="0">
              <a:buFont typeface="Arial" panose="020B0604020202020204" pitchFamily="34" charset="0"/>
              <a:buChar char="•"/>
            </a:pPr>
            <a:r>
              <a:rPr lang="en-US" b="1" dirty="0" smtClean="0"/>
              <a:t>Repeat until Fc</a:t>
            </a:r>
            <a:r>
              <a:rPr lang="en-US" b="1" baseline="-25000" dirty="0" smtClean="0"/>
              <a:t> </a:t>
            </a:r>
            <a:r>
              <a:rPr lang="en-US" b="1" dirty="0" smtClean="0"/>
              <a:t>= </a:t>
            </a:r>
            <a:r>
              <a:rPr lang="en-US" b="1" dirty="0" err="1" smtClean="0"/>
              <a:t>F</a:t>
            </a:r>
            <a:r>
              <a:rPr lang="en-US" b="1" baseline="-25000" dirty="0" err="1" smtClean="0">
                <a:latin typeface="Symbol" panose="05050102010706020507" pitchFamily="18" charset="2"/>
              </a:rPr>
              <a:t>f</a:t>
            </a:r>
            <a:endParaRPr lang="en-US" dirty="0">
              <a:latin typeface="Symbol" panose="05050102010706020507" pitchFamily="18" charset="2"/>
            </a:endParaRPr>
          </a:p>
        </p:txBody>
      </p:sp>
      <p:pic>
        <p:nvPicPr>
          <p:cNvPr id="20" name="Picture 19"/>
          <p:cNvPicPr>
            <a:picLocks noChangeAspect="1"/>
          </p:cNvPicPr>
          <p:nvPr/>
        </p:nvPicPr>
        <p:blipFill>
          <a:blip r:embed="rId6"/>
          <a:stretch>
            <a:fillRect/>
          </a:stretch>
        </p:blipFill>
        <p:spPr>
          <a:xfrm>
            <a:off x="5975166" y="4170110"/>
            <a:ext cx="2769405" cy="2593376"/>
          </a:xfrm>
          <a:prstGeom prst="rect">
            <a:avLst/>
          </a:prstGeom>
        </p:spPr>
      </p:pic>
      <p:sp>
        <p:nvSpPr>
          <p:cNvPr id="21" name="Right Arrow 20"/>
          <p:cNvSpPr/>
          <p:nvPr/>
        </p:nvSpPr>
        <p:spPr>
          <a:xfrm>
            <a:off x="3393156" y="6072142"/>
            <a:ext cx="2630390" cy="298289"/>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3757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cstate="print"/>
          <a:srcRect/>
          <a:stretch>
            <a:fillRect/>
          </a:stretch>
        </p:blipFill>
        <p:spPr bwMode="auto">
          <a:xfrm>
            <a:off x="300037" y="1744229"/>
            <a:ext cx="8572500" cy="4516215"/>
          </a:xfrm>
          <a:prstGeom prst="rect">
            <a:avLst/>
          </a:prstGeom>
          <a:noFill/>
          <a:ln w="9525">
            <a:noFill/>
            <a:miter lim="800000"/>
            <a:headEnd/>
            <a:tailEnd/>
          </a:ln>
          <a:effectLst/>
        </p:spPr>
      </p:pic>
      <p:sp>
        <p:nvSpPr>
          <p:cNvPr id="11" name="Rectangle 10"/>
          <p:cNvSpPr/>
          <p:nvPr/>
        </p:nvSpPr>
        <p:spPr>
          <a:xfrm>
            <a:off x="114300" y="1186658"/>
            <a:ext cx="7986713" cy="461665"/>
          </a:xfrm>
          <a:prstGeom prst="rect">
            <a:avLst/>
          </a:prstGeom>
          <a:solidFill>
            <a:srgbClr val="92D050">
              <a:alpha val="60000"/>
            </a:srgbClr>
          </a:solidFill>
        </p:spPr>
        <p:txBody>
          <a:bodyPr wrap="square">
            <a:spAutoFit/>
          </a:bodyPr>
          <a:lstStyle/>
          <a:p>
            <a:pPr algn="l" rtl="0"/>
            <a:r>
              <a:rPr lang="en-US" altLang="en-US" sz="2400" b="1" dirty="0" smtClean="0">
                <a:latin typeface="+mn-lt"/>
              </a:rPr>
              <a:t>Bolivia, 4</a:t>
            </a:r>
            <a:r>
              <a:rPr lang="ar-SA" altLang="en-US" sz="2400" b="1" dirty="0" smtClean="0">
                <a:latin typeface="+mn-lt"/>
              </a:rPr>
              <a:t> </a:t>
            </a:r>
            <a:r>
              <a:rPr lang="en-US" altLang="en-US" sz="2400" b="1" dirty="0" smtClean="0">
                <a:latin typeface="+mn-lt"/>
              </a:rPr>
              <a:t>March 2003, 14 people killed, 400 </a:t>
            </a:r>
            <a:r>
              <a:rPr lang="en-GB" altLang="en-US" sz="2400" b="1" dirty="0" smtClean="0">
                <a:latin typeface="+mn-lt"/>
              </a:rPr>
              <a:t>houses </a:t>
            </a:r>
            <a:r>
              <a:rPr lang="en-US" altLang="en-US" sz="2400" b="1" dirty="0" smtClean="0">
                <a:latin typeface="+mn-lt"/>
              </a:rPr>
              <a:t>buried</a:t>
            </a:r>
            <a:endParaRPr lang="en-US" altLang="en-US" sz="2400" b="1" dirty="0">
              <a:latin typeface="+mn-lt"/>
            </a:endParaRPr>
          </a:p>
        </p:txBody>
      </p:sp>
    </p:spTree>
    <p:extLst>
      <p:ext uri="{BB962C8B-B14F-4D97-AF65-F5344CB8AC3E}">
        <p14:creationId xmlns:p14="http://schemas.microsoft.com/office/powerpoint/2010/main" val="232866674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3411" y="0"/>
            <a:ext cx="8525435" cy="2970044"/>
          </a:xfrm>
          <a:prstGeom prst="rect">
            <a:avLst/>
          </a:prstGeom>
        </p:spPr>
        <p:txBody>
          <a:bodyPr wrap="square">
            <a:spAutoFit/>
          </a:bodyPr>
          <a:lstStyle/>
          <a:p>
            <a:pPr algn="l" rtl="0">
              <a:spcAft>
                <a:spcPts val="0"/>
              </a:spcAft>
            </a:pPr>
            <a:r>
              <a:rPr lang="en-GB" sz="2000" b="1" u="sng" dirty="0" smtClean="0">
                <a:solidFill>
                  <a:srgbClr val="FF0000"/>
                </a:solidFill>
                <a:latin typeface="Times New Roman" panose="02020603050405020304" pitchFamily="18" charset="0"/>
                <a:ea typeface="Times New Roman" panose="02020603050405020304" pitchFamily="18" charset="0"/>
              </a:rPr>
              <a:t>2</a:t>
            </a:r>
            <a:r>
              <a:rPr lang="en-GB" sz="2000" b="1" u="sng" baseline="30000" dirty="0" smtClean="0">
                <a:solidFill>
                  <a:srgbClr val="FF0000"/>
                </a:solidFill>
                <a:latin typeface="Times New Roman" panose="02020603050405020304" pitchFamily="18" charset="0"/>
                <a:ea typeface="Times New Roman" panose="02020603050405020304" pitchFamily="18" charset="0"/>
              </a:rPr>
              <a:t>nd</a:t>
            </a:r>
            <a:r>
              <a:rPr lang="en-GB" sz="2000" b="1" u="sng" dirty="0" smtClean="0">
                <a:solidFill>
                  <a:srgbClr val="FF0000"/>
                </a:solidFill>
                <a:latin typeface="Times New Roman" panose="02020603050405020304" pitchFamily="18" charset="0"/>
                <a:ea typeface="Times New Roman" panose="02020603050405020304" pitchFamily="18" charset="0"/>
              </a:rPr>
              <a:t> Midterm Fall 1436-1437H (QUESTION </a:t>
            </a:r>
            <a:r>
              <a:rPr lang="en-GB" sz="2000" b="1" u="sng" dirty="0">
                <a:solidFill>
                  <a:srgbClr val="FF0000"/>
                </a:solidFill>
                <a:latin typeface="Times New Roman" panose="02020603050405020304" pitchFamily="18" charset="0"/>
                <a:ea typeface="Times New Roman" panose="02020603050405020304" pitchFamily="18" charset="0"/>
              </a:rPr>
              <a:t>#</a:t>
            </a:r>
            <a:r>
              <a:rPr lang="en-GB" sz="2000" b="1" u="sng" dirty="0" smtClean="0">
                <a:solidFill>
                  <a:srgbClr val="FF0000"/>
                </a:solidFill>
                <a:latin typeface="Times New Roman" panose="02020603050405020304" pitchFamily="18" charset="0"/>
                <a:ea typeface="Times New Roman" panose="02020603050405020304" pitchFamily="18" charset="0"/>
              </a:rPr>
              <a:t>1)</a:t>
            </a:r>
            <a:endParaRPr lang="en-US" sz="2000" b="1" dirty="0">
              <a:solidFill>
                <a:srgbClr val="FF0000"/>
              </a:solidFill>
              <a:latin typeface="Times New Roman" panose="02020603050405020304" pitchFamily="18" charset="0"/>
              <a:ea typeface="Times New Roman" panose="02020603050405020304" pitchFamily="18" charset="0"/>
            </a:endParaRPr>
          </a:p>
          <a:p>
            <a:pPr algn="l" rtl="0">
              <a:spcAft>
                <a:spcPts val="0"/>
              </a:spcAft>
            </a:pPr>
            <a:r>
              <a:rPr lang="en-GB" sz="2000" b="1" dirty="0">
                <a:latin typeface="Times New Roman" panose="02020603050405020304" pitchFamily="18" charset="0"/>
                <a:ea typeface="Times New Roman" panose="02020603050405020304" pitchFamily="18" charset="0"/>
              </a:rPr>
              <a:t>A cutting is to be excavated in a clay stratum at an angle that is equal to </a:t>
            </a:r>
            <a:r>
              <a:rPr lang="en-GB" sz="2000" b="1" dirty="0">
                <a:solidFill>
                  <a:srgbClr val="0000FF"/>
                </a:solidFill>
                <a:latin typeface="Times New Roman" panose="02020603050405020304" pitchFamily="18" charset="0"/>
                <a:ea typeface="Times New Roman" panose="02020603050405020304" pitchFamily="18" charset="0"/>
              </a:rPr>
              <a:t>60</a:t>
            </a:r>
            <a:r>
              <a:rPr lang="en-GB" sz="2000" b="1" baseline="30000" dirty="0">
                <a:solidFill>
                  <a:srgbClr val="0000FF"/>
                </a:solidFill>
                <a:latin typeface="Times New Roman" panose="02020603050405020304" pitchFamily="18" charset="0"/>
                <a:ea typeface="Times New Roman" panose="02020603050405020304" pitchFamily="18" charset="0"/>
              </a:rPr>
              <a:t>o</a:t>
            </a:r>
            <a:r>
              <a:rPr lang="en-GB" sz="2000" b="1" dirty="0">
                <a:solidFill>
                  <a:srgbClr val="0000FF"/>
                </a:solidFill>
                <a:latin typeface="Times New Roman" panose="02020603050405020304" pitchFamily="18" charset="0"/>
                <a:ea typeface="Times New Roman" panose="02020603050405020304" pitchFamily="18" charset="0"/>
              </a:rPr>
              <a:t>. </a:t>
            </a:r>
            <a:r>
              <a:rPr lang="en-GB" sz="2000" b="1" dirty="0">
                <a:latin typeface="Times New Roman" panose="02020603050405020304" pitchFamily="18" charset="0"/>
                <a:ea typeface="Times New Roman" panose="02020603050405020304" pitchFamily="18" charset="0"/>
              </a:rPr>
              <a:t>The relevant parameters are </a:t>
            </a:r>
            <a:r>
              <a:rPr lang="en-GB" sz="2000" b="1" dirty="0">
                <a:solidFill>
                  <a:srgbClr val="0000FF"/>
                </a:solidFill>
                <a:latin typeface="Symbol" panose="05050102010706020507" pitchFamily="18" charset="2"/>
                <a:ea typeface="Times New Roman" panose="02020603050405020304" pitchFamily="18" charset="0"/>
              </a:rPr>
              <a:t>g</a:t>
            </a:r>
            <a:r>
              <a:rPr lang="en-GB" sz="2000" b="1" dirty="0">
                <a:solidFill>
                  <a:srgbClr val="0000FF"/>
                </a:solidFill>
                <a:latin typeface="Times New Roman" panose="02020603050405020304" pitchFamily="18" charset="0"/>
                <a:ea typeface="Times New Roman" panose="02020603050405020304" pitchFamily="18" charset="0"/>
              </a:rPr>
              <a:t>= 17 </a:t>
            </a:r>
            <a:r>
              <a:rPr lang="en-GB" sz="2000" b="1" dirty="0" err="1">
                <a:solidFill>
                  <a:srgbClr val="0000FF"/>
                </a:solidFill>
                <a:latin typeface="Times New Roman" panose="02020603050405020304" pitchFamily="18" charset="0"/>
                <a:ea typeface="Times New Roman" panose="02020603050405020304" pitchFamily="18" charset="0"/>
              </a:rPr>
              <a:t>kN</a:t>
            </a:r>
            <a:r>
              <a:rPr lang="en-GB" sz="2000" b="1" dirty="0">
                <a:solidFill>
                  <a:srgbClr val="0000FF"/>
                </a:solidFill>
                <a:latin typeface="Times New Roman" panose="02020603050405020304" pitchFamily="18" charset="0"/>
                <a:ea typeface="Times New Roman" panose="02020603050405020304" pitchFamily="18" charset="0"/>
              </a:rPr>
              <a:t>/m</a:t>
            </a:r>
            <a:r>
              <a:rPr lang="en-GB" sz="2000" b="1" baseline="30000" dirty="0">
                <a:solidFill>
                  <a:srgbClr val="0000FF"/>
                </a:solidFill>
                <a:latin typeface="Times New Roman" panose="02020603050405020304" pitchFamily="18" charset="0"/>
                <a:ea typeface="Times New Roman" panose="02020603050405020304" pitchFamily="18" charset="0"/>
              </a:rPr>
              <a:t>3</a:t>
            </a:r>
            <a:r>
              <a:rPr lang="en-GB" sz="2000" b="1" baseline="-25000" dirty="0">
                <a:solidFill>
                  <a:srgbClr val="0000FF"/>
                </a:solidFill>
                <a:latin typeface="Times New Roman" panose="02020603050405020304" pitchFamily="18" charset="0"/>
                <a:ea typeface="Times New Roman" panose="02020603050405020304" pitchFamily="18" charset="0"/>
              </a:rPr>
              <a:t>,</a:t>
            </a:r>
            <a:r>
              <a:rPr lang="en-GB" sz="2000" b="1" dirty="0">
                <a:solidFill>
                  <a:srgbClr val="0000FF"/>
                </a:solidFill>
                <a:latin typeface="Times New Roman" panose="02020603050405020304" pitchFamily="18" charset="0"/>
                <a:ea typeface="Times New Roman" panose="02020603050405020304" pitchFamily="18" charset="0"/>
              </a:rPr>
              <a:t>  c = 20 </a:t>
            </a:r>
            <a:r>
              <a:rPr lang="en-GB" sz="2000" b="1" dirty="0" err="1">
                <a:solidFill>
                  <a:srgbClr val="0000FF"/>
                </a:solidFill>
                <a:latin typeface="Times New Roman" panose="02020603050405020304" pitchFamily="18" charset="0"/>
                <a:ea typeface="Times New Roman" panose="02020603050405020304" pitchFamily="18" charset="0"/>
              </a:rPr>
              <a:t>kN</a:t>
            </a:r>
            <a:r>
              <a:rPr lang="en-GB" sz="2000" b="1" dirty="0">
                <a:solidFill>
                  <a:srgbClr val="0000FF"/>
                </a:solidFill>
                <a:latin typeface="Times New Roman" panose="02020603050405020304" pitchFamily="18" charset="0"/>
                <a:ea typeface="Times New Roman" panose="02020603050405020304" pitchFamily="18" charset="0"/>
              </a:rPr>
              <a:t>/m</a:t>
            </a:r>
            <a:r>
              <a:rPr lang="en-GB" sz="2000" b="1" baseline="30000" dirty="0">
                <a:solidFill>
                  <a:srgbClr val="0000FF"/>
                </a:solidFill>
                <a:latin typeface="Times New Roman" panose="02020603050405020304" pitchFamily="18" charset="0"/>
                <a:ea typeface="Times New Roman" panose="02020603050405020304" pitchFamily="18" charset="0"/>
              </a:rPr>
              <a:t>2</a:t>
            </a:r>
            <a:r>
              <a:rPr lang="en-GB" sz="2000" b="1" dirty="0">
                <a:solidFill>
                  <a:srgbClr val="0000FF"/>
                </a:solidFill>
                <a:latin typeface="Times New Roman" panose="02020603050405020304" pitchFamily="18" charset="0"/>
                <a:ea typeface="Times New Roman" panose="02020603050405020304" pitchFamily="18" charset="0"/>
              </a:rPr>
              <a:t> and </a:t>
            </a:r>
            <a:r>
              <a:rPr lang="en-GB" sz="2000" b="1" dirty="0">
                <a:solidFill>
                  <a:srgbClr val="0000FF"/>
                </a:solidFill>
                <a:latin typeface="Symbol" panose="05050102010706020507" pitchFamily="18" charset="2"/>
                <a:ea typeface="Times New Roman" panose="02020603050405020304" pitchFamily="18" charset="0"/>
              </a:rPr>
              <a:t>f </a:t>
            </a:r>
            <a:r>
              <a:rPr lang="en-GB" sz="2000" b="1" dirty="0">
                <a:solidFill>
                  <a:srgbClr val="0000FF"/>
                </a:solidFill>
                <a:latin typeface="Times New Roman" panose="02020603050405020304" pitchFamily="18" charset="0"/>
                <a:ea typeface="Times New Roman" panose="02020603050405020304" pitchFamily="18" charset="0"/>
              </a:rPr>
              <a:t>= 25</a:t>
            </a:r>
            <a:r>
              <a:rPr lang="en-GB" sz="2000" b="1" baseline="30000" dirty="0">
                <a:solidFill>
                  <a:srgbClr val="0000FF"/>
                </a:solidFill>
                <a:latin typeface="Times New Roman" panose="02020603050405020304" pitchFamily="18" charset="0"/>
                <a:ea typeface="Times New Roman" panose="02020603050405020304" pitchFamily="18" charset="0"/>
              </a:rPr>
              <a:t>o</a:t>
            </a:r>
            <a:r>
              <a:rPr lang="en-GB" sz="2000" b="1" dirty="0">
                <a:latin typeface="Times New Roman" panose="02020603050405020304" pitchFamily="18" charset="0"/>
                <a:ea typeface="Times New Roman" panose="02020603050405020304" pitchFamily="18" charset="0"/>
              </a:rPr>
              <a:t>. Assume the failure mechanism to be planar (i.e. Cullman’s method) and determine:-</a:t>
            </a:r>
            <a:endParaRPr lang="en-US" sz="2000" b="1" dirty="0">
              <a:latin typeface="Times New Roman" panose="02020603050405020304" pitchFamily="18" charset="0"/>
              <a:ea typeface="Times New Roman" panose="02020603050405020304" pitchFamily="18" charset="0"/>
            </a:endParaRPr>
          </a:p>
          <a:p>
            <a:pPr marL="342900" lvl="0" indent="-342900" algn="l" rtl="0">
              <a:lnSpc>
                <a:spcPct val="107000"/>
              </a:lnSpc>
              <a:spcAft>
                <a:spcPts val="0"/>
              </a:spcAft>
              <a:buFont typeface="+mj-lt"/>
              <a:buAutoNum type="alphaLcPeriod"/>
            </a:pPr>
            <a:r>
              <a:rPr lang="en-US" sz="2000" b="1" dirty="0">
                <a:latin typeface="Calibri" panose="020F0502020204030204" pitchFamily="34" charset="0"/>
                <a:ea typeface="Times New Roman" panose="02020603050405020304" pitchFamily="18" charset="0"/>
                <a:cs typeface="Arial" panose="020B0604020202020204" pitchFamily="34" charset="0"/>
              </a:rPr>
              <a:t>The height of the excavation that will have a factor of safety of 1.5 against sliding.</a:t>
            </a:r>
          </a:p>
          <a:p>
            <a:pPr marL="342900" lvl="0" indent="-342900" algn="l" rtl="0">
              <a:lnSpc>
                <a:spcPct val="107000"/>
              </a:lnSpc>
              <a:spcAft>
                <a:spcPts val="0"/>
              </a:spcAft>
              <a:buFont typeface="+mj-lt"/>
              <a:buAutoNum type="alphaLcPeriod"/>
            </a:pPr>
            <a:r>
              <a:rPr lang="en-US" sz="2000" b="1" dirty="0">
                <a:latin typeface="Calibri" panose="020F0502020204030204" pitchFamily="34" charset="0"/>
                <a:ea typeface="Times New Roman" panose="02020603050405020304" pitchFamily="18" charset="0"/>
                <a:cs typeface="Arial" panose="020B0604020202020204" pitchFamily="34" charset="0"/>
              </a:rPr>
              <a:t>The critical height of the excavation.</a:t>
            </a:r>
          </a:p>
          <a:p>
            <a:pPr marL="342900" lvl="0" indent="-342900" algn="l" rtl="0">
              <a:lnSpc>
                <a:spcPct val="107000"/>
              </a:lnSpc>
              <a:spcAft>
                <a:spcPts val="800"/>
              </a:spcAft>
              <a:buFont typeface="+mj-lt"/>
              <a:buAutoNum type="alphaLcPeriod"/>
            </a:pPr>
            <a:r>
              <a:rPr lang="en-US" sz="2000" b="1" dirty="0">
                <a:latin typeface="Calibri" panose="020F0502020204030204" pitchFamily="34" charset="0"/>
                <a:ea typeface="Times New Roman" panose="02020603050405020304" pitchFamily="18" charset="0"/>
                <a:cs typeface="Arial" panose="020B0604020202020204" pitchFamily="34" charset="0"/>
              </a:rPr>
              <a:t>Repeat (b) if the soil is purely cohesive. Compare the answer with the result of part (b) and comment.</a:t>
            </a:r>
            <a:endParaRPr lang="en-US" sz="2000" b="1" dirty="0">
              <a:effectLst/>
              <a:latin typeface="Calibri" panose="020F0502020204030204" pitchFamily="34" charset="0"/>
              <a:ea typeface="Times New Roman" panose="02020603050405020304" pitchFamily="18" charset="0"/>
              <a:cs typeface="Arial" panose="020B0604020202020204" pitchFamily="34" charset="0"/>
            </a:endParaRPr>
          </a:p>
        </p:txBody>
      </p:sp>
      <p:pic>
        <p:nvPicPr>
          <p:cNvPr id="3" name="Picture 2"/>
          <p:cNvPicPr>
            <a:picLocks noChangeAspect="1"/>
          </p:cNvPicPr>
          <p:nvPr/>
        </p:nvPicPr>
        <p:blipFill>
          <a:blip r:embed="rId2"/>
          <a:stretch>
            <a:fillRect/>
          </a:stretch>
        </p:blipFill>
        <p:spPr>
          <a:xfrm>
            <a:off x="3069588" y="3834904"/>
            <a:ext cx="3193079" cy="1024194"/>
          </a:xfrm>
          <a:prstGeom prst="rect">
            <a:avLst/>
          </a:prstGeom>
          <a:ln w="38100">
            <a:solidFill>
              <a:srgbClr val="FF0000"/>
            </a:solidFill>
          </a:ln>
        </p:spPr>
      </p:pic>
      <p:sp>
        <p:nvSpPr>
          <p:cNvPr id="4" name="Rectangle 3"/>
          <p:cNvSpPr/>
          <p:nvPr/>
        </p:nvSpPr>
        <p:spPr>
          <a:xfrm>
            <a:off x="234117" y="2984919"/>
            <a:ext cx="1604927" cy="584775"/>
          </a:xfrm>
          <a:prstGeom prst="rect">
            <a:avLst/>
          </a:prstGeom>
        </p:spPr>
        <p:txBody>
          <a:bodyPr wrap="none">
            <a:spAutoFit/>
          </a:bodyPr>
          <a:lstStyle/>
          <a:p>
            <a:r>
              <a:rPr lang="en-US" sz="3200" b="1" u="sng" dirty="0" smtClean="0">
                <a:solidFill>
                  <a:srgbClr val="0000FF"/>
                </a:solidFill>
                <a:latin typeface="Calibri" panose="020F0502020204030204" pitchFamily="34" charset="0"/>
                <a:ea typeface="Times New Roman" panose="02020603050405020304" pitchFamily="18" charset="0"/>
                <a:cs typeface="Arial" panose="020B0604020202020204" pitchFamily="34" charset="0"/>
              </a:rPr>
              <a:t>Solution</a:t>
            </a:r>
            <a:endParaRPr lang="en-US" sz="3200" u="sng" dirty="0">
              <a:solidFill>
                <a:srgbClr val="0000FF"/>
              </a:solidFill>
            </a:endParaRPr>
          </a:p>
        </p:txBody>
      </p:sp>
      <p:sp>
        <p:nvSpPr>
          <p:cNvPr id="5" name="Rectangle 4"/>
          <p:cNvSpPr/>
          <p:nvPr/>
        </p:nvSpPr>
        <p:spPr>
          <a:xfrm>
            <a:off x="928634" y="3837396"/>
            <a:ext cx="1820819" cy="369332"/>
          </a:xfrm>
          <a:prstGeom prst="rect">
            <a:avLst/>
          </a:prstGeom>
        </p:spPr>
        <p:txBody>
          <a:bodyPr wrap="none">
            <a:spAutoFit/>
          </a:bodyPr>
          <a:lstStyle/>
          <a:p>
            <a:r>
              <a:rPr lang="en-US" b="1" dirty="0" smtClean="0">
                <a:latin typeface="Calibri" panose="020F0502020204030204" pitchFamily="34" charset="0"/>
                <a:ea typeface="Times New Roman" panose="02020603050405020304" pitchFamily="18" charset="0"/>
                <a:cs typeface="Arial" panose="020B0604020202020204" pitchFamily="34" charset="0"/>
              </a:rPr>
              <a:t>Mother equation</a:t>
            </a:r>
            <a:endParaRPr lang="en-US" dirty="0"/>
          </a:p>
        </p:txBody>
      </p:sp>
    </p:spTree>
    <p:extLst>
      <p:ext uri="{BB962C8B-B14F-4D97-AF65-F5344CB8AC3E}">
        <p14:creationId xmlns:p14="http://schemas.microsoft.com/office/powerpoint/2010/main" val="256462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999921" y="602343"/>
            <a:ext cx="2643189" cy="647700"/>
          </a:xfrm>
          <a:prstGeom prst="rect">
            <a:avLst/>
          </a:prstGeom>
        </p:spPr>
        <p:txBody>
          <a:bodyPr anchor="ctr"/>
          <a:lstStyle/>
          <a:p>
            <a:pPr algn="ctr" rtl="0" eaLnBrk="0" hangingPunct="0">
              <a:defRPr/>
            </a:pPr>
            <a:r>
              <a:rPr lang="en-US" sz="3200" b="1" u="sng" dirty="0">
                <a:solidFill>
                  <a:srgbClr val="7030A0"/>
                </a:solidFill>
                <a:latin typeface="+mn-lt"/>
                <a:cs typeface="+mn-cs"/>
              </a:rPr>
              <a:t>Contents</a:t>
            </a:r>
          </a:p>
        </p:txBody>
      </p:sp>
      <p:sp>
        <p:nvSpPr>
          <p:cNvPr id="8" name="Rectangle 7"/>
          <p:cNvSpPr/>
          <p:nvPr/>
        </p:nvSpPr>
        <p:spPr>
          <a:xfrm>
            <a:off x="-4764"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9524" y="3048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278604" y="1411514"/>
            <a:ext cx="8577264" cy="4858657"/>
          </a:xfrm>
        </p:spPr>
        <p:txBody>
          <a:bodyPr rtlCol="0">
            <a:noAutofit/>
          </a:bodyPr>
          <a:lstStyle/>
          <a:p>
            <a:pPr marL="539750" indent="-357188" algn="l">
              <a:lnSpc>
                <a:spcPts val="3700"/>
              </a:lnSpc>
              <a:spcBef>
                <a:spcPts val="0"/>
              </a:spcBef>
              <a:buFont typeface="Wingdings" pitchFamily="2" charset="2"/>
              <a:buChar char="q"/>
              <a:defRPr/>
            </a:pPr>
            <a:r>
              <a:rPr lang="en-US" sz="2000" b="1" dirty="0" smtClean="0">
                <a:solidFill>
                  <a:srgbClr val="000000"/>
                </a:solidFill>
                <a:effectLst>
                  <a:outerShdw blurRad="38100" dist="38100" dir="2700000" algn="tl">
                    <a:srgbClr val="000000">
                      <a:alpha val="43137"/>
                    </a:srgbClr>
                  </a:outerShdw>
                </a:effectLst>
                <a:latin typeface="Arial Black" panose="020B0A04020102020204" pitchFamily="34" charset="0"/>
              </a:rPr>
              <a:t>Introduction </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Types of slope movements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Concepts of Slope Stability Analysis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Factor of Safety</a:t>
            </a:r>
          </a:p>
          <a:p>
            <a:pPr marL="539750" indent="-357188" algn="l">
              <a:lnSpc>
                <a:spcPts val="3700"/>
              </a:lnSpc>
              <a:spcBef>
                <a:spcPts val="0"/>
              </a:spcBef>
              <a:buFont typeface="Wingdings" pitchFamily="2" charset="2"/>
              <a:buChar char="q"/>
              <a:defRPr/>
            </a:pP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Stability of Infinite Slopes </a:t>
            </a:r>
            <a:endPar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endParaRP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a:t>
            </a: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a:t>
            </a: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lopes with Plane Failure Surface</a:t>
            </a:r>
          </a:p>
          <a:p>
            <a:pPr marL="973138" indent="347663" algn="l">
              <a:lnSpc>
                <a:spcPts val="3700"/>
              </a:lnSpc>
              <a:spcBef>
                <a:spcPts val="0"/>
              </a:spcBef>
              <a:buFont typeface="Courier New" panose="02070309020205020404" pitchFamily="49" charset="0"/>
              <a:buChar char="o"/>
              <a:defRPr/>
            </a:pPr>
            <a:r>
              <a:rPr lang="en-US" sz="1800" b="1" dirty="0">
                <a:solidFill>
                  <a:schemeClr val="tx1"/>
                </a:solidFill>
                <a:effectLst>
                  <a:outerShdw blurRad="38100" dist="38100" dir="2700000" algn="tl">
                    <a:srgbClr val="000000">
                      <a:alpha val="43137"/>
                    </a:srgbClr>
                  </a:outerShdw>
                </a:effectLst>
                <a:latin typeface="Arial Black" panose="020B0A04020102020204" pitchFamily="34" charset="0"/>
              </a:rPr>
              <a:t>Culmann’s Method</a:t>
            </a:r>
          </a:p>
          <a:p>
            <a:pPr marL="539750" indent="-357188" algn="l">
              <a:lnSpc>
                <a:spcPts val="3700"/>
              </a:lnSpc>
              <a:spcBef>
                <a:spcPts val="0"/>
              </a:spcBef>
              <a:buFont typeface="Wingdings" pitchFamily="2" charset="2"/>
              <a:buChar char="q"/>
              <a:defRPr/>
            </a:pPr>
            <a:r>
              <a:rPr lang="en-US" sz="2000" b="1" dirty="0" smtClean="0">
                <a:solidFill>
                  <a:srgbClr val="FF0000"/>
                </a:solidFill>
                <a:effectLst>
                  <a:outerShdw blurRad="38100" dist="38100" dir="2700000" algn="tl">
                    <a:srgbClr val="000000">
                      <a:alpha val="43137"/>
                    </a:srgbClr>
                  </a:outerShdw>
                </a:effectLst>
                <a:latin typeface="Arial Black" panose="020B0A04020102020204" pitchFamily="34" charset="0"/>
              </a:rPr>
              <a:t>Stability of Finite Slopes with Circular Failure Surface</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Mass Method</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anose="020B0A04020102020204" pitchFamily="34" charset="0"/>
              </a:rPr>
              <a:t>Method of Slices</a:t>
            </a: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it-IT" sz="2000" b="1" dirty="0" smtClean="0">
              <a:solidFill>
                <a:schemeClr val="tx1"/>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p:txBody>
      </p:sp>
    </p:spTree>
    <p:extLst>
      <p:ext uri="{BB962C8B-B14F-4D97-AF65-F5344CB8AC3E}">
        <p14:creationId xmlns:p14="http://schemas.microsoft.com/office/powerpoint/2010/main" val="18893129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542837"/>
            <a:ext cx="2711622" cy="400110"/>
          </a:xfrm>
          <a:prstGeom prst="rect">
            <a:avLst/>
          </a:prstGeom>
        </p:spPr>
        <p:txBody>
          <a:bodyPr wrap="square">
            <a:spAutoFit/>
          </a:bodyPr>
          <a:lstStyle/>
          <a:p>
            <a:pPr marL="342900" indent="-342900" algn="l" rtl="0">
              <a:buClr>
                <a:srgbClr val="0070C0"/>
              </a:buClr>
              <a:buFont typeface="Arial" panose="020B0604020202020204" pitchFamily="34" charset="0"/>
              <a:buChar char="•"/>
            </a:pPr>
            <a:r>
              <a:rPr lang="en-US" sz="2000" b="1" u="sng" dirty="0">
                <a:solidFill>
                  <a:srgbClr val="0B0BEF"/>
                </a:solidFill>
              </a:rPr>
              <a:t>Modes of Failure</a:t>
            </a:r>
          </a:p>
        </p:txBody>
      </p:sp>
      <p:pic>
        <p:nvPicPr>
          <p:cNvPr id="10" name="Picture 9"/>
          <p:cNvPicPr>
            <a:picLocks noChangeAspect="1"/>
          </p:cNvPicPr>
          <p:nvPr/>
        </p:nvPicPr>
        <p:blipFill rotWithShape="1">
          <a:blip r:embed="rId3">
            <a:lum bright="-20000" contrast="40000"/>
          </a:blip>
          <a:srcRect l="15651" t="16558"/>
          <a:stretch/>
        </p:blipFill>
        <p:spPr>
          <a:xfrm>
            <a:off x="5655841" y="4443261"/>
            <a:ext cx="3170300" cy="1900375"/>
          </a:xfrm>
          <a:prstGeom prst="rect">
            <a:avLst/>
          </a:prstGeom>
        </p:spPr>
      </p:pic>
      <p:sp>
        <p:nvSpPr>
          <p:cNvPr id="11" name="Rectangle 10"/>
          <p:cNvSpPr/>
          <p:nvPr/>
        </p:nvSpPr>
        <p:spPr>
          <a:xfrm>
            <a:off x="6640168" y="5620337"/>
            <a:ext cx="1519018" cy="584775"/>
          </a:xfrm>
          <a:prstGeom prst="rect">
            <a:avLst/>
          </a:prstGeom>
          <a:ln>
            <a:noFill/>
          </a:ln>
        </p:spPr>
        <p:txBody>
          <a:bodyPr wrap="square">
            <a:spAutoFit/>
          </a:bodyPr>
          <a:lstStyle/>
          <a:p>
            <a:pPr algn="ctr" rtl="0"/>
            <a:r>
              <a:rPr lang="en-US" sz="1600" b="1" dirty="0" smtClean="0">
                <a:latin typeface="+mn-lt"/>
              </a:rPr>
              <a:t>Shallow slope failure</a:t>
            </a:r>
            <a:endParaRPr lang="en-US" sz="1600" b="1" dirty="0">
              <a:latin typeface="+mn-lt"/>
            </a:endParaRPr>
          </a:p>
        </p:txBody>
      </p:sp>
      <p:sp>
        <p:nvSpPr>
          <p:cNvPr id="3" name="Rectangle 2"/>
          <p:cNvSpPr/>
          <p:nvPr/>
        </p:nvSpPr>
        <p:spPr>
          <a:xfrm>
            <a:off x="0" y="11779"/>
            <a:ext cx="6481482" cy="461665"/>
          </a:xfrm>
          <a:prstGeom prst="rect">
            <a:avLst/>
          </a:prstGeom>
        </p:spPr>
        <p:txBody>
          <a:bodyPr wrap="square">
            <a:spAutoFit/>
          </a:bodyPr>
          <a:lstStyle/>
          <a:p>
            <a:pPr algn="l" rtl="0"/>
            <a:r>
              <a:rPr lang="en-US" sz="2400" b="1" u="sng" dirty="0">
                <a:solidFill>
                  <a:srgbClr val="C00000"/>
                </a:solidFill>
              </a:rPr>
              <a:t>Finite Slopes with </a:t>
            </a:r>
            <a:r>
              <a:rPr lang="en-US" sz="2400" b="1" u="sng" dirty="0">
                <a:solidFill>
                  <a:srgbClr val="0000FF"/>
                </a:solidFill>
              </a:rPr>
              <a:t>Circular</a:t>
            </a:r>
            <a:r>
              <a:rPr lang="en-US" sz="2400" b="1" u="sng" dirty="0">
                <a:solidFill>
                  <a:srgbClr val="C00000"/>
                </a:solidFill>
              </a:rPr>
              <a:t> Failure Surface</a:t>
            </a:r>
            <a:endParaRPr lang="en-US" sz="2400" u="sng" dirty="0">
              <a:solidFill>
                <a:srgbClr val="C00000"/>
              </a:solidFill>
            </a:endParaRPr>
          </a:p>
        </p:txBody>
      </p:sp>
      <p:sp>
        <p:nvSpPr>
          <p:cNvPr id="13" name="Rectangle 12"/>
          <p:cNvSpPr/>
          <p:nvPr/>
        </p:nvSpPr>
        <p:spPr>
          <a:xfrm>
            <a:off x="191973" y="1035338"/>
            <a:ext cx="2711622" cy="400110"/>
          </a:xfrm>
          <a:prstGeom prst="rect">
            <a:avLst/>
          </a:prstGeom>
        </p:spPr>
        <p:txBody>
          <a:bodyPr wrap="square">
            <a:spAutoFit/>
          </a:bodyPr>
          <a:lstStyle/>
          <a:p>
            <a:pPr algn="l" rtl="0">
              <a:buClr>
                <a:srgbClr val="0070C0"/>
              </a:buClr>
            </a:pPr>
            <a:r>
              <a:rPr lang="en-US" sz="2000" b="1" dirty="0" err="1" smtClean="0">
                <a:solidFill>
                  <a:srgbClr val="7030A0"/>
                </a:solidFill>
              </a:rPr>
              <a:t>i</a:t>
            </a:r>
            <a:r>
              <a:rPr lang="en-US" sz="2000" b="1" dirty="0" smtClean="0">
                <a:solidFill>
                  <a:srgbClr val="7030A0"/>
                </a:solidFill>
              </a:rPr>
              <a:t>. Slope failure</a:t>
            </a:r>
            <a:endParaRPr lang="en-US" sz="2000" b="1" dirty="0">
              <a:solidFill>
                <a:srgbClr val="7030A0"/>
              </a:solidFill>
            </a:endParaRPr>
          </a:p>
        </p:txBody>
      </p:sp>
      <p:sp>
        <p:nvSpPr>
          <p:cNvPr id="2" name="Rectangle 1"/>
          <p:cNvSpPr/>
          <p:nvPr/>
        </p:nvSpPr>
        <p:spPr>
          <a:xfrm>
            <a:off x="191973" y="1435448"/>
            <a:ext cx="5242448" cy="830997"/>
          </a:xfrm>
          <a:prstGeom prst="rect">
            <a:avLst/>
          </a:prstGeom>
        </p:spPr>
        <p:txBody>
          <a:bodyPr wrap="square">
            <a:spAutoFit/>
          </a:bodyPr>
          <a:lstStyle/>
          <a:p>
            <a:pPr marL="285750" indent="-285750" algn="l" rtl="0">
              <a:buFont typeface="Arial" panose="020B0604020202020204" pitchFamily="34" charset="0"/>
              <a:buChar char="•"/>
            </a:pPr>
            <a:r>
              <a:rPr lang="en-US" sz="2400" b="1" dirty="0" smtClean="0">
                <a:latin typeface="+mn-lt"/>
              </a:rPr>
              <a:t>Surface </a:t>
            </a:r>
            <a:r>
              <a:rPr lang="en-US" sz="2400" b="1" dirty="0">
                <a:latin typeface="+mn-lt"/>
              </a:rPr>
              <a:t>of sliding intersects the </a:t>
            </a:r>
            <a:r>
              <a:rPr lang="en-US" sz="2400" b="1" dirty="0" smtClean="0">
                <a:latin typeface="+mn-lt"/>
              </a:rPr>
              <a:t>slope </a:t>
            </a:r>
            <a:r>
              <a:rPr lang="en-US" sz="2400" b="1" dirty="0" smtClean="0">
                <a:solidFill>
                  <a:srgbClr val="FF0000"/>
                </a:solidFill>
                <a:latin typeface="+mn-lt"/>
              </a:rPr>
              <a:t>at</a:t>
            </a:r>
            <a:r>
              <a:rPr lang="en-US" sz="2400" b="1" dirty="0" smtClean="0">
                <a:latin typeface="+mn-lt"/>
              </a:rPr>
              <a:t> </a:t>
            </a:r>
            <a:r>
              <a:rPr lang="en-US" sz="2400" b="1" dirty="0">
                <a:latin typeface="+mn-lt"/>
              </a:rPr>
              <a:t>or </a:t>
            </a:r>
            <a:r>
              <a:rPr lang="en-US" sz="2400" b="1" dirty="0">
                <a:solidFill>
                  <a:srgbClr val="FF0000"/>
                </a:solidFill>
                <a:latin typeface="+mn-lt"/>
              </a:rPr>
              <a:t>above</a:t>
            </a:r>
            <a:r>
              <a:rPr lang="en-US" sz="2400" b="1" dirty="0">
                <a:latin typeface="+mn-lt"/>
              </a:rPr>
              <a:t> its </a:t>
            </a:r>
            <a:r>
              <a:rPr lang="en-US" sz="2400" b="1" dirty="0" smtClean="0">
                <a:latin typeface="+mn-lt"/>
              </a:rPr>
              <a:t>toe.</a:t>
            </a:r>
            <a:endParaRPr lang="en-US" sz="2400" b="1" dirty="0">
              <a:latin typeface="+mn-lt"/>
            </a:endParaRPr>
          </a:p>
        </p:txBody>
      </p:sp>
      <p:sp>
        <p:nvSpPr>
          <p:cNvPr id="4" name="Rectangle 3"/>
          <p:cNvSpPr/>
          <p:nvPr/>
        </p:nvSpPr>
        <p:spPr>
          <a:xfrm>
            <a:off x="348270" y="3410691"/>
            <a:ext cx="4726704" cy="646331"/>
          </a:xfrm>
          <a:prstGeom prst="rect">
            <a:avLst/>
          </a:prstGeom>
        </p:spPr>
        <p:txBody>
          <a:bodyPr wrap="square">
            <a:spAutoFit/>
          </a:bodyPr>
          <a:lstStyle/>
          <a:p>
            <a:pPr marL="285750" indent="-285750" algn="just" rtl="0">
              <a:buFont typeface="Courier New" panose="02070309020205020404" pitchFamily="49" charset="0"/>
              <a:buChar char="o"/>
            </a:pPr>
            <a:r>
              <a:rPr lang="en-US" b="1" dirty="0">
                <a:latin typeface="+mn-lt"/>
              </a:rPr>
              <a:t>The failure circle </a:t>
            </a:r>
            <a:r>
              <a:rPr lang="en-US" b="1" dirty="0" smtClean="0">
                <a:latin typeface="+mn-lt"/>
              </a:rPr>
              <a:t>is referred </a:t>
            </a:r>
            <a:r>
              <a:rPr lang="en-US" b="1" dirty="0">
                <a:latin typeface="+mn-lt"/>
              </a:rPr>
              <a:t>to as </a:t>
            </a:r>
            <a:r>
              <a:rPr lang="en-US" b="1" dirty="0" smtClean="0">
                <a:latin typeface="+mn-lt"/>
              </a:rPr>
              <a:t>a </a:t>
            </a:r>
            <a:r>
              <a:rPr lang="en-US" b="1" i="1" dirty="0">
                <a:solidFill>
                  <a:srgbClr val="0000FF"/>
                </a:solidFill>
                <a:latin typeface="+mn-lt"/>
              </a:rPr>
              <a:t>slope </a:t>
            </a:r>
            <a:r>
              <a:rPr lang="en-US" b="1" i="1" dirty="0" smtClean="0">
                <a:solidFill>
                  <a:srgbClr val="0000FF"/>
                </a:solidFill>
                <a:latin typeface="+mn-lt"/>
              </a:rPr>
              <a:t>circle </a:t>
            </a:r>
            <a:r>
              <a:rPr lang="en-US" b="1" dirty="0" smtClean="0">
                <a:latin typeface="+mn-lt"/>
              </a:rPr>
              <a:t>if </a:t>
            </a:r>
            <a:r>
              <a:rPr lang="en-US" b="1" dirty="0">
                <a:latin typeface="+mn-lt"/>
              </a:rPr>
              <a:t>it passes above the toe of the slope.</a:t>
            </a:r>
          </a:p>
        </p:txBody>
      </p:sp>
      <p:sp>
        <p:nvSpPr>
          <p:cNvPr id="5" name="Rectangle 4"/>
          <p:cNvSpPr/>
          <p:nvPr/>
        </p:nvSpPr>
        <p:spPr>
          <a:xfrm>
            <a:off x="449845" y="5337667"/>
            <a:ext cx="4412544" cy="830997"/>
          </a:xfrm>
          <a:prstGeom prst="rect">
            <a:avLst/>
          </a:prstGeom>
        </p:spPr>
        <p:txBody>
          <a:bodyPr wrap="square">
            <a:spAutoFit/>
          </a:bodyPr>
          <a:lstStyle/>
          <a:p>
            <a:pPr marL="285750" indent="-285750" algn="l" rtl="0">
              <a:buFont typeface="Arial" panose="020B0604020202020204" pitchFamily="34" charset="0"/>
              <a:buChar char="•"/>
            </a:pPr>
            <a:r>
              <a:rPr lang="en-US" sz="2400" b="1" dirty="0">
                <a:latin typeface="+mn-lt"/>
              </a:rPr>
              <a:t>Under certain circumstances, a </a:t>
            </a:r>
            <a:r>
              <a:rPr lang="en-US" sz="2400" b="1" i="1" dirty="0">
                <a:solidFill>
                  <a:srgbClr val="0000FF"/>
                </a:solidFill>
                <a:latin typeface="+mn-lt"/>
              </a:rPr>
              <a:t>shallow</a:t>
            </a:r>
            <a:r>
              <a:rPr lang="en-US" sz="2400" b="1" i="1" dirty="0">
                <a:latin typeface="+mn-lt"/>
              </a:rPr>
              <a:t> </a:t>
            </a:r>
            <a:r>
              <a:rPr lang="en-US" sz="2400" b="1" i="1" dirty="0" smtClean="0">
                <a:solidFill>
                  <a:srgbClr val="0000FF"/>
                </a:solidFill>
                <a:latin typeface="+mn-lt"/>
              </a:rPr>
              <a:t>slope</a:t>
            </a:r>
            <a:r>
              <a:rPr lang="en-US" sz="2400" b="1" i="1" dirty="0" smtClean="0">
                <a:latin typeface="+mn-lt"/>
              </a:rPr>
              <a:t> </a:t>
            </a:r>
            <a:r>
              <a:rPr lang="en-US" sz="2400" b="1" i="1" dirty="0" smtClean="0">
                <a:solidFill>
                  <a:srgbClr val="0000FF"/>
                </a:solidFill>
                <a:latin typeface="+mn-lt"/>
              </a:rPr>
              <a:t>failure</a:t>
            </a:r>
            <a:r>
              <a:rPr lang="en-US" sz="2400" b="1" i="1" dirty="0" smtClean="0">
                <a:latin typeface="+mn-lt"/>
              </a:rPr>
              <a:t> </a:t>
            </a:r>
            <a:r>
              <a:rPr lang="en-US" sz="2400" b="1" dirty="0">
                <a:latin typeface="+mn-lt"/>
              </a:rPr>
              <a:t>can </a:t>
            </a:r>
            <a:r>
              <a:rPr lang="en-US" sz="2400" b="1" dirty="0" smtClean="0">
                <a:latin typeface="+mn-lt"/>
              </a:rPr>
              <a:t>occur.</a:t>
            </a:r>
            <a:endParaRPr lang="en-US" sz="2400" b="1" dirty="0">
              <a:latin typeface="+mn-lt"/>
            </a:endParaRPr>
          </a:p>
        </p:txBody>
      </p:sp>
      <p:pic>
        <p:nvPicPr>
          <p:cNvPr id="8" name="Picture 7"/>
          <p:cNvPicPr>
            <a:picLocks noChangeAspect="1"/>
          </p:cNvPicPr>
          <p:nvPr/>
        </p:nvPicPr>
        <p:blipFill>
          <a:blip r:embed="rId4"/>
          <a:stretch>
            <a:fillRect/>
          </a:stretch>
        </p:blipFill>
        <p:spPr>
          <a:xfrm>
            <a:off x="6194635" y="561015"/>
            <a:ext cx="2410085" cy="2032824"/>
          </a:xfrm>
          <a:prstGeom prst="rect">
            <a:avLst/>
          </a:prstGeom>
        </p:spPr>
      </p:pic>
      <p:sp>
        <p:nvSpPr>
          <p:cNvPr id="17" name="Rectangle 16"/>
          <p:cNvSpPr/>
          <p:nvPr/>
        </p:nvSpPr>
        <p:spPr>
          <a:xfrm>
            <a:off x="449845" y="2251009"/>
            <a:ext cx="4726704" cy="646331"/>
          </a:xfrm>
          <a:prstGeom prst="rect">
            <a:avLst/>
          </a:prstGeom>
        </p:spPr>
        <p:txBody>
          <a:bodyPr wrap="square">
            <a:spAutoFit/>
          </a:bodyPr>
          <a:lstStyle/>
          <a:p>
            <a:pPr marL="285750" indent="-285750" algn="just" rtl="0">
              <a:buFont typeface="Courier New" panose="02070309020205020404" pitchFamily="49" charset="0"/>
              <a:buChar char="o"/>
            </a:pPr>
            <a:r>
              <a:rPr lang="en-US" b="1" dirty="0">
                <a:latin typeface="+mn-lt"/>
              </a:rPr>
              <a:t>The failure circle </a:t>
            </a:r>
            <a:r>
              <a:rPr lang="en-US" b="1" dirty="0" smtClean="0">
                <a:latin typeface="+mn-lt"/>
              </a:rPr>
              <a:t>is referred </a:t>
            </a:r>
            <a:r>
              <a:rPr lang="en-US" b="1" dirty="0">
                <a:latin typeface="+mn-lt"/>
              </a:rPr>
              <a:t>to as a </a:t>
            </a:r>
            <a:r>
              <a:rPr lang="en-US" b="1" i="1" dirty="0">
                <a:solidFill>
                  <a:srgbClr val="0000FF"/>
                </a:solidFill>
                <a:latin typeface="+mn-lt"/>
              </a:rPr>
              <a:t>toe circle </a:t>
            </a:r>
            <a:r>
              <a:rPr lang="en-US" b="1" dirty="0">
                <a:latin typeface="+mn-lt"/>
              </a:rPr>
              <a:t>if it passes through the toe of the </a:t>
            </a:r>
            <a:r>
              <a:rPr lang="en-US" b="1" dirty="0" smtClean="0">
                <a:latin typeface="+mn-lt"/>
              </a:rPr>
              <a:t>slope</a:t>
            </a:r>
            <a:endParaRPr lang="en-US" b="1" dirty="0">
              <a:latin typeface="+mn-lt"/>
            </a:endParaRPr>
          </a:p>
        </p:txBody>
      </p:sp>
      <p:pic>
        <p:nvPicPr>
          <p:cNvPr id="9" name="Picture 8"/>
          <p:cNvPicPr>
            <a:picLocks noChangeAspect="1"/>
          </p:cNvPicPr>
          <p:nvPr/>
        </p:nvPicPr>
        <p:blipFill>
          <a:blip r:embed="rId5"/>
          <a:stretch>
            <a:fillRect/>
          </a:stretch>
        </p:blipFill>
        <p:spPr>
          <a:xfrm>
            <a:off x="6314906" y="2681410"/>
            <a:ext cx="2197818" cy="1674280"/>
          </a:xfrm>
          <a:prstGeom prst="rect">
            <a:avLst/>
          </a:prstGeom>
        </p:spPr>
      </p:pic>
      <p:sp>
        <p:nvSpPr>
          <p:cNvPr id="19" name="Rectangle 18"/>
          <p:cNvSpPr/>
          <p:nvPr/>
        </p:nvSpPr>
        <p:spPr>
          <a:xfrm>
            <a:off x="191973" y="4898837"/>
            <a:ext cx="2711622" cy="400110"/>
          </a:xfrm>
          <a:prstGeom prst="rect">
            <a:avLst/>
          </a:prstGeom>
        </p:spPr>
        <p:txBody>
          <a:bodyPr wrap="square">
            <a:spAutoFit/>
          </a:bodyPr>
          <a:lstStyle/>
          <a:p>
            <a:pPr algn="l" rtl="0">
              <a:buClr>
                <a:srgbClr val="0070C0"/>
              </a:buClr>
            </a:pPr>
            <a:r>
              <a:rPr lang="en-US" sz="2000" b="1" dirty="0" smtClean="0">
                <a:solidFill>
                  <a:srgbClr val="7030A0"/>
                </a:solidFill>
              </a:rPr>
              <a:t>ii. Shallow failure</a:t>
            </a:r>
            <a:endParaRPr lang="en-US" sz="2000" b="1" dirty="0">
              <a:solidFill>
                <a:srgbClr val="7030A0"/>
              </a:solidFill>
            </a:endParaRPr>
          </a:p>
        </p:txBody>
      </p:sp>
    </p:spTree>
    <p:extLst>
      <p:ext uri="{BB962C8B-B14F-4D97-AF65-F5344CB8AC3E}">
        <p14:creationId xmlns:p14="http://schemas.microsoft.com/office/powerpoint/2010/main" val="198683895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lum bright="-20000" contrast="40000"/>
          </a:blip>
          <a:stretch>
            <a:fillRect/>
          </a:stretch>
        </p:blipFill>
        <p:spPr>
          <a:xfrm>
            <a:off x="4030281" y="433942"/>
            <a:ext cx="4481640" cy="3326102"/>
          </a:xfrm>
          <a:prstGeom prst="rect">
            <a:avLst/>
          </a:prstGeom>
        </p:spPr>
      </p:pic>
      <p:sp>
        <p:nvSpPr>
          <p:cNvPr id="12" name="Rectangle 8"/>
          <p:cNvSpPr>
            <a:spLocks noChangeArrowheads="1"/>
          </p:cNvSpPr>
          <p:nvPr/>
        </p:nvSpPr>
        <p:spPr bwMode="auto">
          <a:xfrm>
            <a:off x="5658326" y="3219007"/>
            <a:ext cx="13003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rtl="0"/>
            <a:r>
              <a:rPr lang="en-US" b="1" dirty="0">
                <a:solidFill>
                  <a:srgbClr val="002060"/>
                </a:solidFill>
                <a:latin typeface="Arial" panose="020B0604020202020204" pitchFamily="34" charset="0"/>
                <a:cs typeface="Arial" panose="020B0604020202020204" pitchFamily="34" charset="0"/>
              </a:rPr>
              <a:t>Firm Base</a:t>
            </a:r>
          </a:p>
        </p:txBody>
      </p:sp>
      <p:pic>
        <p:nvPicPr>
          <p:cNvPr id="17" name="Picture 16"/>
          <p:cNvPicPr>
            <a:picLocks noChangeAspect="1"/>
          </p:cNvPicPr>
          <p:nvPr/>
        </p:nvPicPr>
        <p:blipFill rotWithShape="1">
          <a:blip r:embed="rId4">
            <a:lum bright="-20000" contrast="40000"/>
          </a:blip>
          <a:srcRect l="90369"/>
          <a:stretch/>
        </p:blipFill>
        <p:spPr>
          <a:xfrm>
            <a:off x="8285572" y="994498"/>
            <a:ext cx="522562" cy="2764397"/>
          </a:xfrm>
          <a:prstGeom prst="rect">
            <a:avLst/>
          </a:prstGeom>
        </p:spPr>
      </p:pic>
      <p:cxnSp>
        <p:nvCxnSpPr>
          <p:cNvPr id="14" name="Straight Arrow Connector 13"/>
          <p:cNvCxnSpPr/>
          <p:nvPr/>
        </p:nvCxnSpPr>
        <p:spPr>
          <a:xfrm>
            <a:off x="4326494" y="1200559"/>
            <a:ext cx="0" cy="157122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101114" y="1200560"/>
            <a:ext cx="804929"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4170041" y="1750425"/>
            <a:ext cx="332142" cy="338554"/>
          </a:xfrm>
          <a:prstGeom prst="rect">
            <a:avLst/>
          </a:prstGeom>
          <a:solidFill>
            <a:schemeClr val="bg1"/>
          </a:solidFill>
        </p:spPr>
        <p:txBody>
          <a:bodyPr wrap="none">
            <a:spAutoFit/>
          </a:bodyPr>
          <a:lstStyle/>
          <a:p>
            <a:pPr algn="l" rtl="0"/>
            <a:r>
              <a:rPr lang="en-US" sz="1600" b="1" dirty="0" smtClean="0"/>
              <a:t>H</a:t>
            </a:r>
            <a:endParaRPr lang="en-US" sz="1600" b="1" dirty="0"/>
          </a:p>
        </p:txBody>
      </p:sp>
      <p:sp>
        <p:nvSpPr>
          <p:cNvPr id="16" name="Rectangle 15"/>
          <p:cNvSpPr/>
          <p:nvPr/>
        </p:nvSpPr>
        <p:spPr>
          <a:xfrm>
            <a:off x="0" y="131765"/>
            <a:ext cx="2327155" cy="400110"/>
          </a:xfrm>
          <a:prstGeom prst="rect">
            <a:avLst/>
          </a:prstGeom>
        </p:spPr>
        <p:txBody>
          <a:bodyPr wrap="square">
            <a:spAutoFit/>
          </a:bodyPr>
          <a:lstStyle/>
          <a:p>
            <a:pPr algn="l" rtl="0">
              <a:buClr>
                <a:srgbClr val="0070C0"/>
              </a:buClr>
            </a:pPr>
            <a:r>
              <a:rPr lang="en-US" sz="2000" b="1" dirty="0" smtClean="0">
                <a:solidFill>
                  <a:srgbClr val="7030A0"/>
                </a:solidFill>
              </a:rPr>
              <a:t>iii. Base failure</a:t>
            </a:r>
            <a:endParaRPr lang="en-US" sz="2000" b="1" dirty="0">
              <a:solidFill>
                <a:srgbClr val="7030A0"/>
              </a:solidFill>
            </a:endParaRPr>
          </a:p>
        </p:txBody>
      </p:sp>
      <p:sp>
        <p:nvSpPr>
          <p:cNvPr id="18" name="TextBox 17"/>
          <p:cNvSpPr txBox="1"/>
          <p:nvPr/>
        </p:nvSpPr>
        <p:spPr>
          <a:xfrm>
            <a:off x="107332" y="565343"/>
            <a:ext cx="3748967" cy="1015663"/>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400" b="1">
                <a:latin typeface="+mn-lt"/>
              </a:defRPr>
            </a:lvl1pPr>
          </a:lstStyle>
          <a:p>
            <a:r>
              <a:rPr lang="en-US" sz="2000" dirty="0"/>
              <a:t>The surface of sliding passes at some distance </a:t>
            </a:r>
            <a:r>
              <a:rPr lang="en-US" sz="2000" dirty="0">
                <a:solidFill>
                  <a:srgbClr val="C00000"/>
                </a:solidFill>
              </a:rPr>
              <a:t>below</a:t>
            </a:r>
            <a:r>
              <a:rPr lang="en-US" sz="2000" dirty="0"/>
              <a:t> the </a:t>
            </a:r>
            <a:r>
              <a:rPr lang="en-US" sz="2000" dirty="0">
                <a:solidFill>
                  <a:srgbClr val="C00000"/>
                </a:solidFill>
              </a:rPr>
              <a:t>toe</a:t>
            </a:r>
            <a:r>
              <a:rPr lang="en-US" sz="2000" dirty="0"/>
              <a:t> of the slope.</a:t>
            </a:r>
          </a:p>
        </p:txBody>
      </p:sp>
      <p:sp>
        <p:nvSpPr>
          <p:cNvPr id="20" name="TextBox 19"/>
          <p:cNvSpPr txBox="1"/>
          <p:nvPr/>
        </p:nvSpPr>
        <p:spPr>
          <a:xfrm>
            <a:off x="107332" y="1694541"/>
            <a:ext cx="3817893" cy="1631216"/>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400" b="1">
                <a:latin typeface="+mn-lt"/>
              </a:defRPr>
            </a:lvl1pPr>
          </a:lstStyle>
          <a:p>
            <a:r>
              <a:rPr lang="en-US" sz="2000" dirty="0"/>
              <a:t>The circle is called the </a:t>
            </a:r>
            <a:r>
              <a:rPr lang="en-US" sz="2000" dirty="0">
                <a:solidFill>
                  <a:srgbClr val="FF0000"/>
                </a:solidFill>
              </a:rPr>
              <a:t>midpoint</a:t>
            </a:r>
            <a:r>
              <a:rPr lang="en-US" sz="2000" dirty="0"/>
              <a:t> circle because its center lies on a vertical line drawn through the </a:t>
            </a:r>
            <a:r>
              <a:rPr lang="en-US" sz="2000" dirty="0">
                <a:solidFill>
                  <a:srgbClr val="0000FF"/>
                </a:solidFill>
              </a:rPr>
              <a:t>midpoint</a:t>
            </a:r>
            <a:r>
              <a:rPr lang="en-US" sz="2000" dirty="0"/>
              <a:t> of the </a:t>
            </a:r>
            <a:r>
              <a:rPr lang="en-US" sz="2000" dirty="0" smtClean="0"/>
              <a:t>slope.</a:t>
            </a:r>
            <a:endParaRPr lang="en-US" sz="2000" dirty="0"/>
          </a:p>
        </p:txBody>
      </p:sp>
      <p:sp>
        <p:nvSpPr>
          <p:cNvPr id="21" name="TextBox 20"/>
          <p:cNvSpPr txBox="1"/>
          <p:nvPr/>
        </p:nvSpPr>
        <p:spPr>
          <a:xfrm>
            <a:off x="107332" y="3543769"/>
            <a:ext cx="4419842" cy="400110"/>
          </a:xfrm>
          <a:prstGeom prst="rect">
            <a:avLst/>
          </a:prstGeom>
          <a:noFill/>
        </p:spPr>
        <p:txBody>
          <a:bodyPr wrap="square" rtlCol="0">
            <a:spAutoFit/>
          </a:bodyPr>
          <a:lstStyle/>
          <a:p>
            <a:pPr marL="342900" indent="-342900" algn="l" rtl="0">
              <a:buFont typeface="Courier New" panose="02070309020205020404" pitchFamily="49" charset="0"/>
              <a:buChar char="o"/>
            </a:pPr>
            <a:r>
              <a:rPr lang="en-US" sz="2000" b="1" dirty="0" smtClean="0">
                <a:latin typeface="+mn-lt"/>
              </a:rPr>
              <a:t>For  </a:t>
            </a:r>
            <a:r>
              <a:rPr lang="en-US" sz="2000" b="1" dirty="0" smtClean="0">
                <a:latin typeface="+mn-lt"/>
                <a:sym typeface="Symbol" panose="05050102010706020507" pitchFamily="18" charset="2"/>
              </a:rPr>
              <a:t>   53</a:t>
            </a:r>
            <a:r>
              <a:rPr lang="en-US" sz="2000" b="1" baseline="30000" dirty="0" smtClean="0">
                <a:latin typeface="+mn-lt"/>
                <a:sym typeface="Symbol" panose="05050102010706020507" pitchFamily="18" charset="2"/>
              </a:rPr>
              <a:t>o</a:t>
            </a:r>
            <a:r>
              <a:rPr lang="en-US" sz="2000" b="1" dirty="0" smtClean="0">
                <a:latin typeface="+mn-lt"/>
                <a:sym typeface="Symbol" panose="05050102010706020507" pitchFamily="18" charset="2"/>
              </a:rPr>
              <a:t> always toe</a:t>
            </a:r>
            <a:endParaRPr lang="en-US" sz="2000" b="1" dirty="0">
              <a:latin typeface="+mn-lt"/>
            </a:endParaRPr>
          </a:p>
        </p:txBody>
      </p:sp>
      <p:sp>
        <p:nvSpPr>
          <p:cNvPr id="22" name="TextBox 21"/>
          <p:cNvSpPr txBox="1"/>
          <p:nvPr/>
        </p:nvSpPr>
        <p:spPr>
          <a:xfrm>
            <a:off x="107332" y="3990856"/>
            <a:ext cx="8520466" cy="707886"/>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000" b="1" dirty="0" smtClean="0">
                <a:latin typeface="+mn-lt"/>
              </a:rPr>
              <a:t>For  </a:t>
            </a:r>
            <a:r>
              <a:rPr lang="en-US" sz="2000" b="1" dirty="0" smtClean="0">
                <a:latin typeface="+mn-lt"/>
                <a:sym typeface="Symbol" panose="05050102010706020507" pitchFamily="18" charset="2"/>
              </a:rPr>
              <a:t> &lt; 53</a:t>
            </a:r>
            <a:r>
              <a:rPr lang="en-US" sz="2000" b="1" baseline="30000" dirty="0" smtClean="0">
                <a:latin typeface="+mn-lt"/>
                <a:sym typeface="Symbol" panose="05050102010706020507" pitchFamily="18" charset="2"/>
              </a:rPr>
              <a:t>o</a:t>
            </a:r>
            <a:r>
              <a:rPr lang="en-US" sz="2000" b="1" dirty="0" smtClean="0">
                <a:latin typeface="+mn-lt"/>
                <a:sym typeface="Symbol" panose="05050102010706020507" pitchFamily="18" charset="2"/>
              </a:rPr>
              <a:t> could be </a:t>
            </a:r>
            <a:r>
              <a:rPr lang="en-US" sz="2000" b="1" dirty="0" smtClean="0">
                <a:solidFill>
                  <a:srgbClr val="0000FF"/>
                </a:solidFill>
                <a:latin typeface="+mn-lt"/>
                <a:sym typeface="Symbol" panose="05050102010706020507" pitchFamily="18" charset="2"/>
              </a:rPr>
              <a:t>toe</a:t>
            </a:r>
            <a:r>
              <a:rPr lang="en-US" sz="2000" b="1" dirty="0" smtClean="0">
                <a:latin typeface="+mn-lt"/>
                <a:sym typeface="Symbol" panose="05050102010706020507" pitchFamily="18" charset="2"/>
              </a:rPr>
              <a:t>, </a:t>
            </a:r>
            <a:r>
              <a:rPr lang="en-US" sz="2000" b="1" dirty="0" smtClean="0">
                <a:solidFill>
                  <a:srgbClr val="0000FF"/>
                </a:solidFill>
                <a:latin typeface="+mn-lt"/>
                <a:sym typeface="Symbol" panose="05050102010706020507" pitchFamily="18" charset="2"/>
              </a:rPr>
              <a:t>slope</a:t>
            </a:r>
            <a:r>
              <a:rPr lang="en-US" sz="2000" b="1" dirty="0" smtClean="0">
                <a:latin typeface="+mn-lt"/>
                <a:sym typeface="Symbol" panose="05050102010706020507" pitchFamily="18" charset="2"/>
              </a:rPr>
              <a:t>, or </a:t>
            </a:r>
            <a:r>
              <a:rPr lang="en-US" sz="2000" b="1" dirty="0" smtClean="0">
                <a:solidFill>
                  <a:srgbClr val="0000FF"/>
                </a:solidFill>
                <a:latin typeface="+mn-lt"/>
                <a:sym typeface="Symbol" panose="05050102010706020507" pitchFamily="18" charset="2"/>
              </a:rPr>
              <a:t>midpoint</a:t>
            </a:r>
            <a:r>
              <a:rPr lang="en-US" sz="2000" b="1" dirty="0" smtClean="0">
                <a:latin typeface="+mn-lt"/>
                <a:sym typeface="Symbol" panose="05050102010706020507" pitchFamily="18" charset="2"/>
              </a:rPr>
              <a:t> and that depends on </a:t>
            </a:r>
            <a:r>
              <a:rPr lang="en-US" sz="2000" b="1" dirty="0" smtClean="0">
                <a:solidFill>
                  <a:srgbClr val="0000FF"/>
                </a:solidFill>
                <a:latin typeface="+mn-lt"/>
                <a:sym typeface="Symbol" panose="05050102010706020507" pitchFamily="18" charset="2"/>
              </a:rPr>
              <a:t>depth</a:t>
            </a:r>
            <a:r>
              <a:rPr lang="en-US" sz="2000" b="1" dirty="0" smtClean="0">
                <a:latin typeface="+mn-lt"/>
                <a:sym typeface="Symbol" panose="05050102010706020507" pitchFamily="18" charset="2"/>
              </a:rPr>
              <a:t> </a:t>
            </a:r>
            <a:r>
              <a:rPr lang="en-US" sz="2000" b="1" dirty="0" smtClean="0">
                <a:solidFill>
                  <a:srgbClr val="0000FF"/>
                </a:solidFill>
                <a:latin typeface="+mn-lt"/>
                <a:sym typeface="Symbol" panose="05050102010706020507" pitchFamily="18" charset="2"/>
              </a:rPr>
              <a:t>function</a:t>
            </a:r>
            <a:r>
              <a:rPr lang="en-US" sz="2000" b="1" dirty="0" smtClean="0">
                <a:latin typeface="+mn-lt"/>
                <a:sym typeface="Symbol" panose="05050102010706020507" pitchFamily="18" charset="2"/>
              </a:rPr>
              <a:t> </a:t>
            </a:r>
            <a:r>
              <a:rPr lang="en-US" sz="2000" b="1" dirty="0" smtClean="0">
                <a:solidFill>
                  <a:srgbClr val="FF0000"/>
                </a:solidFill>
                <a:latin typeface="+mn-lt"/>
                <a:sym typeface="Symbol" panose="05050102010706020507" pitchFamily="18" charset="2"/>
              </a:rPr>
              <a:t>D</a:t>
            </a:r>
            <a:r>
              <a:rPr lang="en-US" sz="2000" b="1" dirty="0" smtClean="0">
                <a:latin typeface="+mn-lt"/>
                <a:sym typeface="Symbol" panose="05050102010706020507" pitchFamily="18" charset="2"/>
              </a:rPr>
              <a:t> where:</a:t>
            </a:r>
            <a:endParaRPr lang="en-US" sz="2000" b="1" dirty="0">
              <a:latin typeface="+mn-lt"/>
            </a:endParaRPr>
          </a:p>
        </p:txBody>
      </p:sp>
      <p:pic>
        <p:nvPicPr>
          <p:cNvPr id="23" name="Picture 22"/>
          <p:cNvPicPr>
            <a:picLocks noChangeAspect="1"/>
          </p:cNvPicPr>
          <p:nvPr/>
        </p:nvPicPr>
        <p:blipFill>
          <a:blip r:embed="rId5">
            <a:lum bright="-20000" contrast="40000"/>
          </a:blip>
          <a:stretch>
            <a:fillRect/>
          </a:stretch>
        </p:blipFill>
        <p:spPr>
          <a:xfrm>
            <a:off x="719142" y="5377019"/>
            <a:ext cx="5762123" cy="782723"/>
          </a:xfrm>
          <a:prstGeom prst="rect">
            <a:avLst/>
          </a:prstGeom>
          <a:ln>
            <a:solidFill>
              <a:srgbClr val="0070C0"/>
            </a:solidFill>
          </a:ln>
        </p:spPr>
      </p:pic>
      <p:sp>
        <p:nvSpPr>
          <p:cNvPr id="27" name="Rectangle 26"/>
          <p:cNvSpPr/>
          <p:nvPr/>
        </p:nvSpPr>
        <p:spPr>
          <a:xfrm>
            <a:off x="622700" y="4868717"/>
            <a:ext cx="1890261" cy="369332"/>
          </a:xfrm>
          <a:prstGeom prst="rect">
            <a:avLst/>
          </a:prstGeom>
        </p:spPr>
        <p:txBody>
          <a:bodyPr wrap="none">
            <a:spAutoFit/>
          </a:bodyPr>
          <a:lstStyle/>
          <a:p>
            <a:pPr algn="l" rtl="0"/>
            <a:r>
              <a:rPr lang="en-US" b="1" dirty="0" smtClean="0">
                <a:solidFill>
                  <a:srgbClr val="FF0000"/>
                </a:solidFill>
              </a:rPr>
              <a:t>Depth function:</a:t>
            </a:r>
            <a:endParaRPr lang="en-US" b="1" dirty="0">
              <a:solidFill>
                <a:srgbClr val="FF0000"/>
              </a:solidFill>
            </a:endParaRPr>
          </a:p>
        </p:txBody>
      </p:sp>
    </p:spTree>
    <p:extLst>
      <p:ext uri="{BB962C8B-B14F-4D97-AF65-F5344CB8AC3E}">
        <p14:creationId xmlns:p14="http://schemas.microsoft.com/office/powerpoint/2010/main" val="387563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7929" y="383583"/>
            <a:ext cx="8245666" cy="830997"/>
          </a:xfrm>
          <a:prstGeom prst="rect">
            <a:avLst/>
          </a:prstGeom>
        </p:spPr>
        <p:txBody>
          <a:bodyPr wrap="square">
            <a:spAutoFit/>
          </a:bodyPr>
          <a:lstStyle/>
          <a:p>
            <a:pPr algn="just" rtl="0"/>
            <a:r>
              <a:rPr lang="en-US" sz="2400" b="1" dirty="0">
                <a:latin typeface="+mn-lt"/>
              </a:rPr>
              <a:t>Various procedures of stability analysis may, in general, be divided into two </a:t>
            </a:r>
            <a:r>
              <a:rPr lang="en-US" sz="2400" b="1" dirty="0" smtClean="0">
                <a:latin typeface="+mn-lt"/>
              </a:rPr>
              <a:t>major classes:</a:t>
            </a:r>
            <a:endParaRPr lang="en-US" sz="2400" b="1" dirty="0">
              <a:latin typeface="+mn-lt"/>
            </a:endParaRPr>
          </a:p>
        </p:txBody>
      </p:sp>
      <p:sp>
        <p:nvSpPr>
          <p:cNvPr id="7" name="Rectangle 6"/>
          <p:cNvSpPr/>
          <p:nvPr/>
        </p:nvSpPr>
        <p:spPr>
          <a:xfrm>
            <a:off x="217929" y="3988221"/>
            <a:ext cx="3715573" cy="461665"/>
          </a:xfrm>
          <a:prstGeom prst="rect">
            <a:avLst/>
          </a:prstGeom>
        </p:spPr>
        <p:txBody>
          <a:bodyPr wrap="square">
            <a:spAutoFit/>
          </a:bodyPr>
          <a:lstStyle/>
          <a:p>
            <a:pPr algn="l" rtl="0"/>
            <a:r>
              <a:rPr lang="en-US" sz="2400" b="1" dirty="0">
                <a:solidFill>
                  <a:srgbClr val="7030A0"/>
                </a:solidFill>
                <a:latin typeface="+mn-lt"/>
              </a:rPr>
              <a:t>2. </a:t>
            </a:r>
            <a:r>
              <a:rPr lang="en-US" sz="2400" b="1" dirty="0" smtClean="0">
                <a:solidFill>
                  <a:srgbClr val="7030A0"/>
                </a:solidFill>
                <a:latin typeface="+mn-lt"/>
              </a:rPr>
              <a:t> Method </a:t>
            </a:r>
            <a:r>
              <a:rPr lang="en-US" sz="2400" b="1" dirty="0">
                <a:solidFill>
                  <a:srgbClr val="7030A0"/>
                </a:solidFill>
                <a:latin typeface="+mn-lt"/>
              </a:rPr>
              <a:t>of </a:t>
            </a:r>
            <a:r>
              <a:rPr lang="en-US" sz="2400" b="1" dirty="0" smtClean="0">
                <a:solidFill>
                  <a:srgbClr val="7030A0"/>
                </a:solidFill>
                <a:latin typeface="+mn-lt"/>
              </a:rPr>
              <a:t>slices </a:t>
            </a:r>
          </a:p>
        </p:txBody>
      </p:sp>
      <p:sp>
        <p:nvSpPr>
          <p:cNvPr id="8" name="Rectangle 7"/>
          <p:cNvSpPr/>
          <p:nvPr/>
        </p:nvSpPr>
        <p:spPr>
          <a:xfrm>
            <a:off x="220472" y="1217265"/>
            <a:ext cx="2925524" cy="461665"/>
          </a:xfrm>
          <a:prstGeom prst="rect">
            <a:avLst/>
          </a:prstGeom>
        </p:spPr>
        <p:txBody>
          <a:bodyPr wrap="square">
            <a:spAutoFit/>
          </a:bodyPr>
          <a:lstStyle/>
          <a:p>
            <a:pPr algn="l" rtl="0"/>
            <a:r>
              <a:rPr lang="en-US" sz="2400" b="1" dirty="0" smtClean="0">
                <a:solidFill>
                  <a:srgbClr val="7030A0"/>
                </a:solidFill>
                <a:latin typeface="+mj-lt"/>
              </a:rPr>
              <a:t>1.  Mass procedure </a:t>
            </a:r>
          </a:p>
        </p:txBody>
      </p:sp>
      <p:pic>
        <p:nvPicPr>
          <p:cNvPr id="67590" name="Picture 6" descr="http://environment.uwe.ac.uk/geocal/SLOPES/GIFS/ORDMETH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3791" y="4135438"/>
            <a:ext cx="3539750" cy="2586037"/>
          </a:xfrm>
          <a:prstGeom prst="rect">
            <a:avLst/>
          </a:prstGeom>
          <a:noFill/>
          <a:extLst>
            <a:ext uri="{909E8E84-426E-40DD-AFC4-6F175D3DCCD1}">
              <a14:hiddenFill xmlns:a14="http://schemas.microsoft.com/office/drawing/2010/main">
                <a:solidFill>
                  <a:srgbClr val="FFFFFF"/>
                </a:solidFill>
              </a14:hiddenFill>
            </a:ext>
          </a:extLst>
        </p:spPr>
      </p:pic>
      <p:pic>
        <p:nvPicPr>
          <p:cNvPr id="67592" name="Picture 8" descr="http://environment.uwe.ac.uk/geocal/SoilMech/shear/pics/SHEARING.gif"/>
          <p:cNvPicPr>
            <a:picLocks noChangeAspect="1" noChangeArrowheads="1"/>
          </p:cNvPicPr>
          <p:nvPr/>
        </p:nvPicPr>
        <p:blipFill rotWithShape="1">
          <a:blip r:embed="rId4">
            <a:extLst>
              <a:ext uri="{28A0092B-C50C-407E-A947-70E740481C1C}">
                <a14:useLocalDpi xmlns:a14="http://schemas.microsoft.com/office/drawing/2010/main" val="0"/>
              </a:ext>
            </a:extLst>
          </a:blip>
          <a:srcRect t="55917" r="17966"/>
          <a:stretch/>
        </p:blipFill>
        <p:spPr bwMode="auto">
          <a:xfrm flipH="1">
            <a:off x="4994306" y="1719962"/>
            <a:ext cx="3906805" cy="192525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26427" y="32849"/>
            <a:ext cx="5359973" cy="461665"/>
          </a:xfrm>
          <a:prstGeom prst="rect">
            <a:avLst/>
          </a:prstGeom>
        </p:spPr>
        <p:txBody>
          <a:bodyPr wrap="square">
            <a:spAutoFit/>
          </a:bodyPr>
          <a:lstStyle/>
          <a:p>
            <a:pPr algn="l" rtl="0">
              <a:buClr>
                <a:srgbClr val="0070C0"/>
              </a:buClr>
            </a:pPr>
            <a:r>
              <a:rPr lang="en-US" sz="2400" b="1" u="sng" dirty="0">
                <a:solidFill>
                  <a:srgbClr val="C00000"/>
                </a:solidFill>
                <a:latin typeface="+mn-lt"/>
              </a:rPr>
              <a:t>Types of Stability Analysis Procedures</a:t>
            </a:r>
          </a:p>
        </p:txBody>
      </p:sp>
      <p:sp>
        <p:nvSpPr>
          <p:cNvPr id="11" name="Rectangle 10"/>
          <p:cNvSpPr/>
          <p:nvPr/>
        </p:nvSpPr>
        <p:spPr>
          <a:xfrm>
            <a:off x="390270" y="1554707"/>
            <a:ext cx="4572000" cy="1200329"/>
          </a:xfrm>
          <a:prstGeom prst="rect">
            <a:avLst/>
          </a:prstGeom>
        </p:spPr>
        <p:txBody>
          <a:bodyPr wrap="square">
            <a:spAutoFit/>
          </a:bodyPr>
          <a:lstStyle/>
          <a:p>
            <a:pPr marL="228600" indent="-228600" algn="just" rtl="0">
              <a:buFont typeface="Arial" panose="020B0604020202020204" pitchFamily="34" charset="0"/>
              <a:buChar char="•"/>
            </a:pPr>
            <a:r>
              <a:rPr lang="en-US" sz="2400" b="1" dirty="0" smtClean="0">
                <a:latin typeface="+mn-lt"/>
              </a:rPr>
              <a:t>In this case, the mass of the soil above the surface of sliding is taken as a </a:t>
            </a:r>
            <a:r>
              <a:rPr lang="en-US" sz="2400" b="1" dirty="0" smtClean="0">
                <a:solidFill>
                  <a:srgbClr val="FF0000"/>
                </a:solidFill>
                <a:latin typeface="+mn-lt"/>
              </a:rPr>
              <a:t>unit</a:t>
            </a:r>
            <a:r>
              <a:rPr lang="en-US" sz="2400" b="1" dirty="0" smtClean="0">
                <a:latin typeface="+mn-lt"/>
              </a:rPr>
              <a:t>. </a:t>
            </a:r>
            <a:endParaRPr lang="en-US" sz="2400" b="1" dirty="0">
              <a:latin typeface="+mn-lt"/>
            </a:endParaRPr>
          </a:p>
        </p:txBody>
      </p:sp>
      <p:sp>
        <p:nvSpPr>
          <p:cNvPr id="12" name="Rectangle 11"/>
          <p:cNvSpPr/>
          <p:nvPr/>
        </p:nvSpPr>
        <p:spPr>
          <a:xfrm>
            <a:off x="390269" y="4365279"/>
            <a:ext cx="4572000" cy="1569660"/>
          </a:xfrm>
          <a:prstGeom prst="rect">
            <a:avLst/>
          </a:prstGeom>
        </p:spPr>
        <p:txBody>
          <a:bodyPr wrap="square">
            <a:spAutoFit/>
          </a:bodyPr>
          <a:lstStyle/>
          <a:p>
            <a:pPr marL="228600" indent="-228600" algn="just" rtl="0">
              <a:buFont typeface="Arial" panose="020B0604020202020204" pitchFamily="34" charset="0"/>
              <a:buChar char="•"/>
            </a:pPr>
            <a:r>
              <a:rPr lang="en-US" sz="2400" b="1" dirty="0" smtClean="0">
                <a:latin typeface="+mn-lt"/>
              </a:rPr>
              <a:t>Most natural slopes and many man-made slopes consist of more than on soil with different properties. </a:t>
            </a:r>
            <a:endParaRPr lang="en-US" sz="2400" b="1" dirty="0">
              <a:latin typeface="+mn-lt"/>
            </a:endParaRPr>
          </a:p>
        </p:txBody>
      </p:sp>
      <p:sp>
        <p:nvSpPr>
          <p:cNvPr id="2" name="Rectangle 1"/>
          <p:cNvSpPr/>
          <p:nvPr/>
        </p:nvSpPr>
        <p:spPr>
          <a:xfrm>
            <a:off x="390269" y="2737870"/>
            <a:ext cx="4572000" cy="1200329"/>
          </a:xfrm>
          <a:prstGeom prst="rect">
            <a:avLst/>
          </a:prstGeom>
        </p:spPr>
        <p:txBody>
          <a:bodyPr wrap="square">
            <a:spAutoFit/>
          </a:bodyPr>
          <a:lstStyle/>
          <a:p>
            <a:pPr marL="228600" indent="-228600" algn="just" rtl="0">
              <a:buFont typeface="Arial" panose="020B0604020202020204" pitchFamily="34" charset="0"/>
              <a:buChar char="•"/>
            </a:pPr>
            <a:r>
              <a:rPr lang="en-US" sz="2400" b="1" dirty="0">
                <a:latin typeface="+mn-lt"/>
              </a:rPr>
              <a:t>This </a:t>
            </a:r>
            <a:r>
              <a:rPr lang="en-US" sz="2400" b="1" dirty="0" smtClean="0">
                <a:latin typeface="+mn-lt"/>
              </a:rPr>
              <a:t>procedure is </a:t>
            </a:r>
            <a:r>
              <a:rPr lang="en-US" sz="2400" b="1" dirty="0">
                <a:solidFill>
                  <a:srgbClr val="FF0000"/>
                </a:solidFill>
                <a:latin typeface="+mn-lt"/>
              </a:rPr>
              <a:t>useful</a:t>
            </a:r>
            <a:r>
              <a:rPr lang="en-US" sz="2400" b="1" dirty="0">
                <a:latin typeface="+mn-lt"/>
              </a:rPr>
              <a:t> when the soil that forms the slope is assumed to be </a:t>
            </a:r>
            <a:r>
              <a:rPr lang="en-US" sz="2400" b="1" dirty="0">
                <a:solidFill>
                  <a:srgbClr val="FF0000"/>
                </a:solidFill>
                <a:latin typeface="+mn-lt"/>
              </a:rPr>
              <a:t>homogeneous</a:t>
            </a:r>
            <a:r>
              <a:rPr lang="en-US" sz="2400" b="1" dirty="0">
                <a:latin typeface="+mn-lt"/>
              </a:rPr>
              <a:t>.</a:t>
            </a:r>
          </a:p>
        </p:txBody>
      </p:sp>
      <p:sp>
        <p:nvSpPr>
          <p:cNvPr id="3" name="Rectangle 2"/>
          <p:cNvSpPr/>
          <p:nvPr/>
        </p:nvSpPr>
        <p:spPr>
          <a:xfrm>
            <a:off x="390269" y="5946203"/>
            <a:ext cx="4572000" cy="830997"/>
          </a:xfrm>
          <a:prstGeom prst="rect">
            <a:avLst/>
          </a:prstGeom>
        </p:spPr>
        <p:txBody>
          <a:bodyPr wrap="square">
            <a:spAutoFit/>
          </a:bodyPr>
          <a:lstStyle/>
          <a:p>
            <a:pPr marL="228600" indent="-228600" algn="just" rtl="0">
              <a:buFont typeface="Arial" panose="020B0604020202020204" pitchFamily="34" charset="0"/>
              <a:buChar char="•"/>
            </a:pPr>
            <a:r>
              <a:rPr lang="en-US" sz="2400" b="1" dirty="0">
                <a:latin typeface="+mn-lt"/>
              </a:rPr>
              <a:t>In this case the use of mass procedure is inappropriate.</a:t>
            </a:r>
          </a:p>
        </p:txBody>
      </p:sp>
    </p:spTree>
    <p:extLst>
      <p:ext uri="{BB962C8B-B14F-4D97-AF65-F5344CB8AC3E}">
        <p14:creationId xmlns:p14="http://schemas.microsoft.com/office/powerpoint/2010/main" val="165190146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9043" y="119337"/>
            <a:ext cx="8040583" cy="1569660"/>
          </a:xfrm>
          <a:prstGeom prst="rect">
            <a:avLst/>
          </a:prstGeom>
        </p:spPr>
        <p:txBody>
          <a:bodyPr wrap="square">
            <a:spAutoFit/>
          </a:bodyPr>
          <a:lstStyle/>
          <a:p>
            <a:pPr marL="228600" indent="-228600" algn="just" rtl="0">
              <a:buFont typeface="Arial" panose="020B0604020202020204" pitchFamily="34" charset="0"/>
              <a:buChar char="•"/>
            </a:pPr>
            <a:r>
              <a:rPr lang="en-US" sz="2400" b="1" dirty="0" smtClean="0">
                <a:latin typeface="+mn-lt"/>
              </a:rPr>
              <a:t>In the method of slices procedure</a:t>
            </a:r>
            <a:r>
              <a:rPr lang="en-US" sz="2400" b="1" dirty="0">
                <a:latin typeface="+mn-lt"/>
              </a:rPr>
              <a:t>, the soil above the surface of sliding is divided into a number of </a:t>
            </a:r>
            <a:r>
              <a:rPr lang="en-US" sz="2400" b="1" dirty="0">
                <a:solidFill>
                  <a:srgbClr val="0000FF"/>
                </a:solidFill>
                <a:latin typeface="+mn-lt"/>
              </a:rPr>
              <a:t>vertical</a:t>
            </a:r>
            <a:r>
              <a:rPr lang="en-US" sz="2400" b="1" dirty="0">
                <a:latin typeface="+mn-lt"/>
              </a:rPr>
              <a:t> parallel slices. The </a:t>
            </a:r>
            <a:r>
              <a:rPr lang="en-US" sz="2400" b="1" dirty="0">
                <a:solidFill>
                  <a:srgbClr val="FF0000"/>
                </a:solidFill>
                <a:latin typeface="+mn-lt"/>
              </a:rPr>
              <a:t>stability</a:t>
            </a:r>
            <a:r>
              <a:rPr lang="en-US" sz="2400" b="1" dirty="0">
                <a:latin typeface="+mn-lt"/>
              </a:rPr>
              <a:t> of each slice is calculated </a:t>
            </a:r>
            <a:r>
              <a:rPr lang="en-US" sz="2400" b="1" dirty="0">
                <a:solidFill>
                  <a:srgbClr val="FF0000"/>
                </a:solidFill>
                <a:latin typeface="+mn-lt"/>
              </a:rPr>
              <a:t>separately</a:t>
            </a:r>
            <a:r>
              <a:rPr lang="en-US" sz="2400" b="1" dirty="0">
                <a:latin typeface="+mn-lt"/>
              </a:rPr>
              <a:t>.</a:t>
            </a:r>
          </a:p>
          <a:p>
            <a:pPr marL="342900" indent="-342900" algn="just" rtl="0">
              <a:buFont typeface="Arial" panose="020B0604020202020204" pitchFamily="34" charset="0"/>
              <a:buChar char="•"/>
            </a:pPr>
            <a:endParaRPr lang="en-US" sz="2400" b="1" dirty="0">
              <a:latin typeface="+mn-lt"/>
            </a:endParaRPr>
          </a:p>
        </p:txBody>
      </p:sp>
      <p:grpSp>
        <p:nvGrpSpPr>
          <p:cNvPr id="3" name="Group 2"/>
          <p:cNvGrpSpPr/>
          <p:nvPr/>
        </p:nvGrpSpPr>
        <p:grpSpPr>
          <a:xfrm>
            <a:off x="6042837" y="3372975"/>
            <a:ext cx="2193960" cy="3396096"/>
            <a:chOff x="5850959" y="2660544"/>
            <a:chExt cx="2622439" cy="4059351"/>
          </a:xfrm>
        </p:grpSpPr>
        <p:grpSp>
          <p:nvGrpSpPr>
            <p:cNvPr id="4" name="Group 15"/>
            <p:cNvGrpSpPr>
              <a:grpSpLocks noChangeAspect="1"/>
            </p:cNvGrpSpPr>
            <p:nvPr/>
          </p:nvGrpSpPr>
          <p:grpSpPr bwMode="auto">
            <a:xfrm>
              <a:off x="5850959" y="2660544"/>
              <a:ext cx="2622439" cy="4059351"/>
              <a:chOff x="3967" y="1170"/>
              <a:chExt cx="1690" cy="2616"/>
            </a:xfrm>
          </p:grpSpPr>
          <p:sp>
            <p:nvSpPr>
              <p:cNvPr id="9" name="Rectangle 16"/>
              <p:cNvSpPr>
                <a:spLocks noChangeArrowheads="1"/>
              </p:cNvSpPr>
              <p:nvPr/>
            </p:nvSpPr>
            <p:spPr bwMode="auto">
              <a:xfrm>
                <a:off x="4666" y="1170"/>
                <a:ext cx="58" cy="17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effectLst/>
                    <a:latin typeface="Times New Roman" pitchFamily="18" charset="0"/>
                    <a:cs typeface="Arial" pitchFamily="34" charset="0"/>
                  </a:rPr>
                  <a:t>b</a:t>
                </a:r>
                <a:endParaRPr kumimoji="0" lang="en-US" sz="1800" b="0" i="0" u="none" strike="noStrike" cap="none" normalizeH="0" baseline="0" dirty="0" smtClean="0">
                  <a:ln>
                    <a:noFill/>
                  </a:ln>
                  <a:effectLst/>
                  <a:latin typeface="Arial" pitchFamily="34" charset="0"/>
                  <a:cs typeface="Arial" pitchFamily="34" charset="0"/>
                </a:endParaRPr>
              </a:p>
            </p:txBody>
          </p:sp>
          <p:sp>
            <p:nvSpPr>
              <p:cNvPr id="10" name="Rectangle 17"/>
              <p:cNvSpPr>
                <a:spLocks noChangeArrowheads="1"/>
              </p:cNvSpPr>
              <p:nvPr/>
            </p:nvSpPr>
            <p:spPr bwMode="auto">
              <a:xfrm>
                <a:off x="4052" y="2394"/>
                <a:ext cx="6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Times New Roman" pitchFamily="18" charset="0"/>
                    <a:cs typeface="Arial" pitchFamily="34" charset="0"/>
                  </a:rPr>
                  <a:t>2</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18"/>
              <p:cNvSpPr>
                <a:spLocks noChangeArrowheads="1"/>
              </p:cNvSpPr>
              <p:nvPr/>
            </p:nvSpPr>
            <p:spPr bwMode="auto">
              <a:xfrm>
                <a:off x="5421" y="2228"/>
                <a:ext cx="6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Times New Roman" pitchFamily="18" charset="0"/>
                    <a:cs typeface="Arial" pitchFamily="34" charset="0"/>
                  </a:rPr>
                  <a:t>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9"/>
              <p:cNvSpPr>
                <a:spLocks noChangeArrowheads="1"/>
              </p:cNvSpPr>
              <p:nvPr/>
            </p:nvSpPr>
            <p:spPr bwMode="auto">
              <a:xfrm>
                <a:off x="5018" y="1821"/>
                <a:ext cx="6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Times New Roman" pitchFamily="18" charset="0"/>
                    <a:cs typeface="Arial" pitchFamily="34" charset="0"/>
                  </a:rPr>
                  <a:t>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20"/>
              <p:cNvSpPr>
                <a:spLocks noChangeArrowheads="1"/>
              </p:cNvSpPr>
              <p:nvPr/>
            </p:nvSpPr>
            <p:spPr bwMode="auto">
              <a:xfrm>
                <a:off x="4420" y="2834"/>
                <a:ext cx="6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FF0000"/>
                    </a:solidFill>
                    <a:effectLst/>
                    <a:latin typeface="Times New Roman" pitchFamily="18" charset="0"/>
                    <a:cs typeface="Arial" pitchFamily="34" charset="0"/>
                  </a:rPr>
                  <a:t>2</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Freeform 21"/>
              <p:cNvSpPr>
                <a:spLocks/>
              </p:cNvSpPr>
              <p:nvPr/>
            </p:nvSpPr>
            <p:spPr bwMode="auto">
              <a:xfrm>
                <a:off x="4509" y="1559"/>
                <a:ext cx="374" cy="28"/>
              </a:xfrm>
              <a:custGeom>
                <a:avLst/>
                <a:gdLst/>
                <a:ahLst/>
                <a:cxnLst>
                  <a:cxn ang="0">
                    <a:pos x="0" y="0"/>
                  </a:cxn>
                  <a:cxn ang="0">
                    <a:pos x="0" y="28"/>
                  </a:cxn>
                  <a:cxn ang="0">
                    <a:pos x="374" y="0"/>
                  </a:cxn>
                  <a:cxn ang="0">
                    <a:pos x="0" y="0"/>
                  </a:cxn>
                </a:cxnLst>
                <a:rect l="0" t="0" r="r" b="b"/>
                <a:pathLst>
                  <a:path w="374" h="28">
                    <a:moveTo>
                      <a:pt x="0" y="0"/>
                    </a:moveTo>
                    <a:lnTo>
                      <a:pt x="0" y="28"/>
                    </a:lnTo>
                    <a:lnTo>
                      <a:pt x="374" y="0"/>
                    </a:lnTo>
                    <a:lnTo>
                      <a:pt x="0" y="0"/>
                    </a:lnTo>
                    <a:close/>
                  </a:path>
                </a:pathLst>
              </a:custGeom>
              <a:solidFill>
                <a:srgbClr val="00206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2"/>
              <p:cNvSpPr>
                <a:spLocks/>
              </p:cNvSpPr>
              <p:nvPr/>
            </p:nvSpPr>
            <p:spPr bwMode="auto">
              <a:xfrm>
                <a:off x="4509" y="1559"/>
                <a:ext cx="374" cy="28"/>
              </a:xfrm>
              <a:custGeom>
                <a:avLst/>
                <a:gdLst/>
                <a:ahLst/>
                <a:cxnLst>
                  <a:cxn ang="0">
                    <a:pos x="0" y="28"/>
                  </a:cxn>
                  <a:cxn ang="0">
                    <a:pos x="374" y="0"/>
                  </a:cxn>
                  <a:cxn ang="0">
                    <a:pos x="374" y="28"/>
                  </a:cxn>
                  <a:cxn ang="0">
                    <a:pos x="0" y="28"/>
                  </a:cxn>
                </a:cxnLst>
                <a:rect l="0" t="0" r="r" b="b"/>
                <a:pathLst>
                  <a:path w="374" h="28">
                    <a:moveTo>
                      <a:pt x="0" y="28"/>
                    </a:moveTo>
                    <a:lnTo>
                      <a:pt x="374" y="0"/>
                    </a:lnTo>
                    <a:lnTo>
                      <a:pt x="374" y="28"/>
                    </a:lnTo>
                    <a:lnTo>
                      <a:pt x="0" y="28"/>
                    </a:lnTo>
                    <a:close/>
                  </a:path>
                </a:pathLst>
              </a:custGeom>
              <a:solidFill>
                <a:srgbClr val="FFFFFF"/>
              </a:solidFill>
              <a:ln w="952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23"/>
              <p:cNvSpPr>
                <a:spLocks/>
              </p:cNvSpPr>
              <p:nvPr/>
            </p:nvSpPr>
            <p:spPr bwMode="auto">
              <a:xfrm>
                <a:off x="4509" y="2857"/>
                <a:ext cx="374" cy="132"/>
              </a:xfrm>
              <a:custGeom>
                <a:avLst/>
                <a:gdLst/>
                <a:ahLst/>
                <a:cxnLst>
                  <a:cxn ang="0">
                    <a:pos x="0" y="132"/>
                  </a:cxn>
                  <a:cxn ang="0">
                    <a:pos x="64" y="114"/>
                  </a:cxn>
                  <a:cxn ang="0">
                    <a:pos x="127" y="94"/>
                  </a:cxn>
                  <a:cxn ang="0">
                    <a:pos x="189" y="73"/>
                  </a:cxn>
                  <a:cxn ang="0">
                    <a:pos x="251" y="50"/>
                  </a:cxn>
                  <a:cxn ang="0">
                    <a:pos x="313" y="26"/>
                  </a:cxn>
                  <a:cxn ang="0">
                    <a:pos x="374" y="0"/>
                  </a:cxn>
                </a:cxnLst>
                <a:rect l="0" t="0" r="r" b="b"/>
                <a:pathLst>
                  <a:path w="374" h="132">
                    <a:moveTo>
                      <a:pt x="0" y="132"/>
                    </a:moveTo>
                    <a:lnTo>
                      <a:pt x="64" y="114"/>
                    </a:lnTo>
                    <a:lnTo>
                      <a:pt x="127" y="94"/>
                    </a:lnTo>
                    <a:lnTo>
                      <a:pt x="189" y="73"/>
                    </a:lnTo>
                    <a:lnTo>
                      <a:pt x="251" y="50"/>
                    </a:lnTo>
                    <a:lnTo>
                      <a:pt x="313" y="26"/>
                    </a:lnTo>
                    <a:lnTo>
                      <a:pt x="374" y="0"/>
                    </a:lnTo>
                  </a:path>
                </a:pathLst>
              </a:custGeom>
              <a:solidFill>
                <a:srgbClr val="002060"/>
              </a:solidFill>
              <a:ln w="0">
                <a:solidFill>
                  <a:srgbClr val="00206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Line 24"/>
              <p:cNvSpPr>
                <a:spLocks noChangeShapeType="1"/>
              </p:cNvSpPr>
              <p:nvPr/>
            </p:nvSpPr>
            <p:spPr bwMode="auto">
              <a:xfrm>
                <a:off x="4509" y="1573"/>
                <a:ext cx="1" cy="1416"/>
              </a:xfrm>
              <a:prstGeom prst="line">
                <a:avLst/>
              </a:prstGeom>
              <a:no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Line 25"/>
              <p:cNvSpPr>
                <a:spLocks noChangeShapeType="1"/>
              </p:cNvSpPr>
              <p:nvPr/>
            </p:nvSpPr>
            <p:spPr bwMode="auto">
              <a:xfrm>
                <a:off x="4883" y="1573"/>
                <a:ext cx="1" cy="1284"/>
              </a:xfrm>
              <a:prstGeom prst="line">
                <a:avLst/>
              </a:prstGeom>
              <a:no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auto">
              <a:xfrm>
                <a:off x="4685" y="2595"/>
                <a:ext cx="23" cy="72"/>
              </a:xfrm>
              <a:custGeom>
                <a:avLst/>
                <a:gdLst/>
                <a:ahLst/>
                <a:cxnLst>
                  <a:cxn ang="0">
                    <a:pos x="23" y="0"/>
                  </a:cxn>
                  <a:cxn ang="0">
                    <a:pos x="11" y="72"/>
                  </a:cxn>
                  <a:cxn ang="0">
                    <a:pos x="0" y="0"/>
                  </a:cxn>
                  <a:cxn ang="0">
                    <a:pos x="23" y="0"/>
                  </a:cxn>
                </a:cxnLst>
                <a:rect l="0" t="0" r="r" b="b"/>
                <a:pathLst>
                  <a:path w="23" h="72">
                    <a:moveTo>
                      <a:pt x="23" y="0"/>
                    </a:moveTo>
                    <a:lnTo>
                      <a:pt x="11" y="72"/>
                    </a:lnTo>
                    <a:lnTo>
                      <a:pt x="0" y="0"/>
                    </a:lnTo>
                    <a:lnTo>
                      <a:pt x="23" y="0"/>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Rectangle 27"/>
              <p:cNvSpPr>
                <a:spLocks noChangeArrowheads="1"/>
              </p:cNvSpPr>
              <p:nvPr/>
            </p:nvSpPr>
            <p:spPr bwMode="auto">
              <a:xfrm>
                <a:off x="4627" y="1816"/>
                <a:ext cx="181" cy="1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Arial" pitchFamily="34" charset="0"/>
                  </a:rPr>
                  <a:t>W</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Line 28"/>
              <p:cNvSpPr>
                <a:spLocks noChangeShapeType="1"/>
              </p:cNvSpPr>
              <p:nvPr/>
            </p:nvSpPr>
            <p:spPr bwMode="auto">
              <a:xfrm flipV="1">
                <a:off x="4696" y="1972"/>
                <a:ext cx="1" cy="623"/>
              </a:xfrm>
              <a:prstGeom prst="line">
                <a:avLst/>
              </a:prstGeom>
              <a:noFill/>
              <a:ln w="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p:cNvSpPr>
              <p:nvPr/>
            </p:nvSpPr>
            <p:spPr bwMode="auto">
              <a:xfrm>
                <a:off x="5070" y="2824"/>
                <a:ext cx="69" cy="34"/>
              </a:xfrm>
              <a:custGeom>
                <a:avLst/>
                <a:gdLst/>
                <a:ahLst/>
                <a:cxnLst>
                  <a:cxn ang="0">
                    <a:pos x="0" y="10"/>
                  </a:cxn>
                  <a:cxn ang="0">
                    <a:pos x="69" y="0"/>
                  </a:cxn>
                  <a:cxn ang="0">
                    <a:pos x="7" y="34"/>
                  </a:cxn>
                  <a:cxn ang="0">
                    <a:pos x="0" y="10"/>
                  </a:cxn>
                </a:cxnLst>
                <a:rect l="0" t="0" r="r" b="b"/>
                <a:pathLst>
                  <a:path w="69" h="34">
                    <a:moveTo>
                      <a:pt x="0" y="10"/>
                    </a:moveTo>
                    <a:lnTo>
                      <a:pt x="69" y="0"/>
                    </a:lnTo>
                    <a:lnTo>
                      <a:pt x="7" y="34"/>
                    </a:lnTo>
                    <a:lnTo>
                      <a:pt x="0" y="10"/>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Line 30"/>
              <p:cNvSpPr>
                <a:spLocks noChangeShapeType="1"/>
              </p:cNvSpPr>
              <p:nvPr/>
            </p:nvSpPr>
            <p:spPr bwMode="auto">
              <a:xfrm flipH="1">
                <a:off x="4347" y="2846"/>
                <a:ext cx="727" cy="245"/>
              </a:xfrm>
              <a:prstGeom prst="line">
                <a:avLst/>
              </a:prstGeom>
              <a:noFill/>
              <a:ln w="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Line 35"/>
              <p:cNvSpPr>
                <a:spLocks noChangeShapeType="1"/>
              </p:cNvSpPr>
              <p:nvPr/>
            </p:nvSpPr>
            <p:spPr bwMode="auto">
              <a:xfrm>
                <a:off x="4696" y="3352"/>
                <a:ext cx="1" cy="119"/>
              </a:xfrm>
              <a:prstGeom prst="line">
                <a:avLst/>
              </a:prstGeom>
              <a:no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36"/>
              <p:cNvSpPr>
                <a:spLocks/>
              </p:cNvSpPr>
              <p:nvPr/>
            </p:nvSpPr>
            <p:spPr bwMode="auto">
              <a:xfrm>
                <a:off x="4696" y="2973"/>
                <a:ext cx="30" cy="73"/>
              </a:xfrm>
              <a:custGeom>
                <a:avLst/>
                <a:gdLst/>
                <a:ahLst/>
                <a:cxnLst>
                  <a:cxn ang="0">
                    <a:pos x="9" y="73"/>
                  </a:cxn>
                  <a:cxn ang="0">
                    <a:pos x="0" y="0"/>
                  </a:cxn>
                  <a:cxn ang="0">
                    <a:pos x="30" y="66"/>
                  </a:cxn>
                  <a:cxn ang="0">
                    <a:pos x="9" y="73"/>
                  </a:cxn>
                </a:cxnLst>
                <a:rect l="0" t="0" r="r" b="b"/>
                <a:pathLst>
                  <a:path w="30" h="73">
                    <a:moveTo>
                      <a:pt x="9" y="73"/>
                    </a:moveTo>
                    <a:lnTo>
                      <a:pt x="0" y="0"/>
                    </a:lnTo>
                    <a:lnTo>
                      <a:pt x="30" y="66"/>
                    </a:lnTo>
                    <a:lnTo>
                      <a:pt x="9" y="73"/>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Line 37"/>
              <p:cNvSpPr>
                <a:spLocks noChangeShapeType="1"/>
              </p:cNvSpPr>
              <p:nvPr/>
            </p:nvSpPr>
            <p:spPr bwMode="auto">
              <a:xfrm>
                <a:off x="4716" y="3043"/>
                <a:ext cx="206" cy="743"/>
              </a:xfrm>
              <a:prstGeom prst="line">
                <a:avLst/>
              </a:prstGeom>
              <a:noFill/>
              <a:ln w="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38"/>
              <p:cNvSpPr>
                <a:spLocks/>
              </p:cNvSpPr>
              <p:nvPr/>
            </p:nvSpPr>
            <p:spPr bwMode="auto">
              <a:xfrm>
                <a:off x="4914" y="2229"/>
                <a:ext cx="68" cy="24"/>
              </a:xfrm>
              <a:custGeom>
                <a:avLst/>
                <a:gdLst/>
                <a:ahLst/>
                <a:cxnLst>
                  <a:cxn ang="0">
                    <a:pos x="68" y="24"/>
                  </a:cxn>
                  <a:cxn ang="0">
                    <a:pos x="0" y="12"/>
                  </a:cxn>
                  <a:cxn ang="0">
                    <a:pos x="68" y="0"/>
                  </a:cxn>
                  <a:cxn ang="0">
                    <a:pos x="68" y="24"/>
                  </a:cxn>
                </a:cxnLst>
                <a:rect l="0" t="0" r="r" b="b"/>
                <a:pathLst>
                  <a:path w="68" h="24">
                    <a:moveTo>
                      <a:pt x="68" y="24"/>
                    </a:moveTo>
                    <a:lnTo>
                      <a:pt x="0" y="12"/>
                    </a:lnTo>
                    <a:lnTo>
                      <a:pt x="68" y="0"/>
                    </a:lnTo>
                    <a:lnTo>
                      <a:pt x="68" y="2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Line 39"/>
              <p:cNvSpPr>
                <a:spLocks noChangeShapeType="1"/>
              </p:cNvSpPr>
              <p:nvPr/>
            </p:nvSpPr>
            <p:spPr bwMode="auto">
              <a:xfrm>
                <a:off x="4982" y="2241"/>
                <a:ext cx="315" cy="1"/>
              </a:xfrm>
              <a:prstGeom prst="line">
                <a:avLst/>
              </a:prstGeom>
              <a:noFill/>
              <a:ln w="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40"/>
              <p:cNvSpPr>
                <a:spLocks/>
              </p:cNvSpPr>
              <p:nvPr/>
            </p:nvSpPr>
            <p:spPr bwMode="auto">
              <a:xfrm>
                <a:off x="4919" y="2148"/>
                <a:ext cx="23" cy="73"/>
              </a:xfrm>
              <a:custGeom>
                <a:avLst/>
                <a:gdLst/>
                <a:ahLst/>
                <a:cxnLst>
                  <a:cxn ang="0">
                    <a:pos x="23" y="0"/>
                  </a:cxn>
                  <a:cxn ang="0">
                    <a:pos x="12" y="73"/>
                  </a:cxn>
                  <a:cxn ang="0">
                    <a:pos x="0" y="0"/>
                  </a:cxn>
                  <a:cxn ang="0">
                    <a:pos x="23" y="0"/>
                  </a:cxn>
                </a:cxnLst>
                <a:rect l="0" t="0" r="r" b="b"/>
                <a:pathLst>
                  <a:path w="23" h="73">
                    <a:moveTo>
                      <a:pt x="23" y="0"/>
                    </a:moveTo>
                    <a:lnTo>
                      <a:pt x="12" y="73"/>
                    </a:lnTo>
                    <a:lnTo>
                      <a:pt x="0" y="0"/>
                    </a:lnTo>
                    <a:lnTo>
                      <a:pt x="23" y="0"/>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Line 41"/>
              <p:cNvSpPr>
                <a:spLocks noChangeShapeType="1"/>
              </p:cNvSpPr>
              <p:nvPr/>
            </p:nvSpPr>
            <p:spPr bwMode="auto">
              <a:xfrm flipV="1">
                <a:off x="4931" y="1870"/>
                <a:ext cx="1" cy="278"/>
              </a:xfrm>
              <a:prstGeom prst="line">
                <a:avLst/>
              </a:prstGeom>
              <a:noFill/>
              <a:ln w="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42"/>
              <p:cNvSpPr>
                <a:spLocks/>
              </p:cNvSpPr>
              <p:nvPr/>
            </p:nvSpPr>
            <p:spPr bwMode="auto">
              <a:xfrm>
                <a:off x="4425" y="2360"/>
                <a:ext cx="68" cy="24"/>
              </a:xfrm>
              <a:custGeom>
                <a:avLst/>
                <a:gdLst/>
                <a:ahLst/>
                <a:cxnLst>
                  <a:cxn ang="0">
                    <a:pos x="0" y="0"/>
                  </a:cxn>
                  <a:cxn ang="0">
                    <a:pos x="68" y="12"/>
                  </a:cxn>
                  <a:cxn ang="0">
                    <a:pos x="0" y="24"/>
                  </a:cxn>
                  <a:cxn ang="0">
                    <a:pos x="0" y="0"/>
                  </a:cxn>
                </a:cxnLst>
                <a:rect l="0" t="0" r="r" b="b"/>
                <a:pathLst>
                  <a:path w="68" h="24">
                    <a:moveTo>
                      <a:pt x="0" y="0"/>
                    </a:moveTo>
                    <a:lnTo>
                      <a:pt x="68" y="12"/>
                    </a:lnTo>
                    <a:lnTo>
                      <a:pt x="0" y="24"/>
                    </a:lnTo>
                    <a:lnTo>
                      <a:pt x="0" y="0"/>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Line 43"/>
              <p:cNvSpPr>
                <a:spLocks noChangeShapeType="1"/>
              </p:cNvSpPr>
              <p:nvPr/>
            </p:nvSpPr>
            <p:spPr bwMode="auto">
              <a:xfrm flipH="1">
                <a:off x="4109" y="2372"/>
                <a:ext cx="316" cy="1"/>
              </a:xfrm>
              <a:prstGeom prst="line">
                <a:avLst/>
              </a:prstGeom>
              <a:noFill/>
              <a:ln w="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44"/>
              <p:cNvSpPr>
                <a:spLocks/>
              </p:cNvSpPr>
              <p:nvPr/>
            </p:nvSpPr>
            <p:spPr bwMode="auto">
              <a:xfrm>
                <a:off x="4464" y="2419"/>
                <a:ext cx="23" cy="72"/>
              </a:xfrm>
              <a:custGeom>
                <a:avLst/>
                <a:gdLst/>
                <a:ahLst/>
                <a:cxnLst>
                  <a:cxn ang="0">
                    <a:pos x="0" y="72"/>
                  </a:cxn>
                  <a:cxn ang="0">
                    <a:pos x="12" y="0"/>
                  </a:cxn>
                  <a:cxn ang="0">
                    <a:pos x="23" y="72"/>
                  </a:cxn>
                  <a:cxn ang="0">
                    <a:pos x="0" y="72"/>
                  </a:cxn>
                </a:cxnLst>
                <a:rect l="0" t="0" r="r" b="b"/>
                <a:pathLst>
                  <a:path w="23" h="72">
                    <a:moveTo>
                      <a:pt x="0" y="72"/>
                    </a:moveTo>
                    <a:lnTo>
                      <a:pt x="12" y="0"/>
                    </a:lnTo>
                    <a:lnTo>
                      <a:pt x="23" y="72"/>
                    </a:lnTo>
                    <a:lnTo>
                      <a:pt x="0" y="72"/>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Rectangle 45"/>
              <p:cNvSpPr>
                <a:spLocks noChangeArrowheads="1"/>
              </p:cNvSpPr>
              <p:nvPr/>
            </p:nvSpPr>
            <p:spPr bwMode="auto">
              <a:xfrm>
                <a:off x="4953" y="1718"/>
                <a:ext cx="151" cy="1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Arial" pitchFamily="34" charset="0"/>
                  </a:rPr>
                  <a:t>V</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 name="Rectangle 46"/>
              <p:cNvSpPr>
                <a:spLocks noChangeArrowheads="1"/>
              </p:cNvSpPr>
              <p:nvPr/>
            </p:nvSpPr>
            <p:spPr bwMode="auto">
              <a:xfrm>
                <a:off x="5333" y="2130"/>
                <a:ext cx="136" cy="1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Arial" pitchFamily="34" charset="0"/>
                  </a:rPr>
                  <a:t>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 name="Rectangle 47"/>
              <p:cNvSpPr>
                <a:spLocks noChangeArrowheads="1"/>
              </p:cNvSpPr>
              <p:nvPr/>
            </p:nvSpPr>
            <p:spPr bwMode="auto">
              <a:xfrm>
                <a:off x="3967" y="2316"/>
                <a:ext cx="136" cy="1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Arial" pitchFamily="34" charset="0"/>
                  </a:rPr>
                  <a:t>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 name="Rectangle 48"/>
              <p:cNvSpPr>
                <a:spLocks noChangeArrowheads="1"/>
              </p:cNvSpPr>
              <p:nvPr/>
            </p:nvSpPr>
            <p:spPr bwMode="auto">
              <a:xfrm>
                <a:off x="4347" y="2738"/>
                <a:ext cx="151" cy="1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Arial" pitchFamily="34" charset="0"/>
                  </a:rPr>
                  <a:t>V</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8" name="Rectangle 49"/>
              <p:cNvSpPr>
                <a:spLocks noChangeArrowheads="1"/>
              </p:cNvSpPr>
              <p:nvPr/>
            </p:nvSpPr>
            <p:spPr bwMode="auto">
              <a:xfrm>
                <a:off x="5173" y="2721"/>
                <a:ext cx="136" cy="1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Arial" pitchFamily="34" charset="0"/>
                  </a:rPr>
                  <a:t>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9" name="Rectangle 50"/>
              <p:cNvSpPr>
                <a:spLocks noChangeArrowheads="1"/>
              </p:cNvSpPr>
              <p:nvPr/>
            </p:nvSpPr>
            <p:spPr bwMode="auto">
              <a:xfrm>
                <a:off x="4946" y="3584"/>
                <a:ext cx="175" cy="1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FF0000"/>
                    </a:solidFill>
                    <a:effectLst/>
                    <a:latin typeface="Times New Roman" pitchFamily="18" charset="0"/>
                    <a:cs typeface="Arial" pitchFamily="34" charset="0"/>
                  </a:rPr>
                  <a:t>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0" name="Line 51"/>
              <p:cNvSpPr>
                <a:spLocks noChangeShapeType="1"/>
              </p:cNvSpPr>
              <p:nvPr/>
            </p:nvSpPr>
            <p:spPr bwMode="auto">
              <a:xfrm>
                <a:off x="4476" y="2491"/>
                <a:ext cx="1" cy="279"/>
              </a:xfrm>
              <a:prstGeom prst="line">
                <a:avLst/>
              </a:prstGeom>
              <a:noFill/>
              <a:ln w="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Line 52"/>
              <p:cNvSpPr>
                <a:spLocks noChangeShapeType="1"/>
              </p:cNvSpPr>
              <p:nvPr/>
            </p:nvSpPr>
            <p:spPr bwMode="auto">
              <a:xfrm>
                <a:off x="5051" y="1573"/>
                <a:ext cx="591" cy="1"/>
              </a:xfrm>
              <a:prstGeom prst="line">
                <a:avLst/>
              </a:prstGeom>
              <a:noFill/>
              <a:ln w="0">
                <a:solidFill>
                  <a:srgbClr val="00206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Line 53"/>
              <p:cNvSpPr>
                <a:spLocks noChangeShapeType="1"/>
              </p:cNvSpPr>
              <p:nvPr/>
            </p:nvSpPr>
            <p:spPr bwMode="auto">
              <a:xfrm>
                <a:off x="5184" y="2930"/>
                <a:ext cx="458" cy="1"/>
              </a:xfrm>
              <a:prstGeom prst="line">
                <a:avLst/>
              </a:prstGeom>
              <a:noFill/>
              <a:ln w="0">
                <a:solidFill>
                  <a:srgbClr val="00206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Rectangle 60"/>
              <p:cNvSpPr>
                <a:spLocks noChangeArrowheads="1"/>
              </p:cNvSpPr>
              <p:nvPr/>
            </p:nvSpPr>
            <p:spPr bwMode="auto">
              <a:xfrm>
                <a:off x="4751" y="3601"/>
                <a:ext cx="84" cy="12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1" u="none" strike="noStrike" cap="none" normalizeH="0" baseline="0" dirty="0" smtClean="0">
                    <a:ln>
                      <a:noFill/>
                    </a:ln>
                    <a:effectLst/>
                    <a:latin typeface="Symbol" pitchFamily="18" charset="2"/>
                    <a:cs typeface="Arial" pitchFamily="34" charset="0"/>
                  </a:rPr>
                  <a:t>a</a:t>
                </a:r>
                <a:endParaRPr kumimoji="0" lang="en-US" sz="1800" b="0" i="0" u="none" strike="noStrike" cap="none" normalizeH="0" baseline="0" dirty="0" smtClean="0">
                  <a:ln>
                    <a:noFill/>
                  </a:ln>
                  <a:effectLst/>
                  <a:latin typeface="Arial" pitchFamily="34" charset="0"/>
                  <a:cs typeface="Arial" pitchFamily="34" charset="0"/>
                </a:endParaRPr>
              </a:p>
            </p:txBody>
          </p:sp>
          <p:sp>
            <p:nvSpPr>
              <p:cNvPr id="44" name="Rectangle 61"/>
              <p:cNvSpPr>
                <a:spLocks noChangeArrowheads="1"/>
              </p:cNvSpPr>
              <p:nvPr/>
            </p:nvSpPr>
            <p:spPr bwMode="auto">
              <a:xfrm>
                <a:off x="5584" y="2132"/>
                <a:ext cx="73" cy="17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effectLst/>
                    <a:latin typeface="Times New Roman" pitchFamily="18" charset="0"/>
                    <a:cs typeface="Arial" pitchFamily="34" charset="0"/>
                  </a:rPr>
                  <a:t>h</a:t>
                </a:r>
                <a:endParaRPr kumimoji="0" lang="en-US" sz="1800" b="0" i="0" u="none" strike="noStrike" cap="none" normalizeH="0" baseline="0" dirty="0" smtClean="0">
                  <a:ln>
                    <a:noFill/>
                  </a:ln>
                  <a:effectLst/>
                  <a:latin typeface="Arial" pitchFamily="34" charset="0"/>
                  <a:cs typeface="Arial" pitchFamily="34" charset="0"/>
                </a:endParaRPr>
              </a:p>
            </p:txBody>
          </p:sp>
          <p:sp>
            <p:nvSpPr>
              <p:cNvPr id="45" name="Line 62"/>
              <p:cNvSpPr>
                <a:spLocks noChangeShapeType="1"/>
              </p:cNvSpPr>
              <p:nvPr/>
            </p:nvSpPr>
            <p:spPr bwMode="auto">
              <a:xfrm flipV="1">
                <a:off x="4509" y="1357"/>
                <a:ext cx="1" cy="115"/>
              </a:xfrm>
              <a:prstGeom prst="line">
                <a:avLst/>
              </a:prstGeom>
              <a:no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Line 63"/>
              <p:cNvSpPr>
                <a:spLocks noChangeShapeType="1"/>
              </p:cNvSpPr>
              <p:nvPr/>
            </p:nvSpPr>
            <p:spPr bwMode="auto">
              <a:xfrm flipV="1">
                <a:off x="4883" y="1357"/>
                <a:ext cx="1" cy="123"/>
              </a:xfrm>
              <a:prstGeom prst="line">
                <a:avLst/>
              </a:prstGeom>
              <a:no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5" name="Straight Arrow Connector 4"/>
            <p:cNvCxnSpPr/>
            <p:nvPr/>
          </p:nvCxnSpPr>
          <p:spPr>
            <a:xfrm rot="16200000" flipH="1">
              <a:off x="6977228" y="2635065"/>
              <a:ext cx="1588" cy="593725"/>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rot="5400000">
              <a:off x="7232074" y="4334495"/>
              <a:ext cx="2149434" cy="11875"/>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6200000" flipH="1">
              <a:off x="6270171" y="5830785"/>
              <a:ext cx="1389413" cy="11875"/>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Arc 7"/>
            <p:cNvSpPr/>
            <p:nvPr/>
          </p:nvSpPr>
          <p:spPr>
            <a:xfrm rot="6436536">
              <a:off x="6543303" y="5177644"/>
              <a:ext cx="914400" cy="914400"/>
            </a:xfrm>
            <a:prstGeom prst="arc">
              <a:avLst>
                <a:gd name="adj1" fmla="val 19171042"/>
                <a:gd name="adj2" fmla="val 2088358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7" name="Group 46"/>
          <p:cNvGrpSpPr/>
          <p:nvPr/>
        </p:nvGrpSpPr>
        <p:grpSpPr>
          <a:xfrm>
            <a:off x="-466755" y="814084"/>
            <a:ext cx="5988782" cy="5580140"/>
            <a:chOff x="-680511" y="273131"/>
            <a:chExt cx="6463795" cy="5793899"/>
          </a:xfrm>
        </p:grpSpPr>
        <p:cxnSp>
          <p:nvCxnSpPr>
            <p:cNvPr id="48" name="Straight Connector 47"/>
            <p:cNvCxnSpPr/>
            <p:nvPr/>
          </p:nvCxnSpPr>
          <p:spPr bwMode="auto">
            <a:xfrm>
              <a:off x="26933" y="5642148"/>
              <a:ext cx="1376555" cy="0"/>
            </a:xfrm>
            <a:prstGeom prst="line">
              <a:avLst/>
            </a:prstGeom>
            <a:solidFill>
              <a:schemeClr val="accent1"/>
            </a:solidFill>
            <a:ln w="25400" cap="flat" cmpd="sng" algn="ctr">
              <a:solidFill>
                <a:schemeClr val="tx1">
                  <a:lumMod val="95000"/>
                  <a:lumOff val="5000"/>
                </a:schemeClr>
              </a:solidFill>
              <a:prstDash val="solid"/>
              <a:round/>
              <a:headEnd type="none" w="med" len="med"/>
              <a:tailEnd type="none" w="med" len="med"/>
            </a:ln>
            <a:effectLst/>
          </p:spPr>
        </p:cxnSp>
        <p:cxnSp>
          <p:nvCxnSpPr>
            <p:cNvPr id="49" name="Straight Connector 48"/>
            <p:cNvCxnSpPr/>
            <p:nvPr/>
          </p:nvCxnSpPr>
          <p:spPr bwMode="auto">
            <a:xfrm flipV="1">
              <a:off x="1403488" y="4637392"/>
              <a:ext cx="1717752" cy="993338"/>
            </a:xfrm>
            <a:prstGeom prst="line">
              <a:avLst/>
            </a:prstGeom>
            <a:solidFill>
              <a:schemeClr val="accent1"/>
            </a:solidFill>
            <a:ln w="25400" cap="flat" cmpd="sng" algn="ctr">
              <a:solidFill>
                <a:schemeClr val="tx1">
                  <a:lumMod val="95000"/>
                  <a:lumOff val="5000"/>
                </a:schemeClr>
              </a:solidFill>
              <a:prstDash val="solid"/>
              <a:round/>
              <a:headEnd type="none" w="med" len="med"/>
              <a:tailEnd type="none" w="med" len="med"/>
            </a:ln>
            <a:effectLst/>
          </p:spPr>
        </p:cxnSp>
        <p:cxnSp>
          <p:nvCxnSpPr>
            <p:cNvPr id="50" name="Straight Connector 49"/>
            <p:cNvCxnSpPr/>
            <p:nvPr/>
          </p:nvCxnSpPr>
          <p:spPr bwMode="auto">
            <a:xfrm flipV="1">
              <a:off x="3100767" y="4637392"/>
              <a:ext cx="2682517" cy="11418"/>
            </a:xfrm>
            <a:prstGeom prst="line">
              <a:avLst/>
            </a:prstGeom>
            <a:solidFill>
              <a:schemeClr val="accent1"/>
            </a:solidFill>
            <a:ln w="25400" cap="flat" cmpd="sng" algn="ctr">
              <a:solidFill>
                <a:schemeClr val="tx1">
                  <a:lumMod val="95000"/>
                  <a:lumOff val="5000"/>
                </a:schemeClr>
              </a:solidFill>
              <a:prstDash val="solid"/>
              <a:round/>
              <a:headEnd type="none" w="med" len="med"/>
              <a:tailEnd type="none" w="med" len="med"/>
            </a:ln>
            <a:effectLst/>
          </p:spPr>
        </p:cxnSp>
        <p:cxnSp>
          <p:nvCxnSpPr>
            <p:cNvPr id="51" name="Straight Connector 50"/>
            <p:cNvCxnSpPr>
              <a:endCxn id="53" idx="2"/>
            </p:cNvCxnSpPr>
            <p:nvPr/>
          </p:nvCxnSpPr>
          <p:spPr bwMode="auto">
            <a:xfrm rot="5400000">
              <a:off x="312658" y="3634587"/>
              <a:ext cx="2421526" cy="1595553"/>
            </a:xfrm>
            <a:prstGeom prst="line">
              <a:avLst/>
            </a:prstGeom>
            <a:solidFill>
              <a:schemeClr val="accent1"/>
            </a:solidFill>
            <a:ln w="31750" cap="flat" cmpd="sng" algn="ctr">
              <a:solidFill>
                <a:schemeClr val="tx1">
                  <a:lumMod val="95000"/>
                  <a:lumOff val="5000"/>
                </a:schemeClr>
              </a:solidFill>
              <a:prstDash val="solid"/>
              <a:round/>
              <a:headEnd type="none" w="med" len="med"/>
              <a:tailEnd type="none" w="med" len="med"/>
            </a:ln>
            <a:effectLst/>
          </p:spPr>
        </p:cxnSp>
        <p:cxnSp>
          <p:nvCxnSpPr>
            <p:cNvPr id="52" name="Straight Connector 51"/>
            <p:cNvCxnSpPr/>
            <p:nvPr/>
          </p:nvCxnSpPr>
          <p:spPr bwMode="auto">
            <a:xfrm>
              <a:off x="2334008" y="3234099"/>
              <a:ext cx="2694283" cy="1450046"/>
            </a:xfrm>
            <a:prstGeom prst="line">
              <a:avLst/>
            </a:prstGeom>
            <a:solidFill>
              <a:schemeClr val="accent1"/>
            </a:solidFill>
            <a:ln w="28575" cap="flat" cmpd="sng" algn="ctr">
              <a:solidFill>
                <a:schemeClr val="tx1">
                  <a:lumMod val="95000"/>
                  <a:lumOff val="5000"/>
                </a:schemeClr>
              </a:solidFill>
              <a:prstDash val="solid"/>
              <a:round/>
              <a:headEnd type="none" w="med" len="med"/>
              <a:tailEnd type="none" w="med" len="med"/>
            </a:ln>
            <a:effectLst/>
          </p:spPr>
        </p:cxnSp>
        <p:sp>
          <p:nvSpPr>
            <p:cNvPr id="53" name="Arc 52"/>
            <p:cNvSpPr/>
            <p:nvPr/>
          </p:nvSpPr>
          <p:spPr bwMode="auto">
            <a:xfrm rot="9042305">
              <a:off x="-680511" y="273131"/>
              <a:ext cx="6182952" cy="5793899"/>
            </a:xfrm>
            <a:prstGeom prst="arc">
              <a:avLst>
                <a:gd name="adj1" fmla="val 14391995"/>
                <a:gd name="adj2" fmla="val 19952590"/>
              </a:avLst>
            </a:prstGeom>
            <a:noFill/>
            <a:ln w="28575" cap="flat" cmpd="sng" algn="ctr">
              <a:solidFill>
                <a:schemeClr val="tx1">
                  <a:lumMod val="95000"/>
                  <a:lumOff val="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cxnSp>
        <p:nvCxnSpPr>
          <p:cNvPr id="54" name="Straight Connector 53"/>
          <p:cNvCxnSpPr/>
          <p:nvPr/>
        </p:nvCxnSpPr>
        <p:spPr>
          <a:xfrm rot="16200000" flipH="1">
            <a:off x="2428503" y="5665153"/>
            <a:ext cx="1270660" cy="23751"/>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1300352" y="6116419"/>
            <a:ext cx="308755" cy="1187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1597235" y="6033291"/>
            <a:ext cx="724395" cy="1"/>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16200000" flipH="1">
            <a:off x="1941616" y="5867035"/>
            <a:ext cx="1074720" cy="594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16200000" flipH="1">
            <a:off x="3034146" y="5546400"/>
            <a:ext cx="1116282" cy="1187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119634" y="5007765"/>
            <a:ext cx="703" cy="2593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Freeform 59"/>
          <p:cNvSpPr/>
          <p:nvPr/>
        </p:nvSpPr>
        <p:spPr>
          <a:xfrm>
            <a:off x="3063834" y="5017949"/>
            <a:ext cx="534389" cy="1318161"/>
          </a:xfrm>
          <a:custGeom>
            <a:avLst/>
            <a:gdLst>
              <a:gd name="connsiteX0" fmla="*/ 0 w 534389"/>
              <a:gd name="connsiteY0" fmla="*/ 11875 h 1318161"/>
              <a:gd name="connsiteX1" fmla="*/ 510639 w 534389"/>
              <a:gd name="connsiteY1" fmla="*/ 0 h 1318161"/>
              <a:gd name="connsiteX2" fmla="*/ 534389 w 534389"/>
              <a:gd name="connsiteY2" fmla="*/ 1104405 h 1318161"/>
              <a:gd name="connsiteX3" fmla="*/ 320634 w 534389"/>
              <a:gd name="connsiteY3" fmla="*/ 1211283 h 1318161"/>
              <a:gd name="connsiteX4" fmla="*/ 166254 w 534389"/>
              <a:gd name="connsiteY4" fmla="*/ 1235033 h 1318161"/>
              <a:gd name="connsiteX5" fmla="*/ 11875 w 534389"/>
              <a:gd name="connsiteY5" fmla="*/ 1318161 h 1318161"/>
              <a:gd name="connsiteX6" fmla="*/ 0 w 534389"/>
              <a:gd name="connsiteY6" fmla="*/ 11875 h 131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389" h="1318161">
                <a:moveTo>
                  <a:pt x="0" y="11875"/>
                </a:moveTo>
                <a:lnTo>
                  <a:pt x="510639" y="0"/>
                </a:lnTo>
                <a:lnTo>
                  <a:pt x="534389" y="1104405"/>
                </a:lnTo>
                <a:lnTo>
                  <a:pt x="320634" y="1211283"/>
                </a:lnTo>
                <a:lnTo>
                  <a:pt x="166254" y="1235033"/>
                </a:lnTo>
                <a:lnTo>
                  <a:pt x="11875" y="1318161"/>
                </a:lnTo>
                <a:lnTo>
                  <a:pt x="0" y="11875"/>
                </a:ln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p:cNvSpPr txBox="1"/>
          <p:nvPr/>
        </p:nvSpPr>
        <p:spPr>
          <a:xfrm>
            <a:off x="3265715" y="3889792"/>
            <a:ext cx="427512" cy="369332"/>
          </a:xfrm>
          <a:prstGeom prst="rect">
            <a:avLst/>
          </a:prstGeom>
          <a:noFill/>
        </p:spPr>
        <p:txBody>
          <a:bodyPr wrap="square" rtlCol="0">
            <a:spAutoFit/>
          </a:bodyPr>
          <a:lstStyle/>
          <a:p>
            <a:pPr algn="l" rtl="0"/>
            <a:r>
              <a:rPr lang="en-US" dirty="0" smtClean="0"/>
              <a:t>R</a:t>
            </a:r>
            <a:endParaRPr lang="en-US" dirty="0"/>
          </a:p>
        </p:txBody>
      </p:sp>
      <p:sp>
        <p:nvSpPr>
          <p:cNvPr id="62" name="TextBox 61"/>
          <p:cNvSpPr txBox="1"/>
          <p:nvPr/>
        </p:nvSpPr>
        <p:spPr>
          <a:xfrm>
            <a:off x="1316182" y="4315324"/>
            <a:ext cx="427512" cy="369332"/>
          </a:xfrm>
          <a:prstGeom prst="rect">
            <a:avLst/>
          </a:prstGeom>
          <a:noFill/>
        </p:spPr>
        <p:txBody>
          <a:bodyPr wrap="square" rtlCol="0">
            <a:spAutoFit/>
          </a:bodyPr>
          <a:lstStyle/>
          <a:p>
            <a:pPr algn="l" rtl="0"/>
            <a:r>
              <a:rPr lang="en-US" dirty="0" smtClean="0"/>
              <a:t>R</a:t>
            </a:r>
            <a:endParaRPr lang="en-US" dirty="0"/>
          </a:p>
        </p:txBody>
      </p:sp>
      <p:sp>
        <p:nvSpPr>
          <p:cNvPr id="63" name="TextBox 62"/>
          <p:cNvSpPr txBox="1"/>
          <p:nvPr/>
        </p:nvSpPr>
        <p:spPr>
          <a:xfrm>
            <a:off x="2278084" y="3329672"/>
            <a:ext cx="427512" cy="369332"/>
          </a:xfrm>
          <a:prstGeom prst="rect">
            <a:avLst/>
          </a:prstGeom>
          <a:noFill/>
        </p:spPr>
        <p:txBody>
          <a:bodyPr wrap="square" rtlCol="0">
            <a:spAutoFit/>
          </a:bodyPr>
          <a:lstStyle/>
          <a:p>
            <a:pPr algn="l" rtl="0"/>
            <a:r>
              <a:rPr lang="en-US" dirty="0" smtClean="0"/>
              <a:t>O</a:t>
            </a:r>
            <a:endParaRPr lang="en-US" dirty="0"/>
          </a:p>
        </p:txBody>
      </p:sp>
      <p:cxnSp>
        <p:nvCxnSpPr>
          <p:cNvPr id="64" name="Straight Arrow Connector 63"/>
          <p:cNvCxnSpPr/>
          <p:nvPr/>
        </p:nvCxnSpPr>
        <p:spPr>
          <a:xfrm rot="16200000" flipH="1">
            <a:off x="3010395" y="5629527"/>
            <a:ext cx="629395" cy="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3180611" y="5027844"/>
            <a:ext cx="346362" cy="369332"/>
          </a:xfrm>
          <a:prstGeom prst="rect">
            <a:avLst/>
          </a:prstGeom>
          <a:noFill/>
        </p:spPr>
        <p:txBody>
          <a:bodyPr wrap="square" rtlCol="0">
            <a:spAutoFit/>
          </a:bodyPr>
          <a:lstStyle/>
          <a:p>
            <a:pPr algn="l" rtl="0"/>
            <a:r>
              <a:rPr lang="en-US" dirty="0" smtClean="0">
                <a:solidFill>
                  <a:srgbClr val="FF0000"/>
                </a:solidFill>
              </a:rPr>
              <a:t>W</a:t>
            </a:r>
            <a:endParaRPr lang="en-US" dirty="0">
              <a:solidFill>
                <a:srgbClr val="FF0000"/>
              </a:solidFill>
            </a:endParaRPr>
          </a:p>
        </p:txBody>
      </p:sp>
      <p:cxnSp>
        <p:nvCxnSpPr>
          <p:cNvPr id="66" name="Straight Connector 65"/>
          <p:cNvCxnSpPr>
            <a:endCxn id="60" idx="3"/>
          </p:cNvCxnSpPr>
          <p:nvPr/>
        </p:nvCxnSpPr>
        <p:spPr>
          <a:xfrm rot="16200000" flipH="1">
            <a:off x="1567543" y="4412307"/>
            <a:ext cx="2565070" cy="1068780"/>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1793173" y="4151050"/>
            <a:ext cx="10450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2315688" y="4483559"/>
            <a:ext cx="950026" cy="1588"/>
          </a:xfrm>
          <a:prstGeom prst="straightConnector1">
            <a:avLst/>
          </a:prstGeom>
          <a:ln w="952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2610593" y="4149071"/>
            <a:ext cx="427512" cy="369332"/>
          </a:xfrm>
          <a:prstGeom prst="rect">
            <a:avLst/>
          </a:prstGeom>
          <a:noFill/>
        </p:spPr>
        <p:txBody>
          <a:bodyPr wrap="square" rtlCol="0">
            <a:spAutoFit/>
          </a:bodyPr>
          <a:lstStyle/>
          <a:p>
            <a:pPr algn="l" rtl="0"/>
            <a:r>
              <a:rPr lang="en-US" dirty="0" smtClean="0"/>
              <a:t>x</a:t>
            </a:r>
            <a:endParaRPr lang="en-US" dirty="0"/>
          </a:p>
        </p:txBody>
      </p:sp>
      <p:sp>
        <p:nvSpPr>
          <p:cNvPr id="70" name="Arc 69"/>
          <p:cNvSpPr/>
          <p:nvPr/>
        </p:nvSpPr>
        <p:spPr>
          <a:xfrm rot="7400254">
            <a:off x="2232561" y="3889790"/>
            <a:ext cx="356260" cy="356260"/>
          </a:xfrm>
          <a:prstGeom prst="arc">
            <a:avLst>
              <a:gd name="adj1" fmla="val 16455038"/>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TextBox 70"/>
          <p:cNvSpPr txBox="1"/>
          <p:nvPr/>
        </p:nvSpPr>
        <p:spPr>
          <a:xfrm>
            <a:off x="2276105" y="4099590"/>
            <a:ext cx="427512" cy="369332"/>
          </a:xfrm>
          <a:prstGeom prst="rect">
            <a:avLst/>
          </a:prstGeom>
          <a:noFill/>
        </p:spPr>
        <p:txBody>
          <a:bodyPr wrap="square" rtlCol="0">
            <a:spAutoFit/>
          </a:bodyPr>
          <a:lstStyle/>
          <a:p>
            <a:pPr algn="l" rtl="0"/>
            <a:r>
              <a:rPr lang="en-US" dirty="0" smtClean="0">
                <a:latin typeface="Symbol" pitchFamily="18" charset="2"/>
              </a:rPr>
              <a:t>a</a:t>
            </a:r>
            <a:endParaRPr lang="en-US" dirty="0">
              <a:latin typeface="Symbol" pitchFamily="18" charset="2"/>
            </a:endParaRPr>
          </a:p>
        </p:txBody>
      </p:sp>
      <p:sp>
        <p:nvSpPr>
          <p:cNvPr id="72" name="Rectangle 71"/>
          <p:cNvSpPr/>
          <p:nvPr/>
        </p:nvSpPr>
        <p:spPr>
          <a:xfrm>
            <a:off x="259043" y="1657588"/>
            <a:ext cx="8040583" cy="1569660"/>
          </a:xfrm>
          <a:prstGeom prst="rect">
            <a:avLst/>
          </a:prstGeom>
        </p:spPr>
        <p:txBody>
          <a:bodyPr wrap="square">
            <a:spAutoFit/>
          </a:bodyPr>
          <a:lstStyle/>
          <a:p>
            <a:pPr marL="228600" indent="-228600" algn="just" rtl="0">
              <a:buFont typeface="Arial" panose="020B0604020202020204" pitchFamily="34" charset="0"/>
              <a:buChar char="•"/>
            </a:pPr>
            <a:r>
              <a:rPr lang="en-US" sz="2400" b="1" dirty="0">
                <a:latin typeface="+mn-lt"/>
              </a:rPr>
              <a:t>It is a general method that can be used for analyzing irregular slopes in </a:t>
            </a:r>
            <a:r>
              <a:rPr lang="en-US" sz="2400" b="1" dirty="0">
                <a:solidFill>
                  <a:srgbClr val="FF0000"/>
                </a:solidFill>
                <a:latin typeface="+mn-lt"/>
              </a:rPr>
              <a:t>non-homogeneous</a:t>
            </a:r>
            <a:r>
              <a:rPr lang="en-US" sz="2400" b="1" dirty="0">
                <a:latin typeface="+mn-lt"/>
              </a:rPr>
              <a:t> slopes in which the values of </a:t>
            </a:r>
            <a:r>
              <a:rPr lang="en-US" sz="2400" b="1" dirty="0">
                <a:solidFill>
                  <a:srgbClr val="FF0000"/>
                </a:solidFill>
                <a:latin typeface="+mn-lt"/>
              </a:rPr>
              <a:t>c’</a:t>
            </a:r>
            <a:r>
              <a:rPr lang="en-US" sz="2400" b="1" dirty="0">
                <a:latin typeface="+mn-lt"/>
              </a:rPr>
              <a:t> and </a:t>
            </a:r>
            <a:r>
              <a:rPr lang="en-US" sz="2400" b="1" dirty="0" smtClean="0">
                <a:solidFill>
                  <a:srgbClr val="FF0000"/>
                </a:solidFill>
                <a:latin typeface="Symbol" panose="05050102010706020507" pitchFamily="18" charset="2"/>
              </a:rPr>
              <a:t>f</a:t>
            </a:r>
            <a:r>
              <a:rPr lang="en-US" sz="2400" b="1" dirty="0" smtClean="0">
                <a:solidFill>
                  <a:srgbClr val="FF0000"/>
                </a:solidFill>
                <a:latin typeface="+mn-lt"/>
              </a:rPr>
              <a:t>’</a:t>
            </a:r>
            <a:r>
              <a:rPr lang="en-US" sz="2400" b="1" dirty="0" smtClean="0">
                <a:latin typeface="+mn-lt"/>
              </a:rPr>
              <a:t> </a:t>
            </a:r>
            <a:r>
              <a:rPr lang="en-US" sz="2400" b="1" dirty="0">
                <a:latin typeface="+mn-lt"/>
              </a:rPr>
              <a:t>are not constant and pore water pressure can be taken into consideration.</a:t>
            </a:r>
          </a:p>
        </p:txBody>
      </p:sp>
    </p:spTree>
    <p:extLst>
      <p:ext uri="{BB962C8B-B14F-4D97-AF65-F5344CB8AC3E}">
        <p14:creationId xmlns:p14="http://schemas.microsoft.com/office/powerpoint/2010/main" val="285284982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999921" y="602343"/>
            <a:ext cx="2643189" cy="647700"/>
          </a:xfrm>
          <a:prstGeom prst="rect">
            <a:avLst/>
          </a:prstGeom>
        </p:spPr>
        <p:txBody>
          <a:bodyPr anchor="ctr"/>
          <a:lstStyle/>
          <a:p>
            <a:pPr algn="ctr" rtl="0" eaLnBrk="0" hangingPunct="0">
              <a:defRPr/>
            </a:pPr>
            <a:r>
              <a:rPr lang="en-US" sz="3200" b="1" u="sng" dirty="0">
                <a:solidFill>
                  <a:srgbClr val="7030A0"/>
                </a:solidFill>
                <a:latin typeface="+mn-lt"/>
                <a:cs typeface="+mn-cs"/>
              </a:rPr>
              <a:t>Contents</a:t>
            </a:r>
          </a:p>
        </p:txBody>
      </p:sp>
      <p:sp>
        <p:nvSpPr>
          <p:cNvPr id="8" name="Rectangle 7"/>
          <p:cNvSpPr/>
          <p:nvPr/>
        </p:nvSpPr>
        <p:spPr>
          <a:xfrm>
            <a:off x="-4764"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9524" y="3048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278604" y="1411514"/>
            <a:ext cx="8577264" cy="4858657"/>
          </a:xfrm>
        </p:spPr>
        <p:txBody>
          <a:bodyPr rtlCol="0">
            <a:noAutofit/>
          </a:bodyPr>
          <a:lstStyle/>
          <a:p>
            <a:pPr marL="539750" indent="-357188" algn="l">
              <a:lnSpc>
                <a:spcPts val="3700"/>
              </a:lnSpc>
              <a:spcBef>
                <a:spcPts val="0"/>
              </a:spcBef>
              <a:buFont typeface="Wingdings" pitchFamily="2" charset="2"/>
              <a:buChar char="q"/>
              <a:defRPr/>
            </a:pPr>
            <a:r>
              <a:rPr lang="en-US" sz="2000" b="1" dirty="0" smtClean="0">
                <a:solidFill>
                  <a:srgbClr val="000000"/>
                </a:solidFill>
                <a:effectLst>
                  <a:outerShdw blurRad="38100" dist="38100" dir="2700000" algn="tl">
                    <a:srgbClr val="000000">
                      <a:alpha val="43137"/>
                    </a:srgbClr>
                  </a:outerShdw>
                </a:effectLst>
                <a:latin typeface="Arial Black" panose="020B0A04020102020204" pitchFamily="34" charset="0"/>
              </a:rPr>
              <a:t>Introduction </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Types of slope movements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Concepts of Slope Stability Analysis</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Factor of Safety</a:t>
            </a:r>
          </a:p>
          <a:p>
            <a:pPr marL="539750" indent="-357188" algn="l">
              <a:lnSpc>
                <a:spcPts val="3700"/>
              </a:lnSpc>
              <a:spcBef>
                <a:spcPts val="0"/>
              </a:spcBef>
              <a:buFont typeface="Wingdings" pitchFamily="2" charset="2"/>
              <a:buChar char="q"/>
              <a:defRPr/>
            </a:pP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Stability of Infinite Slopes </a:t>
            </a:r>
            <a:endPar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endParaRP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a:t>
            </a:r>
            <a:r>
              <a:rPr lang="en-US" sz="2000" b="1" dirty="0">
                <a:solidFill>
                  <a:schemeClr val="tx1"/>
                </a:solidFill>
                <a:effectLst>
                  <a:outerShdw blurRad="38100" dist="38100" dir="2700000" algn="tl">
                    <a:srgbClr val="000000">
                      <a:alpha val="43137"/>
                    </a:srgbClr>
                  </a:outerShdw>
                </a:effectLst>
                <a:latin typeface="Arial Black" panose="020B0A04020102020204" pitchFamily="34" charset="0"/>
              </a:rPr>
              <a:t>S</a:t>
            </a: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lopes with Plane Failure Surface</a:t>
            </a:r>
          </a:p>
          <a:p>
            <a:pPr marL="973138" indent="347663" algn="l">
              <a:lnSpc>
                <a:spcPts val="3700"/>
              </a:lnSpc>
              <a:spcBef>
                <a:spcPts val="0"/>
              </a:spcBef>
              <a:buFont typeface="Courier New" panose="02070309020205020404" pitchFamily="49" charset="0"/>
              <a:buChar char="o"/>
              <a:defRPr/>
            </a:pPr>
            <a:r>
              <a:rPr lang="en-US" sz="1800" b="1" dirty="0">
                <a:solidFill>
                  <a:schemeClr val="tx1"/>
                </a:solidFill>
                <a:effectLst>
                  <a:outerShdw blurRad="38100" dist="38100" dir="2700000" algn="tl">
                    <a:srgbClr val="000000">
                      <a:alpha val="43137"/>
                    </a:srgbClr>
                  </a:outerShdw>
                </a:effectLst>
                <a:latin typeface="Arial Black" panose="020B0A04020102020204" pitchFamily="34" charset="0"/>
              </a:rPr>
              <a:t>Culmann’s Method</a:t>
            </a:r>
          </a:p>
          <a:p>
            <a:pPr marL="539750" indent="-357188" algn="l">
              <a:lnSpc>
                <a:spcPts val="3700"/>
              </a:lnSpc>
              <a:spcBef>
                <a:spcPts val="0"/>
              </a:spcBef>
              <a:buFont typeface="Wingdings" pitchFamily="2" charset="2"/>
              <a:buChar char="q"/>
              <a:defRPr/>
            </a:pPr>
            <a:r>
              <a:rPr lang="en-US" sz="2000" b="1" dirty="0" smtClean="0">
                <a:solidFill>
                  <a:schemeClr val="tx1"/>
                </a:solidFill>
                <a:effectLst>
                  <a:outerShdw blurRad="38100" dist="38100" dir="2700000" algn="tl">
                    <a:srgbClr val="000000">
                      <a:alpha val="43137"/>
                    </a:srgbClr>
                  </a:outerShdw>
                </a:effectLst>
                <a:latin typeface="Arial Black" panose="020B0A04020102020204" pitchFamily="34" charset="0"/>
              </a:rPr>
              <a:t>Stability of Finite Slopes with Circular Failure Surface</a:t>
            </a:r>
          </a:p>
          <a:p>
            <a:pPr marL="971550" indent="290513" algn="l">
              <a:lnSpc>
                <a:spcPts val="3700"/>
              </a:lnSpc>
              <a:spcBef>
                <a:spcPts val="0"/>
              </a:spcBef>
              <a:buFont typeface="Courier New" panose="02070309020205020404" pitchFamily="49" charset="0"/>
              <a:buChar char="o"/>
              <a:defRPr/>
            </a:pPr>
            <a:r>
              <a:rPr lang="en-US" sz="1800" b="1" dirty="0" smtClean="0">
                <a:solidFill>
                  <a:srgbClr val="FF0000"/>
                </a:solidFill>
                <a:effectLst>
                  <a:outerShdw blurRad="38100" dist="38100" dir="2700000" algn="tl">
                    <a:srgbClr val="000000">
                      <a:alpha val="43137"/>
                    </a:srgbClr>
                  </a:outerShdw>
                </a:effectLst>
                <a:latin typeface="Arial Black" panose="020B0A04020102020204" pitchFamily="34" charset="0"/>
              </a:rPr>
              <a:t>Mass Method</a:t>
            </a:r>
          </a:p>
          <a:p>
            <a:pPr marL="971550" indent="290513" algn="l">
              <a:lnSpc>
                <a:spcPts val="3700"/>
              </a:lnSpc>
              <a:spcBef>
                <a:spcPts val="0"/>
              </a:spcBef>
              <a:buFont typeface="Courier New" panose="02070309020205020404" pitchFamily="49" charset="0"/>
              <a:buChar char="o"/>
              <a:defRPr/>
            </a:pPr>
            <a:r>
              <a:rPr lang="en-US" sz="1800" b="1" dirty="0" smtClean="0">
                <a:solidFill>
                  <a:schemeClr val="tx1"/>
                </a:solidFill>
                <a:effectLst>
                  <a:outerShdw blurRad="38100" dist="38100" dir="2700000" algn="tl">
                    <a:srgbClr val="000000">
                      <a:alpha val="43137"/>
                    </a:srgbClr>
                  </a:outerShdw>
                </a:effectLst>
                <a:latin typeface="Arial Black" pitchFamily="34" charset="0"/>
              </a:rPr>
              <a:t>Method of Slices</a:t>
            </a: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it-IT" sz="2000" b="1" dirty="0" smtClean="0">
              <a:solidFill>
                <a:schemeClr val="tx1"/>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a:p>
            <a:pPr marL="342900" indent="-342900" algn="just" fontAlgn="auto">
              <a:lnSpc>
                <a:spcPts val="3700"/>
              </a:lnSpc>
              <a:spcAft>
                <a:spcPts val="0"/>
              </a:spcAft>
              <a:buFont typeface="Arial" pitchFamily="34" charset="0"/>
              <a:buAutoNum type="arabicPeriod"/>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p:txBody>
      </p:sp>
    </p:spTree>
    <p:extLst>
      <p:ext uri="{BB962C8B-B14F-4D97-AF65-F5344CB8AC3E}">
        <p14:creationId xmlns:p14="http://schemas.microsoft.com/office/powerpoint/2010/main" val="132576727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169" y="1790717"/>
            <a:ext cx="6967706" cy="461665"/>
          </a:xfrm>
          <a:prstGeom prst="rect">
            <a:avLst/>
          </a:prstGeom>
        </p:spPr>
        <p:txBody>
          <a:bodyPr wrap="square">
            <a:spAutoFit/>
          </a:bodyPr>
          <a:lstStyle/>
          <a:p>
            <a:pPr algn="l" rtl="0">
              <a:buClr>
                <a:srgbClr val="0070C0"/>
              </a:buClr>
            </a:pP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2. Slopes </a:t>
            </a: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in Homogeneous </a:t>
            </a:r>
            <a:r>
              <a:rPr lang="en-US" sz="2400" b="1" u="sng" dirty="0">
                <a:solidFill>
                  <a:srgbClr val="FF3300"/>
                </a:solidFill>
                <a:latin typeface="Calibri" panose="020F0502020204030204" pitchFamily="34" charset="0"/>
                <a:ea typeface="Calibri" panose="020F0502020204030204" pitchFamily="34" charset="0"/>
                <a:cs typeface="Arial" panose="020B0604020202020204" pitchFamily="34" charset="0"/>
              </a:rPr>
              <a:t>clay</a:t>
            </a: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 Soil with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c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sym typeface="Symbol" panose="05050102010706020507" pitchFamily="18" charset="2"/>
              </a:rPr>
              <a:t> 0 ,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 </a:t>
            </a:r>
            <a:r>
              <a:rPr lang="en-US" sz="2400" b="1" u="sng" dirty="0" smtClean="0">
                <a:solidFill>
                  <a:srgbClr val="0B0BEF"/>
                </a:solidFill>
                <a:latin typeface="Symbol" panose="05050102010706020507" pitchFamily="18" charset="2"/>
                <a:ea typeface="Calibri" panose="020F0502020204030204" pitchFamily="34" charset="0"/>
                <a:cs typeface="Arial" panose="020B0604020202020204" pitchFamily="34" charset="0"/>
              </a:rPr>
              <a:t>f</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 </a:t>
            </a: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0</a:t>
            </a:r>
            <a:endParaRPr lang="en-US" sz="2400" b="1" u="sng" dirty="0">
              <a:solidFill>
                <a:srgbClr val="0B0BEF"/>
              </a:solidFill>
              <a:latin typeface="+mn-lt"/>
            </a:endParaRPr>
          </a:p>
        </p:txBody>
      </p:sp>
      <p:sp>
        <p:nvSpPr>
          <p:cNvPr id="3" name="Rectangle 2"/>
          <p:cNvSpPr/>
          <p:nvPr/>
        </p:nvSpPr>
        <p:spPr>
          <a:xfrm>
            <a:off x="33169" y="2248961"/>
            <a:ext cx="8420818" cy="461665"/>
          </a:xfrm>
          <a:prstGeom prst="rect">
            <a:avLst/>
          </a:prstGeom>
        </p:spPr>
        <p:txBody>
          <a:bodyPr wrap="square">
            <a:spAutoFit/>
          </a:bodyPr>
          <a:lstStyle/>
          <a:p>
            <a:pPr algn="l" rtl="0">
              <a:buClr>
                <a:srgbClr val="0070C0"/>
              </a:buClr>
            </a:pPr>
            <a:r>
              <a:rPr lang="en-US" sz="2400" b="1" u="sng" dirty="0" smtClean="0">
                <a:solidFill>
                  <a:srgbClr val="FF0000"/>
                </a:solidFill>
                <a:latin typeface="+mn-lt"/>
                <a:ea typeface="Calibri" panose="020F0502020204030204" pitchFamily="34" charset="0"/>
                <a:cs typeface="Arial" panose="020B0604020202020204" pitchFamily="34" charset="0"/>
              </a:rPr>
              <a:t>Determining factor of safety using equilibrium equations (Case I)</a:t>
            </a:r>
            <a:r>
              <a:rPr lang="en-US" sz="2400" dirty="0" smtClean="0">
                <a:latin typeface="+mn-lt"/>
                <a:ea typeface="Calibri" panose="020F0502020204030204" pitchFamily="34" charset="0"/>
                <a:cs typeface="Arial" panose="020B0604020202020204" pitchFamily="34" charset="0"/>
              </a:rPr>
              <a:t> </a:t>
            </a:r>
          </a:p>
        </p:txBody>
      </p:sp>
      <p:pic>
        <p:nvPicPr>
          <p:cNvPr id="4" name="Picture 3"/>
          <p:cNvPicPr>
            <a:picLocks noChangeAspect="1"/>
          </p:cNvPicPr>
          <p:nvPr/>
        </p:nvPicPr>
        <p:blipFill>
          <a:blip r:embed="rId2">
            <a:lum bright="-20000" contrast="40000"/>
          </a:blip>
          <a:stretch>
            <a:fillRect/>
          </a:stretch>
        </p:blipFill>
        <p:spPr>
          <a:xfrm>
            <a:off x="3038328" y="2609787"/>
            <a:ext cx="6137921" cy="3594890"/>
          </a:xfrm>
          <a:prstGeom prst="rect">
            <a:avLst/>
          </a:prstGeom>
        </p:spPr>
      </p:pic>
      <p:sp>
        <p:nvSpPr>
          <p:cNvPr id="5" name="Rectangle 4"/>
          <p:cNvSpPr/>
          <p:nvPr/>
        </p:nvSpPr>
        <p:spPr>
          <a:xfrm>
            <a:off x="134175" y="2716598"/>
            <a:ext cx="3281377" cy="2144177"/>
          </a:xfrm>
          <a:prstGeom prst="rect">
            <a:avLst/>
          </a:prstGeom>
        </p:spPr>
        <p:txBody>
          <a:bodyPr wrap="square">
            <a:spAutoFit/>
          </a:bodyPr>
          <a:lstStyle/>
          <a:p>
            <a:pPr algn="l" rtl="0">
              <a:buClr>
                <a:srgbClr val="0070C0"/>
              </a:buClr>
            </a:pPr>
            <a:r>
              <a:rPr lang="en-US" sz="2000" b="1" dirty="0" err="1" smtClean="0">
                <a:latin typeface="+mn-lt"/>
                <a:ea typeface="Calibri" panose="020F0502020204030204" pitchFamily="34" charset="0"/>
                <a:cs typeface="Arial" panose="020B0604020202020204" pitchFamily="34" charset="0"/>
              </a:rPr>
              <a:t>M</a:t>
            </a:r>
            <a:r>
              <a:rPr lang="en-US" sz="2000" b="1" baseline="-25000" dirty="0" err="1" smtClean="0">
                <a:latin typeface="+mn-lt"/>
                <a:ea typeface="Calibri" panose="020F0502020204030204" pitchFamily="34" charset="0"/>
                <a:cs typeface="Arial" panose="020B0604020202020204" pitchFamily="34" charset="0"/>
              </a:rPr>
              <a:t>driving</a:t>
            </a:r>
            <a:r>
              <a:rPr lang="en-US" sz="2000" b="1" dirty="0" smtClean="0">
                <a:latin typeface="+mn-lt"/>
                <a:ea typeface="Calibri" panose="020F0502020204030204" pitchFamily="34" charset="0"/>
                <a:cs typeface="Arial" panose="020B0604020202020204" pitchFamily="34" charset="0"/>
              </a:rPr>
              <a:t> = </a:t>
            </a:r>
            <a:r>
              <a:rPr lang="en-US" sz="2000" b="1" dirty="0" err="1" smtClean="0">
                <a:latin typeface="+mn-lt"/>
                <a:ea typeface="Calibri" panose="020F0502020204030204" pitchFamily="34" charset="0"/>
                <a:cs typeface="Arial" panose="020B0604020202020204" pitchFamily="34" charset="0"/>
              </a:rPr>
              <a:t>M</a:t>
            </a:r>
            <a:r>
              <a:rPr lang="en-US" sz="2000" b="1" baseline="-25000" dirty="0" err="1" smtClean="0">
                <a:latin typeface="+mn-lt"/>
                <a:ea typeface="Calibri" panose="020F0502020204030204" pitchFamily="34" charset="0"/>
                <a:cs typeface="Arial" panose="020B0604020202020204" pitchFamily="34" charset="0"/>
              </a:rPr>
              <a:t>d</a:t>
            </a:r>
            <a:r>
              <a:rPr lang="en-US" sz="2000" b="1" dirty="0">
                <a:latin typeface="+mn-lt"/>
                <a:ea typeface="Calibri" panose="020F0502020204030204" pitchFamily="34" charset="0"/>
                <a:cs typeface="Arial" panose="020B0604020202020204" pitchFamily="34" charset="0"/>
              </a:rPr>
              <a:t> </a:t>
            </a:r>
            <a:r>
              <a:rPr lang="en-US" sz="2000" b="1" dirty="0" smtClean="0">
                <a:latin typeface="+mn-lt"/>
                <a:ea typeface="Calibri" panose="020F0502020204030204" pitchFamily="34" charset="0"/>
                <a:cs typeface="Arial" panose="020B0604020202020204" pitchFamily="34" charset="0"/>
              </a:rPr>
              <a:t>= </a:t>
            </a:r>
            <a:r>
              <a:rPr lang="en-US" sz="2000" b="1" i="1" dirty="0" smtClean="0">
                <a:latin typeface="+mn-lt"/>
                <a:ea typeface="Calibri" panose="020F0502020204030204" pitchFamily="34" charset="0"/>
                <a:cs typeface="Arial" panose="020B0604020202020204" pitchFamily="34" charset="0"/>
              </a:rPr>
              <a:t>W</a:t>
            </a:r>
            <a:r>
              <a:rPr lang="en-US" sz="2000" b="1" i="1" baseline="-25000" dirty="0" smtClean="0">
                <a:latin typeface="+mn-lt"/>
                <a:ea typeface="Calibri" panose="020F0502020204030204" pitchFamily="34" charset="0"/>
                <a:cs typeface="Arial" panose="020B0604020202020204" pitchFamily="34" charset="0"/>
              </a:rPr>
              <a:t>1</a:t>
            </a:r>
            <a:r>
              <a:rPr lang="en-US" sz="2000" b="1" i="1" dirty="0" smtClean="0">
                <a:latin typeface="+mn-lt"/>
                <a:ea typeface="Calibri" panose="020F0502020204030204" pitchFamily="34" charset="0"/>
                <a:cs typeface="Arial" panose="020B0604020202020204" pitchFamily="34" charset="0"/>
              </a:rPr>
              <a:t>l</a:t>
            </a:r>
            <a:r>
              <a:rPr lang="en-US" sz="2000" b="1" i="1" baseline="-25000" dirty="0" smtClean="0">
                <a:latin typeface="+mn-lt"/>
                <a:ea typeface="Calibri" panose="020F0502020204030204" pitchFamily="34" charset="0"/>
                <a:cs typeface="Arial" panose="020B0604020202020204" pitchFamily="34" charset="0"/>
              </a:rPr>
              <a:t>1</a:t>
            </a:r>
            <a:r>
              <a:rPr lang="en-US" sz="2000" b="1" i="1" dirty="0" smtClean="0">
                <a:latin typeface="+mn-lt"/>
                <a:ea typeface="Calibri" panose="020F0502020204030204" pitchFamily="34" charset="0"/>
                <a:cs typeface="Arial" panose="020B0604020202020204" pitchFamily="34" charset="0"/>
              </a:rPr>
              <a:t> – W</a:t>
            </a:r>
            <a:r>
              <a:rPr lang="en-US" sz="2000" b="1" i="1" baseline="-25000" dirty="0" smtClean="0">
                <a:latin typeface="+mn-lt"/>
                <a:ea typeface="Calibri" panose="020F0502020204030204" pitchFamily="34" charset="0"/>
                <a:cs typeface="Arial" panose="020B0604020202020204" pitchFamily="34" charset="0"/>
              </a:rPr>
              <a:t>2</a:t>
            </a:r>
            <a:r>
              <a:rPr lang="en-US" sz="2000" b="1" i="1" dirty="0" smtClean="0">
                <a:latin typeface="+mn-lt"/>
                <a:ea typeface="Calibri" panose="020F0502020204030204" pitchFamily="34" charset="0"/>
                <a:cs typeface="Arial" panose="020B0604020202020204" pitchFamily="34" charset="0"/>
              </a:rPr>
              <a:t>l</a:t>
            </a:r>
            <a:r>
              <a:rPr lang="en-US" sz="2000" b="1" i="1" baseline="-25000" dirty="0" smtClean="0">
                <a:latin typeface="+mn-lt"/>
                <a:ea typeface="Calibri" panose="020F0502020204030204" pitchFamily="34" charset="0"/>
                <a:cs typeface="Arial" panose="020B0604020202020204" pitchFamily="34" charset="0"/>
              </a:rPr>
              <a:t>2</a:t>
            </a:r>
          </a:p>
          <a:p>
            <a:pPr algn="l" rtl="0">
              <a:buClr>
                <a:srgbClr val="0070C0"/>
              </a:buClr>
            </a:pPr>
            <a:endParaRPr lang="en-US" sz="2000" b="1" i="1" baseline="-25000" dirty="0">
              <a:latin typeface="+mn-lt"/>
              <a:ea typeface="Calibri" panose="020F0502020204030204" pitchFamily="34" charset="0"/>
              <a:cs typeface="Arial" panose="020B0604020202020204" pitchFamily="34" charset="0"/>
            </a:endParaRPr>
          </a:p>
          <a:p>
            <a:pPr algn="l" rtl="0">
              <a:buClr>
                <a:srgbClr val="0070C0"/>
              </a:buClr>
            </a:pPr>
            <a:r>
              <a:rPr lang="en-US" sz="2000" b="1" i="1" dirty="0" smtClean="0">
                <a:latin typeface="+mn-lt"/>
                <a:ea typeface="Calibri" panose="020F0502020204030204" pitchFamily="34" charset="0"/>
                <a:cs typeface="Arial" panose="020B0604020202020204" pitchFamily="34" charset="0"/>
              </a:rPr>
              <a:t>W</a:t>
            </a:r>
            <a:r>
              <a:rPr lang="en-US" sz="2000" b="1" i="1" baseline="-25000" dirty="0" smtClean="0">
                <a:latin typeface="+mn-lt"/>
                <a:ea typeface="Calibri" panose="020F0502020204030204" pitchFamily="34" charset="0"/>
                <a:cs typeface="Arial" panose="020B0604020202020204" pitchFamily="34" charset="0"/>
              </a:rPr>
              <a:t>1</a:t>
            </a:r>
            <a:r>
              <a:rPr lang="en-US" sz="2000" b="1" i="1" dirty="0" smtClean="0">
                <a:latin typeface="+mn-lt"/>
                <a:ea typeface="Calibri" panose="020F0502020204030204" pitchFamily="34" charset="0"/>
                <a:cs typeface="Arial" panose="020B0604020202020204" pitchFamily="34" charset="0"/>
              </a:rPr>
              <a:t> = (area of FCDEF)  </a:t>
            </a:r>
            <a:r>
              <a:rPr lang="en-US" sz="2000" b="1" i="1" dirty="0" smtClean="0">
                <a:latin typeface="Symbol" panose="05050102010706020507" pitchFamily="18" charset="2"/>
                <a:ea typeface="Calibri" panose="020F0502020204030204" pitchFamily="34" charset="0"/>
                <a:cs typeface="Arial" panose="020B0604020202020204" pitchFamily="34" charset="0"/>
              </a:rPr>
              <a:t>g</a:t>
            </a:r>
          </a:p>
          <a:p>
            <a:pPr algn="l" rtl="0">
              <a:buClr>
                <a:srgbClr val="0070C0"/>
              </a:buClr>
            </a:pPr>
            <a:r>
              <a:rPr lang="en-US" sz="2000" b="1" i="1" dirty="0" smtClean="0">
                <a:latin typeface="+mn-lt"/>
                <a:ea typeface="Calibri" panose="020F0502020204030204" pitchFamily="34" charset="0"/>
                <a:cs typeface="Arial" panose="020B0604020202020204" pitchFamily="34" charset="0"/>
              </a:rPr>
              <a:t>W</a:t>
            </a:r>
            <a:r>
              <a:rPr lang="en-US" sz="2000" b="1" i="1" baseline="-25000" dirty="0" smtClean="0">
                <a:latin typeface="+mn-lt"/>
                <a:ea typeface="Calibri" panose="020F0502020204030204" pitchFamily="34" charset="0"/>
                <a:cs typeface="Arial" panose="020B0604020202020204" pitchFamily="34" charset="0"/>
              </a:rPr>
              <a:t>2</a:t>
            </a:r>
            <a:r>
              <a:rPr lang="en-US" sz="2000" b="1" i="1" dirty="0" smtClean="0">
                <a:latin typeface="+mn-lt"/>
                <a:ea typeface="Calibri" panose="020F0502020204030204" pitchFamily="34" charset="0"/>
                <a:cs typeface="Arial" panose="020B0604020202020204" pitchFamily="34" charset="0"/>
              </a:rPr>
              <a:t> = (area of ABFEA)  </a:t>
            </a:r>
            <a:r>
              <a:rPr lang="en-US" sz="2000" b="1" i="1" dirty="0" smtClean="0">
                <a:latin typeface="Symbol" panose="05050102010706020507" pitchFamily="18" charset="2"/>
                <a:ea typeface="Calibri" panose="020F0502020204030204" pitchFamily="34" charset="0"/>
                <a:cs typeface="Arial" panose="020B0604020202020204" pitchFamily="34" charset="0"/>
              </a:rPr>
              <a:t>g</a:t>
            </a:r>
          </a:p>
          <a:p>
            <a:pPr algn="l" rtl="0">
              <a:buClr>
                <a:srgbClr val="0070C0"/>
              </a:buClr>
            </a:pPr>
            <a:endParaRPr lang="en-US" sz="2000" b="1" i="1" dirty="0">
              <a:latin typeface="Symbol" panose="05050102010706020507" pitchFamily="18" charset="2"/>
              <a:ea typeface="Calibri" panose="020F0502020204030204" pitchFamily="34" charset="0"/>
              <a:cs typeface="Arial" panose="020B0604020202020204" pitchFamily="34" charset="0"/>
            </a:endParaRPr>
          </a:p>
          <a:p>
            <a:pPr algn="l" rtl="0">
              <a:buClr>
                <a:srgbClr val="0070C0"/>
              </a:buClr>
            </a:pPr>
            <a:r>
              <a:rPr lang="en-US" sz="2000" b="1" dirty="0" err="1" smtClean="0">
                <a:latin typeface="+mn-lt"/>
                <a:ea typeface="Calibri" panose="020F0502020204030204" pitchFamily="34" charset="0"/>
                <a:cs typeface="Arial" panose="020B0604020202020204" pitchFamily="34" charset="0"/>
              </a:rPr>
              <a:t>M</a:t>
            </a:r>
            <a:r>
              <a:rPr lang="en-US" sz="2000" b="1" baseline="-25000" dirty="0" err="1" smtClean="0">
                <a:latin typeface="+mn-lt"/>
                <a:ea typeface="Calibri" panose="020F0502020204030204" pitchFamily="34" charset="0"/>
                <a:cs typeface="Arial" panose="020B0604020202020204" pitchFamily="34" charset="0"/>
              </a:rPr>
              <a:t>resisting</a:t>
            </a:r>
            <a:r>
              <a:rPr lang="en-US" sz="2000" b="1" dirty="0" smtClean="0">
                <a:latin typeface="+mn-lt"/>
                <a:ea typeface="Calibri" panose="020F0502020204030204" pitchFamily="34" charset="0"/>
                <a:cs typeface="Arial" panose="020B0604020202020204" pitchFamily="34" charset="0"/>
              </a:rPr>
              <a:t> = M</a:t>
            </a:r>
            <a:r>
              <a:rPr lang="en-US" sz="2000" b="1" baseline="-25000" dirty="0" smtClean="0">
                <a:latin typeface="+mn-lt"/>
                <a:ea typeface="Calibri" panose="020F0502020204030204" pitchFamily="34" charset="0"/>
                <a:cs typeface="Arial" panose="020B0604020202020204" pitchFamily="34" charset="0"/>
              </a:rPr>
              <a:t>R</a:t>
            </a:r>
            <a:r>
              <a:rPr lang="en-US" sz="2000" b="1" dirty="0" smtClean="0">
                <a:latin typeface="+mn-lt"/>
                <a:ea typeface="Calibri" panose="020F0502020204030204" pitchFamily="34" charset="0"/>
                <a:cs typeface="Arial" panose="020B0604020202020204" pitchFamily="34" charset="0"/>
              </a:rPr>
              <a:t> = c</a:t>
            </a:r>
            <a:r>
              <a:rPr lang="en-US" sz="2000" b="1" baseline="-25000" dirty="0" smtClean="0">
                <a:latin typeface="+mn-lt"/>
                <a:ea typeface="Calibri" panose="020F0502020204030204" pitchFamily="34" charset="0"/>
                <a:cs typeface="Arial" panose="020B0604020202020204" pitchFamily="34" charset="0"/>
              </a:rPr>
              <a:t>d</a:t>
            </a:r>
            <a:r>
              <a:rPr lang="en-US" sz="2000" b="1" dirty="0" smtClean="0">
                <a:latin typeface="+mn-lt"/>
                <a:ea typeface="Calibri" panose="020F0502020204030204" pitchFamily="34" charset="0"/>
                <a:cs typeface="Arial" panose="020B0604020202020204" pitchFamily="34" charset="0"/>
              </a:rPr>
              <a:t> (AED) (1) r</a:t>
            </a:r>
          </a:p>
          <a:p>
            <a:pPr algn="l" rtl="0">
              <a:buClr>
                <a:srgbClr val="0070C0"/>
              </a:buClr>
            </a:pPr>
            <a:r>
              <a:rPr lang="en-US" sz="2000" b="1" dirty="0">
                <a:latin typeface="+mn-lt"/>
                <a:ea typeface="Calibri" panose="020F0502020204030204" pitchFamily="34" charset="0"/>
                <a:cs typeface="Arial" panose="020B0604020202020204" pitchFamily="34" charset="0"/>
              </a:rPr>
              <a:t> </a:t>
            </a:r>
            <a:r>
              <a:rPr lang="en-US" sz="2000" b="1" dirty="0" smtClean="0">
                <a:latin typeface="+mn-lt"/>
                <a:ea typeface="Calibri" panose="020F0502020204030204" pitchFamily="34" charset="0"/>
                <a:cs typeface="Arial" panose="020B0604020202020204" pitchFamily="34" charset="0"/>
              </a:rPr>
              <a:t>               = c</a:t>
            </a:r>
            <a:r>
              <a:rPr lang="en-US" sz="2000" b="1" baseline="-25000" dirty="0" smtClean="0">
                <a:latin typeface="+mn-lt"/>
                <a:ea typeface="Calibri" panose="020F0502020204030204" pitchFamily="34" charset="0"/>
                <a:cs typeface="Arial" panose="020B0604020202020204" pitchFamily="34" charset="0"/>
              </a:rPr>
              <a:t>d</a:t>
            </a:r>
            <a:r>
              <a:rPr lang="en-US" sz="2000" b="1" dirty="0" smtClean="0">
                <a:latin typeface="+mn-lt"/>
                <a:ea typeface="Calibri" panose="020F0502020204030204" pitchFamily="34" charset="0"/>
                <a:cs typeface="Arial" panose="020B0604020202020204" pitchFamily="34" charset="0"/>
              </a:rPr>
              <a:t> r</a:t>
            </a:r>
            <a:r>
              <a:rPr lang="en-US" sz="2000" b="1" baseline="30000" dirty="0" smtClean="0">
                <a:latin typeface="+mn-lt"/>
                <a:ea typeface="Calibri" panose="020F0502020204030204" pitchFamily="34" charset="0"/>
                <a:cs typeface="Arial" panose="020B0604020202020204" pitchFamily="34" charset="0"/>
              </a:rPr>
              <a:t>2</a:t>
            </a:r>
            <a:r>
              <a:rPr lang="en-US" sz="2000" b="1" dirty="0" smtClean="0">
                <a:latin typeface="Symbol" panose="05050102010706020507" pitchFamily="18" charset="2"/>
                <a:ea typeface="Calibri" panose="020F0502020204030204" pitchFamily="34" charset="0"/>
                <a:cs typeface="Arial" panose="020B0604020202020204" pitchFamily="34" charset="0"/>
              </a:rPr>
              <a:t>q</a:t>
            </a:r>
            <a:endParaRPr lang="en-US" sz="2000" b="1" i="1" dirty="0" smtClean="0">
              <a:latin typeface="Symbol" panose="05050102010706020507" pitchFamily="18" charset="2"/>
              <a:ea typeface="Calibri" panose="020F0502020204030204" pitchFamily="34" charset="0"/>
              <a:cs typeface="Arial" panose="020B0604020202020204" pitchFamily="34" charset="0"/>
            </a:endParaRPr>
          </a:p>
        </p:txBody>
      </p:sp>
      <p:sp>
        <p:nvSpPr>
          <p:cNvPr id="6" name="Rectangle 5"/>
          <p:cNvSpPr/>
          <p:nvPr/>
        </p:nvSpPr>
        <p:spPr>
          <a:xfrm>
            <a:off x="33169" y="0"/>
            <a:ext cx="2924344" cy="523220"/>
          </a:xfrm>
          <a:prstGeom prst="rect">
            <a:avLst/>
          </a:prstGeom>
        </p:spPr>
        <p:txBody>
          <a:bodyPr wrap="square">
            <a:spAutoFit/>
          </a:bodyPr>
          <a:lstStyle/>
          <a:p>
            <a:pPr algn="l" rtl="0">
              <a:buClr>
                <a:srgbClr val="0070C0"/>
              </a:buClr>
            </a:pPr>
            <a:r>
              <a:rPr lang="en-US" sz="2800" b="1" u="sng" dirty="0" smtClean="0">
                <a:solidFill>
                  <a:srgbClr val="C00000"/>
                </a:solidFill>
                <a:latin typeface="+mn-lt"/>
              </a:rPr>
              <a:t>I. Mass </a:t>
            </a:r>
            <a:r>
              <a:rPr lang="en-US" sz="2800" b="1" u="sng" dirty="0">
                <a:solidFill>
                  <a:srgbClr val="C00000"/>
                </a:solidFill>
                <a:latin typeface="+mn-lt"/>
              </a:rPr>
              <a:t>Procedure </a:t>
            </a:r>
          </a:p>
        </p:txBody>
      </p:sp>
      <p:sp>
        <p:nvSpPr>
          <p:cNvPr id="7" name="Rectangle 6"/>
          <p:cNvSpPr/>
          <p:nvPr/>
        </p:nvSpPr>
        <p:spPr>
          <a:xfrm>
            <a:off x="33169" y="505441"/>
            <a:ext cx="7310606" cy="461665"/>
          </a:xfrm>
          <a:prstGeom prst="rect">
            <a:avLst/>
          </a:prstGeom>
        </p:spPr>
        <p:txBody>
          <a:bodyPr wrap="square">
            <a:spAutoFit/>
          </a:bodyPr>
          <a:lstStyle/>
          <a:p>
            <a:pPr algn="l" rtl="0">
              <a:buClr>
                <a:srgbClr val="0070C0"/>
              </a:buClr>
            </a:pP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1</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.Slopes </a:t>
            </a: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in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purely </a:t>
            </a:r>
            <a:r>
              <a:rPr lang="en-US" sz="2400" b="1" u="sng" dirty="0" smtClean="0">
                <a:solidFill>
                  <a:srgbClr val="FF3300"/>
                </a:solidFill>
                <a:latin typeface="Calibri" panose="020F0502020204030204" pitchFamily="34" charset="0"/>
                <a:ea typeface="Calibri" panose="020F0502020204030204" pitchFamily="34" charset="0"/>
                <a:cs typeface="Arial" panose="020B0604020202020204" pitchFamily="34" charset="0"/>
              </a:rPr>
              <a:t>cohesionless</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 soil with c = 0,  </a:t>
            </a:r>
            <a:r>
              <a:rPr lang="en-US" sz="2400" b="1" u="sng" dirty="0">
                <a:solidFill>
                  <a:srgbClr val="0B0BEF"/>
                </a:solidFill>
                <a:latin typeface="Symbol" panose="05050102010706020507" pitchFamily="18" charset="2"/>
                <a:ea typeface="Calibri" panose="020F0502020204030204" pitchFamily="34" charset="0"/>
                <a:cs typeface="Arial" panose="020B0604020202020204" pitchFamily="34" charset="0"/>
              </a:rPr>
              <a:t>f</a:t>
            </a: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sym typeface="Symbol" panose="05050102010706020507" pitchFamily="18" charset="2"/>
              </a:rPr>
              <a:t></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 0</a:t>
            </a:r>
            <a:endParaRPr lang="en-US" sz="2400" b="1" u="sng" dirty="0">
              <a:solidFill>
                <a:srgbClr val="0B0BEF"/>
              </a:solidFill>
              <a:latin typeface="+mn-lt"/>
            </a:endParaRPr>
          </a:p>
        </p:txBody>
      </p:sp>
      <p:sp>
        <p:nvSpPr>
          <p:cNvPr id="8" name="Rectangle 7"/>
          <p:cNvSpPr/>
          <p:nvPr/>
        </p:nvSpPr>
        <p:spPr>
          <a:xfrm>
            <a:off x="306513" y="899534"/>
            <a:ext cx="8123112" cy="830997"/>
          </a:xfrm>
          <a:prstGeom prst="rect">
            <a:avLst/>
          </a:prstGeom>
        </p:spPr>
        <p:txBody>
          <a:bodyPr wrap="square">
            <a:spAutoFit/>
          </a:bodyPr>
          <a:lstStyle/>
          <a:p>
            <a:pPr algn="just" rtl="0"/>
            <a:r>
              <a:rPr lang="en-US" sz="2400" b="1" dirty="0" smtClean="0">
                <a:latin typeface="+mn-lt"/>
              </a:rPr>
              <a:t>Failure generally does not take place in the form of a </a:t>
            </a:r>
            <a:r>
              <a:rPr lang="en-US" sz="2400" b="1" dirty="0" smtClean="0">
                <a:solidFill>
                  <a:srgbClr val="FF3300"/>
                </a:solidFill>
                <a:latin typeface="+mn-lt"/>
              </a:rPr>
              <a:t>circle</a:t>
            </a:r>
            <a:r>
              <a:rPr lang="en-US" sz="2400" b="1" dirty="0" smtClean="0">
                <a:latin typeface="+mn-lt"/>
              </a:rPr>
              <a:t>. So we will not go into this analysis.</a:t>
            </a:r>
            <a:endParaRPr lang="en-US" sz="2400" dirty="0">
              <a:latin typeface="+mn-lt"/>
            </a:endParaRPr>
          </a:p>
        </p:txBody>
      </p:sp>
      <p:pic>
        <p:nvPicPr>
          <p:cNvPr id="9" name="Picture 8"/>
          <p:cNvPicPr>
            <a:picLocks noChangeAspect="1"/>
          </p:cNvPicPr>
          <p:nvPr/>
        </p:nvPicPr>
        <p:blipFill>
          <a:blip r:embed="rId3"/>
          <a:stretch>
            <a:fillRect/>
          </a:stretch>
        </p:blipFill>
        <p:spPr>
          <a:xfrm>
            <a:off x="35886" y="4860775"/>
            <a:ext cx="3382383" cy="365367"/>
          </a:xfrm>
          <a:prstGeom prst="rect">
            <a:avLst/>
          </a:prstGeom>
        </p:spPr>
      </p:pic>
      <p:pic>
        <p:nvPicPr>
          <p:cNvPr id="10" name="Picture 9"/>
          <p:cNvPicPr>
            <a:picLocks noChangeAspect="1"/>
          </p:cNvPicPr>
          <p:nvPr/>
        </p:nvPicPr>
        <p:blipFill>
          <a:blip r:embed="rId4"/>
          <a:stretch>
            <a:fillRect/>
          </a:stretch>
        </p:blipFill>
        <p:spPr>
          <a:xfrm>
            <a:off x="268889" y="5360613"/>
            <a:ext cx="2315127" cy="808595"/>
          </a:xfrm>
          <a:prstGeom prst="rect">
            <a:avLst/>
          </a:prstGeom>
        </p:spPr>
      </p:pic>
      <p:pic>
        <p:nvPicPr>
          <p:cNvPr id="11" name="Picture 10"/>
          <p:cNvPicPr>
            <a:picLocks noChangeAspect="1"/>
          </p:cNvPicPr>
          <p:nvPr/>
        </p:nvPicPr>
        <p:blipFill>
          <a:blip r:embed="rId5"/>
          <a:stretch>
            <a:fillRect/>
          </a:stretch>
        </p:blipFill>
        <p:spPr>
          <a:xfrm>
            <a:off x="306513" y="6179364"/>
            <a:ext cx="1359628" cy="601796"/>
          </a:xfrm>
          <a:prstGeom prst="rect">
            <a:avLst/>
          </a:prstGeom>
        </p:spPr>
      </p:pic>
      <mc:AlternateContent xmlns:mc="http://schemas.openxmlformats.org/markup-compatibility/2006" xmlns:a14="http://schemas.microsoft.com/office/drawing/2010/main">
        <mc:Choice Requires="a14">
          <p:sp>
            <p:nvSpPr>
              <p:cNvPr id="12" name="TextBox 11"/>
              <p:cNvSpPr txBox="1"/>
              <p:nvPr/>
            </p:nvSpPr>
            <p:spPr>
              <a:xfrm>
                <a:off x="2388403" y="6105398"/>
                <a:ext cx="2600138" cy="675762"/>
              </a:xfrm>
              <a:prstGeom prst="rect">
                <a:avLst/>
              </a:prstGeom>
              <a:solidFill>
                <a:srgbClr val="FFC000"/>
              </a:solidFill>
              <a:ln w="28575">
                <a:solidFill>
                  <a:srgbClr val="FF3300"/>
                </a:solid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latin typeface="Cambria Math" panose="02040503050406030204" pitchFamily="18" charset="0"/>
                            </a:rPr>
                          </m:ctrlPr>
                        </m:sSubPr>
                        <m:e>
                          <m:r>
                            <a:rPr lang="en-US" sz="2000" b="1" i="1" smtClean="0">
                              <a:latin typeface="Cambria Math" panose="02040503050406030204" pitchFamily="18" charset="0"/>
                            </a:rPr>
                            <m:t>𝑭</m:t>
                          </m:r>
                        </m:e>
                        <m:sub>
                          <m:r>
                            <a:rPr lang="en-US" sz="2000" b="1" i="1" smtClean="0">
                              <a:latin typeface="Cambria Math" panose="02040503050406030204" pitchFamily="18" charset="0"/>
                            </a:rPr>
                            <m:t>𝒔</m:t>
                          </m:r>
                        </m:sub>
                      </m:sSub>
                      <m:r>
                        <a:rPr lang="en-US" sz="2000" b="1" i="1" smtClean="0">
                          <a:latin typeface="Cambria Math" panose="02040503050406030204" pitchFamily="18" charset="0"/>
                        </a:rPr>
                        <m:t>=</m:t>
                      </m:r>
                      <m:f>
                        <m:fPr>
                          <m:ctrlPr>
                            <a:rPr lang="en-US" sz="2000" b="1" i="1" smtClean="0">
                              <a:latin typeface="Cambria Math" panose="02040503050406030204" pitchFamily="18" charset="0"/>
                            </a:rPr>
                          </m:ctrlPr>
                        </m:fPr>
                        <m:num>
                          <m:sSup>
                            <m:sSupPr>
                              <m:ctrlPr>
                                <a:rPr lang="en-US" sz="2000" b="1" i="1" smtClean="0">
                                  <a:latin typeface="Cambria Math" panose="02040503050406030204" pitchFamily="18" charset="0"/>
                                </a:rPr>
                              </m:ctrlPr>
                            </m:sSupPr>
                            <m:e>
                              <m:r>
                                <a:rPr lang="en-US" sz="2000" b="1" i="1" smtClean="0">
                                  <a:latin typeface="Cambria Math" panose="02040503050406030204" pitchFamily="18" charset="0"/>
                                </a:rPr>
                                <m:t>𝒓</m:t>
                              </m:r>
                            </m:e>
                            <m:sup>
                              <m:r>
                                <a:rPr lang="en-US" sz="2000" b="1" i="1" smtClean="0">
                                  <a:latin typeface="Cambria Math" panose="02040503050406030204" pitchFamily="18" charset="0"/>
                                </a:rPr>
                                <m:t>𝟐</m:t>
                              </m:r>
                            </m:sup>
                          </m:sSup>
                          <m:r>
                            <a:rPr lang="en-US" sz="2000" b="1" i="1" smtClean="0">
                              <a:latin typeface="Cambria Math" panose="02040503050406030204" pitchFamily="18" charset="0"/>
                              <a:ea typeface="Cambria Math" panose="02040503050406030204" pitchFamily="18" charset="0"/>
                            </a:rPr>
                            <m:t>𝜽</m:t>
                          </m:r>
                          <m:sSub>
                            <m:sSubPr>
                              <m:ctrlPr>
                                <a:rPr lang="en-US" sz="2000" b="1" i="1" smtClean="0">
                                  <a:latin typeface="Cambria Math" panose="02040503050406030204" pitchFamily="18" charset="0"/>
                                  <a:ea typeface="Cambria Math" panose="02040503050406030204" pitchFamily="18" charset="0"/>
                                </a:rPr>
                              </m:ctrlPr>
                            </m:sSubPr>
                            <m:e>
                              <m:r>
                                <a:rPr lang="en-US" sz="2000" b="1" i="1" smtClean="0">
                                  <a:latin typeface="Cambria Math" panose="02040503050406030204" pitchFamily="18" charset="0"/>
                                  <a:ea typeface="Cambria Math" panose="02040503050406030204" pitchFamily="18" charset="0"/>
                                </a:rPr>
                                <m:t>𝒄</m:t>
                              </m:r>
                            </m:e>
                            <m:sub>
                              <m:r>
                                <a:rPr lang="en-US" sz="2000" b="1" i="1" smtClean="0">
                                  <a:latin typeface="Cambria Math" panose="02040503050406030204" pitchFamily="18" charset="0"/>
                                  <a:ea typeface="Cambria Math" panose="02040503050406030204" pitchFamily="18" charset="0"/>
                                </a:rPr>
                                <m:t>𝒖</m:t>
                              </m:r>
                            </m:sub>
                          </m:sSub>
                        </m:num>
                        <m:den>
                          <m:sSub>
                            <m:sSubPr>
                              <m:ctrlPr>
                                <a:rPr lang="en-US" sz="2000" b="1" i="1">
                                  <a:latin typeface="Cambria Math" panose="02040503050406030204" pitchFamily="18" charset="0"/>
                                </a:rPr>
                              </m:ctrlPr>
                            </m:sSubPr>
                            <m:e>
                              <m:r>
                                <a:rPr lang="en-US" sz="2000" b="1" i="1">
                                  <a:latin typeface="Cambria Math" panose="02040503050406030204" pitchFamily="18" charset="0"/>
                                </a:rPr>
                                <m:t>𝒘</m:t>
                              </m:r>
                            </m:e>
                            <m:sub>
                              <m:r>
                                <a:rPr lang="en-US" sz="2000" b="1" i="1">
                                  <a:latin typeface="Cambria Math" panose="02040503050406030204" pitchFamily="18" charset="0"/>
                                </a:rPr>
                                <m:t>𝟏</m:t>
                              </m:r>
                            </m:sub>
                          </m:sSub>
                          <m:sSub>
                            <m:sSubPr>
                              <m:ctrlPr>
                                <a:rPr lang="en-US" sz="2000" b="1" i="1">
                                  <a:latin typeface="Cambria Math" panose="02040503050406030204" pitchFamily="18" charset="0"/>
                                </a:rPr>
                              </m:ctrlPr>
                            </m:sSubPr>
                            <m:e>
                              <m:r>
                                <a:rPr lang="en-US" sz="2000" b="1" i="1">
                                  <a:latin typeface="Cambria Math" panose="02040503050406030204" pitchFamily="18" charset="0"/>
                                </a:rPr>
                                <m:t>𝒍</m:t>
                              </m:r>
                            </m:e>
                            <m:sub>
                              <m:r>
                                <a:rPr lang="en-US" sz="2000" b="1" i="1">
                                  <a:latin typeface="Cambria Math" panose="02040503050406030204" pitchFamily="18" charset="0"/>
                                </a:rPr>
                                <m:t>𝟏</m:t>
                              </m:r>
                            </m:sub>
                          </m:sSub>
                          <m:r>
                            <a:rPr lang="en-US" sz="2000" b="1" i="1">
                              <a:latin typeface="Cambria Math" panose="02040503050406030204" pitchFamily="18" charset="0"/>
                            </a:rPr>
                            <m:t>−</m:t>
                          </m:r>
                          <m:sSub>
                            <m:sSubPr>
                              <m:ctrlPr>
                                <a:rPr lang="en-US" sz="2000" b="1" i="1">
                                  <a:latin typeface="Cambria Math" panose="02040503050406030204" pitchFamily="18" charset="0"/>
                                </a:rPr>
                              </m:ctrlPr>
                            </m:sSubPr>
                            <m:e>
                              <m:r>
                                <a:rPr lang="en-US" sz="2000" b="1" i="1">
                                  <a:latin typeface="Cambria Math" panose="02040503050406030204" pitchFamily="18" charset="0"/>
                                </a:rPr>
                                <m:t>𝒘</m:t>
                              </m:r>
                            </m:e>
                            <m:sub>
                              <m:r>
                                <a:rPr lang="en-US" sz="2000" b="1" i="1">
                                  <a:latin typeface="Cambria Math" panose="02040503050406030204" pitchFamily="18" charset="0"/>
                                </a:rPr>
                                <m:t>𝟐</m:t>
                              </m:r>
                            </m:sub>
                          </m:sSub>
                          <m:sSub>
                            <m:sSubPr>
                              <m:ctrlPr>
                                <a:rPr lang="en-US" sz="2000" b="1" i="1">
                                  <a:latin typeface="Cambria Math" panose="02040503050406030204" pitchFamily="18" charset="0"/>
                                </a:rPr>
                              </m:ctrlPr>
                            </m:sSubPr>
                            <m:e>
                              <m:r>
                                <a:rPr lang="en-US" sz="2000" b="1" i="1">
                                  <a:latin typeface="Cambria Math" panose="02040503050406030204" pitchFamily="18" charset="0"/>
                                </a:rPr>
                                <m:t>𝒍</m:t>
                              </m:r>
                            </m:e>
                            <m:sub>
                              <m:r>
                                <a:rPr lang="en-US" sz="2000" b="1" i="1">
                                  <a:latin typeface="Cambria Math" panose="02040503050406030204" pitchFamily="18" charset="0"/>
                                </a:rPr>
                                <m:t>𝟐</m:t>
                              </m:r>
                            </m:sub>
                          </m:sSub>
                        </m:den>
                      </m:f>
                    </m:oMath>
                  </m:oMathPara>
                </a14:m>
                <a:endParaRPr lang="en-US" sz="2000" b="1" dirty="0"/>
              </a:p>
            </p:txBody>
          </p:sp>
        </mc:Choice>
        <mc:Fallback xmlns="">
          <p:sp>
            <p:nvSpPr>
              <p:cNvPr id="16" name="TextBox 15"/>
              <p:cNvSpPr txBox="1">
                <a:spLocks noRot="1" noChangeAspect="1" noMove="1" noResize="1" noEditPoints="1" noAdjustHandles="1" noChangeArrowheads="1" noChangeShapeType="1" noTextEdit="1"/>
              </p:cNvSpPr>
              <p:nvPr/>
            </p:nvSpPr>
            <p:spPr>
              <a:xfrm>
                <a:off x="2388403" y="6105398"/>
                <a:ext cx="2600138" cy="675762"/>
              </a:xfrm>
              <a:prstGeom prst="rect">
                <a:avLst/>
              </a:prstGeom>
              <a:blipFill rotWithShape="0">
                <a:blip r:embed="rId6"/>
                <a:stretch>
                  <a:fillRect/>
                </a:stretch>
              </a:blipFill>
              <a:ln w="28575">
                <a:solidFill>
                  <a:srgbClr val="FF3300"/>
                </a:solidFill>
              </a:ln>
            </p:spPr>
            <p:txBody>
              <a:bodyPr/>
              <a:lstStyle/>
              <a:p>
                <a:r>
                  <a:rPr lang="en-US">
                    <a:noFill/>
                  </a:rPr>
                  <a:t> </a:t>
                </a:r>
              </a:p>
            </p:txBody>
          </p:sp>
        </mc:Fallback>
      </mc:AlternateContent>
    </p:spTree>
    <p:extLst>
      <p:ext uri="{BB962C8B-B14F-4D97-AF65-F5344CB8AC3E}">
        <p14:creationId xmlns:p14="http://schemas.microsoft.com/office/powerpoint/2010/main" val="93154745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lum bright="-20000" contrast="40000"/>
          </a:blip>
          <a:stretch>
            <a:fillRect/>
          </a:stretch>
        </p:blipFill>
        <p:spPr>
          <a:xfrm>
            <a:off x="2419763" y="1170952"/>
            <a:ext cx="6137921" cy="3594890"/>
          </a:xfrm>
          <a:prstGeom prst="rect">
            <a:avLst/>
          </a:prstGeom>
        </p:spPr>
      </p:pic>
      <p:sp>
        <p:nvSpPr>
          <p:cNvPr id="4" name="Freeform 3"/>
          <p:cNvSpPr/>
          <p:nvPr/>
        </p:nvSpPr>
        <p:spPr>
          <a:xfrm>
            <a:off x="4612341" y="1761565"/>
            <a:ext cx="2259106" cy="2151529"/>
          </a:xfrm>
          <a:custGeom>
            <a:avLst/>
            <a:gdLst>
              <a:gd name="connsiteX0" fmla="*/ 0 w 2259106"/>
              <a:gd name="connsiteY0" fmla="*/ 1465729 h 2151529"/>
              <a:gd name="connsiteX1" fmla="*/ 53788 w 2259106"/>
              <a:gd name="connsiteY1" fmla="*/ 1438835 h 2151529"/>
              <a:gd name="connsiteX2" fmla="*/ 1277470 w 2259106"/>
              <a:gd name="connsiteY2" fmla="*/ 13447 h 2151529"/>
              <a:gd name="connsiteX3" fmla="*/ 2259106 w 2259106"/>
              <a:gd name="connsiteY3" fmla="*/ 0 h 2151529"/>
              <a:gd name="connsiteX4" fmla="*/ 2245659 w 2259106"/>
              <a:gd name="connsiteY4" fmla="*/ 201706 h 2151529"/>
              <a:gd name="connsiteX5" fmla="*/ 2232212 w 2259106"/>
              <a:gd name="connsiteY5" fmla="*/ 376518 h 2151529"/>
              <a:gd name="connsiteX6" fmla="*/ 2205318 w 2259106"/>
              <a:gd name="connsiteY6" fmla="*/ 524435 h 2151529"/>
              <a:gd name="connsiteX7" fmla="*/ 2124635 w 2259106"/>
              <a:gd name="connsiteY7" fmla="*/ 753035 h 2151529"/>
              <a:gd name="connsiteX8" fmla="*/ 1990165 w 2259106"/>
              <a:gd name="connsiteY8" fmla="*/ 1035424 h 2151529"/>
              <a:gd name="connsiteX9" fmla="*/ 1775012 w 2259106"/>
              <a:gd name="connsiteY9" fmla="*/ 1358153 h 2151529"/>
              <a:gd name="connsiteX10" fmla="*/ 1600200 w 2259106"/>
              <a:gd name="connsiteY10" fmla="*/ 1506071 h 2151529"/>
              <a:gd name="connsiteX11" fmla="*/ 1331259 w 2259106"/>
              <a:gd name="connsiteY11" fmla="*/ 1734671 h 2151529"/>
              <a:gd name="connsiteX12" fmla="*/ 1116106 w 2259106"/>
              <a:gd name="connsiteY12" fmla="*/ 1909482 h 2151529"/>
              <a:gd name="connsiteX13" fmla="*/ 833718 w 2259106"/>
              <a:gd name="connsiteY13" fmla="*/ 2003612 h 2151529"/>
              <a:gd name="connsiteX14" fmla="*/ 524435 w 2259106"/>
              <a:gd name="connsiteY14" fmla="*/ 2111188 h 2151529"/>
              <a:gd name="connsiteX15" fmla="*/ 215153 w 2259106"/>
              <a:gd name="connsiteY15" fmla="*/ 2151529 h 2151529"/>
              <a:gd name="connsiteX16" fmla="*/ 0 w 2259106"/>
              <a:gd name="connsiteY16" fmla="*/ 2151529 h 2151529"/>
              <a:gd name="connsiteX17" fmla="*/ 0 w 2259106"/>
              <a:gd name="connsiteY17" fmla="*/ 1465729 h 2151529"/>
              <a:gd name="connsiteX0" fmla="*/ 0 w 2259106"/>
              <a:gd name="connsiteY0" fmla="*/ 1465729 h 2151529"/>
              <a:gd name="connsiteX1" fmla="*/ 53788 w 2259106"/>
              <a:gd name="connsiteY1" fmla="*/ 1438835 h 2151529"/>
              <a:gd name="connsiteX2" fmla="*/ 1277470 w 2259106"/>
              <a:gd name="connsiteY2" fmla="*/ 13447 h 2151529"/>
              <a:gd name="connsiteX3" fmla="*/ 2259106 w 2259106"/>
              <a:gd name="connsiteY3" fmla="*/ 0 h 2151529"/>
              <a:gd name="connsiteX4" fmla="*/ 2245659 w 2259106"/>
              <a:gd name="connsiteY4" fmla="*/ 201706 h 2151529"/>
              <a:gd name="connsiteX5" fmla="*/ 2232212 w 2259106"/>
              <a:gd name="connsiteY5" fmla="*/ 376518 h 2151529"/>
              <a:gd name="connsiteX6" fmla="*/ 2205318 w 2259106"/>
              <a:gd name="connsiteY6" fmla="*/ 524435 h 2151529"/>
              <a:gd name="connsiteX7" fmla="*/ 2124635 w 2259106"/>
              <a:gd name="connsiteY7" fmla="*/ 753035 h 2151529"/>
              <a:gd name="connsiteX8" fmla="*/ 1990165 w 2259106"/>
              <a:gd name="connsiteY8" fmla="*/ 1035424 h 2151529"/>
              <a:gd name="connsiteX9" fmla="*/ 1775012 w 2259106"/>
              <a:gd name="connsiteY9" fmla="*/ 1358153 h 2151529"/>
              <a:gd name="connsiteX10" fmla="*/ 1600200 w 2259106"/>
              <a:gd name="connsiteY10" fmla="*/ 1506071 h 2151529"/>
              <a:gd name="connsiteX11" fmla="*/ 1331259 w 2259106"/>
              <a:gd name="connsiteY11" fmla="*/ 1734671 h 2151529"/>
              <a:gd name="connsiteX12" fmla="*/ 1223682 w 2259106"/>
              <a:gd name="connsiteY12" fmla="*/ 1815353 h 2151529"/>
              <a:gd name="connsiteX13" fmla="*/ 1116106 w 2259106"/>
              <a:gd name="connsiteY13" fmla="*/ 1909482 h 2151529"/>
              <a:gd name="connsiteX14" fmla="*/ 833718 w 2259106"/>
              <a:gd name="connsiteY14" fmla="*/ 2003612 h 2151529"/>
              <a:gd name="connsiteX15" fmla="*/ 524435 w 2259106"/>
              <a:gd name="connsiteY15" fmla="*/ 2111188 h 2151529"/>
              <a:gd name="connsiteX16" fmla="*/ 215153 w 2259106"/>
              <a:gd name="connsiteY16" fmla="*/ 2151529 h 2151529"/>
              <a:gd name="connsiteX17" fmla="*/ 0 w 2259106"/>
              <a:gd name="connsiteY17" fmla="*/ 2151529 h 2151529"/>
              <a:gd name="connsiteX18" fmla="*/ 0 w 2259106"/>
              <a:gd name="connsiteY18" fmla="*/ 1465729 h 2151529"/>
              <a:gd name="connsiteX0" fmla="*/ 0 w 2259106"/>
              <a:gd name="connsiteY0" fmla="*/ 1465729 h 2151529"/>
              <a:gd name="connsiteX1" fmla="*/ 53788 w 2259106"/>
              <a:gd name="connsiteY1" fmla="*/ 1438835 h 2151529"/>
              <a:gd name="connsiteX2" fmla="*/ 1277470 w 2259106"/>
              <a:gd name="connsiteY2" fmla="*/ 13447 h 2151529"/>
              <a:gd name="connsiteX3" fmla="*/ 2259106 w 2259106"/>
              <a:gd name="connsiteY3" fmla="*/ 0 h 2151529"/>
              <a:gd name="connsiteX4" fmla="*/ 2245659 w 2259106"/>
              <a:gd name="connsiteY4" fmla="*/ 201706 h 2151529"/>
              <a:gd name="connsiteX5" fmla="*/ 2232212 w 2259106"/>
              <a:gd name="connsiteY5" fmla="*/ 376518 h 2151529"/>
              <a:gd name="connsiteX6" fmla="*/ 2205318 w 2259106"/>
              <a:gd name="connsiteY6" fmla="*/ 524435 h 2151529"/>
              <a:gd name="connsiteX7" fmla="*/ 2124635 w 2259106"/>
              <a:gd name="connsiteY7" fmla="*/ 753035 h 2151529"/>
              <a:gd name="connsiteX8" fmla="*/ 1990165 w 2259106"/>
              <a:gd name="connsiteY8" fmla="*/ 1035424 h 2151529"/>
              <a:gd name="connsiteX9" fmla="*/ 1775012 w 2259106"/>
              <a:gd name="connsiteY9" fmla="*/ 1358153 h 2151529"/>
              <a:gd name="connsiteX10" fmla="*/ 1600200 w 2259106"/>
              <a:gd name="connsiteY10" fmla="*/ 1506071 h 2151529"/>
              <a:gd name="connsiteX11" fmla="*/ 1479176 w 2259106"/>
              <a:gd name="connsiteY11" fmla="*/ 1640541 h 2151529"/>
              <a:gd name="connsiteX12" fmla="*/ 1331259 w 2259106"/>
              <a:gd name="connsiteY12" fmla="*/ 1734671 h 2151529"/>
              <a:gd name="connsiteX13" fmla="*/ 1223682 w 2259106"/>
              <a:gd name="connsiteY13" fmla="*/ 1815353 h 2151529"/>
              <a:gd name="connsiteX14" fmla="*/ 1116106 w 2259106"/>
              <a:gd name="connsiteY14" fmla="*/ 1909482 h 2151529"/>
              <a:gd name="connsiteX15" fmla="*/ 833718 w 2259106"/>
              <a:gd name="connsiteY15" fmla="*/ 2003612 h 2151529"/>
              <a:gd name="connsiteX16" fmla="*/ 524435 w 2259106"/>
              <a:gd name="connsiteY16" fmla="*/ 2111188 h 2151529"/>
              <a:gd name="connsiteX17" fmla="*/ 215153 w 2259106"/>
              <a:gd name="connsiteY17" fmla="*/ 2151529 h 2151529"/>
              <a:gd name="connsiteX18" fmla="*/ 0 w 2259106"/>
              <a:gd name="connsiteY18" fmla="*/ 2151529 h 2151529"/>
              <a:gd name="connsiteX19" fmla="*/ 0 w 2259106"/>
              <a:gd name="connsiteY19" fmla="*/ 1465729 h 2151529"/>
              <a:gd name="connsiteX0" fmla="*/ 0 w 2259106"/>
              <a:gd name="connsiteY0" fmla="*/ 1465729 h 2151529"/>
              <a:gd name="connsiteX1" fmla="*/ 53788 w 2259106"/>
              <a:gd name="connsiteY1" fmla="*/ 1438835 h 2151529"/>
              <a:gd name="connsiteX2" fmla="*/ 1277470 w 2259106"/>
              <a:gd name="connsiteY2" fmla="*/ 13447 h 2151529"/>
              <a:gd name="connsiteX3" fmla="*/ 2259106 w 2259106"/>
              <a:gd name="connsiteY3" fmla="*/ 0 h 2151529"/>
              <a:gd name="connsiteX4" fmla="*/ 2245659 w 2259106"/>
              <a:gd name="connsiteY4" fmla="*/ 201706 h 2151529"/>
              <a:gd name="connsiteX5" fmla="*/ 2232212 w 2259106"/>
              <a:gd name="connsiteY5" fmla="*/ 376518 h 2151529"/>
              <a:gd name="connsiteX6" fmla="*/ 2205318 w 2259106"/>
              <a:gd name="connsiteY6" fmla="*/ 524435 h 2151529"/>
              <a:gd name="connsiteX7" fmla="*/ 2124635 w 2259106"/>
              <a:gd name="connsiteY7" fmla="*/ 753035 h 2151529"/>
              <a:gd name="connsiteX8" fmla="*/ 1990165 w 2259106"/>
              <a:gd name="connsiteY8" fmla="*/ 1035424 h 2151529"/>
              <a:gd name="connsiteX9" fmla="*/ 1909482 w 2259106"/>
              <a:gd name="connsiteY9" fmla="*/ 1196788 h 2151529"/>
              <a:gd name="connsiteX10" fmla="*/ 1775012 w 2259106"/>
              <a:gd name="connsiteY10" fmla="*/ 1358153 h 2151529"/>
              <a:gd name="connsiteX11" fmla="*/ 1600200 w 2259106"/>
              <a:gd name="connsiteY11" fmla="*/ 1506071 h 2151529"/>
              <a:gd name="connsiteX12" fmla="*/ 1479176 w 2259106"/>
              <a:gd name="connsiteY12" fmla="*/ 1640541 h 2151529"/>
              <a:gd name="connsiteX13" fmla="*/ 1331259 w 2259106"/>
              <a:gd name="connsiteY13" fmla="*/ 1734671 h 2151529"/>
              <a:gd name="connsiteX14" fmla="*/ 1223682 w 2259106"/>
              <a:gd name="connsiteY14" fmla="*/ 1815353 h 2151529"/>
              <a:gd name="connsiteX15" fmla="*/ 1116106 w 2259106"/>
              <a:gd name="connsiteY15" fmla="*/ 1909482 h 2151529"/>
              <a:gd name="connsiteX16" fmla="*/ 833718 w 2259106"/>
              <a:gd name="connsiteY16" fmla="*/ 2003612 h 2151529"/>
              <a:gd name="connsiteX17" fmla="*/ 524435 w 2259106"/>
              <a:gd name="connsiteY17" fmla="*/ 2111188 h 2151529"/>
              <a:gd name="connsiteX18" fmla="*/ 215153 w 2259106"/>
              <a:gd name="connsiteY18" fmla="*/ 2151529 h 2151529"/>
              <a:gd name="connsiteX19" fmla="*/ 0 w 2259106"/>
              <a:gd name="connsiteY19" fmla="*/ 2151529 h 2151529"/>
              <a:gd name="connsiteX20" fmla="*/ 0 w 2259106"/>
              <a:gd name="connsiteY20" fmla="*/ 1465729 h 2151529"/>
              <a:gd name="connsiteX0" fmla="*/ 0 w 2259106"/>
              <a:gd name="connsiteY0" fmla="*/ 1465729 h 2151529"/>
              <a:gd name="connsiteX1" fmla="*/ 53788 w 2259106"/>
              <a:gd name="connsiteY1" fmla="*/ 1438835 h 2151529"/>
              <a:gd name="connsiteX2" fmla="*/ 1277470 w 2259106"/>
              <a:gd name="connsiteY2" fmla="*/ 13447 h 2151529"/>
              <a:gd name="connsiteX3" fmla="*/ 2259106 w 2259106"/>
              <a:gd name="connsiteY3" fmla="*/ 0 h 2151529"/>
              <a:gd name="connsiteX4" fmla="*/ 2245659 w 2259106"/>
              <a:gd name="connsiteY4" fmla="*/ 201706 h 2151529"/>
              <a:gd name="connsiteX5" fmla="*/ 2232212 w 2259106"/>
              <a:gd name="connsiteY5" fmla="*/ 376518 h 2151529"/>
              <a:gd name="connsiteX6" fmla="*/ 2205318 w 2259106"/>
              <a:gd name="connsiteY6" fmla="*/ 524435 h 2151529"/>
              <a:gd name="connsiteX7" fmla="*/ 2124635 w 2259106"/>
              <a:gd name="connsiteY7" fmla="*/ 753035 h 2151529"/>
              <a:gd name="connsiteX8" fmla="*/ 2070847 w 2259106"/>
              <a:gd name="connsiteY8" fmla="*/ 874059 h 2151529"/>
              <a:gd name="connsiteX9" fmla="*/ 1990165 w 2259106"/>
              <a:gd name="connsiteY9" fmla="*/ 1035424 h 2151529"/>
              <a:gd name="connsiteX10" fmla="*/ 1909482 w 2259106"/>
              <a:gd name="connsiteY10" fmla="*/ 1196788 h 2151529"/>
              <a:gd name="connsiteX11" fmla="*/ 1775012 w 2259106"/>
              <a:gd name="connsiteY11" fmla="*/ 1358153 h 2151529"/>
              <a:gd name="connsiteX12" fmla="*/ 1600200 w 2259106"/>
              <a:gd name="connsiteY12" fmla="*/ 1506071 h 2151529"/>
              <a:gd name="connsiteX13" fmla="*/ 1479176 w 2259106"/>
              <a:gd name="connsiteY13" fmla="*/ 1640541 h 2151529"/>
              <a:gd name="connsiteX14" fmla="*/ 1331259 w 2259106"/>
              <a:gd name="connsiteY14" fmla="*/ 1734671 h 2151529"/>
              <a:gd name="connsiteX15" fmla="*/ 1223682 w 2259106"/>
              <a:gd name="connsiteY15" fmla="*/ 1815353 h 2151529"/>
              <a:gd name="connsiteX16" fmla="*/ 1116106 w 2259106"/>
              <a:gd name="connsiteY16" fmla="*/ 1909482 h 2151529"/>
              <a:gd name="connsiteX17" fmla="*/ 833718 w 2259106"/>
              <a:gd name="connsiteY17" fmla="*/ 2003612 h 2151529"/>
              <a:gd name="connsiteX18" fmla="*/ 524435 w 2259106"/>
              <a:gd name="connsiteY18" fmla="*/ 2111188 h 2151529"/>
              <a:gd name="connsiteX19" fmla="*/ 215153 w 2259106"/>
              <a:gd name="connsiteY19" fmla="*/ 2151529 h 2151529"/>
              <a:gd name="connsiteX20" fmla="*/ 0 w 2259106"/>
              <a:gd name="connsiteY20" fmla="*/ 2151529 h 2151529"/>
              <a:gd name="connsiteX21" fmla="*/ 0 w 2259106"/>
              <a:gd name="connsiteY21" fmla="*/ 1465729 h 2151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59106" h="2151529">
                <a:moveTo>
                  <a:pt x="0" y="1465729"/>
                </a:moveTo>
                <a:lnTo>
                  <a:pt x="53788" y="1438835"/>
                </a:lnTo>
                <a:lnTo>
                  <a:pt x="1277470" y="13447"/>
                </a:lnTo>
                <a:lnTo>
                  <a:pt x="2259106" y="0"/>
                </a:lnTo>
                <a:lnTo>
                  <a:pt x="2245659" y="201706"/>
                </a:lnTo>
                <a:lnTo>
                  <a:pt x="2232212" y="376518"/>
                </a:lnTo>
                <a:lnTo>
                  <a:pt x="2205318" y="524435"/>
                </a:lnTo>
                <a:lnTo>
                  <a:pt x="2124635" y="753035"/>
                </a:lnTo>
                <a:lnTo>
                  <a:pt x="2070847" y="874059"/>
                </a:lnTo>
                <a:lnTo>
                  <a:pt x="1990165" y="1035424"/>
                </a:lnTo>
                <a:lnTo>
                  <a:pt x="1909482" y="1196788"/>
                </a:lnTo>
                <a:lnTo>
                  <a:pt x="1775012" y="1358153"/>
                </a:lnTo>
                <a:lnTo>
                  <a:pt x="1600200" y="1506071"/>
                </a:lnTo>
                <a:lnTo>
                  <a:pt x="1479176" y="1640541"/>
                </a:lnTo>
                <a:lnTo>
                  <a:pt x="1331259" y="1734671"/>
                </a:lnTo>
                <a:lnTo>
                  <a:pt x="1223682" y="1815353"/>
                </a:lnTo>
                <a:lnTo>
                  <a:pt x="1116106" y="1909482"/>
                </a:lnTo>
                <a:lnTo>
                  <a:pt x="833718" y="2003612"/>
                </a:lnTo>
                <a:lnTo>
                  <a:pt x="524435" y="2111188"/>
                </a:lnTo>
                <a:lnTo>
                  <a:pt x="215153" y="2151529"/>
                </a:lnTo>
                <a:lnTo>
                  <a:pt x="0" y="2151529"/>
                </a:lnTo>
                <a:lnTo>
                  <a:pt x="0" y="1465729"/>
                </a:lnTo>
                <a:close/>
              </a:path>
            </a:pathLst>
          </a:custGeom>
          <a:solidFill>
            <a:schemeClr val="accent3">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2800" b="1" dirty="0">
              <a:solidFill>
                <a:srgbClr val="0000FF"/>
              </a:solidFill>
            </a:endParaRPr>
          </a:p>
        </p:txBody>
      </p:sp>
      <p:sp>
        <p:nvSpPr>
          <p:cNvPr id="11" name="Freeform 10"/>
          <p:cNvSpPr/>
          <p:nvPr/>
        </p:nvSpPr>
        <p:spPr>
          <a:xfrm>
            <a:off x="3294529" y="3267636"/>
            <a:ext cx="1331259" cy="658905"/>
          </a:xfrm>
          <a:custGeom>
            <a:avLst/>
            <a:gdLst>
              <a:gd name="connsiteX0" fmla="*/ 0 w 1331259"/>
              <a:gd name="connsiteY0" fmla="*/ 188258 h 658905"/>
              <a:gd name="connsiteX1" fmla="*/ 1129553 w 1331259"/>
              <a:gd name="connsiteY1" fmla="*/ 228600 h 658905"/>
              <a:gd name="connsiteX2" fmla="*/ 1331259 w 1331259"/>
              <a:gd name="connsiteY2" fmla="*/ 0 h 658905"/>
              <a:gd name="connsiteX3" fmla="*/ 1331259 w 1331259"/>
              <a:gd name="connsiteY3" fmla="*/ 658905 h 658905"/>
              <a:gd name="connsiteX4" fmla="*/ 1143000 w 1331259"/>
              <a:gd name="connsiteY4" fmla="*/ 645458 h 658905"/>
              <a:gd name="connsiteX5" fmla="*/ 1021977 w 1331259"/>
              <a:gd name="connsiteY5" fmla="*/ 632011 h 658905"/>
              <a:gd name="connsiteX6" fmla="*/ 887506 w 1331259"/>
              <a:gd name="connsiteY6" fmla="*/ 618564 h 658905"/>
              <a:gd name="connsiteX7" fmla="*/ 766482 w 1331259"/>
              <a:gd name="connsiteY7" fmla="*/ 591670 h 658905"/>
              <a:gd name="connsiteX8" fmla="*/ 605118 w 1331259"/>
              <a:gd name="connsiteY8" fmla="*/ 537882 h 658905"/>
              <a:gd name="connsiteX9" fmla="*/ 416859 w 1331259"/>
              <a:gd name="connsiteY9" fmla="*/ 470647 h 658905"/>
              <a:gd name="connsiteX10" fmla="*/ 268941 w 1331259"/>
              <a:gd name="connsiteY10" fmla="*/ 403411 h 658905"/>
              <a:gd name="connsiteX11" fmla="*/ 134471 w 1331259"/>
              <a:gd name="connsiteY11" fmla="*/ 322729 h 658905"/>
              <a:gd name="connsiteX12" fmla="*/ 0 w 1331259"/>
              <a:gd name="connsiteY12" fmla="*/ 188258 h 65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1259" h="658905">
                <a:moveTo>
                  <a:pt x="0" y="188258"/>
                </a:moveTo>
                <a:lnTo>
                  <a:pt x="1129553" y="228600"/>
                </a:lnTo>
                <a:lnTo>
                  <a:pt x="1331259" y="0"/>
                </a:lnTo>
                <a:lnTo>
                  <a:pt x="1331259" y="658905"/>
                </a:lnTo>
                <a:lnTo>
                  <a:pt x="1143000" y="645458"/>
                </a:lnTo>
                <a:lnTo>
                  <a:pt x="1021977" y="632011"/>
                </a:lnTo>
                <a:lnTo>
                  <a:pt x="887506" y="618564"/>
                </a:lnTo>
                <a:lnTo>
                  <a:pt x="766482" y="591670"/>
                </a:lnTo>
                <a:lnTo>
                  <a:pt x="605118" y="537882"/>
                </a:lnTo>
                <a:lnTo>
                  <a:pt x="416859" y="470647"/>
                </a:lnTo>
                <a:lnTo>
                  <a:pt x="268941" y="403411"/>
                </a:lnTo>
                <a:lnTo>
                  <a:pt x="134471" y="322729"/>
                </a:lnTo>
                <a:lnTo>
                  <a:pt x="0" y="188258"/>
                </a:lnTo>
                <a:close/>
              </a:path>
            </a:pathLst>
          </a:cu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5500554" y="2756647"/>
            <a:ext cx="0" cy="135308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4061839" y="3305185"/>
            <a:ext cx="5190" cy="69696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530051" y="2575719"/>
            <a:ext cx="655949" cy="523220"/>
          </a:xfrm>
          <a:prstGeom prst="rect">
            <a:avLst/>
          </a:prstGeom>
          <a:noFill/>
        </p:spPr>
        <p:txBody>
          <a:bodyPr wrap="none" rtlCol="0">
            <a:spAutoFit/>
          </a:bodyPr>
          <a:lstStyle/>
          <a:p>
            <a:r>
              <a:rPr lang="en-US" sz="2800" b="1" dirty="0" smtClean="0">
                <a:solidFill>
                  <a:srgbClr val="0000FF"/>
                </a:solidFill>
              </a:rPr>
              <a:t>W</a:t>
            </a:r>
            <a:r>
              <a:rPr lang="en-US" sz="2800" b="1" baseline="-25000" dirty="0">
                <a:solidFill>
                  <a:srgbClr val="0000FF"/>
                </a:solidFill>
              </a:rPr>
              <a:t>1</a:t>
            </a:r>
            <a:endParaRPr lang="en-US" sz="2800" b="1" dirty="0">
              <a:solidFill>
                <a:srgbClr val="0000FF"/>
              </a:solidFill>
            </a:endParaRPr>
          </a:p>
        </p:txBody>
      </p:sp>
      <p:sp>
        <p:nvSpPr>
          <p:cNvPr id="23" name="TextBox 22"/>
          <p:cNvSpPr txBox="1"/>
          <p:nvPr/>
        </p:nvSpPr>
        <p:spPr>
          <a:xfrm>
            <a:off x="3432783" y="3233305"/>
            <a:ext cx="655950" cy="523220"/>
          </a:xfrm>
          <a:prstGeom prst="rect">
            <a:avLst/>
          </a:prstGeom>
          <a:noFill/>
        </p:spPr>
        <p:txBody>
          <a:bodyPr wrap="none" rtlCol="0">
            <a:spAutoFit/>
          </a:bodyPr>
          <a:lstStyle/>
          <a:p>
            <a:r>
              <a:rPr lang="en-US" sz="2800" b="1" dirty="0" smtClean="0">
                <a:solidFill>
                  <a:srgbClr val="0000FF"/>
                </a:solidFill>
              </a:rPr>
              <a:t>W</a:t>
            </a:r>
            <a:r>
              <a:rPr lang="en-US" sz="2800" b="1" baseline="-25000" dirty="0" smtClean="0">
                <a:solidFill>
                  <a:srgbClr val="0000FF"/>
                </a:solidFill>
              </a:rPr>
              <a:t>2</a:t>
            </a:r>
            <a:endParaRPr lang="en-US" sz="2800" b="1" dirty="0">
              <a:solidFill>
                <a:srgbClr val="0000FF"/>
              </a:solidFill>
            </a:endParaRPr>
          </a:p>
        </p:txBody>
      </p:sp>
      <p:cxnSp>
        <p:nvCxnSpPr>
          <p:cNvPr id="25" name="Straight Arrow Connector 24"/>
          <p:cNvCxnSpPr/>
          <p:nvPr/>
        </p:nvCxnSpPr>
        <p:spPr>
          <a:xfrm>
            <a:off x="4625788" y="2968397"/>
            <a:ext cx="8629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857515" y="2697959"/>
            <a:ext cx="397866" cy="523220"/>
          </a:xfrm>
          <a:prstGeom prst="rect">
            <a:avLst/>
          </a:prstGeom>
          <a:solidFill>
            <a:schemeClr val="bg1"/>
          </a:solidFill>
        </p:spPr>
        <p:txBody>
          <a:bodyPr wrap="none" rtlCol="0">
            <a:spAutoFit/>
          </a:bodyPr>
          <a:lstStyle/>
          <a:p>
            <a:r>
              <a:rPr lang="en-US" sz="2800" b="1" dirty="0" smtClean="0">
                <a:solidFill>
                  <a:srgbClr val="0000FF"/>
                </a:solidFill>
                <a:latin typeface="Loki Cola" panose="00000400000000000000" pitchFamily="2" charset="0"/>
              </a:rPr>
              <a:t>l</a:t>
            </a:r>
            <a:r>
              <a:rPr lang="en-US" sz="2800" b="1" baseline="-25000" dirty="0">
                <a:solidFill>
                  <a:srgbClr val="0000FF"/>
                </a:solidFill>
              </a:rPr>
              <a:t>1</a:t>
            </a:r>
            <a:endParaRPr lang="en-US" sz="2800" b="1" dirty="0">
              <a:solidFill>
                <a:srgbClr val="0000FF"/>
              </a:solidFill>
            </a:endParaRPr>
          </a:p>
        </p:txBody>
      </p:sp>
      <p:sp>
        <p:nvSpPr>
          <p:cNvPr id="27" name="TextBox 26"/>
          <p:cNvSpPr txBox="1"/>
          <p:nvPr/>
        </p:nvSpPr>
        <p:spPr>
          <a:xfrm>
            <a:off x="4112710" y="2697959"/>
            <a:ext cx="397866" cy="523220"/>
          </a:xfrm>
          <a:prstGeom prst="rect">
            <a:avLst/>
          </a:prstGeom>
          <a:solidFill>
            <a:schemeClr val="bg1"/>
          </a:solidFill>
        </p:spPr>
        <p:txBody>
          <a:bodyPr wrap="none" rtlCol="0">
            <a:spAutoFit/>
          </a:bodyPr>
          <a:lstStyle/>
          <a:p>
            <a:r>
              <a:rPr lang="en-US" sz="2800" b="1" dirty="0" smtClean="0">
                <a:solidFill>
                  <a:srgbClr val="0000FF"/>
                </a:solidFill>
                <a:latin typeface="Loki Cola" panose="00000400000000000000" pitchFamily="2" charset="0"/>
              </a:rPr>
              <a:t>l</a:t>
            </a:r>
            <a:r>
              <a:rPr lang="en-US" sz="2800" b="1" baseline="-25000" dirty="0" smtClean="0">
                <a:solidFill>
                  <a:srgbClr val="0000FF"/>
                </a:solidFill>
              </a:rPr>
              <a:t>2</a:t>
            </a:r>
            <a:endParaRPr lang="en-US" sz="2800" b="1" dirty="0">
              <a:solidFill>
                <a:srgbClr val="0000FF"/>
              </a:solidFill>
            </a:endParaRPr>
          </a:p>
        </p:txBody>
      </p:sp>
      <mc:AlternateContent xmlns:mc="http://schemas.openxmlformats.org/markup-compatibility/2006" xmlns:a14="http://schemas.microsoft.com/office/drawing/2010/main">
        <mc:Choice Requires="a14">
          <p:sp>
            <p:nvSpPr>
              <p:cNvPr id="28" name="TextBox 27"/>
              <p:cNvSpPr txBox="1"/>
              <p:nvPr/>
            </p:nvSpPr>
            <p:spPr>
              <a:xfrm>
                <a:off x="2644371" y="5048092"/>
                <a:ext cx="3084903" cy="946093"/>
              </a:xfrm>
              <a:prstGeom prst="rect">
                <a:avLst/>
              </a:prstGeom>
              <a:solidFill>
                <a:srgbClr val="FFC000"/>
              </a:solidFill>
              <a:ln w="28575">
                <a:solidFill>
                  <a:srgbClr val="FF3300"/>
                </a:solid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latin typeface="Cambria Math" panose="02040503050406030204" pitchFamily="18" charset="0"/>
                            </a:rPr>
                          </m:ctrlPr>
                        </m:sSubPr>
                        <m:e>
                          <m:r>
                            <a:rPr lang="en-US" sz="2800" b="1" i="1" smtClean="0">
                              <a:latin typeface="Cambria Math" panose="02040503050406030204" pitchFamily="18" charset="0"/>
                            </a:rPr>
                            <m:t>𝑭</m:t>
                          </m:r>
                        </m:e>
                        <m:sub>
                          <m:r>
                            <a:rPr lang="en-US" sz="2800" b="1" i="1" smtClean="0">
                              <a:latin typeface="Cambria Math" panose="02040503050406030204" pitchFamily="18" charset="0"/>
                            </a:rPr>
                            <m:t>𝒔</m:t>
                          </m:r>
                        </m:sub>
                      </m:sSub>
                      <m:r>
                        <a:rPr lang="en-US" sz="2800" b="1" i="1" smtClean="0">
                          <a:latin typeface="Cambria Math" panose="02040503050406030204" pitchFamily="18" charset="0"/>
                        </a:rPr>
                        <m:t>=</m:t>
                      </m:r>
                      <m:f>
                        <m:fPr>
                          <m:ctrlPr>
                            <a:rPr lang="en-US" sz="2800" b="1" i="1" smtClean="0">
                              <a:latin typeface="Cambria Math" panose="02040503050406030204" pitchFamily="18" charset="0"/>
                            </a:rPr>
                          </m:ctrlPr>
                        </m:fPr>
                        <m:num>
                          <m:sSup>
                            <m:sSupPr>
                              <m:ctrlPr>
                                <a:rPr lang="en-US" sz="2800" b="1" i="1" smtClean="0">
                                  <a:latin typeface="Cambria Math" panose="02040503050406030204" pitchFamily="18" charset="0"/>
                                </a:rPr>
                              </m:ctrlPr>
                            </m:sSupPr>
                            <m:e>
                              <m:r>
                                <a:rPr lang="en-US" sz="2800" b="1" i="1" smtClean="0">
                                  <a:latin typeface="Cambria Math" panose="02040503050406030204" pitchFamily="18" charset="0"/>
                                </a:rPr>
                                <m:t>𝒓</m:t>
                              </m:r>
                            </m:e>
                            <m:sup>
                              <m:r>
                                <a:rPr lang="en-US" sz="2800" b="1" i="1" smtClean="0">
                                  <a:latin typeface="Cambria Math" panose="02040503050406030204" pitchFamily="18" charset="0"/>
                                </a:rPr>
                                <m:t>𝟐</m:t>
                              </m:r>
                            </m:sup>
                          </m:sSup>
                          <m:r>
                            <a:rPr lang="en-US" sz="2800" b="1" i="1" smtClean="0">
                              <a:latin typeface="Cambria Math" panose="02040503050406030204" pitchFamily="18" charset="0"/>
                              <a:ea typeface="Cambria Math" panose="02040503050406030204" pitchFamily="18" charset="0"/>
                            </a:rPr>
                            <m:t>𝜽</m:t>
                          </m:r>
                          <m:sSub>
                            <m:sSubPr>
                              <m:ctrlPr>
                                <a:rPr lang="en-US" sz="2800" b="1" i="1" smtClean="0">
                                  <a:latin typeface="Cambria Math" panose="02040503050406030204" pitchFamily="18" charset="0"/>
                                  <a:ea typeface="Cambria Math" panose="02040503050406030204" pitchFamily="18" charset="0"/>
                                </a:rPr>
                              </m:ctrlPr>
                            </m:sSubPr>
                            <m:e>
                              <m:r>
                                <a:rPr lang="en-US" sz="2800" b="1" i="1" smtClean="0">
                                  <a:latin typeface="Cambria Math" panose="02040503050406030204" pitchFamily="18" charset="0"/>
                                  <a:ea typeface="Cambria Math" panose="02040503050406030204" pitchFamily="18" charset="0"/>
                                </a:rPr>
                                <m:t>𝒄</m:t>
                              </m:r>
                            </m:e>
                            <m:sub>
                              <m:r>
                                <a:rPr lang="en-US" sz="2800" b="1" i="1" smtClean="0">
                                  <a:latin typeface="Cambria Math" panose="02040503050406030204" pitchFamily="18" charset="0"/>
                                  <a:ea typeface="Cambria Math" panose="02040503050406030204" pitchFamily="18" charset="0"/>
                                </a:rPr>
                                <m:t>𝒖</m:t>
                              </m:r>
                            </m:sub>
                          </m:sSub>
                        </m:num>
                        <m:den>
                          <m:sSub>
                            <m:sSubPr>
                              <m:ctrlPr>
                                <a:rPr lang="en-US" sz="2800" b="1" i="1">
                                  <a:latin typeface="Cambria Math" panose="02040503050406030204" pitchFamily="18" charset="0"/>
                                </a:rPr>
                              </m:ctrlPr>
                            </m:sSubPr>
                            <m:e>
                              <m:r>
                                <a:rPr lang="en-US" sz="2800" b="1" i="1">
                                  <a:latin typeface="Cambria Math" panose="02040503050406030204" pitchFamily="18" charset="0"/>
                                </a:rPr>
                                <m:t>𝒘</m:t>
                              </m:r>
                            </m:e>
                            <m:sub>
                              <m:r>
                                <a:rPr lang="en-US" sz="2800" b="1" i="1">
                                  <a:latin typeface="Cambria Math" panose="02040503050406030204" pitchFamily="18" charset="0"/>
                                </a:rPr>
                                <m:t>𝟏</m:t>
                              </m:r>
                            </m:sub>
                          </m:sSub>
                          <m:sSub>
                            <m:sSubPr>
                              <m:ctrlPr>
                                <a:rPr lang="en-US" sz="2800" b="1" i="1">
                                  <a:latin typeface="Cambria Math" panose="02040503050406030204" pitchFamily="18" charset="0"/>
                                </a:rPr>
                              </m:ctrlPr>
                            </m:sSubPr>
                            <m:e>
                              <m:r>
                                <a:rPr lang="en-US" sz="2800" b="1" i="1">
                                  <a:latin typeface="Cambria Math" panose="02040503050406030204" pitchFamily="18" charset="0"/>
                                </a:rPr>
                                <m:t>𝒍</m:t>
                              </m:r>
                            </m:e>
                            <m:sub>
                              <m:r>
                                <a:rPr lang="en-US" sz="2800" b="1" i="1">
                                  <a:latin typeface="Cambria Math" panose="02040503050406030204" pitchFamily="18" charset="0"/>
                                </a:rPr>
                                <m:t>𝟏</m:t>
                              </m:r>
                            </m:sub>
                          </m:sSub>
                          <m:r>
                            <a:rPr lang="en-US" sz="2800" b="1" i="1">
                              <a:latin typeface="Cambria Math" panose="02040503050406030204" pitchFamily="18" charset="0"/>
                            </a:rPr>
                            <m:t>−</m:t>
                          </m:r>
                          <m:sSub>
                            <m:sSubPr>
                              <m:ctrlPr>
                                <a:rPr lang="en-US" sz="2800" b="1" i="1">
                                  <a:latin typeface="Cambria Math" panose="02040503050406030204" pitchFamily="18" charset="0"/>
                                </a:rPr>
                              </m:ctrlPr>
                            </m:sSubPr>
                            <m:e>
                              <m:r>
                                <a:rPr lang="en-US" sz="2800" b="1" i="1">
                                  <a:latin typeface="Cambria Math" panose="02040503050406030204" pitchFamily="18" charset="0"/>
                                </a:rPr>
                                <m:t>𝒘</m:t>
                              </m:r>
                            </m:e>
                            <m:sub>
                              <m:r>
                                <a:rPr lang="en-US" sz="2800" b="1" i="1">
                                  <a:latin typeface="Cambria Math" panose="02040503050406030204" pitchFamily="18" charset="0"/>
                                </a:rPr>
                                <m:t>𝟐</m:t>
                              </m:r>
                            </m:sub>
                          </m:sSub>
                          <m:sSub>
                            <m:sSubPr>
                              <m:ctrlPr>
                                <a:rPr lang="en-US" sz="2800" b="1" i="1">
                                  <a:latin typeface="Cambria Math" panose="02040503050406030204" pitchFamily="18" charset="0"/>
                                </a:rPr>
                              </m:ctrlPr>
                            </m:sSubPr>
                            <m:e>
                              <m:r>
                                <a:rPr lang="en-US" sz="2800" b="1" i="1">
                                  <a:latin typeface="Cambria Math" panose="02040503050406030204" pitchFamily="18" charset="0"/>
                                </a:rPr>
                                <m:t>𝒍</m:t>
                              </m:r>
                            </m:e>
                            <m:sub>
                              <m:r>
                                <a:rPr lang="en-US" sz="2800" b="1" i="1">
                                  <a:latin typeface="Cambria Math" panose="02040503050406030204" pitchFamily="18" charset="0"/>
                                </a:rPr>
                                <m:t>𝟐</m:t>
                              </m:r>
                            </m:sub>
                          </m:sSub>
                        </m:den>
                      </m:f>
                    </m:oMath>
                  </m:oMathPara>
                </a14:m>
                <a:endParaRPr lang="en-US" sz="2800" b="1" dirty="0"/>
              </a:p>
            </p:txBody>
          </p:sp>
        </mc:Choice>
        <mc:Fallback xmlns="">
          <p:sp>
            <p:nvSpPr>
              <p:cNvPr id="28" name="TextBox 27"/>
              <p:cNvSpPr txBox="1">
                <a:spLocks noRot="1" noChangeAspect="1" noMove="1" noResize="1" noEditPoints="1" noAdjustHandles="1" noChangeArrowheads="1" noChangeShapeType="1" noTextEdit="1"/>
              </p:cNvSpPr>
              <p:nvPr/>
            </p:nvSpPr>
            <p:spPr>
              <a:xfrm>
                <a:off x="2644371" y="5048092"/>
                <a:ext cx="3084903" cy="946093"/>
              </a:xfrm>
              <a:prstGeom prst="rect">
                <a:avLst/>
              </a:prstGeom>
              <a:blipFill rotWithShape="0">
                <a:blip r:embed="rId3"/>
                <a:stretch>
                  <a:fillRect/>
                </a:stretch>
              </a:blipFill>
              <a:ln w="28575">
                <a:solidFill>
                  <a:srgbClr val="FF3300"/>
                </a:solidFill>
              </a:ln>
            </p:spPr>
            <p:txBody>
              <a:bodyPr/>
              <a:lstStyle/>
              <a:p>
                <a:r>
                  <a:rPr lang="en-US">
                    <a:noFill/>
                  </a:rPr>
                  <a:t> </a:t>
                </a:r>
              </a:p>
            </p:txBody>
          </p:sp>
        </mc:Fallback>
      </mc:AlternateContent>
      <p:pic>
        <p:nvPicPr>
          <p:cNvPr id="2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434" t="15890" r="70136" b="55326"/>
          <a:stretch/>
        </p:blipFill>
        <p:spPr bwMode="auto">
          <a:xfrm>
            <a:off x="6823013" y="5230399"/>
            <a:ext cx="1320771" cy="814494"/>
          </a:xfrm>
          <a:prstGeom prst="rect">
            <a:avLst/>
          </a:prstGeom>
          <a:solidFill>
            <a:schemeClr val="accent1">
              <a:lumMod val="40000"/>
              <a:lumOff val="60000"/>
            </a:schemeClr>
          </a:solidFill>
          <a:ln>
            <a:noFill/>
          </a:ln>
          <a:effectLst/>
          <a:extLst/>
        </p:spPr>
      </p:pic>
      <p:sp>
        <p:nvSpPr>
          <p:cNvPr id="30" name="Rectangle 29"/>
          <p:cNvSpPr/>
          <p:nvPr/>
        </p:nvSpPr>
        <p:spPr>
          <a:xfrm>
            <a:off x="6871447" y="6140118"/>
            <a:ext cx="1332416" cy="369332"/>
          </a:xfrm>
          <a:prstGeom prst="rect">
            <a:avLst/>
          </a:prstGeom>
        </p:spPr>
        <p:txBody>
          <a:bodyPr wrap="none">
            <a:spAutoFit/>
          </a:bodyPr>
          <a:lstStyle/>
          <a:p>
            <a:pPr algn="l" rtl="0">
              <a:buClr>
                <a:srgbClr val="0070C0"/>
              </a:buClr>
            </a:pPr>
            <a:r>
              <a:rPr lang="en-US" b="1" dirty="0" smtClean="0">
                <a:ea typeface="Calibri" panose="020F0502020204030204" pitchFamily="34" charset="0"/>
                <a:cs typeface="Arial" panose="020B0604020202020204" pitchFamily="34" charset="0"/>
              </a:rPr>
              <a:t>M</a:t>
            </a:r>
            <a:r>
              <a:rPr lang="en-US" b="1" baseline="-25000" dirty="0" smtClean="0">
                <a:ea typeface="Calibri" panose="020F0502020204030204" pitchFamily="34" charset="0"/>
                <a:cs typeface="Arial" panose="020B0604020202020204" pitchFamily="34" charset="0"/>
              </a:rPr>
              <a:t>R</a:t>
            </a:r>
            <a:r>
              <a:rPr lang="en-US" b="1" dirty="0" smtClean="0">
                <a:ea typeface="Calibri" panose="020F0502020204030204" pitchFamily="34" charset="0"/>
                <a:cs typeface="Arial" panose="020B0604020202020204" pitchFamily="34" charset="0"/>
              </a:rPr>
              <a:t> = c</a:t>
            </a:r>
            <a:r>
              <a:rPr lang="en-US" b="1" baseline="-25000" dirty="0" smtClean="0">
                <a:ea typeface="Calibri" panose="020F0502020204030204" pitchFamily="34" charset="0"/>
                <a:cs typeface="Arial" panose="020B0604020202020204" pitchFamily="34" charset="0"/>
              </a:rPr>
              <a:t>u</a:t>
            </a:r>
            <a:r>
              <a:rPr lang="en-US" b="1" dirty="0" smtClean="0">
                <a:ea typeface="Calibri" panose="020F0502020204030204" pitchFamily="34" charset="0"/>
                <a:cs typeface="Arial" panose="020B0604020202020204" pitchFamily="34" charset="0"/>
              </a:rPr>
              <a:t> </a:t>
            </a:r>
            <a:r>
              <a:rPr lang="en-US" b="1" dirty="0">
                <a:ea typeface="Calibri" panose="020F0502020204030204" pitchFamily="34" charset="0"/>
                <a:cs typeface="Arial" panose="020B0604020202020204" pitchFamily="34" charset="0"/>
              </a:rPr>
              <a:t>r</a:t>
            </a:r>
            <a:r>
              <a:rPr lang="en-US" b="1" baseline="30000" dirty="0">
                <a:ea typeface="Calibri" panose="020F0502020204030204" pitchFamily="34" charset="0"/>
                <a:cs typeface="Arial" panose="020B0604020202020204" pitchFamily="34" charset="0"/>
              </a:rPr>
              <a:t>2</a:t>
            </a:r>
            <a:r>
              <a:rPr lang="en-US" b="1" dirty="0">
                <a:latin typeface="Symbol" panose="05050102010706020507" pitchFamily="18" charset="2"/>
                <a:ea typeface="Calibri" panose="020F0502020204030204" pitchFamily="34" charset="0"/>
                <a:cs typeface="Arial" panose="020B0604020202020204" pitchFamily="34" charset="0"/>
              </a:rPr>
              <a:t>q</a:t>
            </a:r>
            <a:endParaRPr lang="en-US" b="1" i="1" dirty="0">
              <a:latin typeface="Symbol" panose="05050102010706020507" pitchFamily="18" charset="2"/>
              <a:ea typeface="Calibri" panose="020F0502020204030204" pitchFamily="34" charset="0"/>
              <a:cs typeface="Arial" panose="020B0604020202020204" pitchFamily="34" charset="0"/>
            </a:endParaRPr>
          </a:p>
        </p:txBody>
      </p:sp>
      <p:cxnSp>
        <p:nvCxnSpPr>
          <p:cNvPr id="31" name="Straight Connector 30"/>
          <p:cNvCxnSpPr/>
          <p:nvPr/>
        </p:nvCxnSpPr>
        <p:spPr>
          <a:xfrm>
            <a:off x="6468035" y="5449989"/>
            <a:ext cx="26894" cy="1196700"/>
          </a:xfrm>
          <a:prstGeom prst="line">
            <a:avLst/>
          </a:prstGeom>
          <a:ln w="76200">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159697" y="689476"/>
            <a:ext cx="3281377" cy="913070"/>
          </a:xfrm>
          <a:prstGeom prst="rect">
            <a:avLst/>
          </a:prstGeom>
        </p:spPr>
        <p:txBody>
          <a:bodyPr wrap="square">
            <a:spAutoFit/>
          </a:bodyPr>
          <a:lstStyle/>
          <a:p>
            <a:pPr algn="l" rtl="0">
              <a:buClr>
                <a:srgbClr val="0070C0"/>
              </a:buClr>
            </a:pPr>
            <a:r>
              <a:rPr lang="en-US" sz="2000" b="1" dirty="0" err="1" smtClean="0">
                <a:latin typeface="+mn-lt"/>
                <a:ea typeface="Calibri" panose="020F0502020204030204" pitchFamily="34" charset="0"/>
                <a:cs typeface="Arial" panose="020B0604020202020204" pitchFamily="34" charset="0"/>
              </a:rPr>
              <a:t>M</a:t>
            </a:r>
            <a:r>
              <a:rPr lang="en-US" sz="2000" b="1" baseline="-25000" dirty="0" err="1" smtClean="0">
                <a:latin typeface="+mn-lt"/>
                <a:ea typeface="Calibri" panose="020F0502020204030204" pitchFamily="34" charset="0"/>
                <a:cs typeface="Arial" panose="020B0604020202020204" pitchFamily="34" charset="0"/>
              </a:rPr>
              <a:t>driving</a:t>
            </a:r>
            <a:r>
              <a:rPr lang="en-US" sz="2000" b="1" dirty="0" smtClean="0">
                <a:latin typeface="+mn-lt"/>
                <a:ea typeface="Calibri" panose="020F0502020204030204" pitchFamily="34" charset="0"/>
                <a:cs typeface="Arial" panose="020B0604020202020204" pitchFamily="34" charset="0"/>
              </a:rPr>
              <a:t> = </a:t>
            </a:r>
            <a:r>
              <a:rPr lang="en-US" sz="2000" b="1" dirty="0" err="1" smtClean="0">
                <a:latin typeface="+mn-lt"/>
                <a:ea typeface="Calibri" panose="020F0502020204030204" pitchFamily="34" charset="0"/>
                <a:cs typeface="Arial" panose="020B0604020202020204" pitchFamily="34" charset="0"/>
              </a:rPr>
              <a:t>M</a:t>
            </a:r>
            <a:r>
              <a:rPr lang="en-US" sz="2000" b="1" baseline="-25000" dirty="0" err="1" smtClean="0">
                <a:latin typeface="+mn-lt"/>
                <a:ea typeface="Calibri" panose="020F0502020204030204" pitchFamily="34" charset="0"/>
                <a:cs typeface="Arial" panose="020B0604020202020204" pitchFamily="34" charset="0"/>
              </a:rPr>
              <a:t>d</a:t>
            </a:r>
            <a:r>
              <a:rPr lang="en-US" sz="2000" b="1" dirty="0">
                <a:latin typeface="+mn-lt"/>
                <a:ea typeface="Calibri" panose="020F0502020204030204" pitchFamily="34" charset="0"/>
                <a:cs typeface="Arial" panose="020B0604020202020204" pitchFamily="34" charset="0"/>
              </a:rPr>
              <a:t> </a:t>
            </a:r>
            <a:r>
              <a:rPr lang="en-US" sz="2000" b="1" dirty="0" smtClean="0">
                <a:latin typeface="+mn-lt"/>
                <a:ea typeface="Calibri" panose="020F0502020204030204" pitchFamily="34" charset="0"/>
                <a:cs typeface="Arial" panose="020B0604020202020204" pitchFamily="34" charset="0"/>
              </a:rPr>
              <a:t>= </a:t>
            </a:r>
            <a:r>
              <a:rPr lang="en-US" sz="2000" b="1" i="1" dirty="0" smtClean="0">
                <a:latin typeface="+mn-lt"/>
                <a:ea typeface="Calibri" panose="020F0502020204030204" pitchFamily="34" charset="0"/>
                <a:cs typeface="Arial" panose="020B0604020202020204" pitchFamily="34" charset="0"/>
              </a:rPr>
              <a:t>W</a:t>
            </a:r>
            <a:r>
              <a:rPr lang="en-US" sz="2000" b="1" i="1" baseline="-25000" dirty="0" smtClean="0">
                <a:latin typeface="+mn-lt"/>
                <a:ea typeface="Calibri" panose="020F0502020204030204" pitchFamily="34" charset="0"/>
                <a:cs typeface="Arial" panose="020B0604020202020204" pitchFamily="34" charset="0"/>
              </a:rPr>
              <a:t>1</a:t>
            </a:r>
            <a:r>
              <a:rPr lang="en-US" sz="2000" b="1" i="1" dirty="0" smtClean="0">
                <a:latin typeface="+mn-lt"/>
                <a:ea typeface="Calibri" panose="020F0502020204030204" pitchFamily="34" charset="0"/>
                <a:cs typeface="Arial" panose="020B0604020202020204" pitchFamily="34" charset="0"/>
              </a:rPr>
              <a:t>l</a:t>
            </a:r>
            <a:r>
              <a:rPr lang="en-US" sz="2000" b="1" i="1" baseline="-25000" dirty="0" smtClean="0">
                <a:latin typeface="+mn-lt"/>
                <a:ea typeface="Calibri" panose="020F0502020204030204" pitchFamily="34" charset="0"/>
                <a:cs typeface="Arial" panose="020B0604020202020204" pitchFamily="34" charset="0"/>
              </a:rPr>
              <a:t>1</a:t>
            </a:r>
            <a:r>
              <a:rPr lang="en-US" sz="2000" b="1" i="1" dirty="0" smtClean="0">
                <a:latin typeface="+mn-lt"/>
                <a:ea typeface="Calibri" panose="020F0502020204030204" pitchFamily="34" charset="0"/>
                <a:cs typeface="Arial" panose="020B0604020202020204" pitchFamily="34" charset="0"/>
              </a:rPr>
              <a:t> – W</a:t>
            </a:r>
            <a:r>
              <a:rPr lang="en-US" sz="2000" b="1" i="1" baseline="-25000" dirty="0" smtClean="0">
                <a:latin typeface="+mn-lt"/>
                <a:ea typeface="Calibri" panose="020F0502020204030204" pitchFamily="34" charset="0"/>
                <a:cs typeface="Arial" panose="020B0604020202020204" pitchFamily="34" charset="0"/>
              </a:rPr>
              <a:t>2</a:t>
            </a:r>
            <a:r>
              <a:rPr lang="en-US" sz="2000" b="1" i="1" dirty="0" smtClean="0">
                <a:latin typeface="+mn-lt"/>
                <a:ea typeface="Calibri" panose="020F0502020204030204" pitchFamily="34" charset="0"/>
                <a:cs typeface="Arial" panose="020B0604020202020204" pitchFamily="34" charset="0"/>
              </a:rPr>
              <a:t>l</a:t>
            </a:r>
            <a:r>
              <a:rPr lang="en-US" sz="2000" b="1" i="1" baseline="-25000" dirty="0" smtClean="0">
                <a:latin typeface="+mn-lt"/>
                <a:ea typeface="Calibri" panose="020F0502020204030204" pitchFamily="34" charset="0"/>
                <a:cs typeface="Arial" panose="020B0604020202020204" pitchFamily="34" charset="0"/>
              </a:rPr>
              <a:t>2</a:t>
            </a:r>
          </a:p>
          <a:p>
            <a:pPr algn="l" rtl="0">
              <a:buClr>
                <a:srgbClr val="0070C0"/>
              </a:buClr>
            </a:pPr>
            <a:endParaRPr lang="en-US" sz="2000" b="1" i="1" baseline="-25000" dirty="0">
              <a:latin typeface="+mn-lt"/>
              <a:ea typeface="Calibri" panose="020F0502020204030204" pitchFamily="34" charset="0"/>
              <a:cs typeface="Arial" panose="020B0604020202020204" pitchFamily="34" charset="0"/>
            </a:endParaRPr>
          </a:p>
          <a:p>
            <a:pPr algn="l" rtl="0">
              <a:buClr>
                <a:srgbClr val="0070C0"/>
              </a:buClr>
            </a:pPr>
            <a:r>
              <a:rPr lang="en-US" sz="2000" b="1" dirty="0" err="1" smtClean="0">
                <a:latin typeface="+mn-lt"/>
                <a:ea typeface="Calibri" panose="020F0502020204030204" pitchFamily="34" charset="0"/>
                <a:cs typeface="Arial" panose="020B0604020202020204" pitchFamily="34" charset="0"/>
              </a:rPr>
              <a:t>M</a:t>
            </a:r>
            <a:r>
              <a:rPr lang="en-US" sz="2000" b="1" baseline="-25000" dirty="0" err="1" smtClean="0">
                <a:latin typeface="+mn-lt"/>
                <a:ea typeface="Calibri" panose="020F0502020204030204" pitchFamily="34" charset="0"/>
                <a:cs typeface="Arial" panose="020B0604020202020204" pitchFamily="34" charset="0"/>
              </a:rPr>
              <a:t>resisting</a:t>
            </a:r>
            <a:r>
              <a:rPr lang="en-US" sz="2000" b="1" dirty="0" smtClean="0">
                <a:latin typeface="+mn-lt"/>
                <a:ea typeface="Calibri" panose="020F0502020204030204" pitchFamily="34" charset="0"/>
                <a:cs typeface="Arial" panose="020B0604020202020204" pitchFamily="34" charset="0"/>
              </a:rPr>
              <a:t> = M</a:t>
            </a:r>
            <a:r>
              <a:rPr lang="en-US" sz="2000" b="1" baseline="-25000" dirty="0" smtClean="0">
                <a:latin typeface="+mn-lt"/>
                <a:ea typeface="Calibri" panose="020F0502020204030204" pitchFamily="34" charset="0"/>
                <a:cs typeface="Arial" panose="020B0604020202020204" pitchFamily="34" charset="0"/>
              </a:rPr>
              <a:t>R</a:t>
            </a:r>
            <a:r>
              <a:rPr lang="en-US" sz="2000" b="1" dirty="0" smtClean="0">
                <a:latin typeface="+mn-lt"/>
                <a:ea typeface="Calibri" panose="020F0502020204030204" pitchFamily="34" charset="0"/>
                <a:cs typeface="Arial" panose="020B0604020202020204" pitchFamily="34" charset="0"/>
              </a:rPr>
              <a:t> =  c</a:t>
            </a:r>
            <a:r>
              <a:rPr lang="en-US" sz="2000" b="1" baseline="-25000" dirty="0" smtClean="0">
                <a:latin typeface="+mn-lt"/>
                <a:ea typeface="Calibri" panose="020F0502020204030204" pitchFamily="34" charset="0"/>
                <a:cs typeface="Arial" panose="020B0604020202020204" pitchFamily="34" charset="0"/>
              </a:rPr>
              <a:t>d</a:t>
            </a:r>
            <a:r>
              <a:rPr lang="en-US" sz="2000" b="1" dirty="0" smtClean="0">
                <a:latin typeface="+mn-lt"/>
                <a:ea typeface="Calibri" panose="020F0502020204030204" pitchFamily="34" charset="0"/>
                <a:cs typeface="Arial" panose="020B0604020202020204" pitchFamily="34" charset="0"/>
              </a:rPr>
              <a:t> r</a:t>
            </a:r>
            <a:r>
              <a:rPr lang="en-US" sz="2000" b="1" baseline="30000" dirty="0" smtClean="0">
                <a:latin typeface="+mn-lt"/>
                <a:ea typeface="Calibri" panose="020F0502020204030204" pitchFamily="34" charset="0"/>
                <a:cs typeface="Arial" panose="020B0604020202020204" pitchFamily="34" charset="0"/>
              </a:rPr>
              <a:t>2</a:t>
            </a:r>
            <a:r>
              <a:rPr lang="en-US" sz="2000" b="1" dirty="0" smtClean="0">
                <a:latin typeface="Symbol" panose="05050102010706020507" pitchFamily="18" charset="2"/>
                <a:ea typeface="Calibri" panose="020F0502020204030204" pitchFamily="34" charset="0"/>
                <a:cs typeface="Arial" panose="020B0604020202020204" pitchFamily="34" charset="0"/>
              </a:rPr>
              <a:t>q</a:t>
            </a:r>
            <a:endParaRPr lang="en-US" sz="2000" b="1" i="1" dirty="0" smtClean="0">
              <a:latin typeface="Symbol" panose="05050102010706020507" pitchFamily="18" charset="2"/>
              <a:ea typeface="Calibri" panose="020F0502020204030204" pitchFamily="34" charset="0"/>
              <a:cs typeface="Arial" panose="020B0604020202020204" pitchFamily="34" charset="0"/>
            </a:endParaRPr>
          </a:p>
        </p:txBody>
      </p:sp>
      <p:pic>
        <p:nvPicPr>
          <p:cNvPr id="34" name="Picture 33"/>
          <p:cNvPicPr>
            <a:picLocks noChangeAspect="1"/>
          </p:cNvPicPr>
          <p:nvPr/>
        </p:nvPicPr>
        <p:blipFill>
          <a:blip r:embed="rId5"/>
          <a:stretch>
            <a:fillRect/>
          </a:stretch>
        </p:blipFill>
        <p:spPr>
          <a:xfrm>
            <a:off x="159697" y="5230399"/>
            <a:ext cx="1359628" cy="601796"/>
          </a:xfrm>
          <a:prstGeom prst="rect">
            <a:avLst/>
          </a:prstGeom>
        </p:spPr>
      </p:pic>
      <p:sp>
        <p:nvSpPr>
          <p:cNvPr id="35" name="Right Arrow 34"/>
          <p:cNvSpPr/>
          <p:nvPr/>
        </p:nvSpPr>
        <p:spPr>
          <a:xfrm>
            <a:off x="1627094" y="5449989"/>
            <a:ext cx="792669" cy="2784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5170483"/>
      </p:ext>
    </p:extLst>
  </p:cSld>
  <p:clrMapOvr>
    <a:masterClrMapping/>
  </p:clrMapOvr>
  <p:transition advClick="0" advTm="34000">
    <p:dissolv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64655"/>
            <a:ext cx="8253149" cy="1200329"/>
          </a:xfrm>
          <a:prstGeom prst="rect">
            <a:avLst/>
          </a:prstGeom>
        </p:spPr>
        <p:txBody>
          <a:bodyPr wrap="square">
            <a:spAutoFit/>
          </a:bodyPr>
          <a:lstStyle/>
          <a:p>
            <a:pPr marL="228600" indent="-228600" algn="just" rtl="0">
              <a:buClr>
                <a:srgbClr val="FF0000"/>
              </a:buClr>
              <a:buSzPct val="150000"/>
              <a:buFont typeface="Arial" panose="020B0604020202020204" pitchFamily="34" charset="0"/>
              <a:buChar char="•"/>
            </a:pPr>
            <a:r>
              <a:rPr lang="en-US" sz="2400" b="1" dirty="0">
                <a:latin typeface="+mn-lt"/>
              </a:rPr>
              <a:t>The </a:t>
            </a:r>
            <a:r>
              <a:rPr lang="en-US" sz="2400" b="1" dirty="0">
                <a:solidFill>
                  <a:srgbClr val="FF0000"/>
                </a:solidFill>
                <a:latin typeface="+mn-lt"/>
              </a:rPr>
              <a:t>minimum</a:t>
            </a:r>
            <a:r>
              <a:rPr lang="en-US" sz="2400" b="1" dirty="0">
                <a:latin typeface="+mn-lt"/>
              </a:rPr>
              <a:t> value of the factor of safety thus obtained is the factor of </a:t>
            </a:r>
            <a:r>
              <a:rPr lang="en-US" sz="2400" b="1" dirty="0" smtClean="0">
                <a:latin typeface="+mn-lt"/>
              </a:rPr>
              <a:t>safety against </a:t>
            </a:r>
            <a:r>
              <a:rPr lang="en-US" sz="2400" b="1" dirty="0">
                <a:latin typeface="+mn-lt"/>
              </a:rPr>
              <a:t>sliding for the slope, and the corresponding circle is the </a:t>
            </a:r>
            <a:r>
              <a:rPr lang="en-US" sz="2400" b="1" dirty="0">
                <a:solidFill>
                  <a:srgbClr val="FF0000"/>
                </a:solidFill>
                <a:latin typeface="+mn-lt"/>
              </a:rPr>
              <a:t>critical</a:t>
            </a:r>
            <a:r>
              <a:rPr lang="en-US" sz="2400" b="1" dirty="0">
                <a:latin typeface="+mn-lt"/>
              </a:rPr>
              <a:t> circle.</a:t>
            </a:r>
          </a:p>
        </p:txBody>
      </p:sp>
      <p:sp>
        <p:nvSpPr>
          <p:cNvPr id="3" name="Rectangle 2"/>
          <p:cNvSpPr/>
          <p:nvPr/>
        </p:nvSpPr>
        <p:spPr>
          <a:xfrm>
            <a:off x="228600" y="650123"/>
            <a:ext cx="8253149" cy="461665"/>
          </a:xfrm>
          <a:prstGeom prst="rect">
            <a:avLst/>
          </a:prstGeom>
        </p:spPr>
        <p:txBody>
          <a:bodyPr wrap="square">
            <a:spAutoFit/>
          </a:bodyPr>
          <a:lstStyle/>
          <a:p>
            <a:pPr marL="228600" indent="-228600" algn="l" rtl="0">
              <a:buClr>
                <a:srgbClr val="FF0000"/>
              </a:buClr>
              <a:buSzPct val="150000"/>
              <a:buFont typeface="Arial" panose="020B0604020202020204" pitchFamily="34" charset="0"/>
              <a:buChar char="•"/>
            </a:pPr>
            <a:r>
              <a:rPr lang="en-US" sz="2400" b="1" dirty="0" smtClean="0">
                <a:latin typeface="+mn-lt"/>
              </a:rPr>
              <a:t>The </a:t>
            </a:r>
            <a:r>
              <a:rPr lang="en-US" sz="2400" b="1" dirty="0">
                <a:latin typeface="+mn-lt"/>
              </a:rPr>
              <a:t>potential curve of sliding, </a:t>
            </a:r>
            <a:r>
              <a:rPr lang="en-US" sz="2400" b="1" i="1" dirty="0">
                <a:solidFill>
                  <a:srgbClr val="FF0000"/>
                </a:solidFill>
                <a:latin typeface="+mn-lt"/>
              </a:rPr>
              <a:t>AED</a:t>
            </a:r>
            <a:r>
              <a:rPr lang="en-US" sz="2400" b="1" i="1" dirty="0">
                <a:latin typeface="+mn-lt"/>
              </a:rPr>
              <a:t>, </a:t>
            </a:r>
            <a:r>
              <a:rPr lang="en-US" sz="2400" b="1" dirty="0">
                <a:latin typeface="+mn-lt"/>
              </a:rPr>
              <a:t>was chosen </a:t>
            </a:r>
            <a:r>
              <a:rPr lang="en-US" sz="2400" b="1" dirty="0">
                <a:solidFill>
                  <a:srgbClr val="FF0000"/>
                </a:solidFill>
                <a:latin typeface="+mn-lt"/>
              </a:rPr>
              <a:t>arbitrarily</a:t>
            </a:r>
            <a:r>
              <a:rPr lang="en-US" sz="2400" b="1" dirty="0">
                <a:latin typeface="+mn-lt"/>
              </a:rPr>
              <a:t>.</a:t>
            </a:r>
          </a:p>
        </p:txBody>
      </p:sp>
      <p:sp>
        <p:nvSpPr>
          <p:cNvPr id="4" name="Rectangle 3"/>
          <p:cNvSpPr/>
          <p:nvPr/>
        </p:nvSpPr>
        <p:spPr>
          <a:xfrm>
            <a:off x="228600" y="1127523"/>
            <a:ext cx="8253149" cy="830997"/>
          </a:xfrm>
          <a:prstGeom prst="rect">
            <a:avLst/>
          </a:prstGeom>
        </p:spPr>
        <p:txBody>
          <a:bodyPr wrap="square">
            <a:spAutoFit/>
          </a:bodyPr>
          <a:lstStyle/>
          <a:p>
            <a:pPr marL="228600" indent="-228600" algn="just" rtl="0">
              <a:buClr>
                <a:srgbClr val="FF0000"/>
              </a:buClr>
              <a:buSzPct val="150000"/>
              <a:buFont typeface="Arial" panose="020B0604020202020204" pitchFamily="34" charset="0"/>
              <a:buChar char="•"/>
            </a:pPr>
            <a:r>
              <a:rPr lang="en-US" sz="2400" b="1" dirty="0">
                <a:latin typeface="+mn-lt"/>
              </a:rPr>
              <a:t>The critical </a:t>
            </a:r>
            <a:r>
              <a:rPr lang="en-US" sz="2400" b="1" dirty="0" smtClean="0">
                <a:latin typeface="+mn-lt"/>
              </a:rPr>
              <a:t>surface is </a:t>
            </a:r>
            <a:r>
              <a:rPr lang="en-US" sz="2400" b="1" dirty="0">
                <a:latin typeface="+mn-lt"/>
              </a:rPr>
              <a:t>that for which the ratio of </a:t>
            </a:r>
            <a:r>
              <a:rPr lang="en-US" sz="2400" b="1" dirty="0" smtClean="0">
                <a:latin typeface="+mn-lt"/>
              </a:rPr>
              <a:t>C</a:t>
            </a:r>
            <a:r>
              <a:rPr lang="en-US" sz="2400" b="1" baseline="-25000" dirty="0" smtClean="0">
                <a:latin typeface="+mn-lt"/>
              </a:rPr>
              <a:t>u</a:t>
            </a:r>
            <a:r>
              <a:rPr lang="en-US" sz="2400" b="1" dirty="0" smtClean="0">
                <a:latin typeface="+mn-lt"/>
              </a:rPr>
              <a:t> </a:t>
            </a:r>
            <a:r>
              <a:rPr lang="en-US" sz="2400" b="1" dirty="0">
                <a:latin typeface="+mn-lt"/>
              </a:rPr>
              <a:t>to </a:t>
            </a:r>
            <a:r>
              <a:rPr lang="en-US" sz="2400" b="1" dirty="0" smtClean="0">
                <a:latin typeface="+mn-lt"/>
              </a:rPr>
              <a:t>C</a:t>
            </a:r>
            <a:r>
              <a:rPr lang="en-US" sz="2400" b="1" baseline="-25000" dirty="0" smtClean="0">
                <a:latin typeface="+mn-lt"/>
              </a:rPr>
              <a:t>d</a:t>
            </a:r>
            <a:r>
              <a:rPr lang="en-US" sz="2400" b="1" dirty="0" smtClean="0">
                <a:latin typeface="+mn-lt"/>
              </a:rPr>
              <a:t> </a:t>
            </a:r>
            <a:r>
              <a:rPr lang="en-US" sz="2400" b="1" dirty="0">
                <a:latin typeface="+mn-lt"/>
              </a:rPr>
              <a:t>is a </a:t>
            </a:r>
            <a:r>
              <a:rPr lang="en-US" sz="2400" b="1" dirty="0">
                <a:solidFill>
                  <a:srgbClr val="FF0000"/>
                </a:solidFill>
                <a:latin typeface="+mn-lt"/>
              </a:rPr>
              <a:t>minimum</a:t>
            </a:r>
            <a:r>
              <a:rPr lang="en-US" sz="2400" b="1" dirty="0" smtClean="0">
                <a:latin typeface="+mn-lt"/>
              </a:rPr>
              <a:t>. </a:t>
            </a:r>
            <a:r>
              <a:rPr lang="en-US" sz="2400" b="1" dirty="0">
                <a:latin typeface="+mn-lt"/>
              </a:rPr>
              <a:t>In other words, </a:t>
            </a:r>
            <a:r>
              <a:rPr lang="en-US" sz="2400" b="1" i="1" dirty="0" smtClean="0">
                <a:solidFill>
                  <a:srgbClr val="FF0000"/>
                </a:solidFill>
                <a:latin typeface="+mn-lt"/>
              </a:rPr>
              <a:t>C</a:t>
            </a:r>
            <a:r>
              <a:rPr lang="en-US" sz="2400" b="1" i="1" baseline="-25000" dirty="0" smtClean="0">
                <a:solidFill>
                  <a:srgbClr val="FF0000"/>
                </a:solidFill>
                <a:latin typeface="+mn-lt"/>
              </a:rPr>
              <a:t>d</a:t>
            </a:r>
            <a:r>
              <a:rPr lang="en-US" sz="1000" b="1" i="1" dirty="0" smtClean="0">
                <a:latin typeface="+mn-lt"/>
              </a:rPr>
              <a:t> </a:t>
            </a:r>
            <a:r>
              <a:rPr lang="en-US" sz="2400" b="1" dirty="0">
                <a:latin typeface="+mn-lt"/>
              </a:rPr>
              <a:t>is maximum.</a:t>
            </a:r>
          </a:p>
        </p:txBody>
      </p:sp>
      <p:sp>
        <p:nvSpPr>
          <p:cNvPr id="5" name="Rectangle 4"/>
          <p:cNvSpPr/>
          <p:nvPr/>
        </p:nvSpPr>
        <p:spPr>
          <a:xfrm>
            <a:off x="228600" y="2096089"/>
            <a:ext cx="8253149" cy="830997"/>
          </a:xfrm>
          <a:prstGeom prst="rect">
            <a:avLst/>
          </a:prstGeom>
        </p:spPr>
        <p:txBody>
          <a:bodyPr wrap="square">
            <a:spAutoFit/>
          </a:bodyPr>
          <a:lstStyle/>
          <a:p>
            <a:pPr marL="228600" indent="-228600" algn="just" rtl="0">
              <a:buClr>
                <a:srgbClr val="FF0000"/>
              </a:buClr>
              <a:buSzPct val="150000"/>
              <a:buFont typeface="Arial" panose="020B0604020202020204" pitchFamily="34" charset="0"/>
              <a:buChar char="•"/>
            </a:pPr>
            <a:r>
              <a:rPr lang="en-US" sz="2400" b="1" dirty="0">
                <a:latin typeface="+mn-lt"/>
              </a:rPr>
              <a:t>To find the critical surface for sliding, one must make a number of </a:t>
            </a:r>
            <a:r>
              <a:rPr lang="en-US" sz="2400" b="1" dirty="0">
                <a:solidFill>
                  <a:srgbClr val="FF0000"/>
                </a:solidFill>
                <a:latin typeface="+mn-lt"/>
              </a:rPr>
              <a:t>trials</a:t>
            </a:r>
            <a:r>
              <a:rPr lang="en-US" sz="2400" b="1" dirty="0">
                <a:latin typeface="+mn-lt"/>
              </a:rPr>
              <a:t> for different trial circles.</a:t>
            </a:r>
          </a:p>
        </p:txBody>
      </p:sp>
      <p:sp>
        <p:nvSpPr>
          <p:cNvPr id="6" name="Rectangle 5"/>
          <p:cNvSpPr/>
          <p:nvPr/>
        </p:nvSpPr>
        <p:spPr>
          <a:xfrm>
            <a:off x="405590" y="172723"/>
            <a:ext cx="1742785" cy="461665"/>
          </a:xfrm>
          <a:prstGeom prst="rect">
            <a:avLst/>
          </a:prstGeom>
        </p:spPr>
        <p:txBody>
          <a:bodyPr wrap="none">
            <a:spAutoFit/>
          </a:bodyPr>
          <a:lstStyle/>
          <a:p>
            <a:r>
              <a:rPr lang="en-US" sz="2400" b="1" u="sng" dirty="0" smtClean="0">
                <a:solidFill>
                  <a:srgbClr val="0000FF"/>
                </a:solidFill>
              </a:rPr>
              <a:t>REMARKS</a:t>
            </a:r>
            <a:endParaRPr lang="en-US" sz="2400" u="sng" dirty="0">
              <a:solidFill>
                <a:srgbClr val="0000FF"/>
              </a:solidFill>
            </a:endParaRPr>
          </a:p>
        </p:txBody>
      </p:sp>
    </p:spTree>
    <p:extLst>
      <p:ext uri="{BB962C8B-B14F-4D97-AF65-F5344CB8AC3E}">
        <p14:creationId xmlns:p14="http://schemas.microsoft.com/office/powerpoint/2010/main" val="1223728179"/>
      </p:ext>
    </p:extLst>
  </p:cSld>
  <p:clrMapOvr>
    <a:masterClrMapping/>
  </p:clrMapOvr>
  <p:transition advClick="0" advTm="34000">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1" y="156196"/>
            <a:ext cx="6237514" cy="652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136525" y="417513"/>
            <a:ext cx="2076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t>Central America??</a:t>
            </a:r>
          </a:p>
        </p:txBody>
      </p:sp>
    </p:spTree>
    <p:extLst>
      <p:ext uri="{BB962C8B-B14F-4D97-AF65-F5344CB8AC3E}">
        <p14:creationId xmlns:p14="http://schemas.microsoft.com/office/powerpoint/2010/main" val="371799741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03655" y="274662"/>
            <a:ext cx="8152839" cy="1384995"/>
          </a:xfrm>
          <a:prstGeom prst="rect">
            <a:avLst/>
          </a:prstGeom>
        </p:spPr>
        <p:txBody>
          <a:bodyPr wrap="square">
            <a:spAutoFit/>
          </a:bodyPr>
          <a:lstStyle/>
          <a:p>
            <a:pPr marL="174625" indent="-174625" algn="just" rtl="0" eaLnBrk="1" hangingPunct="1">
              <a:spcBef>
                <a:spcPct val="50000"/>
              </a:spcBef>
              <a:buFont typeface="Arial" panose="020B0604020202020204" pitchFamily="34" charset="0"/>
              <a:buChar char="•"/>
            </a:pPr>
            <a:r>
              <a:rPr lang="en-US" sz="2400" b="1" dirty="0" smtClean="0">
                <a:latin typeface="+mn-lt"/>
              </a:rPr>
              <a:t>Fellenius (1927) and Taylor (1937) have analytically solved for the </a:t>
            </a:r>
            <a:r>
              <a:rPr lang="en-US" sz="2400" b="1" i="1" dirty="0" smtClean="0">
                <a:solidFill>
                  <a:srgbClr val="FF0000"/>
                </a:solidFill>
                <a:effectLst>
                  <a:outerShdw blurRad="38100" dist="38100" dir="2700000" algn="tl">
                    <a:srgbClr val="000000">
                      <a:alpha val="43137"/>
                    </a:srgbClr>
                  </a:outerShdw>
                </a:effectLst>
                <a:latin typeface="+mn-lt"/>
              </a:rPr>
              <a:t>minimum factor of safety</a:t>
            </a:r>
            <a:r>
              <a:rPr lang="en-US" sz="2400" b="1" dirty="0" smtClean="0">
                <a:latin typeface="+mn-lt"/>
              </a:rPr>
              <a:t> and </a:t>
            </a:r>
            <a:r>
              <a:rPr lang="en-US" sz="2400" b="1" i="1" dirty="0" smtClean="0">
                <a:solidFill>
                  <a:srgbClr val="FF0000"/>
                </a:solidFill>
                <a:effectLst>
                  <a:outerShdw blurRad="38100" dist="38100" dir="2700000" algn="tl">
                    <a:srgbClr val="000000">
                      <a:alpha val="43137"/>
                    </a:srgbClr>
                  </a:outerShdw>
                </a:effectLst>
                <a:latin typeface="+mn-lt"/>
              </a:rPr>
              <a:t>critical circles.</a:t>
            </a:r>
          </a:p>
          <a:p>
            <a:pPr marL="174625" indent="-174625" algn="just" rtl="0" eaLnBrk="1" hangingPunct="1">
              <a:spcBef>
                <a:spcPct val="50000"/>
              </a:spcBef>
              <a:buFont typeface="Arial" panose="020B0604020202020204" pitchFamily="34" charset="0"/>
              <a:buChar char="•"/>
            </a:pPr>
            <a:r>
              <a:rPr lang="en-US" sz="2400" b="1" dirty="0" smtClean="0">
                <a:latin typeface="+mn-lt"/>
              </a:rPr>
              <a:t>They expressed the </a:t>
            </a:r>
            <a:r>
              <a:rPr lang="en-US" sz="2400" b="1" dirty="0" smtClean="0">
                <a:solidFill>
                  <a:srgbClr val="FF0000"/>
                </a:solidFill>
                <a:latin typeface="+mn-lt"/>
              </a:rPr>
              <a:t>developed</a:t>
            </a:r>
            <a:r>
              <a:rPr lang="en-US" sz="2400" b="1" dirty="0" smtClean="0">
                <a:latin typeface="+mn-lt"/>
              </a:rPr>
              <a:t> </a:t>
            </a:r>
            <a:r>
              <a:rPr lang="en-US" sz="2400" b="1" dirty="0" smtClean="0">
                <a:solidFill>
                  <a:srgbClr val="FF0000"/>
                </a:solidFill>
                <a:latin typeface="+mn-lt"/>
              </a:rPr>
              <a:t>cohesion</a:t>
            </a:r>
            <a:r>
              <a:rPr lang="en-US" sz="2400" b="1" dirty="0" smtClean="0">
                <a:latin typeface="+mn-lt"/>
              </a:rPr>
              <a:t> as</a:t>
            </a:r>
            <a:endParaRPr lang="en-US" sz="2400" b="1" i="1" dirty="0" smtClean="0">
              <a:solidFill>
                <a:srgbClr val="FF0000"/>
              </a:solidFill>
              <a:effectLst>
                <a:outerShdw blurRad="38100" dist="38100" dir="2700000" algn="tl">
                  <a:srgbClr val="000000">
                    <a:alpha val="43137"/>
                  </a:srgbClr>
                </a:outerShdw>
              </a:effectLst>
              <a:latin typeface="+mn-lt"/>
            </a:endParaRPr>
          </a:p>
        </p:txBody>
      </p:sp>
      <p:graphicFrame>
        <p:nvGraphicFramePr>
          <p:cNvPr id="17" name="Object 3"/>
          <p:cNvGraphicFramePr>
            <a:graphicFrameLocks noChangeAspect="1"/>
          </p:cNvGraphicFramePr>
          <p:nvPr>
            <p:extLst>
              <p:ext uri="{D42A27DB-BD31-4B8C-83A1-F6EECF244321}">
                <p14:modId xmlns:p14="http://schemas.microsoft.com/office/powerpoint/2010/main" val="3944942290"/>
              </p:ext>
            </p:extLst>
          </p:nvPr>
        </p:nvGraphicFramePr>
        <p:xfrm>
          <a:off x="6181202" y="1418973"/>
          <a:ext cx="2680410" cy="2560915"/>
        </p:xfrm>
        <a:graphic>
          <a:graphicData uri="http://schemas.openxmlformats.org/presentationml/2006/ole">
            <mc:AlternateContent xmlns:mc="http://schemas.openxmlformats.org/markup-compatibility/2006">
              <mc:Choice xmlns:v="urn:schemas-microsoft-com:vml" Requires="v">
                <p:oleObj spid="_x0000_s567328" name="Equation" r:id="rId3" imgW="1396800" imgH="1574640" progId="Equation.3">
                  <p:embed/>
                </p:oleObj>
              </mc:Choice>
              <mc:Fallback>
                <p:oleObj name="Equation" r:id="rId3" imgW="1396800" imgH="1574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1202" y="1418973"/>
                        <a:ext cx="2680410" cy="2560915"/>
                      </a:xfrm>
                      <a:prstGeom prst="rect">
                        <a:avLst/>
                      </a:prstGeom>
                      <a:noFill/>
                      <a:ln>
                        <a:solidFill>
                          <a:srgbClr val="FF0000"/>
                        </a:solidFill>
                      </a:ln>
                      <a:extLst/>
                    </p:spPr>
                  </p:pic>
                </p:oleObj>
              </mc:Fallback>
            </mc:AlternateContent>
          </a:graphicData>
        </a:graphic>
      </p:graphicFrame>
      <p:sp>
        <p:nvSpPr>
          <p:cNvPr id="28" name="Rectangle 27"/>
          <p:cNvSpPr/>
          <p:nvPr/>
        </p:nvSpPr>
        <p:spPr>
          <a:xfrm>
            <a:off x="345701" y="2127275"/>
            <a:ext cx="5377523" cy="461665"/>
          </a:xfrm>
          <a:prstGeom prst="rect">
            <a:avLst/>
          </a:prstGeom>
        </p:spPr>
        <p:txBody>
          <a:bodyPr wrap="square">
            <a:spAutoFit/>
          </a:bodyPr>
          <a:lstStyle/>
          <a:p>
            <a:pPr marL="342900" indent="-342900" algn="l" rtl="0">
              <a:buFont typeface="Arial" panose="020B0604020202020204" pitchFamily="34" charset="0"/>
              <a:buChar char="•"/>
            </a:pPr>
            <a:r>
              <a:rPr lang="en-US" sz="2400" b="1" dirty="0">
                <a:latin typeface="+mn-lt"/>
              </a:rPr>
              <a:t>We then can calculate the min </a:t>
            </a:r>
            <a:r>
              <a:rPr lang="en-US" sz="2400" b="1" dirty="0" err="1">
                <a:latin typeface="+mn-lt"/>
              </a:rPr>
              <a:t>F</a:t>
            </a:r>
            <a:r>
              <a:rPr lang="en-US" sz="2400" b="1" baseline="-25000" dirty="0" err="1">
                <a:latin typeface="+mn-lt"/>
              </a:rPr>
              <a:t>s</a:t>
            </a:r>
            <a:r>
              <a:rPr lang="en-US" sz="2400" b="1" dirty="0">
                <a:latin typeface="+mn-lt"/>
              </a:rPr>
              <a:t> </a:t>
            </a:r>
            <a:r>
              <a:rPr lang="en-US" sz="2400" b="1" dirty="0" smtClean="0">
                <a:latin typeface="+mn-lt"/>
              </a:rPr>
              <a:t>as</a:t>
            </a:r>
            <a:endParaRPr lang="en-US" sz="2400" b="1" dirty="0">
              <a:latin typeface="+mn-lt"/>
            </a:endParaRPr>
          </a:p>
        </p:txBody>
      </p:sp>
      <mc:AlternateContent xmlns:mc="http://schemas.openxmlformats.org/markup-compatibility/2006" xmlns:a14="http://schemas.microsoft.com/office/drawing/2010/main">
        <mc:Choice Requires="a14">
          <p:sp>
            <p:nvSpPr>
              <p:cNvPr id="29" name="TextBox 28"/>
              <p:cNvSpPr txBox="1"/>
              <p:nvPr/>
            </p:nvSpPr>
            <p:spPr>
              <a:xfrm>
                <a:off x="5481178" y="6069513"/>
                <a:ext cx="1760538" cy="671594"/>
              </a:xfrm>
              <a:prstGeom prst="rect">
                <a:avLst/>
              </a:prstGeom>
              <a:solidFill>
                <a:srgbClr val="FFFF00"/>
              </a:solidFill>
              <a:ln>
                <a:noFill/>
              </a:ln>
            </p:spPr>
            <p:txBody>
              <a:bodyPr wrap="square" lIns="0" tIns="0" rIns="0" bIns="0" rtlCol="0">
                <a:spAutoFit/>
              </a:bodyPr>
              <a:lstStyle/>
              <a:p>
                <a:pPr algn="l" rtl="0"/>
                <a14:m>
                  <m:oMath xmlns:m="http://schemas.openxmlformats.org/officeDocument/2006/math">
                    <m:sSub>
                      <m:sSubPr>
                        <m:ctrlPr>
                          <a:rPr lang="el-GR" sz="2800" b="1" i="1" smtClean="0">
                            <a:latin typeface="Cambria Math" panose="02040503050406030204" pitchFamily="18" charset="0"/>
                          </a:rPr>
                        </m:ctrlPr>
                      </m:sSubPr>
                      <m:e>
                        <m:r>
                          <a:rPr lang="en-US" sz="2800" b="1" i="1" smtClean="0">
                            <a:latin typeface="Cambria Math" panose="02040503050406030204" pitchFamily="18" charset="0"/>
                          </a:rPr>
                          <m:t>𝑯</m:t>
                        </m:r>
                      </m:e>
                      <m:sub>
                        <m:r>
                          <a:rPr lang="en-US" sz="2800" b="1" i="1" smtClean="0">
                            <a:latin typeface="Cambria Math" panose="02040503050406030204" pitchFamily="18" charset="0"/>
                          </a:rPr>
                          <m:t>𝒄𝒓</m:t>
                        </m:r>
                      </m:sub>
                    </m:sSub>
                  </m:oMath>
                </a14:m>
                <a:r>
                  <a:rPr lang="en-US" sz="2800" b="1" dirty="0" smtClean="0"/>
                  <a:t>= </a:t>
                </a:r>
                <a14:m>
                  <m:oMath xmlns:m="http://schemas.openxmlformats.org/officeDocument/2006/math">
                    <m:f>
                      <m:fPr>
                        <m:ctrlPr>
                          <a:rPr lang="en-US" sz="2800" b="1" i="1" dirty="0" smtClean="0">
                            <a:latin typeface="Cambria Math" panose="02040503050406030204" pitchFamily="18" charset="0"/>
                          </a:rPr>
                        </m:ctrlPr>
                      </m:fPr>
                      <m:num>
                        <m:sSub>
                          <m:sSubPr>
                            <m:ctrlPr>
                              <a:rPr lang="en-US" sz="2800" b="1" i="1" dirty="0" smtClean="0">
                                <a:latin typeface="Cambria Math" panose="02040503050406030204" pitchFamily="18" charset="0"/>
                              </a:rPr>
                            </m:ctrlPr>
                          </m:sSubPr>
                          <m:e>
                            <m:r>
                              <a:rPr lang="en-US" sz="2800" b="1" i="1" dirty="0" smtClean="0">
                                <a:latin typeface="Cambria Math" panose="02040503050406030204" pitchFamily="18" charset="0"/>
                              </a:rPr>
                              <m:t>𝑪</m:t>
                            </m:r>
                          </m:e>
                          <m:sub>
                            <m:r>
                              <a:rPr lang="en-US" sz="2800" b="1" i="1" dirty="0" smtClean="0">
                                <a:latin typeface="Cambria Math" panose="02040503050406030204" pitchFamily="18" charset="0"/>
                              </a:rPr>
                              <m:t>𝒖</m:t>
                            </m:r>
                          </m:sub>
                        </m:sSub>
                      </m:num>
                      <m:den>
                        <m:r>
                          <a:rPr lang="en-US" sz="2800" b="1" i="1" dirty="0" smtClean="0">
                            <a:latin typeface="Cambria Math" panose="02040503050406030204" pitchFamily="18" charset="0"/>
                            <a:ea typeface="Cambria Math" panose="02040503050406030204" pitchFamily="18" charset="0"/>
                          </a:rPr>
                          <m:t>𝛄</m:t>
                        </m:r>
                        <m:r>
                          <a:rPr lang="en-US" sz="2800" b="1" i="1" dirty="0" smtClean="0">
                            <a:latin typeface="Cambria Math" panose="02040503050406030204" pitchFamily="18" charset="0"/>
                            <a:ea typeface="Cambria Math" panose="02040503050406030204" pitchFamily="18" charset="0"/>
                          </a:rPr>
                          <m:t>𝒎</m:t>
                        </m:r>
                      </m:den>
                    </m:f>
                  </m:oMath>
                </a14:m>
                <a:endParaRPr lang="en-US" sz="2800" b="1" dirty="0"/>
              </a:p>
            </p:txBody>
          </p:sp>
        </mc:Choice>
        <mc:Fallback xmlns="">
          <p:sp>
            <p:nvSpPr>
              <p:cNvPr id="29" name="TextBox 28"/>
              <p:cNvSpPr txBox="1">
                <a:spLocks noRot="1" noChangeAspect="1" noMove="1" noResize="1" noEditPoints="1" noAdjustHandles="1" noChangeArrowheads="1" noChangeShapeType="1" noTextEdit="1"/>
              </p:cNvSpPr>
              <p:nvPr/>
            </p:nvSpPr>
            <p:spPr>
              <a:xfrm>
                <a:off x="5481178" y="6069513"/>
                <a:ext cx="1760538" cy="671594"/>
              </a:xfrm>
              <a:prstGeom prst="rect">
                <a:avLst/>
              </a:prstGeom>
              <a:blipFill rotWithShape="0">
                <a:blip r:embed="rId5"/>
                <a:stretch>
                  <a:fillRect t="-3636" b="-8182"/>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p:cNvSpPr txBox="1"/>
              <p:nvPr/>
            </p:nvSpPr>
            <p:spPr>
              <a:xfrm>
                <a:off x="794566" y="3756593"/>
                <a:ext cx="1760538" cy="671594"/>
              </a:xfrm>
              <a:prstGeom prst="rect">
                <a:avLst/>
              </a:prstGeom>
              <a:solidFill>
                <a:srgbClr val="FFFF00"/>
              </a:solidFill>
              <a:ln>
                <a:noFill/>
              </a:ln>
            </p:spPr>
            <p:txBody>
              <a:bodyPr wrap="square" lIns="0" tIns="0" rIns="0" bIns="0" rtlCol="0">
                <a:spAutoFit/>
              </a:bodyPr>
              <a:lstStyle/>
              <a:p>
                <a:pPr algn="l" rtl="0"/>
                <a14:m>
                  <m:oMath xmlns:m="http://schemas.openxmlformats.org/officeDocument/2006/math">
                    <m:sSub>
                      <m:sSubPr>
                        <m:ctrlPr>
                          <a:rPr lang="el-GR" sz="2800" b="1" i="1" smtClean="0">
                            <a:latin typeface="Cambria Math" panose="02040503050406030204" pitchFamily="18" charset="0"/>
                          </a:rPr>
                        </m:ctrlPr>
                      </m:sSubPr>
                      <m:e>
                        <m:r>
                          <a:rPr lang="en-US" sz="2800" b="1" i="1" smtClean="0">
                            <a:latin typeface="Cambria Math" panose="02040503050406030204" pitchFamily="18" charset="0"/>
                          </a:rPr>
                          <m:t>𝑭</m:t>
                        </m:r>
                      </m:e>
                      <m:sub>
                        <m:r>
                          <a:rPr lang="en-US" sz="2800" b="1" i="1" smtClean="0">
                            <a:latin typeface="Cambria Math" panose="02040503050406030204" pitchFamily="18" charset="0"/>
                          </a:rPr>
                          <m:t>𝒔</m:t>
                        </m:r>
                      </m:sub>
                    </m:sSub>
                  </m:oMath>
                </a14:m>
                <a:r>
                  <a:rPr lang="en-US" sz="2800" b="1" dirty="0" smtClean="0"/>
                  <a:t>= </a:t>
                </a:r>
                <a14:m>
                  <m:oMath xmlns:m="http://schemas.openxmlformats.org/officeDocument/2006/math">
                    <m:f>
                      <m:fPr>
                        <m:ctrlPr>
                          <a:rPr lang="en-US" sz="2800" b="1" i="1" dirty="0" smtClean="0">
                            <a:latin typeface="Cambria Math" panose="02040503050406030204" pitchFamily="18" charset="0"/>
                          </a:rPr>
                        </m:ctrlPr>
                      </m:fPr>
                      <m:num>
                        <m:sSub>
                          <m:sSubPr>
                            <m:ctrlPr>
                              <a:rPr lang="en-US" sz="2800" b="1" i="1" dirty="0" smtClean="0">
                                <a:latin typeface="Cambria Math" panose="02040503050406030204" pitchFamily="18" charset="0"/>
                              </a:rPr>
                            </m:ctrlPr>
                          </m:sSubPr>
                          <m:e>
                            <m:r>
                              <a:rPr lang="en-US" sz="2800" b="1" i="1" dirty="0" smtClean="0">
                                <a:latin typeface="Cambria Math" panose="02040503050406030204" pitchFamily="18" charset="0"/>
                              </a:rPr>
                              <m:t>𝑪</m:t>
                            </m:r>
                          </m:e>
                          <m:sub>
                            <m:r>
                              <a:rPr lang="en-US" sz="2800" b="1" i="1" dirty="0" smtClean="0">
                                <a:latin typeface="Cambria Math" panose="02040503050406030204" pitchFamily="18" charset="0"/>
                              </a:rPr>
                              <m:t>𝒖</m:t>
                            </m:r>
                          </m:sub>
                        </m:sSub>
                      </m:num>
                      <m:den>
                        <m:r>
                          <a:rPr lang="en-US" sz="2800" b="1" i="1" dirty="0" smtClean="0">
                            <a:latin typeface="Cambria Math" panose="02040503050406030204" pitchFamily="18" charset="0"/>
                            <a:ea typeface="Cambria Math" panose="02040503050406030204" pitchFamily="18" charset="0"/>
                          </a:rPr>
                          <m:t>𝜸</m:t>
                        </m:r>
                        <m:r>
                          <a:rPr lang="en-US" sz="2800" b="1" i="1" dirty="0" smtClean="0">
                            <a:latin typeface="Cambria Math" panose="02040503050406030204" pitchFamily="18" charset="0"/>
                            <a:ea typeface="Cambria Math" panose="02040503050406030204" pitchFamily="18" charset="0"/>
                          </a:rPr>
                          <m:t>𝑯𝒎</m:t>
                        </m:r>
                      </m:den>
                    </m:f>
                  </m:oMath>
                </a14:m>
                <a:endParaRPr lang="en-US" sz="2800" b="1" dirty="0"/>
              </a:p>
            </p:txBody>
          </p:sp>
        </mc:Choice>
        <mc:Fallback xmlns="">
          <p:sp>
            <p:nvSpPr>
              <p:cNvPr id="30" name="TextBox 29"/>
              <p:cNvSpPr txBox="1">
                <a:spLocks noRot="1" noChangeAspect="1" noMove="1" noResize="1" noEditPoints="1" noAdjustHandles="1" noChangeArrowheads="1" noChangeShapeType="1" noTextEdit="1"/>
              </p:cNvSpPr>
              <p:nvPr/>
            </p:nvSpPr>
            <p:spPr>
              <a:xfrm>
                <a:off x="794566" y="3756593"/>
                <a:ext cx="1760538" cy="671594"/>
              </a:xfrm>
              <a:prstGeom prst="rect">
                <a:avLst/>
              </a:prstGeom>
              <a:blipFill rotWithShape="0">
                <a:blip r:embed="rId6"/>
                <a:stretch>
                  <a:fillRect t="-3636" b="-9091"/>
                </a:stretch>
              </a:blipFill>
              <a:ln>
                <a:noFill/>
              </a:ln>
            </p:spPr>
            <p:txBody>
              <a:bodyPr/>
              <a:lstStyle/>
              <a:p>
                <a:r>
                  <a:rPr lang="en-US">
                    <a:noFill/>
                  </a:rPr>
                  <a:t> </a:t>
                </a:r>
              </a:p>
            </p:txBody>
          </p:sp>
        </mc:Fallback>
      </mc:AlternateContent>
      <p:sp>
        <p:nvSpPr>
          <p:cNvPr id="31" name="Rectangle 30"/>
          <p:cNvSpPr/>
          <p:nvPr/>
        </p:nvSpPr>
        <p:spPr>
          <a:xfrm>
            <a:off x="238125" y="4678565"/>
            <a:ext cx="8423896" cy="1569660"/>
          </a:xfrm>
          <a:prstGeom prst="rect">
            <a:avLst/>
          </a:prstGeom>
        </p:spPr>
        <p:txBody>
          <a:bodyPr wrap="square">
            <a:spAutoFit/>
          </a:bodyPr>
          <a:lstStyle/>
          <a:p>
            <a:pPr marL="285750" indent="-285750" algn="just" rtl="0">
              <a:buFont typeface="Arial" panose="020B0604020202020204" pitchFamily="34" charset="0"/>
              <a:buChar char="•"/>
            </a:pPr>
            <a:r>
              <a:rPr lang="en-US" sz="2400" b="1" dirty="0">
                <a:latin typeface="Times-Roman"/>
              </a:rPr>
              <a:t>The critical height (i.e., </a:t>
            </a:r>
            <a:r>
              <a:rPr lang="en-US" sz="2400" b="1" i="1" dirty="0" err="1">
                <a:latin typeface="Times-Italic"/>
              </a:rPr>
              <a:t>Fs</a:t>
            </a:r>
            <a:r>
              <a:rPr lang="en-US" sz="2400" b="1" i="1" dirty="0">
                <a:latin typeface="Times-Italic"/>
              </a:rPr>
              <a:t> </a:t>
            </a:r>
            <a:r>
              <a:rPr lang="en-US" sz="2400" b="1" dirty="0">
                <a:latin typeface="MathematicalPi-One"/>
              </a:rPr>
              <a:t> </a:t>
            </a:r>
            <a:r>
              <a:rPr lang="en-US" sz="2400" b="1" dirty="0">
                <a:latin typeface="Times-Roman"/>
              </a:rPr>
              <a:t>1) of the slope can </a:t>
            </a:r>
            <a:r>
              <a:rPr lang="en-US" sz="2400" b="1" dirty="0" smtClean="0">
                <a:latin typeface="Times-Roman"/>
              </a:rPr>
              <a:t>be evaluated </a:t>
            </a:r>
            <a:r>
              <a:rPr lang="en-US" sz="2400" b="1" dirty="0">
                <a:latin typeface="Times-Roman"/>
              </a:rPr>
              <a:t>by substituting </a:t>
            </a:r>
            <a:r>
              <a:rPr lang="en-US" sz="2400" b="1" i="1" dirty="0">
                <a:latin typeface="Times-Italic"/>
              </a:rPr>
              <a:t>H </a:t>
            </a:r>
            <a:r>
              <a:rPr lang="en-US" sz="2400" b="1" i="1" dirty="0" smtClean="0">
                <a:latin typeface="Times-Italic"/>
              </a:rPr>
              <a:t>=</a:t>
            </a:r>
            <a:r>
              <a:rPr lang="en-US" sz="2400" b="1" dirty="0" smtClean="0">
                <a:latin typeface="MathematicalPi-One"/>
              </a:rPr>
              <a:t> </a:t>
            </a:r>
            <a:r>
              <a:rPr lang="en-US" sz="2400" b="1" i="1" dirty="0" err="1">
                <a:latin typeface="Times-Italic"/>
              </a:rPr>
              <a:t>H</a:t>
            </a:r>
            <a:r>
              <a:rPr lang="en-US" sz="2400" b="1" i="1" baseline="-25000" dirty="0" err="1">
                <a:latin typeface="Times-Italic"/>
              </a:rPr>
              <a:t>cr</a:t>
            </a:r>
            <a:r>
              <a:rPr lang="en-US" sz="2400" b="1" i="1" dirty="0">
                <a:latin typeface="Times-Italic"/>
              </a:rPr>
              <a:t> </a:t>
            </a:r>
            <a:r>
              <a:rPr lang="en-US" sz="2400" b="1" dirty="0">
                <a:latin typeface="Times-Roman"/>
              </a:rPr>
              <a:t>and </a:t>
            </a:r>
            <a:r>
              <a:rPr lang="en-US" sz="2400" b="1" i="1" dirty="0">
                <a:latin typeface="Times-Italic"/>
              </a:rPr>
              <a:t>c</a:t>
            </a:r>
            <a:r>
              <a:rPr lang="en-US" sz="2400" b="1" i="1" baseline="-25000" dirty="0">
                <a:latin typeface="Times-Italic"/>
              </a:rPr>
              <a:t>d</a:t>
            </a:r>
            <a:r>
              <a:rPr lang="en-US" sz="2400" b="1" i="1" dirty="0">
                <a:latin typeface="Times-Italic"/>
              </a:rPr>
              <a:t> </a:t>
            </a:r>
            <a:r>
              <a:rPr lang="en-US" sz="2400" b="1" dirty="0">
                <a:latin typeface="MathematicalPi-One"/>
              </a:rPr>
              <a:t> </a:t>
            </a:r>
            <a:r>
              <a:rPr lang="en-US" sz="2400" b="1" dirty="0" smtClean="0">
                <a:latin typeface="MathematicalPi-One"/>
              </a:rPr>
              <a:t>= </a:t>
            </a:r>
            <a:r>
              <a:rPr lang="en-US" sz="2400" b="1" i="1" dirty="0" smtClean="0">
                <a:latin typeface="Times-Italic"/>
              </a:rPr>
              <a:t>c</a:t>
            </a:r>
            <a:r>
              <a:rPr lang="en-US" sz="2400" b="1" i="1" baseline="-25000" dirty="0" smtClean="0">
                <a:latin typeface="Times-Italic"/>
              </a:rPr>
              <a:t>u</a:t>
            </a:r>
            <a:r>
              <a:rPr lang="en-US" sz="2400" b="1" i="1" dirty="0" smtClean="0">
                <a:latin typeface="Times-Italic"/>
              </a:rPr>
              <a:t> </a:t>
            </a:r>
            <a:r>
              <a:rPr lang="en-US" sz="2400" b="1" dirty="0">
                <a:latin typeface="Times-Roman"/>
              </a:rPr>
              <a:t>(full mobilization of the undrained </a:t>
            </a:r>
            <a:r>
              <a:rPr lang="en-US" sz="2400" b="1" dirty="0" smtClean="0">
                <a:latin typeface="Times-Roman"/>
              </a:rPr>
              <a:t>shear strength</a:t>
            </a:r>
            <a:r>
              <a:rPr lang="en-US" sz="2400" b="1" dirty="0">
                <a:latin typeface="Times-Roman"/>
              </a:rPr>
              <a:t>) into the preceding equation</a:t>
            </a:r>
            <a:r>
              <a:rPr lang="en-US" sz="2400" b="1" dirty="0" smtClean="0">
                <a:latin typeface="Times-Roman"/>
              </a:rPr>
              <a:t>. Thus,</a:t>
            </a:r>
            <a:endParaRPr lang="en-US" sz="2400" b="1" dirty="0"/>
          </a:p>
        </p:txBody>
      </p:sp>
      <p:pic>
        <p:nvPicPr>
          <p:cNvPr id="13" name="Picture 12"/>
          <p:cNvPicPr>
            <a:picLocks noChangeAspect="1"/>
          </p:cNvPicPr>
          <p:nvPr/>
        </p:nvPicPr>
        <p:blipFill>
          <a:blip r:embed="rId7"/>
          <a:stretch>
            <a:fillRect/>
          </a:stretch>
        </p:blipFill>
        <p:spPr>
          <a:xfrm>
            <a:off x="794566" y="2829099"/>
            <a:ext cx="1359628" cy="601796"/>
          </a:xfrm>
          <a:prstGeom prst="rect">
            <a:avLst/>
          </a:prstGeom>
        </p:spPr>
      </p:pic>
    </p:spTree>
    <p:extLst>
      <p:ext uri="{BB962C8B-B14F-4D97-AF65-F5344CB8AC3E}">
        <p14:creationId xmlns:p14="http://schemas.microsoft.com/office/powerpoint/2010/main" val="3685201016"/>
      </p:ext>
    </p:extLst>
  </p:cSld>
  <p:clrMapOvr>
    <a:masterClrMapping/>
  </p:clrMapOvr>
  <p:transition advClick="0" advTm="34000">
    <p:dissolv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16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30"/>
          <a:stretch/>
        </p:blipFill>
        <p:spPr bwMode="auto">
          <a:xfrm>
            <a:off x="0" y="1434344"/>
            <a:ext cx="9144000" cy="4459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58480" y="219471"/>
            <a:ext cx="8443153" cy="707886"/>
          </a:xfrm>
          <a:prstGeom prst="rect">
            <a:avLst/>
          </a:prstGeom>
        </p:spPr>
        <p:txBody>
          <a:bodyPr wrap="square">
            <a:spAutoFit/>
          </a:bodyPr>
          <a:lstStyle/>
          <a:p>
            <a:pPr marL="342900" indent="-342900" algn="just" rtl="0" eaLnBrk="1" hangingPunct="1">
              <a:spcBef>
                <a:spcPct val="50000"/>
              </a:spcBef>
              <a:buClr>
                <a:srgbClr val="FF0000"/>
              </a:buClr>
              <a:buFont typeface="Wingdings" panose="05000000000000000000" pitchFamily="2" charset="2"/>
              <a:buChar char="q"/>
            </a:pPr>
            <a:r>
              <a:rPr lang="en-US" sz="2000" b="1" dirty="0" smtClean="0">
                <a:latin typeface="+mn-lt"/>
              </a:rPr>
              <a:t>The results of </a:t>
            </a:r>
            <a:r>
              <a:rPr lang="en-US" sz="2000" b="1" dirty="0" smtClean="0">
                <a:solidFill>
                  <a:srgbClr val="0B0BEF"/>
                </a:solidFill>
                <a:latin typeface="+mn-lt"/>
              </a:rPr>
              <a:t>analytical</a:t>
            </a:r>
            <a:r>
              <a:rPr lang="en-US" sz="2000" b="1" dirty="0" smtClean="0">
                <a:latin typeface="+mn-lt"/>
              </a:rPr>
              <a:t> solution to obtain </a:t>
            </a:r>
            <a:r>
              <a:rPr lang="en-US" sz="2000" b="1" dirty="0" smtClean="0">
                <a:solidFill>
                  <a:srgbClr val="0B0BEF"/>
                </a:solidFill>
                <a:latin typeface="+mn-lt"/>
              </a:rPr>
              <a:t>critical</a:t>
            </a:r>
            <a:r>
              <a:rPr lang="en-US" sz="2000" b="1" dirty="0" smtClean="0">
                <a:latin typeface="+mn-lt"/>
              </a:rPr>
              <a:t> circles was represented graphically as the variation of stability number, </a:t>
            </a:r>
            <a:r>
              <a:rPr lang="en-US" sz="2000" b="1" i="1" dirty="0" smtClean="0">
                <a:solidFill>
                  <a:srgbClr val="0B0BEF"/>
                </a:solidFill>
                <a:latin typeface="+mn-lt"/>
              </a:rPr>
              <a:t>m</a:t>
            </a:r>
            <a:r>
              <a:rPr lang="en-US" sz="2000" b="1" dirty="0" smtClean="0">
                <a:solidFill>
                  <a:srgbClr val="0B0BEF"/>
                </a:solidFill>
                <a:latin typeface="+mn-lt"/>
              </a:rPr>
              <a:t> </a:t>
            </a:r>
            <a:r>
              <a:rPr lang="en-US" sz="2000" b="1" dirty="0" smtClean="0">
                <a:latin typeface="+mn-lt"/>
              </a:rPr>
              <a:t>, with slope angle </a:t>
            </a:r>
            <a:r>
              <a:rPr lang="en-US" sz="2000" b="1" i="1" dirty="0" smtClean="0">
                <a:solidFill>
                  <a:srgbClr val="0B0BEF"/>
                </a:solidFill>
                <a:latin typeface="Symbol" panose="05050102010706020507" pitchFamily="18" charset="2"/>
              </a:rPr>
              <a:t>b</a:t>
            </a:r>
            <a:r>
              <a:rPr lang="en-US" sz="2000" b="1" i="1" dirty="0" smtClean="0">
                <a:latin typeface="Symbol" panose="05050102010706020507" pitchFamily="18" charset="2"/>
              </a:rPr>
              <a:t>.</a:t>
            </a:r>
            <a:endParaRPr lang="en-US" sz="2000" b="1" i="1" dirty="0" smtClean="0">
              <a:solidFill>
                <a:srgbClr val="FF0000"/>
              </a:solidFill>
              <a:effectLst>
                <a:outerShdw blurRad="38100" dist="38100" dir="2700000" algn="tl">
                  <a:srgbClr val="000000">
                    <a:alpha val="43137"/>
                  </a:srgbClr>
                </a:outerShdw>
              </a:effectLst>
              <a:latin typeface="Symbol" panose="05050102010706020507" pitchFamily="18" charset="2"/>
            </a:endParaRPr>
          </a:p>
        </p:txBody>
      </p:sp>
      <p:cxnSp>
        <p:nvCxnSpPr>
          <p:cNvPr id="19" name="Straight Connector 18"/>
          <p:cNvCxnSpPr/>
          <p:nvPr/>
        </p:nvCxnSpPr>
        <p:spPr>
          <a:xfrm rot="5400000" flipH="1" flipV="1">
            <a:off x="3557588" y="2412627"/>
            <a:ext cx="1228725" cy="0"/>
          </a:xfrm>
          <a:prstGeom prst="line">
            <a:avLst/>
          </a:prstGeom>
          <a:ln w="34925">
            <a:solidFill>
              <a:srgbClr val="0B0BEF"/>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143375" y="1979240"/>
            <a:ext cx="1133475" cy="0"/>
          </a:xfrm>
          <a:prstGeom prst="straightConnector1">
            <a:avLst/>
          </a:prstGeom>
          <a:ln w="44450">
            <a:solidFill>
              <a:srgbClr val="0B0BEF"/>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286374" y="1807789"/>
            <a:ext cx="3227005" cy="338554"/>
          </a:xfrm>
          <a:prstGeom prst="rect">
            <a:avLst/>
          </a:prstGeom>
          <a:solidFill>
            <a:srgbClr val="FFFF00"/>
          </a:solidFill>
        </p:spPr>
        <p:txBody>
          <a:bodyPr wrap="square" rtlCol="0">
            <a:spAutoFit/>
          </a:bodyPr>
          <a:lstStyle/>
          <a:p>
            <a:pPr algn="l" rtl="0"/>
            <a:r>
              <a:rPr lang="en-US" sz="1600" b="1" dirty="0" smtClean="0">
                <a:solidFill>
                  <a:srgbClr val="FF3300"/>
                </a:solidFill>
              </a:rPr>
              <a:t>Toe, Midpoint or slope circles </a:t>
            </a:r>
            <a:endParaRPr lang="en-US" sz="1600" b="1" dirty="0">
              <a:solidFill>
                <a:srgbClr val="FF3300"/>
              </a:solidFill>
            </a:endParaRPr>
          </a:p>
        </p:txBody>
      </p:sp>
      <p:sp>
        <p:nvSpPr>
          <p:cNvPr id="24" name="TextBox 23"/>
          <p:cNvSpPr txBox="1"/>
          <p:nvPr/>
        </p:nvSpPr>
        <p:spPr>
          <a:xfrm>
            <a:off x="1627791" y="1800225"/>
            <a:ext cx="1429736" cy="338554"/>
          </a:xfrm>
          <a:prstGeom prst="rect">
            <a:avLst/>
          </a:prstGeom>
          <a:solidFill>
            <a:srgbClr val="FFFF00"/>
          </a:solidFill>
        </p:spPr>
        <p:txBody>
          <a:bodyPr wrap="square" rtlCol="0">
            <a:spAutoFit/>
          </a:bodyPr>
          <a:lstStyle/>
          <a:p>
            <a:pPr algn="l" rtl="0"/>
            <a:r>
              <a:rPr lang="en-US" sz="1600" b="1" dirty="0" smtClean="0">
                <a:solidFill>
                  <a:srgbClr val="FF3300"/>
                </a:solidFill>
              </a:rPr>
              <a:t>Toe slope</a:t>
            </a:r>
            <a:endParaRPr lang="en-US" sz="1600" b="1" dirty="0">
              <a:solidFill>
                <a:srgbClr val="FF3300"/>
              </a:solidFill>
            </a:endParaRPr>
          </a:p>
        </p:txBody>
      </p:sp>
      <p:cxnSp>
        <p:nvCxnSpPr>
          <p:cNvPr id="27" name="Straight Arrow Connector 26"/>
          <p:cNvCxnSpPr/>
          <p:nvPr/>
        </p:nvCxnSpPr>
        <p:spPr>
          <a:xfrm flipH="1">
            <a:off x="3038475" y="1977066"/>
            <a:ext cx="1133475" cy="0"/>
          </a:xfrm>
          <a:prstGeom prst="straightConnector1">
            <a:avLst/>
          </a:prstGeom>
          <a:ln w="44450">
            <a:solidFill>
              <a:srgbClr val="0B0BEF"/>
            </a:solidFill>
            <a:tailEnd type="arrow"/>
          </a:ln>
        </p:spPr>
        <p:style>
          <a:lnRef idx="1">
            <a:schemeClr val="accent1"/>
          </a:lnRef>
          <a:fillRef idx="0">
            <a:schemeClr val="accent1"/>
          </a:fillRef>
          <a:effectRef idx="0">
            <a:schemeClr val="accent1"/>
          </a:effectRef>
          <a:fontRef idx="minor">
            <a:schemeClr val="tx1"/>
          </a:fontRef>
        </p:style>
      </p:cxnSp>
      <p:pic>
        <p:nvPicPr>
          <p:cNvPr id="541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527" y="3540974"/>
            <a:ext cx="1390650" cy="1466850"/>
          </a:xfrm>
          <a:prstGeom prst="rect">
            <a:avLst/>
          </a:prstGeom>
          <a:noFill/>
          <a:ln w="38100">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pic>
        <p:nvPicPr>
          <p:cNvPr id="28" name="Picture 1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912" y="3261170"/>
            <a:ext cx="3405145" cy="1774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1933575" y="4693864"/>
            <a:ext cx="1704975" cy="338554"/>
          </a:xfrm>
          <a:prstGeom prst="rect">
            <a:avLst/>
          </a:prstGeom>
          <a:noFill/>
        </p:spPr>
        <p:txBody>
          <a:bodyPr wrap="square" rtlCol="0">
            <a:spAutoFit/>
          </a:bodyPr>
          <a:lstStyle/>
          <a:p>
            <a:pPr algn="l" rtl="0"/>
            <a:r>
              <a:rPr lang="en-US" sz="1600" b="1" dirty="0" smtClean="0">
                <a:solidFill>
                  <a:srgbClr val="0B0BEF"/>
                </a:solidFill>
              </a:rPr>
              <a:t>Firm Stratum</a:t>
            </a:r>
            <a:endParaRPr lang="en-US" sz="1600" b="1" dirty="0">
              <a:solidFill>
                <a:srgbClr val="0B0BEF"/>
              </a:solidFill>
            </a:endParaRPr>
          </a:p>
        </p:txBody>
      </p:sp>
      <p:cxnSp>
        <p:nvCxnSpPr>
          <p:cNvPr id="13" name="Straight Connector 12"/>
          <p:cNvCxnSpPr/>
          <p:nvPr/>
        </p:nvCxnSpPr>
        <p:spPr>
          <a:xfrm>
            <a:off x="2276475" y="4322389"/>
            <a:ext cx="70485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Arc 13"/>
          <p:cNvSpPr/>
          <p:nvPr/>
        </p:nvSpPr>
        <p:spPr>
          <a:xfrm rot="1189654">
            <a:off x="2314575" y="4131889"/>
            <a:ext cx="276225" cy="276225"/>
          </a:xfrm>
          <a:prstGeom prst="arc">
            <a:avLst>
              <a:gd name="adj1" fmla="val 15058475"/>
              <a:gd name="adj2" fmla="val 0"/>
            </a:avLst>
          </a:prstGeom>
          <a:ln w="2222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a:xfrm>
            <a:off x="2552701" y="3912814"/>
            <a:ext cx="361950" cy="338554"/>
          </a:xfrm>
          <a:prstGeom prst="rect">
            <a:avLst/>
          </a:prstGeom>
          <a:noFill/>
        </p:spPr>
        <p:txBody>
          <a:bodyPr wrap="square" rtlCol="0">
            <a:spAutoFit/>
          </a:bodyPr>
          <a:lstStyle/>
          <a:p>
            <a:pPr algn="l" rtl="0"/>
            <a:r>
              <a:rPr lang="en-US" sz="1600" b="1" i="1" dirty="0" smtClean="0">
                <a:solidFill>
                  <a:srgbClr val="C00000"/>
                </a:solidFill>
                <a:latin typeface="Symbol" pitchFamily="18" charset="2"/>
              </a:rPr>
              <a:t>b</a:t>
            </a:r>
            <a:endParaRPr lang="en-US" sz="1600" b="1" i="1" dirty="0">
              <a:solidFill>
                <a:srgbClr val="C00000"/>
              </a:solidFill>
              <a:latin typeface="Symbol" pitchFamily="18" charset="2"/>
            </a:endParaRPr>
          </a:p>
        </p:txBody>
      </p:sp>
      <p:sp>
        <p:nvSpPr>
          <p:cNvPr id="17" name="Rectangle 16"/>
          <p:cNvSpPr/>
          <p:nvPr/>
        </p:nvSpPr>
        <p:spPr>
          <a:xfrm>
            <a:off x="342409" y="6029729"/>
            <a:ext cx="6592281" cy="400110"/>
          </a:xfrm>
          <a:prstGeom prst="rect">
            <a:avLst/>
          </a:prstGeom>
        </p:spPr>
        <p:txBody>
          <a:bodyPr wrap="square">
            <a:spAutoFit/>
          </a:bodyPr>
          <a:lstStyle/>
          <a:p>
            <a:pPr algn="just" rtl="0"/>
            <a:r>
              <a:rPr lang="en-US" sz="2000" b="1" dirty="0">
                <a:solidFill>
                  <a:srgbClr val="FF0000"/>
                </a:solidFill>
              </a:rPr>
              <a:t>m is obtained from </a:t>
            </a:r>
            <a:r>
              <a:rPr lang="en-US" sz="2000" b="1" dirty="0" smtClean="0">
                <a:solidFill>
                  <a:srgbClr val="FF0000"/>
                </a:solidFill>
              </a:rPr>
              <a:t>this chart depending on angle </a:t>
            </a:r>
            <a:r>
              <a:rPr lang="en-US" sz="2000" b="1" dirty="0" smtClean="0">
                <a:solidFill>
                  <a:srgbClr val="FF0000"/>
                </a:solidFill>
                <a:latin typeface="Symbol" panose="05050102010706020507" pitchFamily="18" charset="2"/>
              </a:rPr>
              <a:t>b.</a:t>
            </a:r>
            <a:endParaRPr lang="en-US" sz="2000" b="1" dirty="0">
              <a:solidFill>
                <a:srgbClr val="FF0000"/>
              </a:solidFill>
            </a:endParaRPr>
          </a:p>
        </p:txBody>
      </p:sp>
    </p:spTree>
    <p:extLst>
      <p:ext uri="{BB962C8B-B14F-4D97-AF65-F5344CB8AC3E}">
        <p14:creationId xmlns:p14="http://schemas.microsoft.com/office/powerpoint/2010/main" val="3607619648"/>
      </p:ext>
    </p:extLst>
  </p:cSld>
  <p:clrMapOvr>
    <a:masterClrMapping/>
  </p:clrMapOvr>
  <p:transition advClick="0" advTm="34000">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383343" y="565411"/>
            <a:ext cx="8253551" cy="3113103"/>
          </a:xfrm>
          <a:prstGeom prst="rect">
            <a:avLst/>
          </a:prstGeom>
        </p:spPr>
      </p:pic>
      <p:sp>
        <p:nvSpPr>
          <p:cNvPr id="16" name="TextBox 15"/>
          <p:cNvSpPr txBox="1"/>
          <p:nvPr/>
        </p:nvSpPr>
        <p:spPr>
          <a:xfrm>
            <a:off x="141297" y="197875"/>
            <a:ext cx="2480166" cy="461665"/>
          </a:xfrm>
          <a:prstGeom prst="rect">
            <a:avLst/>
          </a:prstGeom>
          <a:solidFill>
            <a:srgbClr val="FFFF00"/>
          </a:solidFill>
        </p:spPr>
        <p:txBody>
          <a:bodyPr wrap="none" rtlCol="0">
            <a:spAutoFit/>
          </a:bodyPr>
          <a:lstStyle/>
          <a:p>
            <a:pPr marL="342900" indent="-342900" algn="l" rtl="0">
              <a:buFont typeface="Wingdings" panose="05000000000000000000" pitchFamily="2" charset="2"/>
              <a:buChar char="q"/>
            </a:pPr>
            <a:r>
              <a:rPr lang="en-US" sz="2400" b="1" u="sng" dirty="0" smtClean="0">
                <a:solidFill>
                  <a:srgbClr val="FF0000"/>
                </a:solidFill>
              </a:rPr>
              <a:t>Failure Circle</a:t>
            </a:r>
            <a:endParaRPr lang="en-US" sz="2400" b="1" u="sng" dirty="0">
              <a:solidFill>
                <a:srgbClr val="FF0000"/>
              </a:solidFill>
            </a:endParaRPr>
          </a:p>
        </p:txBody>
      </p:sp>
      <p:sp>
        <p:nvSpPr>
          <p:cNvPr id="17" name="Rectangle 16"/>
          <p:cNvSpPr/>
          <p:nvPr/>
        </p:nvSpPr>
        <p:spPr>
          <a:xfrm>
            <a:off x="242045" y="3792995"/>
            <a:ext cx="8498543" cy="923330"/>
          </a:xfrm>
          <a:prstGeom prst="rect">
            <a:avLst/>
          </a:prstGeom>
        </p:spPr>
        <p:txBody>
          <a:bodyPr wrap="square">
            <a:spAutoFit/>
          </a:bodyPr>
          <a:lstStyle/>
          <a:p>
            <a:pPr marL="285750" indent="-285750" algn="just" rtl="0">
              <a:buFont typeface="Wingdings" panose="05000000000000000000" pitchFamily="2" charset="2"/>
              <a:buChar char="q"/>
            </a:pPr>
            <a:r>
              <a:rPr lang="en-US" b="1" dirty="0">
                <a:latin typeface="Times-Roman"/>
              </a:rPr>
              <a:t>For a slope angle </a:t>
            </a:r>
            <a:r>
              <a:rPr lang="en-US" b="1" i="1" dirty="0">
                <a:latin typeface="Symbol" panose="05050102010706020507" pitchFamily="18" charset="2"/>
              </a:rPr>
              <a:t>b</a:t>
            </a:r>
            <a:r>
              <a:rPr lang="en-US" b="1" i="1" dirty="0">
                <a:latin typeface="MathematicalPiOneOblique"/>
              </a:rPr>
              <a:t> </a:t>
            </a:r>
            <a:r>
              <a:rPr lang="en-US" b="1" dirty="0" smtClean="0">
                <a:latin typeface="Times-Roman"/>
              </a:rPr>
              <a:t>&gt; 53</a:t>
            </a:r>
            <a:r>
              <a:rPr lang="en-US" b="1" dirty="0">
                <a:latin typeface="Times-Roman"/>
              </a:rPr>
              <a:t>°, the critical circle is always </a:t>
            </a:r>
            <a:r>
              <a:rPr lang="en-US" b="1" dirty="0">
                <a:solidFill>
                  <a:srgbClr val="0000FF"/>
                </a:solidFill>
                <a:latin typeface="Times-Roman"/>
              </a:rPr>
              <a:t>a toe </a:t>
            </a:r>
            <a:r>
              <a:rPr lang="en-US" b="1" dirty="0">
                <a:latin typeface="Times-Roman"/>
              </a:rPr>
              <a:t>circle</a:t>
            </a:r>
            <a:r>
              <a:rPr lang="en-US" b="1" dirty="0" smtClean="0">
                <a:latin typeface="Times-Roman"/>
              </a:rPr>
              <a:t>. The </a:t>
            </a:r>
            <a:r>
              <a:rPr lang="en-US" b="1" dirty="0">
                <a:latin typeface="Times-Roman"/>
              </a:rPr>
              <a:t>location of the center of the critical toe circle may be found with the aid </a:t>
            </a:r>
            <a:r>
              <a:rPr lang="en-US" b="1" dirty="0" smtClean="0">
                <a:latin typeface="Times-Roman"/>
              </a:rPr>
              <a:t>of Figure </a:t>
            </a:r>
            <a:r>
              <a:rPr lang="en-US" b="1" dirty="0">
                <a:latin typeface="Times-Roman"/>
              </a:rPr>
              <a:t>15.14.</a:t>
            </a:r>
            <a:endParaRPr lang="en-US" b="1" dirty="0"/>
          </a:p>
        </p:txBody>
      </p:sp>
      <p:sp>
        <p:nvSpPr>
          <p:cNvPr id="18" name="Rectangle 17"/>
          <p:cNvSpPr/>
          <p:nvPr/>
        </p:nvSpPr>
        <p:spPr>
          <a:xfrm>
            <a:off x="242045" y="4830806"/>
            <a:ext cx="8495597" cy="923330"/>
          </a:xfrm>
          <a:prstGeom prst="rect">
            <a:avLst/>
          </a:prstGeom>
        </p:spPr>
        <p:txBody>
          <a:bodyPr wrap="square">
            <a:spAutoFit/>
          </a:bodyPr>
          <a:lstStyle/>
          <a:p>
            <a:pPr marL="285750" indent="-285750" algn="just" rtl="0">
              <a:buFont typeface="Wingdings" panose="05000000000000000000" pitchFamily="2" charset="2"/>
              <a:buChar char="q"/>
            </a:pPr>
            <a:r>
              <a:rPr lang="en-US" b="1" dirty="0">
                <a:latin typeface="Times-Roman"/>
              </a:rPr>
              <a:t>For </a:t>
            </a:r>
            <a:r>
              <a:rPr lang="en-US" b="1" dirty="0" smtClean="0">
                <a:latin typeface="Symbol" panose="05050102010706020507" pitchFamily="18" charset="2"/>
              </a:rPr>
              <a:t>b</a:t>
            </a:r>
            <a:r>
              <a:rPr lang="en-US" b="1" dirty="0" smtClean="0">
                <a:latin typeface="Times-Roman"/>
              </a:rPr>
              <a:t> &lt; 53</a:t>
            </a:r>
            <a:r>
              <a:rPr lang="en-US" b="1" dirty="0">
                <a:latin typeface="Times-Roman"/>
              </a:rPr>
              <a:t>°, the critical circle may be </a:t>
            </a:r>
            <a:r>
              <a:rPr lang="en-US" b="1" dirty="0">
                <a:solidFill>
                  <a:srgbClr val="0000FF"/>
                </a:solidFill>
                <a:latin typeface="Times-Roman"/>
              </a:rPr>
              <a:t>a toe, slope, or midpoint circle</a:t>
            </a:r>
            <a:r>
              <a:rPr lang="en-US" b="1" dirty="0">
                <a:latin typeface="Times-Roman"/>
              </a:rPr>
              <a:t>, depending </a:t>
            </a:r>
            <a:r>
              <a:rPr lang="en-US" b="1" dirty="0" smtClean="0">
                <a:latin typeface="Times-Roman"/>
              </a:rPr>
              <a:t>on the </a:t>
            </a:r>
            <a:r>
              <a:rPr lang="en-US" b="1" dirty="0">
                <a:latin typeface="Times-Roman"/>
              </a:rPr>
              <a:t>location of the firm base under the slope. This is called the depth function, </a:t>
            </a:r>
            <a:r>
              <a:rPr lang="en-US" b="1" dirty="0" smtClean="0">
                <a:latin typeface="Times-Roman"/>
              </a:rPr>
              <a:t>which is </a:t>
            </a:r>
            <a:r>
              <a:rPr lang="en-US" b="1" dirty="0">
                <a:latin typeface="Times-Roman"/>
              </a:rPr>
              <a:t>defined as</a:t>
            </a:r>
          </a:p>
        </p:txBody>
      </p:sp>
      <p:pic>
        <p:nvPicPr>
          <p:cNvPr id="19" name="Picture 18"/>
          <p:cNvPicPr>
            <a:picLocks noChangeAspect="1"/>
          </p:cNvPicPr>
          <p:nvPr/>
        </p:nvPicPr>
        <p:blipFill>
          <a:blip r:embed="rId3"/>
          <a:stretch>
            <a:fillRect/>
          </a:stretch>
        </p:blipFill>
        <p:spPr>
          <a:xfrm>
            <a:off x="2231497" y="5868617"/>
            <a:ext cx="5760011" cy="786274"/>
          </a:xfrm>
          <a:prstGeom prst="rect">
            <a:avLst/>
          </a:prstGeom>
        </p:spPr>
      </p:pic>
    </p:spTree>
    <p:extLst>
      <p:ext uri="{BB962C8B-B14F-4D97-AF65-F5344CB8AC3E}">
        <p14:creationId xmlns:p14="http://schemas.microsoft.com/office/powerpoint/2010/main" val="124605732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4189612" y="1705833"/>
            <a:ext cx="3407976" cy="5012347"/>
            <a:chOff x="4646812" y="1139253"/>
            <a:chExt cx="3844970" cy="5578928"/>
          </a:xfrm>
        </p:grpSpPr>
        <p:grpSp>
          <p:nvGrpSpPr>
            <p:cNvPr id="29" name="Group 28"/>
            <p:cNvGrpSpPr/>
            <p:nvPr/>
          </p:nvGrpSpPr>
          <p:grpSpPr>
            <a:xfrm>
              <a:off x="4646812" y="1139253"/>
              <a:ext cx="3801729" cy="5578928"/>
              <a:chOff x="4646812" y="1139253"/>
              <a:chExt cx="3801729" cy="5578928"/>
            </a:xfrm>
          </p:grpSpPr>
          <p:pic>
            <p:nvPicPr>
              <p:cNvPr id="6" name="Picture 5"/>
              <p:cNvPicPr>
                <a:picLocks noChangeAspect="1"/>
              </p:cNvPicPr>
              <p:nvPr/>
            </p:nvPicPr>
            <p:blipFill rotWithShape="1">
              <a:blip r:embed="rId3">
                <a:lum bright="-20000" contrast="40000"/>
              </a:blip>
              <a:srcRect b="4747"/>
              <a:stretch/>
            </p:blipFill>
            <p:spPr>
              <a:xfrm>
                <a:off x="4794193" y="1139253"/>
                <a:ext cx="3654348" cy="5483468"/>
              </a:xfrm>
              <a:prstGeom prst="rect">
                <a:avLst/>
              </a:prstGeom>
            </p:spPr>
          </p:pic>
          <p:pic>
            <p:nvPicPr>
              <p:cNvPr id="18" name="Picture 17"/>
              <p:cNvPicPr>
                <a:picLocks noChangeAspect="1"/>
              </p:cNvPicPr>
              <p:nvPr/>
            </p:nvPicPr>
            <p:blipFill>
              <a:blip r:embed="rId4">
                <a:lum bright="-20000" contrast="40000"/>
              </a:blip>
              <a:stretch>
                <a:fillRect/>
              </a:stretch>
            </p:blipFill>
            <p:spPr>
              <a:xfrm>
                <a:off x="7123891" y="3554403"/>
                <a:ext cx="253828" cy="266766"/>
              </a:xfrm>
              <a:prstGeom prst="rect">
                <a:avLst/>
              </a:prstGeom>
            </p:spPr>
          </p:pic>
          <p:pic>
            <p:nvPicPr>
              <p:cNvPr id="19" name="Picture 18"/>
              <p:cNvPicPr>
                <a:picLocks noChangeAspect="1"/>
              </p:cNvPicPr>
              <p:nvPr/>
            </p:nvPicPr>
            <p:blipFill>
              <a:blip r:embed="rId5">
                <a:lum bright="-20000" contrast="40000"/>
              </a:blip>
              <a:stretch>
                <a:fillRect/>
              </a:stretch>
            </p:blipFill>
            <p:spPr>
              <a:xfrm>
                <a:off x="4646812" y="3197836"/>
                <a:ext cx="391973" cy="1438558"/>
              </a:xfrm>
              <a:prstGeom prst="rect">
                <a:avLst/>
              </a:prstGeom>
            </p:spPr>
          </p:pic>
          <p:pic>
            <p:nvPicPr>
              <p:cNvPr id="20" name="Picture 19"/>
              <p:cNvPicPr>
                <a:picLocks noChangeAspect="1"/>
              </p:cNvPicPr>
              <p:nvPr/>
            </p:nvPicPr>
            <p:blipFill>
              <a:blip r:embed="rId6">
                <a:lum bright="-20000" contrast="40000"/>
              </a:blip>
              <a:stretch>
                <a:fillRect/>
              </a:stretch>
            </p:blipFill>
            <p:spPr>
              <a:xfrm>
                <a:off x="6489661" y="6438712"/>
                <a:ext cx="659953" cy="279469"/>
              </a:xfrm>
              <a:prstGeom prst="rect">
                <a:avLst/>
              </a:prstGeom>
            </p:spPr>
          </p:pic>
          <p:pic>
            <p:nvPicPr>
              <p:cNvPr id="21" name="Picture 20"/>
              <p:cNvPicPr>
                <a:picLocks noChangeAspect="1"/>
              </p:cNvPicPr>
              <p:nvPr/>
            </p:nvPicPr>
            <p:blipFill>
              <a:blip r:embed="rId7">
                <a:lum bright="-20000" contrast="40000"/>
              </a:blip>
              <a:stretch>
                <a:fillRect/>
              </a:stretch>
            </p:blipFill>
            <p:spPr>
              <a:xfrm>
                <a:off x="6382335" y="5113324"/>
                <a:ext cx="203063" cy="177844"/>
              </a:xfrm>
              <a:prstGeom prst="rect">
                <a:avLst/>
              </a:prstGeom>
            </p:spPr>
          </p:pic>
        </p:grpSp>
        <p:sp>
          <p:nvSpPr>
            <p:cNvPr id="27" name="Rectangle 26"/>
            <p:cNvSpPr/>
            <p:nvPr/>
          </p:nvSpPr>
          <p:spPr>
            <a:xfrm>
              <a:off x="6664023" y="1197888"/>
              <a:ext cx="1827759" cy="1587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pic>
          <p:nvPicPr>
            <p:cNvPr id="30" name="Picture 29"/>
            <p:cNvPicPr>
              <a:picLocks noChangeAspect="1"/>
            </p:cNvPicPr>
            <p:nvPr/>
          </p:nvPicPr>
          <p:blipFill>
            <a:blip r:embed="rId8">
              <a:grayscl/>
              <a:lum bright="-20000" contrast="40000"/>
            </a:blip>
            <a:stretch>
              <a:fillRect/>
            </a:stretch>
          </p:blipFill>
          <p:spPr>
            <a:xfrm>
              <a:off x="6819637" y="1705834"/>
              <a:ext cx="1370672" cy="330281"/>
            </a:xfrm>
            <a:prstGeom prst="rect">
              <a:avLst/>
            </a:prstGeom>
          </p:spPr>
        </p:pic>
      </p:grpSp>
      <p:pic>
        <p:nvPicPr>
          <p:cNvPr id="3" name="Picture 2"/>
          <p:cNvPicPr>
            <a:picLocks noChangeAspect="1"/>
          </p:cNvPicPr>
          <p:nvPr/>
        </p:nvPicPr>
        <p:blipFill rotWithShape="1">
          <a:blip r:embed="rId9">
            <a:lum bright="-20000" contrast="40000"/>
          </a:blip>
          <a:srcRect l="5594" t="9157"/>
          <a:stretch/>
        </p:blipFill>
        <p:spPr>
          <a:xfrm>
            <a:off x="464007" y="706048"/>
            <a:ext cx="2686293" cy="674958"/>
          </a:xfrm>
          <a:prstGeom prst="rect">
            <a:avLst/>
          </a:prstGeom>
          <a:ln w="38100">
            <a:solidFill>
              <a:srgbClr val="0070C0"/>
            </a:solidFill>
          </a:ln>
        </p:spPr>
      </p:pic>
      <p:pic>
        <p:nvPicPr>
          <p:cNvPr id="13" name="Picture 12"/>
          <p:cNvPicPr>
            <a:picLocks noChangeAspect="1"/>
          </p:cNvPicPr>
          <p:nvPr/>
        </p:nvPicPr>
        <p:blipFill>
          <a:blip r:embed="rId10">
            <a:lum bright="-20000" contrast="40000"/>
          </a:blip>
          <a:stretch>
            <a:fillRect/>
          </a:stretch>
        </p:blipFill>
        <p:spPr>
          <a:xfrm>
            <a:off x="1290691" y="3133361"/>
            <a:ext cx="2080433" cy="982020"/>
          </a:xfrm>
          <a:prstGeom prst="rect">
            <a:avLst/>
          </a:prstGeom>
          <a:ln w="38100">
            <a:solidFill>
              <a:srgbClr val="0070C0"/>
            </a:solidFill>
          </a:ln>
        </p:spPr>
      </p:pic>
      <p:sp>
        <p:nvSpPr>
          <p:cNvPr id="17" name="Rectangle 16"/>
          <p:cNvSpPr/>
          <p:nvPr/>
        </p:nvSpPr>
        <p:spPr>
          <a:xfrm>
            <a:off x="153809" y="3367203"/>
            <a:ext cx="1031051" cy="369332"/>
          </a:xfrm>
          <a:prstGeom prst="rect">
            <a:avLst/>
          </a:prstGeom>
        </p:spPr>
        <p:txBody>
          <a:bodyPr wrap="none">
            <a:spAutoFit/>
          </a:bodyPr>
          <a:lstStyle/>
          <a:p>
            <a:pPr algn="l" rtl="0"/>
            <a:r>
              <a:rPr lang="en-US" b="1" dirty="0">
                <a:solidFill>
                  <a:schemeClr val="tx1">
                    <a:lumMod val="50000"/>
                    <a:lumOff val="50000"/>
                  </a:schemeClr>
                </a:solidFill>
              </a:rPr>
              <a:t>(radius)</a:t>
            </a:r>
          </a:p>
        </p:txBody>
      </p:sp>
      <p:cxnSp>
        <p:nvCxnSpPr>
          <p:cNvPr id="7" name="Straight Connector 6"/>
          <p:cNvCxnSpPr/>
          <p:nvPr/>
        </p:nvCxnSpPr>
        <p:spPr>
          <a:xfrm flipV="1">
            <a:off x="5385605" y="1705833"/>
            <a:ext cx="0" cy="4541892"/>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660391" y="2511613"/>
            <a:ext cx="725214" cy="0"/>
          </a:xfrm>
          <a:prstGeom prst="straightConnector1">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4660391" y="5792543"/>
            <a:ext cx="725214" cy="0"/>
          </a:xfrm>
          <a:prstGeom prst="straightConnector1">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349437" y="6156434"/>
            <a:ext cx="400050" cy="4000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7069025" y="5045475"/>
            <a:ext cx="1980029" cy="461665"/>
          </a:xfrm>
          <a:prstGeom prst="rect">
            <a:avLst/>
          </a:prstGeom>
          <a:solidFill>
            <a:srgbClr val="FFFF00"/>
          </a:solidFill>
        </p:spPr>
        <p:txBody>
          <a:bodyPr wrap="none">
            <a:spAutoFit/>
          </a:bodyPr>
          <a:lstStyle/>
          <a:p>
            <a:pPr algn="l" rtl="0"/>
            <a:r>
              <a:rPr lang="en-US" sz="2400" b="1" dirty="0">
                <a:solidFill>
                  <a:srgbClr val="FF0000"/>
                </a:solidFill>
              </a:rPr>
              <a:t>Figure </a:t>
            </a:r>
            <a:r>
              <a:rPr lang="en-US" sz="2400" b="1" dirty="0" smtClean="0">
                <a:solidFill>
                  <a:srgbClr val="FF0000"/>
                </a:solidFill>
              </a:rPr>
              <a:t>15.14</a:t>
            </a:r>
            <a:endParaRPr lang="en-US" sz="2400" b="1" dirty="0">
              <a:solidFill>
                <a:srgbClr val="FF0000"/>
              </a:solidFill>
            </a:endParaRPr>
          </a:p>
        </p:txBody>
      </p:sp>
      <p:pic>
        <p:nvPicPr>
          <p:cNvPr id="4" name="Picture 3"/>
          <p:cNvPicPr>
            <a:picLocks noChangeAspect="1"/>
          </p:cNvPicPr>
          <p:nvPr/>
        </p:nvPicPr>
        <p:blipFill>
          <a:blip r:embed="rId11"/>
          <a:stretch>
            <a:fillRect/>
          </a:stretch>
        </p:blipFill>
        <p:spPr>
          <a:xfrm>
            <a:off x="6157283" y="1257379"/>
            <a:ext cx="2880609" cy="2508468"/>
          </a:xfrm>
          <a:prstGeom prst="rect">
            <a:avLst/>
          </a:prstGeom>
        </p:spPr>
      </p:pic>
      <p:sp>
        <p:nvSpPr>
          <p:cNvPr id="5" name="Rectangle 4"/>
          <p:cNvSpPr/>
          <p:nvPr/>
        </p:nvSpPr>
        <p:spPr>
          <a:xfrm>
            <a:off x="113030" y="85443"/>
            <a:ext cx="7144262" cy="461665"/>
          </a:xfrm>
          <a:prstGeom prst="rect">
            <a:avLst/>
          </a:prstGeom>
        </p:spPr>
        <p:txBody>
          <a:bodyPr wrap="square">
            <a:spAutoFit/>
          </a:bodyPr>
          <a:lstStyle/>
          <a:p>
            <a:pPr algn="l" rtl="0"/>
            <a:r>
              <a:rPr lang="en-US" sz="2400" b="1" u="sng" dirty="0" smtClean="0">
                <a:solidFill>
                  <a:srgbClr val="7030A0"/>
                </a:solidFill>
                <a:latin typeface="Times-Roman"/>
              </a:rPr>
              <a:t>Location </a:t>
            </a:r>
            <a:r>
              <a:rPr lang="en-US" sz="2400" b="1" u="sng" dirty="0">
                <a:solidFill>
                  <a:srgbClr val="7030A0"/>
                </a:solidFill>
                <a:latin typeface="Times-Roman"/>
              </a:rPr>
              <a:t>of the center of the critical </a:t>
            </a:r>
            <a:r>
              <a:rPr lang="en-US" sz="2400" b="1" u="sng" dirty="0">
                <a:solidFill>
                  <a:srgbClr val="FF0000"/>
                </a:solidFill>
                <a:latin typeface="Times-Roman"/>
              </a:rPr>
              <a:t>toe</a:t>
            </a:r>
            <a:r>
              <a:rPr lang="en-US" sz="2400" b="1" u="sng" dirty="0">
                <a:solidFill>
                  <a:srgbClr val="7030A0"/>
                </a:solidFill>
                <a:latin typeface="Times-Roman"/>
              </a:rPr>
              <a:t> circle</a:t>
            </a:r>
            <a:endParaRPr lang="en-US" sz="2400" b="1" u="sng" dirty="0">
              <a:solidFill>
                <a:srgbClr val="7030A0"/>
              </a:solidFill>
            </a:endParaRPr>
          </a:p>
        </p:txBody>
      </p:sp>
      <p:sp>
        <p:nvSpPr>
          <p:cNvPr id="8" name="Rectangle 7"/>
          <p:cNvSpPr/>
          <p:nvPr/>
        </p:nvSpPr>
        <p:spPr>
          <a:xfrm>
            <a:off x="317214" y="1541657"/>
            <a:ext cx="4296713" cy="1015663"/>
          </a:xfrm>
          <a:prstGeom prst="rect">
            <a:avLst/>
          </a:prstGeom>
        </p:spPr>
        <p:txBody>
          <a:bodyPr wrap="square">
            <a:spAutoFit/>
          </a:bodyPr>
          <a:lstStyle/>
          <a:p>
            <a:pPr algn="l" rtl="0"/>
            <a:r>
              <a:rPr lang="en-US" sz="2000" b="1" dirty="0">
                <a:latin typeface="Times-Roman"/>
              </a:rPr>
              <a:t>The location of the center of the critical toe circle may be found with the aid </a:t>
            </a:r>
            <a:r>
              <a:rPr lang="en-US" sz="2000" b="1" dirty="0" smtClean="0">
                <a:latin typeface="Times-Roman"/>
              </a:rPr>
              <a:t>of </a:t>
            </a:r>
            <a:r>
              <a:rPr lang="en-US" sz="2000" b="1" dirty="0" smtClean="0">
                <a:solidFill>
                  <a:srgbClr val="0000FF"/>
                </a:solidFill>
                <a:latin typeface="Times-Roman"/>
              </a:rPr>
              <a:t>Figure</a:t>
            </a:r>
            <a:r>
              <a:rPr lang="en-US" sz="2000" b="1" dirty="0" smtClean="0">
                <a:latin typeface="Times-Roman"/>
              </a:rPr>
              <a:t> </a:t>
            </a:r>
            <a:r>
              <a:rPr lang="en-US" sz="2000" b="1" dirty="0">
                <a:solidFill>
                  <a:srgbClr val="0000FF"/>
                </a:solidFill>
                <a:latin typeface="Times-Roman"/>
              </a:rPr>
              <a:t>15.14</a:t>
            </a:r>
            <a:endParaRPr lang="en-US" sz="2000" b="1" dirty="0">
              <a:solidFill>
                <a:srgbClr val="0000FF"/>
              </a:solidFill>
            </a:endParaRPr>
          </a:p>
        </p:txBody>
      </p:sp>
    </p:spTree>
    <p:extLst>
      <p:ext uri="{BB962C8B-B14F-4D97-AF65-F5344CB8AC3E}">
        <p14:creationId xmlns:p14="http://schemas.microsoft.com/office/powerpoint/2010/main" val="277291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639816" y="1860890"/>
            <a:ext cx="6230612" cy="1323439"/>
          </a:xfrm>
          <a:prstGeom prst="rect">
            <a:avLst/>
          </a:prstGeom>
        </p:spPr>
        <p:txBody>
          <a:bodyPr wrap="square">
            <a:spAutoFit/>
          </a:bodyPr>
          <a:lstStyle/>
          <a:p>
            <a:pPr algn="just" rtl="0"/>
            <a:r>
              <a:rPr lang="en-US" sz="2000" b="1" dirty="0">
                <a:solidFill>
                  <a:srgbClr val="0B0BEF"/>
                </a:solidFill>
              </a:rPr>
              <a:t>When the critical circle is a </a:t>
            </a:r>
            <a:r>
              <a:rPr lang="en-US" sz="2000" b="1" dirty="0">
                <a:solidFill>
                  <a:srgbClr val="FF0000"/>
                </a:solidFill>
              </a:rPr>
              <a:t>midpoint</a:t>
            </a:r>
            <a:r>
              <a:rPr lang="en-US" sz="2000" b="1" dirty="0">
                <a:solidFill>
                  <a:srgbClr val="0B0BEF"/>
                </a:solidFill>
              </a:rPr>
              <a:t> circle (i.e., the failure surface </a:t>
            </a:r>
            <a:r>
              <a:rPr lang="en-US" sz="2000" b="1" dirty="0" smtClean="0">
                <a:solidFill>
                  <a:srgbClr val="0B0BEF"/>
                </a:solidFill>
              </a:rPr>
              <a:t>is </a:t>
            </a:r>
            <a:r>
              <a:rPr lang="en-US" sz="2000" b="1" dirty="0" smtClean="0">
                <a:solidFill>
                  <a:srgbClr val="FF0000"/>
                </a:solidFill>
              </a:rPr>
              <a:t>tangent</a:t>
            </a:r>
            <a:r>
              <a:rPr lang="en-US" sz="2000" b="1" dirty="0" smtClean="0">
                <a:solidFill>
                  <a:srgbClr val="0B0BEF"/>
                </a:solidFill>
              </a:rPr>
              <a:t> </a:t>
            </a:r>
            <a:r>
              <a:rPr lang="en-US" sz="2000" b="1" dirty="0">
                <a:solidFill>
                  <a:srgbClr val="0B0BEF"/>
                </a:solidFill>
              </a:rPr>
              <a:t>to the firm base), its position can be determined with the aid </a:t>
            </a:r>
            <a:r>
              <a:rPr lang="en-US" sz="2000" b="1" dirty="0" smtClean="0">
                <a:solidFill>
                  <a:srgbClr val="0B0BEF"/>
                </a:solidFill>
              </a:rPr>
              <a:t>of </a:t>
            </a:r>
            <a:r>
              <a:rPr lang="en-US" sz="2000" b="1" dirty="0" smtClean="0">
                <a:solidFill>
                  <a:srgbClr val="FF0000"/>
                </a:solidFill>
              </a:rPr>
              <a:t>Figure</a:t>
            </a:r>
            <a:r>
              <a:rPr lang="en-US" sz="2000" b="1" dirty="0" smtClean="0">
                <a:solidFill>
                  <a:srgbClr val="0B0BEF"/>
                </a:solidFill>
              </a:rPr>
              <a:t> </a:t>
            </a:r>
            <a:r>
              <a:rPr lang="en-US" sz="2000" b="1" dirty="0">
                <a:solidFill>
                  <a:srgbClr val="FF0000"/>
                </a:solidFill>
              </a:rPr>
              <a:t>15.15</a:t>
            </a:r>
            <a:r>
              <a:rPr lang="en-US" sz="2000" b="1" dirty="0">
                <a:solidFill>
                  <a:srgbClr val="0B0BEF"/>
                </a:solidFill>
              </a:rPr>
              <a:t>.</a:t>
            </a:r>
          </a:p>
        </p:txBody>
      </p:sp>
      <p:grpSp>
        <p:nvGrpSpPr>
          <p:cNvPr id="24" name="Group 23"/>
          <p:cNvGrpSpPr/>
          <p:nvPr/>
        </p:nvGrpSpPr>
        <p:grpSpPr>
          <a:xfrm>
            <a:off x="255219" y="1950692"/>
            <a:ext cx="2240923" cy="1143834"/>
            <a:chOff x="553792" y="1372356"/>
            <a:chExt cx="2240923" cy="1143834"/>
          </a:xfrm>
        </p:grpSpPr>
        <p:pic>
          <p:nvPicPr>
            <p:cNvPr id="15" name="Picture 14"/>
            <p:cNvPicPr>
              <a:picLocks noChangeAspect="1"/>
            </p:cNvPicPr>
            <p:nvPr/>
          </p:nvPicPr>
          <p:blipFill rotWithShape="1">
            <a:blip r:embed="rId3">
              <a:lum bright="-20000" contrast="40000"/>
            </a:blip>
            <a:srcRect l="18276" t="347" r="25623" b="77817"/>
            <a:stretch/>
          </p:blipFill>
          <p:spPr>
            <a:xfrm>
              <a:off x="893228" y="1423872"/>
              <a:ext cx="1478411" cy="455959"/>
            </a:xfrm>
            <a:prstGeom prst="rect">
              <a:avLst/>
            </a:prstGeom>
          </p:spPr>
        </p:pic>
        <p:pic>
          <p:nvPicPr>
            <p:cNvPr id="13" name="Picture 12"/>
            <p:cNvPicPr>
              <a:picLocks noChangeAspect="1"/>
            </p:cNvPicPr>
            <p:nvPr/>
          </p:nvPicPr>
          <p:blipFill>
            <a:blip r:embed="rId4">
              <a:lum bright="-20000" contrast="40000"/>
            </a:blip>
            <a:stretch>
              <a:fillRect/>
            </a:stretch>
          </p:blipFill>
          <p:spPr>
            <a:xfrm>
              <a:off x="727483" y="1918468"/>
              <a:ext cx="1939399" cy="411768"/>
            </a:xfrm>
            <a:prstGeom prst="rect">
              <a:avLst/>
            </a:prstGeom>
          </p:spPr>
        </p:pic>
        <p:sp>
          <p:nvSpPr>
            <p:cNvPr id="14" name="Rectangle 13"/>
            <p:cNvSpPr/>
            <p:nvPr/>
          </p:nvSpPr>
          <p:spPr>
            <a:xfrm>
              <a:off x="553792" y="1372356"/>
              <a:ext cx="2240923" cy="114383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grpSp>
        <p:nvGrpSpPr>
          <p:cNvPr id="19" name="Group 18"/>
          <p:cNvGrpSpPr/>
          <p:nvPr/>
        </p:nvGrpSpPr>
        <p:grpSpPr>
          <a:xfrm>
            <a:off x="4451129" y="3125359"/>
            <a:ext cx="4490114" cy="3562179"/>
            <a:chOff x="4421873" y="3039414"/>
            <a:chExt cx="4490114" cy="3562179"/>
          </a:xfrm>
        </p:grpSpPr>
        <p:pic>
          <p:nvPicPr>
            <p:cNvPr id="2" name="Picture 1"/>
            <p:cNvPicPr>
              <a:picLocks noChangeAspect="1"/>
            </p:cNvPicPr>
            <p:nvPr/>
          </p:nvPicPr>
          <p:blipFill>
            <a:blip r:embed="rId5">
              <a:lum bright="-20000" contrast="40000"/>
            </a:blip>
            <a:stretch>
              <a:fillRect/>
            </a:stretch>
          </p:blipFill>
          <p:spPr>
            <a:xfrm>
              <a:off x="4564016" y="3039414"/>
              <a:ext cx="4347971" cy="3457615"/>
            </a:xfrm>
            <a:prstGeom prst="rect">
              <a:avLst/>
            </a:prstGeom>
          </p:spPr>
        </p:pic>
        <p:sp>
          <p:nvSpPr>
            <p:cNvPr id="8" name="Rectangle 7"/>
            <p:cNvSpPr/>
            <p:nvPr/>
          </p:nvSpPr>
          <p:spPr>
            <a:xfrm>
              <a:off x="6686739" y="3315831"/>
              <a:ext cx="1980029" cy="461665"/>
            </a:xfrm>
            <a:prstGeom prst="rect">
              <a:avLst/>
            </a:prstGeom>
            <a:solidFill>
              <a:srgbClr val="FFFF00"/>
            </a:solidFill>
          </p:spPr>
          <p:txBody>
            <a:bodyPr wrap="none">
              <a:spAutoFit/>
            </a:bodyPr>
            <a:lstStyle/>
            <a:p>
              <a:pPr algn="l" rtl="0"/>
              <a:r>
                <a:rPr lang="en-US" sz="2400" b="1" dirty="0">
                  <a:solidFill>
                    <a:srgbClr val="FF0000"/>
                  </a:solidFill>
                </a:rPr>
                <a:t>Figure 15.15</a:t>
              </a:r>
            </a:p>
          </p:txBody>
        </p:sp>
        <p:pic>
          <p:nvPicPr>
            <p:cNvPr id="16" name="Picture 15"/>
            <p:cNvPicPr>
              <a:picLocks noChangeAspect="1"/>
            </p:cNvPicPr>
            <p:nvPr/>
          </p:nvPicPr>
          <p:blipFill>
            <a:blip r:embed="rId6">
              <a:lum bright="-20000" contrast="40000"/>
            </a:blip>
            <a:stretch>
              <a:fillRect/>
            </a:stretch>
          </p:blipFill>
          <p:spPr>
            <a:xfrm>
              <a:off x="5975666" y="6322124"/>
              <a:ext cx="1726031" cy="279469"/>
            </a:xfrm>
            <a:prstGeom prst="rect">
              <a:avLst/>
            </a:prstGeom>
          </p:spPr>
        </p:pic>
        <p:pic>
          <p:nvPicPr>
            <p:cNvPr id="17" name="Picture 16"/>
            <p:cNvPicPr>
              <a:picLocks noChangeAspect="1"/>
            </p:cNvPicPr>
            <p:nvPr/>
          </p:nvPicPr>
          <p:blipFill>
            <a:blip r:embed="rId7">
              <a:lum bright="-20000" contrast="40000"/>
            </a:blip>
            <a:stretch>
              <a:fillRect/>
            </a:stretch>
          </p:blipFill>
          <p:spPr>
            <a:xfrm>
              <a:off x="4421873" y="4516245"/>
              <a:ext cx="253828" cy="241359"/>
            </a:xfrm>
            <a:prstGeom prst="rect">
              <a:avLst/>
            </a:prstGeom>
          </p:spPr>
        </p:pic>
        <p:pic>
          <p:nvPicPr>
            <p:cNvPr id="18" name="Picture 17"/>
            <p:cNvPicPr>
              <a:picLocks noChangeAspect="1"/>
            </p:cNvPicPr>
            <p:nvPr/>
          </p:nvPicPr>
          <p:blipFill>
            <a:blip r:embed="rId8">
              <a:lum bright="-20000" contrast="40000"/>
            </a:blip>
            <a:stretch>
              <a:fillRect/>
            </a:stretch>
          </p:blipFill>
          <p:spPr>
            <a:xfrm>
              <a:off x="7574176" y="4398356"/>
              <a:ext cx="558422" cy="254063"/>
            </a:xfrm>
            <a:prstGeom prst="rect">
              <a:avLst/>
            </a:prstGeom>
          </p:spPr>
        </p:pic>
      </p:grpSp>
      <p:grpSp>
        <p:nvGrpSpPr>
          <p:cNvPr id="23" name="Group 22"/>
          <p:cNvGrpSpPr/>
          <p:nvPr/>
        </p:nvGrpSpPr>
        <p:grpSpPr>
          <a:xfrm>
            <a:off x="187290" y="3654679"/>
            <a:ext cx="4148211" cy="2578223"/>
            <a:chOff x="158034" y="3568734"/>
            <a:chExt cx="4148211" cy="2578223"/>
          </a:xfrm>
        </p:grpSpPr>
        <p:grpSp>
          <p:nvGrpSpPr>
            <p:cNvPr id="11" name="Group 10"/>
            <p:cNvGrpSpPr/>
            <p:nvPr/>
          </p:nvGrpSpPr>
          <p:grpSpPr>
            <a:xfrm>
              <a:off x="158034" y="3568734"/>
              <a:ext cx="4148211" cy="2578223"/>
              <a:chOff x="128789" y="3634386"/>
              <a:chExt cx="4203214" cy="2512571"/>
            </a:xfrm>
          </p:grpSpPr>
          <p:pic>
            <p:nvPicPr>
              <p:cNvPr id="7" name="Picture 6"/>
              <p:cNvPicPr>
                <a:picLocks noChangeAspect="1"/>
              </p:cNvPicPr>
              <p:nvPr/>
            </p:nvPicPr>
            <p:blipFill>
              <a:blip r:embed="rId9">
                <a:lum bright="-20000" contrast="40000"/>
              </a:blip>
              <a:stretch>
                <a:fillRect/>
              </a:stretch>
            </p:blipFill>
            <p:spPr>
              <a:xfrm>
                <a:off x="128789" y="3634386"/>
                <a:ext cx="4203214" cy="2512571"/>
              </a:xfrm>
              <a:prstGeom prst="rect">
                <a:avLst/>
              </a:prstGeom>
            </p:spPr>
          </p:pic>
          <p:sp>
            <p:nvSpPr>
              <p:cNvPr id="9" name="Rectangle 8"/>
              <p:cNvSpPr/>
              <p:nvPr/>
            </p:nvSpPr>
            <p:spPr>
              <a:xfrm>
                <a:off x="1822450" y="5644598"/>
                <a:ext cx="1291610" cy="359927"/>
              </a:xfrm>
              <a:prstGeom prst="rect">
                <a:avLst/>
              </a:prstGeom>
            </p:spPr>
            <p:txBody>
              <a:bodyPr wrap="none">
                <a:spAutoFit/>
              </a:bodyPr>
              <a:lstStyle/>
              <a:p>
                <a:pPr algn="l" rtl="0"/>
                <a:r>
                  <a:rPr lang="en-US" b="1" dirty="0" smtClean="0"/>
                  <a:t>Firm </a:t>
                </a:r>
                <a:r>
                  <a:rPr lang="en-US" b="1" dirty="0"/>
                  <a:t>base</a:t>
                </a:r>
              </a:p>
            </p:txBody>
          </p:sp>
        </p:grpSp>
        <p:pic>
          <p:nvPicPr>
            <p:cNvPr id="20" name="Picture 19"/>
            <p:cNvPicPr>
              <a:picLocks noChangeAspect="1"/>
            </p:cNvPicPr>
            <p:nvPr/>
          </p:nvPicPr>
          <p:blipFill rotWithShape="1">
            <a:blip r:embed="rId10">
              <a:lum bright="-20000" contrast="40000"/>
            </a:blip>
            <a:srcRect l="13206" t="25753"/>
            <a:stretch/>
          </p:blipFill>
          <p:spPr>
            <a:xfrm>
              <a:off x="927279" y="4855335"/>
              <a:ext cx="308429" cy="207496"/>
            </a:xfrm>
            <a:prstGeom prst="rect">
              <a:avLst/>
            </a:prstGeom>
          </p:spPr>
        </p:pic>
        <p:pic>
          <p:nvPicPr>
            <p:cNvPr id="21" name="Picture 20"/>
            <p:cNvPicPr>
              <a:picLocks noChangeAspect="1"/>
            </p:cNvPicPr>
            <p:nvPr/>
          </p:nvPicPr>
          <p:blipFill rotWithShape="1">
            <a:blip r:embed="rId11">
              <a:lum bright="-20000" contrast="40000"/>
            </a:blip>
            <a:srcRect l="1" r="16585" b="11575"/>
            <a:stretch/>
          </p:blipFill>
          <p:spPr>
            <a:xfrm>
              <a:off x="3876334" y="4566286"/>
              <a:ext cx="296422" cy="224655"/>
            </a:xfrm>
            <a:prstGeom prst="rect">
              <a:avLst/>
            </a:prstGeom>
          </p:spPr>
        </p:pic>
        <p:pic>
          <p:nvPicPr>
            <p:cNvPr id="22" name="Picture 21"/>
            <p:cNvPicPr>
              <a:picLocks noChangeAspect="1"/>
            </p:cNvPicPr>
            <p:nvPr/>
          </p:nvPicPr>
          <p:blipFill>
            <a:blip r:embed="rId12">
              <a:lum bright="-20000" contrast="40000"/>
            </a:blip>
            <a:stretch>
              <a:fillRect/>
            </a:stretch>
          </p:blipFill>
          <p:spPr>
            <a:xfrm>
              <a:off x="2866874" y="4298871"/>
              <a:ext cx="203063" cy="190547"/>
            </a:xfrm>
            <a:prstGeom prst="rect">
              <a:avLst/>
            </a:prstGeom>
          </p:spPr>
        </p:pic>
      </p:grpSp>
      <p:pic>
        <p:nvPicPr>
          <p:cNvPr id="3" name="Picture 2"/>
          <p:cNvPicPr>
            <a:picLocks noChangeAspect="1"/>
          </p:cNvPicPr>
          <p:nvPr/>
        </p:nvPicPr>
        <p:blipFill>
          <a:blip r:embed="rId13"/>
          <a:stretch>
            <a:fillRect/>
          </a:stretch>
        </p:blipFill>
        <p:spPr>
          <a:xfrm>
            <a:off x="299731" y="256124"/>
            <a:ext cx="8396293" cy="1627515"/>
          </a:xfrm>
          <a:prstGeom prst="rect">
            <a:avLst/>
          </a:prstGeom>
          <a:ln>
            <a:solidFill>
              <a:srgbClr val="FF0000"/>
            </a:solidFill>
          </a:ln>
        </p:spPr>
      </p:pic>
      <p:cxnSp>
        <p:nvCxnSpPr>
          <p:cNvPr id="5" name="Straight Connector 4"/>
          <p:cNvCxnSpPr/>
          <p:nvPr/>
        </p:nvCxnSpPr>
        <p:spPr>
          <a:xfrm flipV="1">
            <a:off x="6494929" y="766484"/>
            <a:ext cx="1344706" cy="2689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069582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bright="-20000" contrast="40000"/>
          </a:blip>
          <a:stretch>
            <a:fillRect/>
          </a:stretch>
        </p:blipFill>
        <p:spPr>
          <a:xfrm>
            <a:off x="3274491" y="0"/>
            <a:ext cx="5672876" cy="2537268"/>
          </a:xfrm>
          <a:prstGeom prst="rect">
            <a:avLst/>
          </a:prstGeom>
        </p:spPr>
      </p:pic>
      <p:grpSp>
        <p:nvGrpSpPr>
          <p:cNvPr id="20" name="Group 19"/>
          <p:cNvGrpSpPr/>
          <p:nvPr/>
        </p:nvGrpSpPr>
        <p:grpSpPr>
          <a:xfrm>
            <a:off x="299759" y="1087373"/>
            <a:ext cx="2711077" cy="1143834"/>
            <a:chOff x="528034" y="1372356"/>
            <a:chExt cx="2240923" cy="1143834"/>
          </a:xfrm>
        </p:grpSpPr>
        <p:pic>
          <p:nvPicPr>
            <p:cNvPr id="2" name="Picture 1"/>
            <p:cNvPicPr>
              <a:picLocks noChangeAspect="1"/>
            </p:cNvPicPr>
            <p:nvPr/>
          </p:nvPicPr>
          <p:blipFill rotWithShape="1">
            <a:blip r:embed="rId4">
              <a:lum bright="-20000" contrast="40000"/>
            </a:blip>
            <a:srcRect l="18542" t="3230" r="20365" b="74639"/>
            <a:stretch/>
          </p:blipFill>
          <p:spPr>
            <a:xfrm>
              <a:off x="708338" y="1473701"/>
              <a:ext cx="1639697" cy="470655"/>
            </a:xfrm>
            <a:prstGeom prst="rect">
              <a:avLst/>
            </a:prstGeom>
          </p:spPr>
        </p:pic>
        <p:pic>
          <p:nvPicPr>
            <p:cNvPr id="9" name="Picture 8"/>
            <p:cNvPicPr>
              <a:picLocks noChangeAspect="1"/>
            </p:cNvPicPr>
            <p:nvPr/>
          </p:nvPicPr>
          <p:blipFill rotWithShape="1">
            <a:blip r:embed="rId5">
              <a:lum bright="-20000" contrast="40000"/>
            </a:blip>
            <a:srcRect l="37699" t="3796" b="1"/>
            <a:stretch/>
          </p:blipFill>
          <p:spPr>
            <a:xfrm>
              <a:off x="708338" y="1915006"/>
              <a:ext cx="1639697" cy="400149"/>
            </a:xfrm>
            <a:prstGeom prst="rect">
              <a:avLst/>
            </a:prstGeom>
          </p:spPr>
        </p:pic>
        <p:sp>
          <p:nvSpPr>
            <p:cNvPr id="13" name="Rectangle 12"/>
            <p:cNvSpPr/>
            <p:nvPr/>
          </p:nvSpPr>
          <p:spPr>
            <a:xfrm>
              <a:off x="528034" y="1372356"/>
              <a:ext cx="2240923" cy="1143834"/>
            </a:xfrm>
            <a:prstGeom prst="rect">
              <a:avLst/>
            </a:prstGeom>
            <a:noFill/>
            <a:ln w="381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grpSp>
        <p:nvGrpSpPr>
          <p:cNvPr id="19" name="Group 18"/>
          <p:cNvGrpSpPr/>
          <p:nvPr/>
        </p:nvGrpSpPr>
        <p:grpSpPr>
          <a:xfrm>
            <a:off x="2764842" y="2605609"/>
            <a:ext cx="6228377" cy="3176889"/>
            <a:chOff x="2796184" y="3636048"/>
            <a:chExt cx="6228377" cy="3176889"/>
          </a:xfrm>
        </p:grpSpPr>
        <p:pic>
          <p:nvPicPr>
            <p:cNvPr id="8" name="Picture 7"/>
            <p:cNvPicPr>
              <a:picLocks noChangeAspect="1"/>
            </p:cNvPicPr>
            <p:nvPr/>
          </p:nvPicPr>
          <p:blipFill>
            <a:blip r:embed="rId6">
              <a:lum bright="-20000" contrast="40000"/>
            </a:blip>
            <a:stretch>
              <a:fillRect/>
            </a:stretch>
          </p:blipFill>
          <p:spPr>
            <a:xfrm>
              <a:off x="4215811" y="3636048"/>
              <a:ext cx="4291369" cy="3153915"/>
            </a:xfrm>
            <a:prstGeom prst="rect">
              <a:avLst/>
            </a:prstGeom>
          </p:spPr>
        </p:pic>
        <p:pic>
          <p:nvPicPr>
            <p:cNvPr id="10" name="Picture 9"/>
            <p:cNvPicPr>
              <a:picLocks noChangeAspect="1"/>
            </p:cNvPicPr>
            <p:nvPr/>
          </p:nvPicPr>
          <p:blipFill>
            <a:blip r:embed="rId7">
              <a:lum bright="-20000" contrast="40000"/>
            </a:blip>
            <a:stretch>
              <a:fillRect/>
            </a:stretch>
          </p:blipFill>
          <p:spPr>
            <a:xfrm>
              <a:off x="6234205" y="5800295"/>
              <a:ext cx="203063" cy="228656"/>
            </a:xfrm>
            <a:prstGeom prst="rect">
              <a:avLst/>
            </a:prstGeom>
          </p:spPr>
        </p:pic>
        <p:pic>
          <p:nvPicPr>
            <p:cNvPr id="12" name="Picture 11"/>
            <p:cNvPicPr>
              <a:picLocks noChangeAspect="1"/>
            </p:cNvPicPr>
            <p:nvPr/>
          </p:nvPicPr>
          <p:blipFill>
            <a:blip r:embed="rId8">
              <a:lum bright="-20000" contrast="40000"/>
            </a:blip>
            <a:stretch>
              <a:fillRect/>
            </a:stretch>
          </p:blipFill>
          <p:spPr>
            <a:xfrm>
              <a:off x="5758076" y="5439511"/>
              <a:ext cx="304594" cy="203250"/>
            </a:xfrm>
            <a:prstGeom prst="rect">
              <a:avLst/>
            </a:prstGeom>
          </p:spPr>
        </p:pic>
        <p:pic>
          <p:nvPicPr>
            <p:cNvPr id="14" name="Picture 13"/>
            <p:cNvPicPr>
              <a:picLocks noChangeAspect="1"/>
            </p:cNvPicPr>
            <p:nvPr/>
          </p:nvPicPr>
          <p:blipFill>
            <a:blip r:embed="rId9">
              <a:lum bright="-20000" contrast="40000"/>
            </a:blip>
            <a:stretch>
              <a:fillRect/>
            </a:stretch>
          </p:blipFill>
          <p:spPr>
            <a:xfrm>
              <a:off x="5871736" y="4134708"/>
              <a:ext cx="304594" cy="254063"/>
            </a:xfrm>
            <a:prstGeom prst="rect">
              <a:avLst/>
            </a:prstGeom>
          </p:spPr>
        </p:pic>
        <p:pic>
          <p:nvPicPr>
            <p:cNvPr id="15" name="Picture 14"/>
            <p:cNvPicPr>
              <a:picLocks noChangeAspect="1"/>
            </p:cNvPicPr>
            <p:nvPr/>
          </p:nvPicPr>
          <p:blipFill>
            <a:blip r:embed="rId10">
              <a:lum bright="-20000" contrast="40000"/>
            </a:blip>
            <a:stretch>
              <a:fillRect/>
            </a:stretch>
          </p:blipFill>
          <p:spPr>
            <a:xfrm>
              <a:off x="6335737" y="5459525"/>
              <a:ext cx="203063" cy="190547"/>
            </a:xfrm>
            <a:prstGeom prst="rect">
              <a:avLst/>
            </a:prstGeom>
          </p:spPr>
        </p:pic>
        <p:pic>
          <p:nvPicPr>
            <p:cNvPr id="16" name="Picture 15"/>
            <p:cNvPicPr>
              <a:picLocks noChangeAspect="1"/>
            </p:cNvPicPr>
            <p:nvPr/>
          </p:nvPicPr>
          <p:blipFill>
            <a:blip r:embed="rId11">
              <a:lum bright="-20000" contrast="40000"/>
            </a:blip>
            <a:stretch>
              <a:fillRect/>
            </a:stretch>
          </p:blipFill>
          <p:spPr>
            <a:xfrm>
              <a:off x="6620864" y="4971118"/>
              <a:ext cx="152297" cy="203250"/>
            </a:xfrm>
            <a:prstGeom prst="rect">
              <a:avLst/>
            </a:prstGeom>
          </p:spPr>
        </p:pic>
        <p:pic>
          <p:nvPicPr>
            <p:cNvPr id="17" name="Picture 16"/>
            <p:cNvPicPr>
              <a:picLocks noChangeAspect="1"/>
            </p:cNvPicPr>
            <p:nvPr/>
          </p:nvPicPr>
          <p:blipFill>
            <a:blip r:embed="rId12">
              <a:lum bright="-20000" contrast="40000"/>
            </a:blip>
            <a:stretch>
              <a:fillRect/>
            </a:stretch>
          </p:blipFill>
          <p:spPr>
            <a:xfrm>
              <a:off x="2796184" y="6491336"/>
              <a:ext cx="6228377" cy="321601"/>
            </a:xfrm>
            <a:prstGeom prst="rect">
              <a:avLst/>
            </a:prstGeom>
          </p:spPr>
        </p:pic>
      </p:grpSp>
      <p:pic>
        <p:nvPicPr>
          <p:cNvPr id="18" name="Picture 17"/>
          <p:cNvPicPr>
            <a:picLocks noChangeAspect="1"/>
          </p:cNvPicPr>
          <p:nvPr/>
        </p:nvPicPr>
        <p:blipFill>
          <a:blip r:embed="rId13">
            <a:lum bright="-20000" contrast="40000"/>
          </a:blip>
          <a:stretch>
            <a:fillRect/>
          </a:stretch>
        </p:blipFill>
        <p:spPr>
          <a:xfrm>
            <a:off x="3360638" y="2292550"/>
            <a:ext cx="5076563" cy="266766"/>
          </a:xfrm>
          <a:prstGeom prst="rect">
            <a:avLst/>
          </a:prstGeom>
        </p:spPr>
      </p:pic>
      <p:sp>
        <p:nvSpPr>
          <p:cNvPr id="11" name="Rectangle 10"/>
          <p:cNvSpPr/>
          <p:nvPr/>
        </p:nvSpPr>
        <p:spPr>
          <a:xfrm>
            <a:off x="262166" y="3231300"/>
            <a:ext cx="4593337" cy="1107996"/>
          </a:xfrm>
          <a:prstGeom prst="rect">
            <a:avLst/>
          </a:prstGeom>
        </p:spPr>
        <p:txBody>
          <a:bodyPr wrap="square">
            <a:spAutoFit/>
          </a:bodyPr>
          <a:lstStyle/>
          <a:p>
            <a:pPr algn="just" rtl="0"/>
            <a:r>
              <a:rPr lang="en-US" sz="2200" b="1" dirty="0">
                <a:solidFill>
                  <a:srgbClr val="C00000"/>
                </a:solidFill>
              </a:rPr>
              <a:t>The location of these </a:t>
            </a:r>
            <a:r>
              <a:rPr lang="en-US" sz="2200" b="1" dirty="0" smtClean="0">
                <a:solidFill>
                  <a:srgbClr val="C00000"/>
                </a:solidFill>
              </a:rPr>
              <a:t>circles can </a:t>
            </a:r>
            <a:r>
              <a:rPr lang="en-US" sz="2200" b="1" dirty="0">
                <a:solidFill>
                  <a:srgbClr val="C00000"/>
                </a:solidFill>
              </a:rPr>
              <a:t>be determined with the use of </a:t>
            </a:r>
            <a:r>
              <a:rPr lang="en-US" sz="2200" b="1" dirty="0">
                <a:solidFill>
                  <a:srgbClr val="0000FF"/>
                </a:solidFill>
              </a:rPr>
              <a:t>Figure</a:t>
            </a:r>
            <a:r>
              <a:rPr lang="en-US" sz="2200" b="1" dirty="0">
                <a:solidFill>
                  <a:srgbClr val="C00000"/>
                </a:solidFill>
              </a:rPr>
              <a:t> </a:t>
            </a:r>
            <a:r>
              <a:rPr lang="en-US" sz="2200" b="1" dirty="0">
                <a:solidFill>
                  <a:srgbClr val="0000FF"/>
                </a:solidFill>
              </a:rPr>
              <a:t>15.16</a:t>
            </a:r>
            <a:r>
              <a:rPr lang="en-US" sz="2200" b="1" dirty="0">
                <a:solidFill>
                  <a:srgbClr val="C00000"/>
                </a:solidFill>
              </a:rPr>
              <a:t> </a:t>
            </a:r>
            <a:r>
              <a:rPr lang="en-US" sz="2200" b="1" dirty="0" smtClean="0">
                <a:solidFill>
                  <a:srgbClr val="C00000"/>
                </a:solidFill>
              </a:rPr>
              <a:t>and </a:t>
            </a:r>
            <a:r>
              <a:rPr lang="en-US" sz="2200" b="1" dirty="0" smtClean="0">
                <a:solidFill>
                  <a:srgbClr val="0000FF"/>
                </a:solidFill>
              </a:rPr>
              <a:t>Table</a:t>
            </a:r>
            <a:r>
              <a:rPr lang="en-US" sz="2200" b="1" dirty="0" smtClean="0">
                <a:solidFill>
                  <a:srgbClr val="C00000"/>
                </a:solidFill>
              </a:rPr>
              <a:t> </a:t>
            </a:r>
            <a:r>
              <a:rPr lang="en-US" sz="2200" b="1" dirty="0" smtClean="0">
                <a:solidFill>
                  <a:srgbClr val="0000FF"/>
                </a:solidFill>
              </a:rPr>
              <a:t>15.1</a:t>
            </a:r>
            <a:r>
              <a:rPr lang="en-US" sz="2200" b="1" dirty="0" smtClean="0">
                <a:solidFill>
                  <a:srgbClr val="C00000"/>
                </a:solidFill>
              </a:rPr>
              <a:t>.</a:t>
            </a:r>
            <a:endParaRPr lang="en-US" sz="2200" b="1" dirty="0">
              <a:solidFill>
                <a:srgbClr val="C00000"/>
              </a:solidFill>
            </a:endParaRPr>
          </a:p>
        </p:txBody>
      </p:sp>
      <p:sp>
        <p:nvSpPr>
          <p:cNvPr id="21" name="Rectangle 20"/>
          <p:cNvSpPr/>
          <p:nvPr/>
        </p:nvSpPr>
        <p:spPr>
          <a:xfrm>
            <a:off x="7166307" y="4612322"/>
            <a:ext cx="1980029" cy="461665"/>
          </a:xfrm>
          <a:prstGeom prst="rect">
            <a:avLst/>
          </a:prstGeom>
          <a:solidFill>
            <a:srgbClr val="FFFF00"/>
          </a:solidFill>
        </p:spPr>
        <p:txBody>
          <a:bodyPr wrap="none">
            <a:spAutoFit/>
          </a:bodyPr>
          <a:lstStyle/>
          <a:p>
            <a:pPr algn="l" rtl="0"/>
            <a:r>
              <a:rPr lang="en-US" sz="2400" b="1" dirty="0">
                <a:solidFill>
                  <a:srgbClr val="FF0000"/>
                </a:solidFill>
              </a:rPr>
              <a:t>Figure </a:t>
            </a:r>
            <a:r>
              <a:rPr lang="en-US" sz="2400" b="1" dirty="0" smtClean="0">
                <a:solidFill>
                  <a:srgbClr val="FF0000"/>
                </a:solidFill>
              </a:rPr>
              <a:t>15.16</a:t>
            </a:r>
            <a:endParaRPr lang="en-US" sz="2400" b="1" dirty="0">
              <a:solidFill>
                <a:srgbClr val="FF0000"/>
              </a:solidFill>
            </a:endParaRPr>
          </a:p>
        </p:txBody>
      </p:sp>
      <p:sp>
        <p:nvSpPr>
          <p:cNvPr id="22" name="Rectangle 21"/>
          <p:cNvSpPr/>
          <p:nvPr/>
        </p:nvSpPr>
        <p:spPr>
          <a:xfrm>
            <a:off x="309313" y="5911306"/>
            <a:ext cx="8713304" cy="769441"/>
          </a:xfrm>
          <a:prstGeom prst="rect">
            <a:avLst/>
          </a:prstGeom>
          <a:ln>
            <a:solidFill>
              <a:srgbClr val="FF0000"/>
            </a:solidFill>
          </a:ln>
        </p:spPr>
        <p:txBody>
          <a:bodyPr wrap="square">
            <a:spAutoFit/>
          </a:bodyPr>
          <a:lstStyle/>
          <a:p>
            <a:pPr algn="just" rtl="0"/>
            <a:r>
              <a:rPr lang="en-US" sz="2200" b="1" dirty="0" smtClean="0">
                <a:solidFill>
                  <a:srgbClr val="7030A0"/>
                </a:solidFill>
                <a:latin typeface="+mn-lt"/>
              </a:rPr>
              <a:t>Note that these critical toe circle are </a:t>
            </a:r>
            <a:r>
              <a:rPr lang="en-US" sz="2200" b="1" dirty="0" smtClean="0">
                <a:solidFill>
                  <a:srgbClr val="FF0000"/>
                </a:solidFill>
                <a:latin typeface="+mn-lt"/>
              </a:rPr>
              <a:t>not</a:t>
            </a:r>
            <a:r>
              <a:rPr lang="en-US" sz="2200" b="1" dirty="0" smtClean="0">
                <a:solidFill>
                  <a:srgbClr val="7030A0"/>
                </a:solidFill>
                <a:latin typeface="+mn-lt"/>
              </a:rPr>
              <a:t> necessarily the </a:t>
            </a:r>
            <a:r>
              <a:rPr lang="en-US" sz="2200" b="1" u="sng" dirty="0" smtClean="0">
                <a:solidFill>
                  <a:srgbClr val="FF0000"/>
                </a:solidFill>
                <a:latin typeface="+mn-lt"/>
              </a:rPr>
              <a:t>most</a:t>
            </a:r>
            <a:r>
              <a:rPr lang="en-US" sz="2200" b="1" dirty="0" smtClean="0">
                <a:solidFill>
                  <a:srgbClr val="7030A0"/>
                </a:solidFill>
                <a:latin typeface="+mn-lt"/>
              </a:rPr>
              <a:t> critical circles that exist.</a:t>
            </a:r>
            <a:endParaRPr lang="en-US" sz="2200" b="1" dirty="0">
              <a:solidFill>
                <a:srgbClr val="7030A0"/>
              </a:solidFill>
              <a:latin typeface="+mn-lt"/>
            </a:endParaRPr>
          </a:p>
        </p:txBody>
      </p:sp>
      <p:sp>
        <p:nvSpPr>
          <p:cNvPr id="23" name="Rectangle 22"/>
          <p:cNvSpPr/>
          <p:nvPr/>
        </p:nvSpPr>
        <p:spPr>
          <a:xfrm>
            <a:off x="12320" y="13447"/>
            <a:ext cx="3348318" cy="830997"/>
          </a:xfrm>
          <a:prstGeom prst="rect">
            <a:avLst/>
          </a:prstGeom>
        </p:spPr>
        <p:txBody>
          <a:bodyPr wrap="square">
            <a:spAutoFit/>
          </a:bodyPr>
          <a:lstStyle/>
          <a:p>
            <a:pPr algn="l" rtl="0"/>
            <a:r>
              <a:rPr lang="en-US" sz="2400" b="1" u="sng" dirty="0" smtClean="0">
                <a:solidFill>
                  <a:srgbClr val="7030A0"/>
                </a:solidFill>
                <a:latin typeface="Times-Roman"/>
              </a:rPr>
              <a:t>Critical </a:t>
            </a:r>
            <a:r>
              <a:rPr lang="en-US" sz="2400" b="1" u="sng" dirty="0">
                <a:solidFill>
                  <a:srgbClr val="7030A0"/>
                </a:solidFill>
                <a:latin typeface="Times-Roman"/>
              </a:rPr>
              <a:t>toe circles for slopes </a:t>
            </a:r>
            <a:r>
              <a:rPr lang="en-US" sz="2400" b="1" u="sng" dirty="0" smtClean="0">
                <a:solidFill>
                  <a:srgbClr val="7030A0"/>
                </a:solidFill>
                <a:latin typeface="Times-Roman"/>
              </a:rPr>
              <a:t>with </a:t>
            </a:r>
            <a:r>
              <a:rPr lang="en-US" sz="2400" b="1" u="sng" dirty="0" smtClean="0">
                <a:solidFill>
                  <a:srgbClr val="7030A0"/>
                </a:solidFill>
                <a:latin typeface="Symbol" panose="05050102010706020507" pitchFamily="18" charset="2"/>
              </a:rPr>
              <a:t>b</a:t>
            </a:r>
            <a:r>
              <a:rPr lang="en-US" sz="2400" b="1" u="sng" dirty="0" smtClean="0">
                <a:solidFill>
                  <a:srgbClr val="7030A0"/>
                </a:solidFill>
                <a:latin typeface="Times-Roman"/>
              </a:rPr>
              <a:t> &lt; 53</a:t>
            </a:r>
            <a:r>
              <a:rPr lang="en-US" sz="2400" b="1" u="sng" dirty="0">
                <a:solidFill>
                  <a:srgbClr val="7030A0"/>
                </a:solidFill>
                <a:latin typeface="Times-Roman"/>
              </a:rPr>
              <a:t>°</a:t>
            </a:r>
          </a:p>
        </p:txBody>
      </p:sp>
    </p:spTree>
    <p:extLst>
      <p:ext uri="{BB962C8B-B14F-4D97-AF65-F5344CB8AC3E}">
        <p14:creationId xmlns:p14="http://schemas.microsoft.com/office/powerpoint/2010/main" val="97168375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30"/>
          <a:stretch/>
        </p:blipFill>
        <p:spPr bwMode="auto">
          <a:xfrm>
            <a:off x="0" y="1025286"/>
            <a:ext cx="9144000" cy="4459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66700" y="0"/>
            <a:ext cx="5562600" cy="923330"/>
          </a:xfrm>
          <a:prstGeom prst="rect">
            <a:avLst/>
          </a:prstGeom>
        </p:spPr>
        <p:txBody>
          <a:bodyPr wrap="square">
            <a:spAutoFit/>
          </a:bodyPr>
          <a:lstStyle/>
          <a:p>
            <a:pPr algn="l" rtl="0" eaLnBrk="1" hangingPunct="1">
              <a:spcBef>
                <a:spcPct val="50000"/>
              </a:spcBef>
            </a:pPr>
            <a:r>
              <a:rPr lang="en-US" sz="2400" b="1" dirty="0" smtClean="0">
                <a:solidFill>
                  <a:srgbClr val="FF0000"/>
                </a:solidFill>
                <a:latin typeface="+mn-lt"/>
              </a:rPr>
              <a:t>How to use the stability chart?</a:t>
            </a:r>
            <a:endParaRPr lang="en-US" sz="2000" b="1" dirty="0" smtClean="0">
              <a:solidFill>
                <a:srgbClr val="FF0000"/>
              </a:solidFill>
              <a:latin typeface="+mn-lt"/>
            </a:endParaRPr>
          </a:p>
          <a:p>
            <a:pPr algn="l" rtl="0" eaLnBrk="1" hangingPunct="1">
              <a:spcBef>
                <a:spcPct val="50000"/>
              </a:spcBef>
            </a:pPr>
            <a:r>
              <a:rPr lang="en-US" sz="2000" b="1" dirty="0" smtClean="0">
                <a:latin typeface="+mn-lt"/>
              </a:rPr>
              <a:t>Given: </a:t>
            </a:r>
            <a:r>
              <a:rPr lang="en-US" sz="2000" b="1" i="1" dirty="0" smtClean="0">
                <a:solidFill>
                  <a:srgbClr val="FF0000"/>
                </a:solidFill>
                <a:latin typeface="Symbol" pitchFamily="18" charset="2"/>
              </a:rPr>
              <a:t>b  </a:t>
            </a:r>
            <a:r>
              <a:rPr lang="en-US" sz="2000" b="1" dirty="0" smtClean="0">
                <a:solidFill>
                  <a:srgbClr val="FF0000"/>
                </a:solidFill>
                <a:latin typeface="Symbol" pitchFamily="18" charset="2"/>
              </a:rPr>
              <a:t>=  60</a:t>
            </a:r>
            <a:r>
              <a:rPr lang="en-US" sz="2000" b="1" baseline="30000" dirty="0" smtClean="0">
                <a:solidFill>
                  <a:srgbClr val="FF0000"/>
                </a:solidFill>
                <a:latin typeface="Symbol" pitchFamily="18" charset="2"/>
              </a:rPr>
              <a:t>o</a:t>
            </a:r>
            <a:r>
              <a:rPr lang="en-US" sz="2000" b="1" dirty="0" smtClean="0">
                <a:latin typeface="+mn-lt"/>
              </a:rPr>
              <a:t>, H, </a:t>
            </a:r>
            <a:r>
              <a:rPr lang="en-US" sz="2000" b="1" i="1" dirty="0" smtClean="0">
                <a:latin typeface="Symbol" pitchFamily="18" charset="2"/>
              </a:rPr>
              <a:t>g</a:t>
            </a:r>
            <a:r>
              <a:rPr lang="en-US" sz="2000" b="1" dirty="0" smtClean="0">
                <a:latin typeface="+mn-lt"/>
              </a:rPr>
              <a:t>, </a:t>
            </a:r>
            <a:r>
              <a:rPr lang="en-US" sz="2000" b="1" i="1" dirty="0" smtClean="0">
                <a:latin typeface="Times New Roman" pitchFamily="18" charset="0"/>
                <a:cs typeface="Times New Roman" pitchFamily="18" charset="0"/>
              </a:rPr>
              <a:t>c</a:t>
            </a:r>
            <a:r>
              <a:rPr lang="en-US" sz="2000" b="1" i="1" baseline="-25000" dirty="0" smtClean="0">
                <a:latin typeface="Times New Roman" pitchFamily="18" charset="0"/>
                <a:cs typeface="Times New Roman" pitchFamily="18" charset="0"/>
              </a:rPr>
              <a:t>u</a:t>
            </a:r>
            <a:r>
              <a:rPr lang="en-US" sz="2000" b="1" dirty="0" smtClean="0">
                <a:latin typeface="+mn-lt"/>
              </a:rPr>
              <a:t>          Required: min </a:t>
            </a:r>
            <a:r>
              <a:rPr lang="en-US" sz="2000" b="1" i="1" dirty="0" smtClean="0">
                <a:latin typeface="Times New Roman" pitchFamily="18" charset="0"/>
                <a:cs typeface="Times New Roman" pitchFamily="18" charset="0"/>
              </a:rPr>
              <a:t>F</a:t>
            </a:r>
            <a:r>
              <a:rPr lang="en-US" sz="2000" b="1" i="1" baseline="-25000" dirty="0" smtClean="0">
                <a:latin typeface="Times New Roman" pitchFamily="18" charset="0"/>
                <a:cs typeface="Times New Roman" pitchFamily="18" charset="0"/>
              </a:rPr>
              <a:t>s</a:t>
            </a:r>
          </a:p>
        </p:txBody>
      </p:sp>
      <p:cxnSp>
        <p:nvCxnSpPr>
          <p:cNvPr id="4" name="Straight Connector 3"/>
          <p:cNvCxnSpPr/>
          <p:nvPr/>
        </p:nvCxnSpPr>
        <p:spPr>
          <a:xfrm rot="16200000" flipV="1">
            <a:off x="2395537" y="3568625"/>
            <a:ext cx="2219325" cy="19050"/>
          </a:xfrm>
          <a:prstGeom prst="line">
            <a:avLst/>
          </a:prstGeom>
          <a:ln w="25400">
            <a:solidFill>
              <a:srgbClr val="FF0000"/>
            </a:solidFill>
            <a:prstDash val="lgDash"/>
            <a:tailEnd type="stealth" w="lg" len="lg"/>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flipV="1">
            <a:off x="1022459" y="2468488"/>
            <a:ext cx="2495552" cy="19050"/>
          </a:xfrm>
          <a:prstGeom prst="line">
            <a:avLst/>
          </a:prstGeom>
          <a:ln w="25400">
            <a:solidFill>
              <a:srgbClr val="FF0000"/>
            </a:solidFill>
            <a:prstDash val="lgDash"/>
            <a:tailEnd type="stealth" w="lg" len="lg"/>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028700" y="2046431"/>
            <a:ext cx="1219200" cy="369332"/>
          </a:xfrm>
          <a:prstGeom prst="rect">
            <a:avLst/>
          </a:prstGeom>
          <a:noFill/>
        </p:spPr>
        <p:txBody>
          <a:bodyPr wrap="square" rtlCol="0">
            <a:spAutoFit/>
          </a:bodyPr>
          <a:lstStyle/>
          <a:p>
            <a:pPr algn="l" rtl="0"/>
            <a:r>
              <a:rPr lang="en-US" b="1" i="1" dirty="0" smtClean="0">
                <a:solidFill>
                  <a:srgbClr val="FF0000"/>
                </a:solidFill>
                <a:latin typeface="Times New Roman" pitchFamily="18" charset="0"/>
                <a:cs typeface="Times New Roman" pitchFamily="18" charset="0"/>
              </a:rPr>
              <a:t>m = 0.195</a:t>
            </a:r>
            <a:endParaRPr lang="en-US" b="1" i="1" dirty="0">
              <a:solidFill>
                <a:srgbClr val="FF0000"/>
              </a:solidFill>
              <a:latin typeface="Times New Roman" pitchFamily="18" charset="0"/>
              <a:cs typeface="Times New Roman" pitchFamily="18" charset="0"/>
            </a:endParaRPr>
          </a:p>
        </p:txBody>
      </p:sp>
      <p:sp>
        <p:nvSpPr>
          <p:cNvPr id="7" name="TextBox 6"/>
          <p:cNvSpPr txBox="1"/>
          <p:nvPr/>
        </p:nvSpPr>
        <p:spPr>
          <a:xfrm>
            <a:off x="1000125" y="2617931"/>
            <a:ext cx="2514600" cy="2031325"/>
          </a:xfrm>
          <a:prstGeom prst="rect">
            <a:avLst/>
          </a:prstGeom>
          <a:solidFill>
            <a:srgbClr val="FFFF00"/>
          </a:solidFill>
        </p:spPr>
        <p:txBody>
          <a:bodyPr wrap="square" rtlCol="0">
            <a:spAutoFit/>
          </a:bodyPr>
          <a:lstStyle/>
          <a:p>
            <a:pPr algn="l" rtl="0"/>
            <a:r>
              <a:rPr lang="en-US" b="1" i="1" dirty="0" smtClean="0">
                <a:solidFill>
                  <a:srgbClr val="0B0BEF"/>
                </a:solidFill>
                <a:latin typeface="Times New Roman" pitchFamily="18" charset="0"/>
                <a:cs typeface="Times New Roman" pitchFamily="18" charset="0"/>
              </a:rPr>
              <a:t>1. Get m from chart</a:t>
            </a:r>
          </a:p>
          <a:p>
            <a:pPr algn="l" rtl="0"/>
            <a:r>
              <a:rPr lang="en-US" b="1" i="1" dirty="0" smtClean="0">
                <a:solidFill>
                  <a:srgbClr val="0B0BEF"/>
                </a:solidFill>
                <a:latin typeface="Times New Roman" pitchFamily="18" charset="0"/>
                <a:cs typeface="Times New Roman" pitchFamily="18" charset="0"/>
              </a:rPr>
              <a:t>2. Calculate </a:t>
            </a:r>
            <a:r>
              <a:rPr lang="en-US" b="1" i="1" dirty="0" err="1" smtClean="0">
                <a:solidFill>
                  <a:srgbClr val="0B0BEF"/>
                </a:solidFill>
                <a:latin typeface="Times New Roman" pitchFamily="18" charset="0"/>
                <a:cs typeface="Times New Roman" pitchFamily="18" charset="0"/>
              </a:rPr>
              <a:t>c</a:t>
            </a:r>
            <a:r>
              <a:rPr lang="en-US" b="1" i="1" baseline="-25000" dirty="0" err="1" smtClean="0">
                <a:solidFill>
                  <a:srgbClr val="0B0BEF"/>
                </a:solidFill>
                <a:latin typeface="Times New Roman" pitchFamily="18" charset="0"/>
                <a:cs typeface="Times New Roman" pitchFamily="18" charset="0"/>
              </a:rPr>
              <a:t>d</a:t>
            </a:r>
            <a:r>
              <a:rPr lang="en-US" b="1" i="1" baseline="-25000" dirty="0" smtClean="0">
                <a:solidFill>
                  <a:srgbClr val="0B0BEF"/>
                </a:solidFill>
                <a:latin typeface="Times New Roman" pitchFamily="18" charset="0"/>
                <a:cs typeface="Times New Roman" pitchFamily="18" charset="0"/>
              </a:rPr>
              <a:t> </a:t>
            </a:r>
            <a:r>
              <a:rPr lang="en-US" b="1" i="1" dirty="0" smtClean="0">
                <a:solidFill>
                  <a:srgbClr val="0B0BEF"/>
                </a:solidFill>
                <a:latin typeface="Times New Roman" pitchFamily="18" charset="0"/>
                <a:cs typeface="Times New Roman" pitchFamily="18" charset="0"/>
              </a:rPr>
              <a:t> from</a:t>
            </a:r>
          </a:p>
          <a:p>
            <a:pPr algn="l" rtl="0"/>
            <a:endParaRPr lang="en-US" b="1" i="1" baseline="-25000" dirty="0" smtClean="0">
              <a:solidFill>
                <a:srgbClr val="0B0BEF"/>
              </a:solidFill>
              <a:latin typeface="Times New Roman" pitchFamily="18" charset="0"/>
              <a:cs typeface="Times New Roman" pitchFamily="18" charset="0"/>
            </a:endParaRPr>
          </a:p>
          <a:p>
            <a:pPr algn="l" rtl="0"/>
            <a:endParaRPr lang="en-US" b="1" i="1" baseline="-25000" dirty="0" smtClean="0">
              <a:solidFill>
                <a:srgbClr val="0B0BEF"/>
              </a:solidFill>
              <a:latin typeface="Times New Roman" pitchFamily="18" charset="0"/>
              <a:cs typeface="Times New Roman" pitchFamily="18" charset="0"/>
            </a:endParaRPr>
          </a:p>
          <a:p>
            <a:pPr algn="l" rtl="0"/>
            <a:r>
              <a:rPr lang="en-US" b="1" i="1" dirty="0" smtClean="0">
                <a:solidFill>
                  <a:srgbClr val="0B0BEF"/>
                </a:solidFill>
                <a:latin typeface="Times New Roman" pitchFamily="18" charset="0"/>
                <a:cs typeface="Times New Roman" pitchFamily="18" charset="0"/>
              </a:rPr>
              <a:t>3. Calculate F</a:t>
            </a:r>
            <a:r>
              <a:rPr lang="en-US" b="1" i="1" baseline="-25000" dirty="0" smtClean="0">
                <a:solidFill>
                  <a:srgbClr val="0B0BEF"/>
                </a:solidFill>
                <a:latin typeface="Times New Roman" pitchFamily="18" charset="0"/>
                <a:cs typeface="Times New Roman" pitchFamily="18" charset="0"/>
              </a:rPr>
              <a:t>s</a:t>
            </a:r>
          </a:p>
          <a:p>
            <a:pPr algn="l" rtl="0"/>
            <a:endParaRPr lang="en-US" b="1" i="1" baseline="-25000" dirty="0" smtClean="0">
              <a:solidFill>
                <a:srgbClr val="0B0BEF"/>
              </a:solidFill>
              <a:latin typeface="Times New Roman" pitchFamily="18" charset="0"/>
              <a:cs typeface="Times New Roman" pitchFamily="18" charset="0"/>
            </a:endParaRPr>
          </a:p>
          <a:p>
            <a:pPr algn="l" rtl="0"/>
            <a:endParaRPr lang="en-US" b="1" i="1" dirty="0" smtClean="0">
              <a:solidFill>
                <a:srgbClr val="FF0000"/>
              </a:solidFill>
              <a:latin typeface="Times New Roman" pitchFamily="18" charset="0"/>
              <a:cs typeface="Times New Roman" pitchFamily="18" charset="0"/>
            </a:endParaRPr>
          </a:p>
          <a:p>
            <a:pPr algn="l" rtl="0"/>
            <a:endParaRPr lang="en-US" b="1" i="1" dirty="0">
              <a:solidFill>
                <a:srgbClr val="FF0000"/>
              </a:solidFill>
              <a:latin typeface="Times New Roman" pitchFamily="18" charset="0"/>
              <a:cs typeface="Times New Roman" pitchFamily="18" charset="0"/>
            </a:endParaRPr>
          </a:p>
        </p:txBody>
      </p:sp>
      <p:graphicFrame>
        <p:nvGraphicFramePr>
          <p:cNvPr id="8" name="Object 2"/>
          <p:cNvGraphicFramePr>
            <a:graphicFrameLocks noChangeAspect="1"/>
          </p:cNvGraphicFramePr>
          <p:nvPr>
            <p:extLst>
              <p:ext uri="{D42A27DB-BD31-4B8C-83A1-F6EECF244321}">
                <p14:modId xmlns:p14="http://schemas.microsoft.com/office/powerpoint/2010/main" val="3879109767"/>
              </p:ext>
            </p:extLst>
          </p:nvPr>
        </p:nvGraphicFramePr>
        <p:xfrm>
          <a:off x="2219326" y="3256106"/>
          <a:ext cx="1111250" cy="333375"/>
        </p:xfrm>
        <a:graphic>
          <a:graphicData uri="http://schemas.openxmlformats.org/presentationml/2006/ole">
            <mc:AlternateContent xmlns:mc="http://schemas.openxmlformats.org/markup-compatibility/2006">
              <mc:Choice xmlns:v="urn:schemas-microsoft-com:vml" Requires="v">
                <p:oleObj spid="_x0000_s568380" name="Equation" r:id="rId4" imgW="761760" imgH="228600" progId="Equation.3">
                  <p:embed/>
                </p:oleObj>
              </mc:Choice>
              <mc:Fallback>
                <p:oleObj name="Equation" r:id="rId4" imgW="76176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9326" y="3256106"/>
                        <a:ext cx="111125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 name="Object 3"/>
          <p:cNvGraphicFramePr>
            <a:graphicFrameLocks noChangeAspect="1"/>
          </p:cNvGraphicFramePr>
          <p:nvPr>
            <p:extLst>
              <p:ext uri="{D42A27DB-BD31-4B8C-83A1-F6EECF244321}">
                <p14:modId xmlns:p14="http://schemas.microsoft.com/office/powerpoint/2010/main" val="3861567104"/>
              </p:ext>
            </p:extLst>
          </p:nvPr>
        </p:nvGraphicFramePr>
        <p:xfrm>
          <a:off x="2165350" y="3916506"/>
          <a:ext cx="769664" cy="587375"/>
        </p:xfrm>
        <a:graphic>
          <a:graphicData uri="http://schemas.openxmlformats.org/presentationml/2006/ole">
            <mc:AlternateContent xmlns:mc="http://schemas.openxmlformats.org/markup-compatibility/2006">
              <mc:Choice xmlns:v="urn:schemas-microsoft-com:vml" Requires="v">
                <p:oleObj spid="_x0000_s568381" name="Equation" r:id="rId6" imgW="507960" imgH="431640" progId="Equation.3">
                  <p:embed/>
                </p:oleObj>
              </mc:Choice>
              <mc:Fallback>
                <p:oleObj name="Equation" r:id="rId6" imgW="507960" imgH="431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65350" y="3916506"/>
                        <a:ext cx="769664" cy="5873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Oval 9"/>
          <p:cNvSpPr/>
          <p:nvPr/>
        </p:nvSpPr>
        <p:spPr>
          <a:xfrm>
            <a:off x="3330793" y="4770254"/>
            <a:ext cx="400050" cy="4000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8"/>
          <a:stretch>
            <a:fillRect/>
          </a:stretch>
        </p:blipFill>
        <p:spPr>
          <a:xfrm>
            <a:off x="283482" y="5613266"/>
            <a:ext cx="8657318" cy="619241"/>
          </a:xfrm>
          <a:prstGeom prst="rect">
            <a:avLst/>
          </a:prstGeom>
          <a:ln>
            <a:solidFill>
              <a:srgbClr val="FF0000"/>
            </a:solidFill>
          </a:ln>
        </p:spPr>
      </p:pic>
      <p:pic>
        <p:nvPicPr>
          <p:cNvPr id="12" name="Picture 11"/>
          <p:cNvPicPr>
            <a:picLocks noChangeAspect="1"/>
          </p:cNvPicPr>
          <p:nvPr/>
        </p:nvPicPr>
        <p:blipFill>
          <a:blip r:embed="rId9"/>
          <a:stretch>
            <a:fillRect/>
          </a:stretch>
        </p:blipFill>
        <p:spPr>
          <a:xfrm>
            <a:off x="266700" y="6360817"/>
            <a:ext cx="8414108" cy="343252"/>
          </a:xfrm>
          <a:prstGeom prst="rect">
            <a:avLst/>
          </a:prstGeom>
          <a:ln>
            <a:solidFill>
              <a:srgbClr val="FF0000"/>
            </a:solidFill>
          </a:ln>
        </p:spPr>
      </p:pic>
    </p:spTree>
    <p:extLst>
      <p:ext uri="{BB962C8B-B14F-4D97-AF65-F5344CB8AC3E}">
        <p14:creationId xmlns:p14="http://schemas.microsoft.com/office/powerpoint/2010/main" val="148671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blinds(horizontal)">
                                      <p:cBhvr>
                                        <p:cTn id="7" dur="500"/>
                                        <p:tgtEl>
                                          <p:spTgt spid="7">
                                            <p:bg/>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blinds(horizontal)">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blinds(horizontal)">
                                      <p:cBhvr>
                                        <p:cTn id="33" dur="500"/>
                                        <p:tgtEl>
                                          <p:spTgt spid="7">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linds(horizont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7">
                                            <p:txEl>
                                              <p:pRg st="4" end="4"/>
                                            </p:txEl>
                                          </p:spTgt>
                                        </p:tgtEl>
                                        <p:attrNameLst>
                                          <p:attrName>style.visibility</p:attrName>
                                        </p:attrNameLst>
                                      </p:cBhvr>
                                      <p:to>
                                        <p:strVal val="visible"/>
                                      </p:to>
                                    </p:set>
                                    <p:animEffect transition="in" filter="blinds(horizontal)">
                                      <p:cBhvr>
                                        <p:cTn id="43" dur="500"/>
                                        <p:tgtEl>
                                          <p:spTgt spid="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linds(horizontal)">
                                      <p:cBhvr>
                                        <p:cTn id="4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allAtOnce" animBg="1"/>
      <p:bldP spid="1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30"/>
          <a:stretch/>
        </p:blipFill>
        <p:spPr bwMode="auto">
          <a:xfrm>
            <a:off x="0" y="1298192"/>
            <a:ext cx="9144000" cy="4459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29360" y="301422"/>
            <a:ext cx="8096250" cy="923330"/>
          </a:xfrm>
          <a:prstGeom prst="rect">
            <a:avLst/>
          </a:prstGeom>
        </p:spPr>
        <p:txBody>
          <a:bodyPr wrap="square">
            <a:spAutoFit/>
          </a:bodyPr>
          <a:lstStyle/>
          <a:p>
            <a:pPr algn="l" rtl="0" eaLnBrk="1" hangingPunct="1">
              <a:spcBef>
                <a:spcPct val="50000"/>
              </a:spcBef>
            </a:pPr>
            <a:r>
              <a:rPr lang="en-US" sz="2400" b="1" dirty="0" smtClean="0">
                <a:solidFill>
                  <a:srgbClr val="FF0000"/>
                </a:solidFill>
                <a:latin typeface="+mn-lt"/>
              </a:rPr>
              <a:t>How to use the previous chart?</a:t>
            </a:r>
            <a:endParaRPr lang="en-US" sz="2000" b="1" dirty="0" smtClean="0">
              <a:solidFill>
                <a:srgbClr val="FF0000"/>
              </a:solidFill>
              <a:latin typeface="+mn-lt"/>
            </a:endParaRPr>
          </a:p>
          <a:p>
            <a:pPr algn="l" rtl="0" eaLnBrk="1" hangingPunct="1">
              <a:spcBef>
                <a:spcPct val="50000"/>
              </a:spcBef>
            </a:pPr>
            <a:r>
              <a:rPr lang="en-US" sz="2000" b="1" dirty="0" smtClean="0">
                <a:latin typeface="+mn-lt"/>
              </a:rPr>
              <a:t>Given: </a:t>
            </a:r>
            <a:r>
              <a:rPr lang="en-US" sz="2000" b="1" i="1" dirty="0" smtClean="0">
                <a:solidFill>
                  <a:srgbClr val="FF0000"/>
                </a:solidFill>
                <a:latin typeface="Symbol" pitchFamily="18" charset="2"/>
              </a:rPr>
              <a:t>b </a:t>
            </a:r>
            <a:r>
              <a:rPr lang="en-US" sz="2000" b="1" dirty="0" smtClean="0">
                <a:solidFill>
                  <a:srgbClr val="FF0000"/>
                </a:solidFill>
                <a:latin typeface="Symbol" pitchFamily="18" charset="2"/>
              </a:rPr>
              <a:t>=30</a:t>
            </a:r>
            <a:r>
              <a:rPr lang="en-US" sz="2000" b="1" baseline="30000" dirty="0" smtClean="0">
                <a:solidFill>
                  <a:srgbClr val="FF0000"/>
                </a:solidFill>
                <a:latin typeface="Symbol" pitchFamily="18" charset="2"/>
              </a:rPr>
              <a:t>o</a:t>
            </a:r>
            <a:r>
              <a:rPr lang="en-US" sz="2000" b="1" dirty="0" smtClean="0">
                <a:solidFill>
                  <a:srgbClr val="FF0000"/>
                </a:solidFill>
                <a:latin typeface="+mn-lt"/>
              </a:rPr>
              <a:t>, </a:t>
            </a:r>
            <a:r>
              <a:rPr lang="en-US" sz="2000" b="1" i="1" dirty="0" smtClean="0">
                <a:latin typeface="+mn-lt"/>
              </a:rPr>
              <a:t>H</a:t>
            </a:r>
            <a:r>
              <a:rPr lang="en-US" sz="2000" b="1" dirty="0" smtClean="0">
                <a:latin typeface="+mn-lt"/>
              </a:rPr>
              <a:t>, </a:t>
            </a:r>
            <a:r>
              <a:rPr lang="en-US" sz="2000" b="1" i="1" dirty="0" smtClean="0">
                <a:latin typeface="Symbol" pitchFamily="18" charset="2"/>
              </a:rPr>
              <a:t>g</a:t>
            </a:r>
            <a:r>
              <a:rPr lang="en-US" sz="2000" b="1" dirty="0" smtClean="0">
                <a:latin typeface="+mn-lt"/>
              </a:rPr>
              <a:t>, </a:t>
            </a:r>
            <a:r>
              <a:rPr lang="en-US" sz="2000" b="1" i="1" dirty="0" smtClean="0">
                <a:latin typeface="Times New Roman" pitchFamily="18" charset="0"/>
                <a:cs typeface="Times New Roman" pitchFamily="18" charset="0"/>
              </a:rPr>
              <a:t>c</a:t>
            </a:r>
            <a:r>
              <a:rPr lang="en-US" sz="2000" b="1" i="1" baseline="-25000" dirty="0" smtClean="0">
                <a:latin typeface="Times New Roman" pitchFamily="18" charset="0"/>
                <a:cs typeface="Times New Roman" pitchFamily="18" charset="0"/>
              </a:rPr>
              <a:t>u</a:t>
            </a:r>
            <a:r>
              <a:rPr lang="en-US" sz="2000" b="1" dirty="0" smtClean="0">
                <a:latin typeface="+mn-lt"/>
              </a:rPr>
              <a:t>, </a:t>
            </a:r>
            <a:r>
              <a:rPr lang="en-US" sz="2000" b="1" i="1" dirty="0" smtClean="0">
                <a:latin typeface="+mn-lt"/>
              </a:rPr>
              <a:t>H</a:t>
            </a:r>
            <a:r>
              <a:rPr lang="en-US" sz="2000" b="1" i="1" baseline="-25000" dirty="0" smtClean="0">
                <a:latin typeface="+mn-lt"/>
              </a:rPr>
              <a:t>D</a:t>
            </a:r>
            <a:r>
              <a:rPr lang="en-US" sz="2000" b="1" baseline="-25000" dirty="0" smtClean="0">
                <a:latin typeface="+mn-lt"/>
              </a:rPr>
              <a:t> </a:t>
            </a:r>
            <a:r>
              <a:rPr lang="en-US" sz="2000" b="1" dirty="0" smtClean="0">
                <a:latin typeface="+mn-lt"/>
              </a:rPr>
              <a:t>(depth to hard stratum)</a:t>
            </a:r>
            <a:r>
              <a:rPr lang="en-US" sz="2000" b="1" baseline="-25000" dirty="0" smtClean="0">
                <a:latin typeface="+mn-lt"/>
              </a:rPr>
              <a:t>	</a:t>
            </a:r>
            <a:r>
              <a:rPr lang="en-US" sz="2000" b="1" dirty="0" smtClean="0">
                <a:latin typeface="+mn-lt"/>
              </a:rPr>
              <a:t>Required: min. </a:t>
            </a:r>
            <a:r>
              <a:rPr lang="en-US" sz="2000" b="1" i="1" dirty="0" smtClean="0">
                <a:latin typeface="Times New Roman" pitchFamily="18" charset="0"/>
                <a:cs typeface="Times New Roman" pitchFamily="18" charset="0"/>
              </a:rPr>
              <a:t>F</a:t>
            </a:r>
            <a:r>
              <a:rPr lang="en-US" sz="2000" b="1" i="1" baseline="-25000" dirty="0" smtClean="0">
                <a:latin typeface="Times New Roman" pitchFamily="18" charset="0"/>
                <a:cs typeface="Times New Roman" pitchFamily="18" charset="0"/>
              </a:rPr>
              <a:t>s</a:t>
            </a:r>
          </a:p>
        </p:txBody>
      </p:sp>
      <p:cxnSp>
        <p:nvCxnSpPr>
          <p:cNvPr id="4" name="Straight Connector 3"/>
          <p:cNvCxnSpPr/>
          <p:nvPr/>
        </p:nvCxnSpPr>
        <p:spPr>
          <a:xfrm flipH="1" flipV="1">
            <a:off x="6079635" y="2972132"/>
            <a:ext cx="38777" cy="2014205"/>
          </a:xfrm>
          <a:prstGeom prst="line">
            <a:avLst/>
          </a:prstGeom>
          <a:ln w="25400">
            <a:solidFill>
              <a:srgbClr val="FF0000"/>
            </a:solidFill>
            <a:prstDash val="lgDash"/>
            <a:tailEnd type="stealth" w="lg" len="lg"/>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flipV="1">
            <a:off x="1005220" y="2983206"/>
            <a:ext cx="5000627" cy="38173"/>
          </a:xfrm>
          <a:prstGeom prst="line">
            <a:avLst/>
          </a:prstGeom>
          <a:ln w="25400">
            <a:solidFill>
              <a:srgbClr val="FF0000"/>
            </a:solidFill>
            <a:prstDash val="lgDash"/>
            <a:tailEnd type="stealth" w="lg" len="lg"/>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085850" y="2547937"/>
            <a:ext cx="1219200" cy="369332"/>
          </a:xfrm>
          <a:prstGeom prst="rect">
            <a:avLst/>
          </a:prstGeom>
          <a:noFill/>
        </p:spPr>
        <p:txBody>
          <a:bodyPr wrap="square" rtlCol="0">
            <a:spAutoFit/>
          </a:bodyPr>
          <a:lstStyle/>
          <a:p>
            <a:pPr algn="l" rtl="0"/>
            <a:r>
              <a:rPr lang="en-US" b="1" i="1" dirty="0" smtClean="0">
                <a:solidFill>
                  <a:srgbClr val="FF0000"/>
                </a:solidFill>
                <a:latin typeface="Times New Roman" pitchFamily="18" charset="0"/>
                <a:cs typeface="Times New Roman" pitchFamily="18" charset="0"/>
              </a:rPr>
              <a:t>m = 0.178</a:t>
            </a:r>
            <a:endParaRPr lang="en-US" b="1" i="1" dirty="0">
              <a:solidFill>
                <a:srgbClr val="FF0000"/>
              </a:solidFill>
              <a:latin typeface="Times New Roman" pitchFamily="18" charset="0"/>
              <a:cs typeface="Times New Roman" pitchFamily="18" charset="0"/>
            </a:endParaRPr>
          </a:p>
        </p:txBody>
      </p:sp>
      <p:sp>
        <p:nvSpPr>
          <p:cNvPr id="7" name="TextBox 6"/>
          <p:cNvSpPr txBox="1"/>
          <p:nvPr/>
        </p:nvSpPr>
        <p:spPr>
          <a:xfrm>
            <a:off x="1005219" y="3139678"/>
            <a:ext cx="3067051" cy="1846659"/>
          </a:xfrm>
          <a:prstGeom prst="rect">
            <a:avLst/>
          </a:prstGeom>
          <a:solidFill>
            <a:srgbClr val="FFFF00"/>
          </a:solidFill>
        </p:spPr>
        <p:txBody>
          <a:bodyPr wrap="square" rtlCol="0">
            <a:spAutoFit/>
          </a:bodyPr>
          <a:lstStyle/>
          <a:p>
            <a:pPr marL="342900" indent="-342900" algn="l" rtl="0">
              <a:buAutoNum type="arabicPeriod"/>
            </a:pPr>
            <a:r>
              <a:rPr lang="en-US" sz="1600" b="1" dirty="0" smtClean="0">
                <a:solidFill>
                  <a:srgbClr val="0B0BEF"/>
                </a:solidFill>
                <a:latin typeface="Times New Roman" pitchFamily="18" charset="0"/>
                <a:cs typeface="Times New Roman" pitchFamily="18" charset="0"/>
              </a:rPr>
              <a:t>Calculate</a:t>
            </a:r>
            <a:r>
              <a:rPr lang="en-US" sz="1600" b="1" i="1" dirty="0" smtClean="0">
                <a:solidFill>
                  <a:srgbClr val="0B0BEF"/>
                </a:solidFill>
                <a:latin typeface="Times New Roman" pitchFamily="18" charset="0"/>
                <a:cs typeface="Times New Roman" pitchFamily="18" charset="0"/>
              </a:rPr>
              <a:t> D = </a:t>
            </a:r>
            <a:r>
              <a:rPr lang="en-US" sz="1600" b="1" dirty="0" smtClean="0">
                <a:solidFill>
                  <a:srgbClr val="0B0BEF"/>
                </a:solidFill>
                <a:latin typeface="Times New Roman" pitchFamily="18" charset="0"/>
                <a:cs typeface="Times New Roman" pitchFamily="18" charset="0"/>
              </a:rPr>
              <a:t>H</a:t>
            </a:r>
            <a:r>
              <a:rPr lang="en-US" sz="1600" b="1" baseline="-25000" dirty="0" smtClean="0">
                <a:solidFill>
                  <a:srgbClr val="0B0BEF"/>
                </a:solidFill>
                <a:latin typeface="Times New Roman" pitchFamily="18" charset="0"/>
                <a:cs typeface="Times New Roman" pitchFamily="18" charset="0"/>
              </a:rPr>
              <a:t>D</a:t>
            </a:r>
            <a:r>
              <a:rPr lang="en-US" sz="1600" b="1" dirty="0" smtClean="0">
                <a:solidFill>
                  <a:srgbClr val="0B0BEF"/>
                </a:solidFill>
                <a:latin typeface="Times New Roman" pitchFamily="18" charset="0"/>
                <a:cs typeface="Times New Roman" pitchFamily="18" charset="0"/>
              </a:rPr>
              <a:t>/H</a:t>
            </a:r>
          </a:p>
          <a:p>
            <a:pPr marL="342900" indent="-342900" algn="l" rtl="0">
              <a:buAutoNum type="arabicPeriod"/>
            </a:pPr>
            <a:r>
              <a:rPr lang="en-US" sz="1600" b="1" dirty="0" smtClean="0">
                <a:solidFill>
                  <a:srgbClr val="0B0BEF"/>
                </a:solidFill>
                <a:latin typeface="Times New Roman" pitchFamily="18" charset="0"/>
                <a:cs typeface="Times New Roman" pitchFamily="18" charset="0"/>
              </a:rPr>
              <a:t>Get </a:t>
            </a:r>
            <a:r>
              <a:rPr lang="en-US" sz="1600" b="1" i="1" dirty="0" smtClean="0">
                <a:solidFill>
                  <a:srgbClr val="0B0BEF"/>
                </a:solidFill>
                <a:latin typeface="Times New Roman" pitchFamily="18" charset="0"/>
                <a:cs typeface="Times New Roman" pitchFamily="18" charset="0"/>
              </a:rPr>
              <a:t>m</a:t>
            </a:r>
            <a:r>
              <a:rPr lang="en-US" sz="1600" b="1" dirty="0" smtClean="0">
                <a:solidFill>
                  <a:srgbClr val="0B0BEF"/>
                </a:solidFill>
                <a:latin typeface="Times New Roman" pitchFamily="18" charset="0"/>
                <a:cs typeface="Times New Roman" pitchFamily="18" charset="0"/>
              </a:rPr>
              <a:t> from the chart</a:t>
            </a:r>
          </a:p>
          <a:p>
            <a:pPr marL="342900" indent="-342900" algn="l" rtl="0">
              <a:buFont typeface="+mj-lt"/>
              <a:buAutoNum type="arabicPeriod"/>
            </a:pPr>
            <a:r>
              <a:rPr lang="en-US" sz="1600" b="1" dirty="0" smtClean="0">
                <a:solidFill>
                  <a:srgbClr val="0B0BEF"/>
                </a:solidFill>
                <a:latin typeface="Times New Roman" pitchFamily="18" charset="0"/>
                <a:cs typeface="Times New Roman" pitchFamily="18" charset="0"/>
              </a:rPr>
              <a:t>Calculate </a:t>
            </a:r>
            <a:r>
              <a:rPr lang="en-US" sz="1600" b="1" i="1" dirty="0" err="1" smtClean="0">
                <a:solidFill>
                  <a:srgbClr val="0B0BEF"/>
                </a:solidFill>
                <a:latin typeface="Times New Roman" pitchFamily="18" charset="0"/>
                <a:cs typeface="Times New Roman" pitchFamily="18" charset="0"/>
              </a:rPr>
              <a:t>c</a:t>
            </a:r>
            <a:r>
              <a:rPr lang="en-US" sz="1600" b="1" i="1" baseline="-25000" dirty="0" err="1" smtClean="0">
                <a:solidFill>
                  <a:srgbClr val="0B0BEF"/>
                </a:solidFill>
                <a:latin typeface="Times New Roman" pitchFamily="18" charset="0"/>
                <a:cs typeface="Times New Roman" pitchFamily="18" charset="0"/>
              </a:rPr>
              <a:t>d</a:t>
            </a:r>
            <a:r>
              <a:rPr lang="en-US" sz="1600" b="1" dirty="0" smtClean="0">
                <a:solidFill>
                  <a:srgbClr val="0B0BEF"/>
                </a:solidFill>
                <a:latin typeface="Times New Roman" pitchFamily="18" charset="0"/>
                <a:cs typeface="Times New Roman" pitchFamily="18" charset="0"/>
              </a:rPr>
              <a:t>  from</a:t>
            </a:r>
          </a:p>
          <a:p>
            <a:pPr algn="l" rtl="0"/>
            <a:endParaRPr lang="en-US" sz="1600" b="1" i="1" baseline="-25000" dirty="0" smtClean="0">
              <a:solidFill>
                <a:srgbClr val="0B0BEF"/>
              </a:solidFill>
              <a:latin typeface="Times New Roman" pitchFamily="18" charset="0"/>
              <a:cs typeface="Times New Roman" pitchFamily="18" charset="0"/>
            </a:endParaRPr>
          </a:p>
          <a:p>
            <a:pPr algn="l" rtl="0"/>
            <a:endParaRPr lang="en-US" sz="1600" b="1" i="1" baseline="-25000" dirty="0" smtClean="0">
              <a:solidFill>
                <a:srgbClr val="0B0BEF"/>
              </a:solidFill>
              <a:latin typeface="Times New Roman" pitchFamily="18" charset="0"/>
              <a:cs typeface="Times New Roman" pitchFamily="18" charset="0"/>
            </a:endParaRPr>
          </a:p>
          <a:p>
            <a:pPr algn="l" rtl="0"/>
            <a:endParaRPr lang="en-US" sz="1600" b="1" i="1" baseline="-25000" dirty="0" smtClean="0">
              <a:solidFill>
                <a:srgbClr val="0B0BEF"/>
              </a:solidFill>
              <a:latin typeface="Times New Roman" pitchFamily="18" charset="0"/>
              <a:cs typeface="Times New Roman" pitchFamily="18" charset="0"/>
            </a:endParaRPr>
          </a:p>
          <a:p>
            <a:pPr algn="l" rtl="0"/>
            <a:r>
              <a:rPr lang="en-US" sz="1600" b="1" dirty="0" smtClean="0">
                <a:solidFill>
                  <a:srgbClr val="0B0BEF"/>
                </a:solidFill>
                <a:latin typeface="Times New Roman" pitchFamily="18" charset="0"/>
                <a:cs typeface="Times New Roman" pitchFamily="18" charset="0"/>
              </a:rPr>
              <a:t>4. Calculate</a:t>
            </a:r>
            <a:r>
              <a:rPr lang="en-US" sz="1600" b="1" i="1" dirty="0" smtClean="0">
                <a:solidFill>
                  <a:srgbClr val="0B0BEF"/>
                </a:solidFill>
                <a:latin typeface="Times New Roman" pitchFamily="18" charset="0"/>
                <a:cs typeface="Times New Roman" pitchFamily="18" charset="0"/>
              </a:rPr>
              <a:t> F</a:t>
            </a:r>
            <a:r>
              <a:rPr lang="en-US" sz="1600" b="1" i="1" baseline="-25000" dirty="0" smtClean="0">
                <a:solidFill>
                  <a:srgbClr val="0B0BEF"/>
                </a:solidFill>
                <a:latin typeface="Times New Roman" pitchFamily="18" charset="0"/>
                <a:cs typeface="Times New Roman" pitchFamily="18" charset="0"/>
              </a:rPr>
              <a:t>s</a:t>
            </a:r>
            <a:endParaRPr lang="en-US" b="1" i="1" dirty="0" smtClean="0">
              <a:solidFill>
                <a:srgbClr val="FF0000"/>
              </a:solidFill>
              <a:latin typeface="Times New Roman" pitchFamily="18" charset="0"/>
              <a:cs typeface="Times New Roman" pitchFamily="18" charset="0"/>
            </a:endParaRPr>
          </a:p>
          <a:p>
            <a:pPr algn="l" rtl="0"/>
            <a:endParaRPr lang="en-US" b="1" i="1" dirty="0">
              <a:solidFill>
                <a:srgbClr val="FF0000"/>
              </a:solidFill>
              <a:latin typeface="Times New Roman" pitchFamily="18" charset="0"/>
              <a:cs typeface="Times New Roman" pitchFamily="18" charset="0"/>
            </a:endParaRPr>
          </a:p>
        </p:txBody>
      </p:sp>
      <p:graphicFrame>
        <p:nvGraphicFramePr>
          <p:cNvPr id="8" name="Object 2"/>
          <p:cNvGraphicFramePr>
            <a:graphicFrameLocks noChangeAspect="1"/>
          </p:cNvGraphicFramePr>
          <p:nvPr>
            <p:extLst>
              <p:ext uri="{D42A27DB-BD31-4B8C-83A1-F6EECF244321}">
                <p14:modId xmlns:p14="http://schemas.microsoft.com/office/powerpoint/2010/main" val="3665673762"/>
              </p:ext>
            </p:extLst>
          </p:nvPr>
        </p:nvGraphicFramePr>
        <p:xfrm>
          <a:off x="2716799" y="3873654"/>
          <a:ext cx="1336059" cy="400818"/>
        </p:xfrm>
        <a:graphic>
          <a:graphicData uri="http://schemas.openxmlformats.org/presentationml/2006/ole">
            <mc:AlternateContent xmlns:mc="http://schemas.openxmlformats.org/markup-compatibility/2006">
              <mc:Choice xmlns:v="urn:schemas-microsoft-com:vml" Requires="v">
                <p:oleObj spid="_x0000_s569406" name="Equation" r:id="rId4" imgW="761760" imgH="228600" progId="Equation.3">
                  <p:embed/>
                </p:oleObj>
              </mc:Choice>
              <mc:Fallback>
                <p:oleObj name="Equation" r:id="rId4" imgW="76176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6799" y="3873654"/>
                        <a:ext cx="1336059" cy="400818"/>
                      </a:xfrm>
                      <a:prstGeom prst="rect">
                        <a:avLst/>
                      </a:prstGeom>
                      <a:solidFill>
                        <a:schemeClr val="bg2">
                          <a:lumMod val="90000"/>
                        </a:schemeClr>
                      </a:solidFill>
                      <a:ln>
                        <a:noFill/>
                      </a:ln>
                      <a:effectLst/>
                      <a:extLst/>
                    </p:spPr>
                  </p:pic>
                </p:oleObj>
              </mc:Fallback>
            </mc:AlternateContent>
          </a:graphicData>
        </a:graphic>
      </p:graphicFrame>
      <p:graphicFrame>
        <p:nvGraphicFramePr>
          <p:cNvPr id="9" name="Object 3"/>
          <p:cNvGraphicFramePr>
            <a:graphicFrameLocks noChangeAspect="1"/>
          </p:cNvGraphicFramePr>
          <p:nvPr>
            <p:extLst>
              <p:ext uri="{D42A27DB-BD31-4B8C-83A1-F6EECF244321}">
                <p14:modId xmlns:p14="http://schemas.microsoft.com/office/powerpoint/2010/main" val="3238479433"/>
              </p:ext>
            </p:extLst>
          </p:nvPr>
        </p:nvGraphicFramePr>
        <p:xfrm>
          <a:off x="2758957" y="4312904"/>
          <a:ext cx="746576" cy="635000"/>
        </p:xfrm>
        <a:graphic>
          <a:graphicData uri="http://schemas.openxmlformats.org/presentationml/2006/ole">
            <mc:AlternateContent xmlns:mc="http://schemas.openxmlformats.org/markup-compatibility/2006">
              <mc:Choice xmlns:v="urn:schemas-microsoft-com:vml" Requires="v">
                <p:oleObj spid="_x0000_s569407" name="Equation" r:id="rId6" imgW="507960" imgH="431640" progId="Equation.3">
                  <p:embed/>
                </p:oleObj>
              </mc:Choice>
              <mc:Fallback>
                <p:oleObj name="Equation" r:id="rId6" imgW="507960" imgH="431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8957" y="4312904"/>
                        <a:ext cx="746576" cy="635000"/>
                      </a:xfrm>
                      <a:prstGeom prst="rect">
                        <a:avLst/>
                      </a:prstGeom>
                      <a:solidFill>
                        <a:schemeClr val="bg2">
                          <a:lumMod val="90000"/>
                        </a:schemeClr>
                      </a:solidFill>
                      <a:ln>
                        <a:noFill/>
                      </a:ln>
                      <a:effectLst/>
                      <a:extLst/>
                    </p:spPr>
                  </p:pic>
                </p:oleObj>
              </mc:Fallback>
            </mc:AlternateContent>
          </a:graphicData>
        </a:graphic>
      </p:graphicFrame>
      <p:sp>
        <p:nvSpPr>
          <p:cNvPr id="10" name="Oval 9"/>
          <p:cNvSpPr/>
          <p:nvPr/>
        </p:nvSpPr>
        <p:spPr>
          <a:xfrm>
            <a:off x="5912239" y="5056296"/>
            <a:ext cx="400050" cy="4000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716799" y="1544121"/>
            <a:ext cx="5550558" cy="369332"/>
          </a:xfrm>
          <a:prstGeom prst="rect">
            <a:avLst/>
          </a:prstGeom>
          <a:solidFill>
            <a:schemeClr val="bg1"/>
          </a:solidFill>
        </p:spPr>
        <p:txBody>
          <a:bodyPr wrap="none">
            <a:spAutoFit/>
          </a:bodyPr>
          <a:lstStyle/>
          <a:p>
            <a:pPr marL="342900" indent="-342900" algn="l" rtl="0"/>
            <a:r>
              <a:rPr lang="en-US" b="1" i="1" dirty="0" smtClean="0">
                <a:solidFill>
                  <a:srgbClr val="0B0BEF"/>
                </a:solidFill>
                <a:latin typeface="Times New Roman" pitchFamily="18" charset="0"/>
                <a:cs typeface="Times New Roman" pitchFamily="18" charset="0"/>
              </a:rPr>
              <a:t>D = </a:t>
            </a:r>
            <a:r>
              <a:rPr lang="en-US" b="1" dirty="0" smtClean="0">
                <a:solidFill>
                  <a:srgbClr val="0B0BEF"/>
                </a:solidFill>
                <a:latin typeface="Times New Roman" pitchFamily="18" charset="0"/>
                <a:cs typeface="Times New Roman" pitchFamily="18" charset="0"/>
              </a:rPr>
              <a:t>Distance from the top surface of slope to firm base</a:t>
            </a:r>
          </a:p>
        </p:txBody>
      </p:sp>
      <p:sp>
        <p:nvSpPr>
          <p:cNvPr id="12" name="Rectangle 11"/>
          <p:cNvSpPr/>
          <p:nvPr/>
        </p:nvSpPr>
        <p:spPr>
          <a:xfrm>
            <a:off x="4555124" y="1877496"/>
            <a:ext cx="2024913" cy="369332"/>
          </a:xfrm>
          <a:prstGeom prst="rect">
            <a:avLst/>
          </a:prstGeom>
          <a:solidFill>
            <a:schemeClr val="bg1"/>
          </a:solidFill>
        </p:spPr>
        <p:txBody>
          <a:bodyPr wrap="none">
            <a:spAutoFit/>
          </a:bodyPr>
          <a:lstStyle/>
          <a:p>
            <a:pPr marL="342900" indent="-342900" algn="l" rtl="0"/>
            <a:r>
              <a:rPr lang="en-US" b="1" dirty="0" smtClean="0">
                <a:solidFill>
                  <a:srgbClr val="0B0BEF"/>
                </a:solidFill>
                <a:latin typeface="Times New Roman" pitchFamily="18" charset="0"/>
                <a:cs typeface="Times New Roman" pitchFamily="18" charset="0"/>
              </a:rPr>
              <a:t>Height of the slope</a:t>
            </a:r>
          </a:p>
        </p:txBody>
      </p:sp>
      <p:cxnSp>
        <p:nvCxnSpPr>
          <p:cNvPr id="13" name="Straight Connector 12"/>
          <p:cNvCxnSpPr/>
          <p:nvPr/>
        </p:nvCxnSpPr>
        <p:spPr>
          <a:xfrm flipV="1">
            <a:off x="3238500" y="1843087"/>
            <a:ext cx="5010150" cy="28575"/>
          </a:xfrm>
          <a:prstGeom prst="line">
            <a:avLst/>
          </a:prstGeom>
          <a:ln w="28575">
            <a:solidFill>
              <a:srgbClr val="0B0BEF"/>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18904" y="6309574"/>
            <a:ext cx="8106706" cy="369332"/>
          </a:xfrm>
          <a:prstGeom prst="rect">
            <a:avLst/>
          </a:prstGeom>
          <a:ln>
            <a:solidFill>
              <a:srgbClr val="FF0000"/>
            </a:solidFill>
          </a:ln>
        </p:spPr>
        <p:txBody>
          <a:bodyPr wrap="none">
            <a:spAutoFit/>
          </a:bodyPr>
          <a:lstStyle/>
          <a:p>
            <a:r>
              <a:rPr lang="en-US" b="1" dirty="0" smtClean="0">
                <a:solidFill>
                  <a:srgbClr val="7030A0"/>
                </a:solidFill>
              </a:rPr>
              <a:t>Note that recent investigation put angle </a:t>
            </a:r>
            <a:r>
              <a:rPr lang="en-US" b="1" dirty="0" smtClean="0">
                <a:solidFill>
                  <a:srgbClr val="FF3300"/>
                </a:solidFill>
                <a:latin typeface="Symbol" panose="05050102010706020507" pitchFamily="18" charset="2"/>
              </a:rPr>
              <a:t>b</a:t>
            </a:r>
            <a:r>
              <a:rPr lang="en-US" b="1" dirty="0" smtClean="0">
                <a:solidFill>
                  <a:srgbClr val="7030A0"/>
                </a:solidFill>
              </a:rPr>
              <a:t> at </a:t>
            </a:r>
            <a:r>
              <a:rPr lang="en-US" b="1" dirty="0" smtClean="0">
                <a:solidFill>
                  <a:srgbClr val="FF3300"/>
                </a:solidFill>
              </a:rPr>
              <a:t>58</a:t>
            </a:r>
            <a:r>
              <a:rPr lang="en-US" b="1" baseline="30000" dirty="0" smtClean="0">
                <a:solidFill>
                  <a:srgbClr val="FF3300"/>
                </a:solidFill>
              </a:rPr>
              <a:t>o</a:t>
            </a:r>
            <a:r>
              <a:rPr lang="en-US" b="1" dirty="0" smtClean="0">
                <a:solidFill>
                  <a:srgbClr val="7030A0"/>
                </a:solidFill>
              </a:rPr>
              <a:t> instead of the </a:t>
            </a:r>
            <a:r>
              <a:rPr lang="en-US" b="1" dirty="0" smtClean="0">
                <a:solidFill>
                  <a:srgbClr val="FF3300"/>
                </a:solidFill>
              </a:rPr>
              <a:t>53</a:t>
            </a:r>
            <a:r>
              <a:rPr lang="en-US" b="1" baseline="30000" dirty="0" smtClean="0">
                <a:solidFill>
                  <a:srgbClr val="FF3300"/>
                </a:solidFill>
              </a:rPr>
              <a:t>o</a:t>
            </a:r>
            <a:r>
              <a:rPr lang="en-US" b="1" dirty="0" smtClean="0">
                <a:solidFill>
                  <a:srgbClr val="7030A0"/>
                </a:solidFill>
              </a:rPr>
              <a:t> value. </a:t>
            </a:r>
            <a:endParaRPr lang="en-US" dirty="0">
              <a:solidFill>
                <a:srgbClr val="7030A0"/>
              </a:solidFill>
            </a:endParaRPr>
          </a:p>
        </p:txBody>
      </p:sp>
    </p:spTree>
    <p:extLst>
      <p:ext uri="{BB962C8B-B14F-4D97-AF65-F5344CB8AC3E}">
        <p14:creationId xmlns:p14="http://schemas.microsoft.com/office/powerpoint/2010/main" val="315717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animEffect transition="in" filter="blinds(horizontal)">
                                      <p:cBhvr>
                                        <p:cTn id="35" dur="500"/>
                                        <p:tgtEl>
                                          <p:spTgt spid="7">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linds(horizontal)">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7">
                                            <p:txEl>
                                              <p:pRg st="6" end="6"/>
                                            </p:txEl>
                                          </p:spTgt>
                                        </p:tgtEl>
                                        <p:attrNameLst>
                                          <p:attrName>style.visibility</p:attrName>
                                        </p:attrNameLst>
                                      </p:cBhvr>
                                      <p:to>
                                        <p:strVal val="visible"/>
                                      </p:to>
                                    </p:set>
                                    <p:animEffect transition="in" filter="blinds(horizontal)">
                                      <p:cBhvr>
                                        <p:cTn id="45" dur="500"/>
                                        <p:tgtEl>
                                          <p:spTgt spid="7">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blinds(horizontal)">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clrChange>
              <a:clrFrom>
                <a:srgbClr val="D4EFFC"/>
              </a:clrFrom>
              <a:clrTo>
                <a:srgbClr val="D4EFFC">
                  <a:alpha val="0"/>
                </a:srgbClr>
              </a:clrTo>
            </a:clrChange>
            <a:grayscl/>
            <a:lum bright="-20000" contrast="40000"/>
          </a:blip>
          <a:stretch>
            <a:fillRect/>
          </a:stretch>
        </p:blipFill>
        <p:spPr>
          <a:xfrm>
            <a:off x="192152" y="190654"/>
            <a:ext cx="8797302" cy="3920759"/>
          </a:xfrm>
          <a:prstGeom prst="rect">
            <a:avLst/>
          </a:prstGeom>
        </p:spPr>
      </p:pic>
      <p:grpSp>
        <p:nvGrpSpPr>
          <p:cNvPr id="17" name="Group 16"/>
          <p:cNvGrpSpPr/>
          <p:nvPr/>
        </p:nvGrpSpPr>
        <p:grpSpPr>
          <a:xfrm>
            <a:off x="4590803" y="4081706"/>
            <a:ext cx="4350704" cy="2578223"/>
            <a:chOff x="4590803" y="4081706"/>
            <a:chExt cx="4350704" cy="2578223"/>
          </a:xfrm>
        </p:grpSpPr>
        <p:grpSp>
          <p:nvGrpSpPr>
            <p:cNvPr id="7" name="Group 6"/>
            <p:cNvGrpSpPr/>
            <p:nvPr/>
          </p:nvGrpSpPr>
          <p:grpSpPr>
            <a:xfrm>
              <a:off x="4590803" y="4081706"/>
              <a:ext cx="4148211" cy="2578223"/>
              <a:chOff x="158034" y="3568734"/>
              <a:chExt cx="4148211" cy="2578223"/>
            </a:xfrm>
          </p:grpSpPr>
          <p:grpSp>
            <p:nvGrpSpPr>
              <p:cNvPr id="8" name="Group 7"/>
              <p:cNvGrpSpPr/>
              <p:nvPr/>
            </p:nvGrpSpPr>
            <p:grpSpPr>
              <a:xfrm>
                <a:off x="158034" y="3568734"/>
                <a:ext cx="4148211" cy="2578223"/>
                <a:chOff x="128789" y="3634386"/>
                <a:chExt cx="4203214" cy="2512571"/>
              </a:xfrm>
            </p:grpSpPr>
            <p:pic>
              <p:nvPicPr>
                <p:cNvPr id="12" name="Picture 11"/>
                <p:cNvPicPr>
                  <a:picLocks noChangeAspect="1"/>
                </p:cNvPicPr>
                <p:nvPr/>
              </p:nvPicPr>
              <p:blipFill>
                <a:blip r:embed="rId4">
                  <a:lum bright="-20000" contrast="40000"/>
                </a:blip>
                <a:stretch>
                  <a:fillRect/>
                </a:stretch>
              </p:blipFill>
              <p:spPr>
                <a:xfrm>
                  <a:off x="128789" y="3634386"/>
                  <a:ext cx="4203214" cy="2512571"/>
                </a:xfrm>
                <a:prstGeom prst="rect">
                  <a:avLst/>
                </a:prstGeom>
              </p:spPr>
            </p:pic>
            <p:sp>
              <p:nvSpPr>
                <p:cNvPr id="13" name="Rectangle 12"/>
                <p:cNvSpPr/>
                <p:nvPr/>
              </p:nvSpPr>
              <p:spPr>
                <a:xfrm>
                  <a:off x="1822450" y="5644598"/>
                  <a:ext cx="1152899" cy="359927"/>
                </a:xfrm>
                <a:prstGeom prst="rect">
                  <a:avLst/>
                </a:prstGeom>
              </p:spPr>
              <p:txBody>
                <a:bodyPr wrap="none">
                  <a:spAutoFit/>
                </a:bodyPr>
                <a:lstStyle/>
                <a:p>
                  <a:r>
                    <a:rPr lang="en-US" dirty="0" smtClean="0">
                      <a:solidFill>
                        <a:schemeClr val="bg1"/>
                      </a:solidFill>
                    </a:rPr>
                    <a:t>Rock layer</a:t>
                  </a:r>
                  <a:endParaRPr lang="en-US" dirty="0">
                    <a:solidFill>
                      <a:schemeClr val="bg1"/>
                    </a:solidFill>
                  </a:endParaRPr>
                </a:p>
              </p:txBody>
            </p:sp>
          </p:grpSp>
          <p:pic>
            <p:nvPicPr>
              <p:cNvPr id="9" name="Picture 8"/>
              <p:cNvPicPr>
                <a:picLocks noChangeAspect="1"/>
              </p:cNvPicPr>
              <p:nvPr/>
            </p:nvPicPr>
            <p:blipFill rotWithShape="1">
              <a:blip r:embed="rId5">
                <a:lum bright="-20000" contrast="40000"/>
              </a:blip>
              <a:srcRect l="13206" t="25753"/>
              <a:stretch/>
            </p:blipFill>
            <p:spPr>
              <a:xfrm>
                <a:off x="927279" y="4855335"/>
                <a:ext cx="308429" cy="207496"/>
              </a:xfrm>
              <a:prstGeom prst="rect">
                <a:avLst/>
              </a:prstGeom>
            </p:spPr>
          </p:pic>
          <p:pic>
            <p:nvPicPr>
              <p:cNvPr id="11" name="Picture 10"/>
              <p:cNvPicPr>
                <a:picLocks noChangeAspect="1"/>
              </p:cNvPicPr>
              <p:nvPr/>
            </p:nvPicPr>
            <p:blipFill>
              <a:blip r:embed="rId6">
                <a:lum bright="-20000" contrast="40000"/>
              </a:blip>
              <a:stretch>
                <a:fillRect/>
              </a:stretch>
            </p:blipFill>
            <p:spPr>
              <a:xfrm>
                <a:off x="2866874" y="4298871"/>
                <a:ext cx="203063" cy="190547"/>
              </a:xfrm>
              <a:prstGeom prst="rect">
                <a:avLst/>
              </a:prstGeom>
            </p:spPr>
          </p:pic>
        </p:grpSp>
        <p:pic>
          <p:nvPicPr>
            <p:cNvPr id="3" name="Picture 2"/>
            <p:cNvPicPr>
              <a:picLocks noChangeAspect="1"/>
            </p:cNvPicPr>
            <p:nvPr/>
          </p:nvPicPr>
          <p:blipFill>
            <a:blip r:embed="rId7"/>
            <a:stretch>
              <a:fillRect/>
            </a:stretch>
          </p:blipFill>
          <p:spPr>
            <a:xfrm>
              <a:off x="8129257" y="5050729"/>
              <a:ext cx="812250" cy="317578"/>
            </a:xfrm>
            <a:prstGeom prst="rect">
              <a:avLst/>
            </a:prstGeom>
          </p:spPr>
        </p:pic>
        <p:pic>
          <p:nvPicPr>
            <p:cNvPr id="14" name="Picture 13"/>
            <p:cNvPicPr>
              <a:picLocks noChangeAspect="1"/>
            </p:cNvPicPr>
            <p:nvPr/>
          </p:nvPicPr>
          <p:blipFill>
            <a:blip r:embed="rId8"/>
            <a:stretch>
              <a:fillRect/>
            </a:stretch>
          </p:blipFill>
          <p:spPr>
            <a:xfrm>
              <a:off x="7013552" y="4795701"/>
              <a:ext cx="710719" cy="292172"/>
            </a:xfrm>
            <a:prstGeom prst="rect">
              <a:avLst/>
            </a:prstGeom>
          </p:spPr>
        </p:pic>
      </p:grpSp>
      <p:pic>
        <p:nvPicPr>
          <p:cNvPr id="18" name="Picture 17"/>
          <p:cNvPicPr>
            <a:picLocks noChangeAspect="1"/>
          </p:cNvPicPr>
          <p:nvPr/>
        </p:nvPicPr>
        <p:blipFill>
          <a:blip r:embed="rId9"/>
          <a:stretch>
            <a:fillRect/>
          </a:stretch>
        </p:blipFill>
        <p:spPr>
          <a:xfrm>
            <a:off x="7068321" y="5178624"/>
            <a:ext cx="253828" cy="190547"/>
          </a:xfrm>
          <a:prstGeom prst="rect">
            <a:avLst/>
          </a:prstGeom>
        </p:spPr>
      </p:pic>
      <p:pic>
        <p:nvPicPr>
          <p:cNvPr id="19" name="Picture 18"/>
          <p:cNvPicPr>
            <a:picLocks noChangeAspect="1"/>
          </p:cNvPicPr>
          <p:nvPr/>
        </p:nvPicPr>
        <p:blipFill>
          <a:blip r:embed="rId10"/>
          <a:stretch>
            <a:fillRect/>
          </a:stretch>
        </p:blipFill>
        <p:spPr>
          <a:xfrm>
            <a:off x="5360048" y="5248139"/>
            <a:ext cx="270296" cy="304363"/>
          </a:xfrm>
          <a:prstGeom prst="rect">
            <a:avLst/>
          </a:prstGeom>
        </p:spPr>
      </p:pic>
    </p:spTree>
    <p:extLst>
      <p:ext uri="{BB962C8B-B14F-4D97-AF65-F5344CB8AC3E}">
        <p14:creationId xmlns:p14="http://schemas.microsoft.com/office/powerpoint/2010/main" val="426539588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31321" y="682580"/>
            <a:ext cx="5994099" cy="3618964"/>
            <a:chOff x="31321" y="682580"/>
            <a:chExt cx="5994099" cy="3618964"/>
          </a:xfrm>
        </p:grpSpPr>
        <p:grpSp>
          <p:nvGrpSpPr>
            <p:cNvPr id="25" name="Group 24"/>
            <p:cNvGrpSpPr/>
            <p:nvPr/>
          </p:nvGrpSpPr>
          <p:grpSpPr>
            <a:xfrm>
              <a:off x="161538" y="682580"/>
              <a:ext cx="5863882" cy="3618964"/>
              <a:chOff x="161538" y="682580"/>
              <a:chExt cx="5863882" cy="3618964"/>
            </a:xfrm>
          </p:grpSpPr>
          <p:pic>
            <p:nvPicPr>
              <p:cNvPr id="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538" y="682580"/>
                <a:ext cx="5863882" cy="3618964"/>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Arrow Connector 16"/>
              <p:cNvCxnSpPr/>
              <p:nvPr/>
            </p:nvCxnSpPr>
            <p:spPr>
              <a:xfrm flipV="1">
                <a:off x="3539544" y="2895171"/>
                <a:ext cx="0" cy="182880"/>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3535251" y="2532416"/>
                <a:ext cx="0" cy="182880"/>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875763" y="1994079"/>
                <a:ext cx="279043" cy="2146"/>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1363013" y="1994079"/>
                <a:ext cx="279043" cy="2146"/>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flipH="1" flipV="1">
                <a:off x="3513596" y="1968320"/>
                <a:ext cx="64008" cy="64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pic>
          <p:nvPicPr>
            <p:cNvPr id="26" name="Picture 25"/>
            <p:cNvPicPr>
              <a:picLocks noChangeAspect="1"/>
            </p:cNvPicPr>
            <p:nvPr/>
          </p:nvPicPr>
          <p:blipFill>
            <a:blip r:embed="rId4">
              <a:lum bright="-20000" contrast="40000"/>
            </a:blip>
            <a:stretch>
              <a:fillRect/>
            </a:stretch>
          </p:blipFill>
          <p:spPr>
            <a:xfrm>
              <a:off x="31321" y="1439348"/>
              <a:ext cx="304594" cy="1638703"/>
            </a:xfrm>
            <a:prstGeom prst="rect">
              <a:avLst/>
            </a:prstGeom>
          </p:spPr>
        </p:pic>
        <p:pic>
          <p:nvPicPr>
            <p:cNvPr id="28" name="Picture 27"/>
            <p:cNvPicPr>
              <a:picLocks noChangeAspect="1"/>
            </p:cNvPicPr>
            <p:nvPr/>
          </p:nvPicPr>
          <p:blipFill>
            <a:blip r:embed="rId5">
              <a:lum bright="-20000" contrast="40000"/>
            </a:blip>
            <a:stretch>
              <a:fillRect/>
            </a:stretch>
          </p:blipFill>
          <p:spPr>
            <a:xfrm>
              <a:off x="2318081" y="3862713"/>
              <a:ext cx="1776797" cy="355688"/>
            </a:xfrm>
            <a:prstGeom prst="rect">
              <a:avLst/>
            </a:prstGeom>
          </p:spPr>
        </p:pic>
      </p:grpSp>
      <p:pic>
        <p:nvPicPr>
          <p:cNvPr id="10" name="Picture 9"/>
          <p:cNvPicPr>
            <a:picLocks noChangeAspect="1"/>
          </p:cNvPicPr>
          <p:nvPr/>
        </p:nvPicPr>
        <p:blipFill>
          <a:blip r:embed="rId6"/>
          <a:stretch>
            <a:fillRect/>
          </a:stretch>
        </p:blipFill>
        <p:spPr>
          <a:xfrm>
            <a:off x="163760" y="259432"/>
            <a:ext cx="8736792" cy="329249"/>
          </a:xfrm>
          <a:prstGeom prst="rect">
            <a:avLst/>
          </a:prstGeom>
        </p:spPr>
      </p:pic>
      <p:grpSp>
        <p:nvGrpSpPr>
          <p:cNvPr id="24" name="Group 23"/>
          <p:cNvGrpSpPr/>
          <p:nvPr/>
        </p:nvGrpSpPr>
        <p:grpSpPr>
          <a:xfrm>
            <a:off x="3820974" y="3078051"/>
            <a:ext cx="5125900" cy="3418978"/>
            <a:chOff x="3834932" y="3078051"/>
            <a:chExt cx="5125900" cy="3418978"/>
          </a:xfrm>
        </p:grpSpPr>
        <p:pic>
          <p:nvPicPr>
            <p:cNvPr id="9"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32156" y="3078051"/>
              <a:ext cx="4428676" cy="3418978"/>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a:off x="5164428" y="5705341"/>
              <a:ext cx="489397" cy="0"/>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7830355" y="5808373"/>
              <a:ext cx="0" cy="182880"/>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834932" y="5504723"/>
              <a:ext cx="1013360" cy="369332"/>
            </a:xfrm>
            <a:prstGeom prst="rect">
              <a:avLst/>
            </a:prstGeom>
            <a:noFill/>
          </p:spPr>
          <p:txBody>
            <a:bodyPr wrap="square" rtlCol="0">
              <a:spAutoFit/>
            </a:bodyPr>
            <a:lstStyle/>
            <a:p>
              <a:pPr algn="l" rtl="0"/>
              <a:r>
                <a:rPr lang="en-US" b="1" dirty="0" smtClean="0"/>
                <a:t>D=1.5m</a:t>
              </a:r>
              <a:endParaRPr lang="en-US" b="1" dirty="0"/>
            </a:p>
          </p:txBody>
        </p:sp>
        <p:cxnSp>
          <p:nvCxnSpPr>
            <p:cNvPr id="16" name="Straight Arrow Connector 15"/>
            <p:cNvCxnSpPr/>
            <p:nvPr/>
          </p:nvCxnSpPr>
          <p:spPr>
            <a:xfrm>
              <a:off x="4687910" y="5705341"/>
              <a:ext cx="489397" cy="0"/>
            </a:xfrm>
            <a:prstGeom prst="straightConnector1">
              <a:avLst/>
            </a:prstGeom>
            <a:ln>
              <a:solidFill>
                <a:srgbClr val="CC6600"/>
              </a:solidFill>
              <a:tailEnd type="triangle"/>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7804597" y="5679583"/>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pic>
        <p:nvPicPr>
          <p:cNvPr id="27" name="Picture 26"/>
          <p:cNvPicPr>
            <a:picLocks noChangeAspect="1"/>
          </p:cNvPicPr>
          <p:nvPr/>
        </p:nvPicPr>
        <p:blipFill>
          <a:blip r:embed="rId5">
            <a:lum bright="-20000" contrast="40000"/>
          </a:blip>
          <a:stretch>
            <a:fillRect/>
          </a:stretch>
        </p:blipFill>
        <p:spPr>
          <a:xfrm>
            <a:off x="6073519" y="6284015"/>
            <a:ext cx="1776797" cy="355688"/>
          </a:xfrm>
          <a:prstGeom prst="rect">
            <a:avLst/>
          </a:prstGeom>
        </p:spPr>
      </p:pic>
      <p:pic>
        <p:nvPicPr>
          <p:cNvPr id="2" name="Picture 1"/>
          <p:cNvPicPr>
            <a:picLocks noChangeAspect="1"/>
          </p:cNvPicPr>
          <p:nvPr/>
        </p:nvPicPr>
        <p:blipFill>
          <a:blip r:embed="rId8"/>
          <a:stretch>
            <a:fillRect/>
          </a:stretch>
        </p:blipFill>
        <p:spPr>
          <a:xfrm>
            <a:off x="6719075" y="673640"/>
            <a:ext cx="1885704" cy="1818422"/>
          </a:xfrm>
          <a:prstGeom prst="rect">
            <a:avLst/>
          </a:prstGeom>
        </p:spPr>
      </p:pic>
    </p:spTree>
    <p:extLst>
      <p:ext uri="{BB962C8B-B14F-4D97-AF65-F5344CB8AC3E}">
        <p14:creationId xmlns:p14="http://schemas.microsoft.com/office/powerpoint/2010/main" val="7569602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73101" y="1524298"/>
            <a:ext cx="4845012" cy="461665"/>
          </a:xfrm>
          <a:prstGeom prst="rect">
            <a:avLst/>
          </a:prstGeom>
          <a:solidFill>
            <a:srgbClr val="92D050">
              <a:alpha val="60000"/>
            </a:srgbClr>
          </a:solidFill>
        </p:spPr>
        <p:txBody>
          <a:bodyPr wrap="square">
            <a:spAutoFit/>
          </a:bodyPr>
          <a:lstStyle/>
          <a:p>
            <a:pPr algn="l" rtl="0"/>
            <a:r>
              <a:rPr lang="en-US" altLang="en-US" sz="2400" b="1" dirty="0">
                <a:latin typeface="+mn-lt"/>
              </a:rPr>
              <a:t>Brazil, January </a:t>
            </a:r>
            <a:r>
              <a:rPr lang="en-US" altLang="en-US" sz="2400" b="1" dirty="0" smtClean="0">
                <a:latin typeface="+mn-lt"/>
              </a:rPr>
              <a:t>2003, 8 </a:t>
            </a:r>
            <a:r>
              <a:rPr lang="en-US" altLang="en-US" sz="2400" b="1" dirty="0">
                <a:latin typeface="+mn-lt"/>
              </a:rPr>
              <a:t>people killed</a:t>
            </a:r>
          </a:p>
        </p:txBody>
      </p:sp>
      <p:pic>
        <p:nvPicPr>
          <p:cNvPr id="8" name="Picture 3"/>
          <p:cNvPicPr>
            <a:picLocks noChangeAspect="1" noChangeArrowheads="1"/>
          </p:cNvPicPr>
          <p:nvPr/>
        </p:nvPicPr>
        <p:blipFill>
          <a:blip r:embed="rId3" cstate="print"/>
          <a:srcRect/>
          <a:stretch>
            <a:fillRect/>
          </a:stretch>
        </p:blipFill>
        <p:spPr bwMode="auto">
          <a:xfrm>
            <a:off x="373101" y="1985963"/>
            <a:ext cx="8516899" cy="4370387"/>
          </a:xfrm>
          <a:prstGeom prst="rect">
            <a:avLst/>
          </a:prstGeom>
          <a:noFill/>
          <a:ln w="9525">
            <a:noFill/>
            <a:miter lim="800000"/>
            <a:headEnd/>
            <a:tailEnd/>
          </a:ln>
          <a:effectLst/>
        </p:spPr>
      </p:pic>
    </p:spTree>
    <p:extLst>
      <p:ext uri="{BB962C8B-B14F-4D97-AF65-F5344CB8AC3E}">
        <p14:creationId xmlns:p14="http://schemas.microsoft.com/office/powerpoint/2010/main" val="378173372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clrChange>
              <a:clrFrom>
                <a:srgbClr val="D4EFFC"/>
              </a:clrFrom>
              <a:clrTo>
                <a:srgbClr val="D4EFFC">
                  <a:alpha val="0"/>
                </a:srgbClr>
              </a:clrTo>
            </a:clrChange>
            <a:grayscl/>
            <a:lum bright="-20000" contrast="40000"/>
          </a:blip>
          <a:stretch>
            <a:fillRect/>
          </a:stretch>
        </p:blipFill>
        <p:spPr>
          <a:xfrm>
            <a:off x="161538" y="391996"/>
            <a:ext cx="2787723" cy="973971"/>
          </a:xfrm>
          <a:prstGeom prst="rect">
            <a:avLst/>
          </a:prstGeom>
        </p:spPr>
      </p:pic>
      <p:pic>
        <p:nvPicPr>
          <p:cNvPr id="6" name="Picture 5"/>
          <p:cNvPicPr>
            <a:picLocks noChangeAspect="1"/>
          </p:cNvPicPr>
          <p:nvPr/>
        </p:nvPicPr>
        <p:blipFill>
          <a:blip r:embed="rId4">
            <a:clrChange>
              <a:clrFrom>
                <a:srgbClr val="D4EFFC"/>
              </a:clrFrom>
              <a:clrTo>
                <a:srgbClr val="D4EFFC">
                  <a:alpha val="0"/>
                </a:srgbClr>
              </a:clrTo>
            </a:clrChange>
            <a:grayscl/>
            <a:lum bright="-20000" contrast="40000"/>
          </a:blip>
          <a:stretch>
            <a:fillRect/>
          </a:stretch>
        </p:blipFill>
        <p:spPr>
          <a:xfrm>
            <a:off x="3183200" y="791269"/>
            <a:ext cx="2110017" cy="1808370"/>
          </a:xfrm>
          <a:prstGeom prst="rect">
            <a:avLst/>
          </a:prstGeom>
        </p:spPr>
      </p:pic>
      <p:pic>
        <p:nvPicPr>
          <p:cNvPr id="7" name="Picture 6"/>
          <p:cNvPicPr>
            <a:picLocks noChangeAspect="1"/>
          </p:cNvPicPr>
          <p:nvPr/>
        </p:nvPicPr>
        <p:blipFill>
          <a:blip r:embed="rId5">
            <a:clrChange>
              <a:clrFrom>
                <a:srgbClr val="D4EFFC"/>
              </a:clrFrom>
              <a:clrTo>
                <a:srgbClr val="D4EFFC">
                  <a:alpha val="0"/>
                </a:srgbClr>
              </a:clrTo>
            </a:clrChange>
            <a:grayscl/>
            <a:lum bright="-20000" contrast="40000"/>
          </a:blip>
          <a:stretch>
            <a:fillRect/>
          </a:stretch>
        </p:blipFill>
        <p:spPr>
          <a:xfrm>
            <a:off x="193056" y="2750023"/>
            <a:ext cx="7561634" cy="3587209"/>
          </a:xfrm>
          <a:prstGeom prst="rect">
            <a:avLst/>
          </a:prstGeom>
        </p:spPr>
      </p:pic>
      <p:pic>
        <p:nvPicPr>
          <p:cNvPr id="10" name="Picture 9"/>
          <p:cNvPicPr>
            <a:picLocks noChangeAspect="1"/>
          </p:cNvPicPr>
          <p:nvPr/>
        </p:nvPicPr>
        <p:blipFill>
          <a:blip r:embed="rId6"/>
          <a:stretch>
            <a:fillRect/>
          </a:stretch>
        </p:blipFill>
        <p:spPr>
          <a:xfrm>
            <a:off x="161538" y="368371"/>
            <a:ext cx="8736792" cy="329249"/>
          </a:xfrm>
          <a:prstGeom prst="rect">
            <a:avLst/>
          </a:prstGeom>
        </p:spPr>
      </p:pic>
      <mc:AlternateContent xmlns:mc="http://schemas.openxmlformats.org/markup-compatibility/2006" xmlns:a14="http://schemas.microsoft.com/office/drawing/2010/main">
        <mc:Choice Requires="a14">
          <p:sp>
            <p:nvSpPr>
              <p:cNvPr id="8" name="TextBox 7"/>
              <p:cNvSpPr txBox="1"/>
              <p:nvPr/>
            </p:nvSpPr>
            <p:spPr>
              <a:xfrm>
                <a:off x="6285027" y="716430"/>
                <a:ext cx="1760538" cy="671594"/>
              </a:xfrm>
              <a:prstGeom prst="rect">
                <a:avLst/>
              </a:prstGeom>
              <a:solidFill>
                <a:srgbClr val="FFFF00"/>
              </a:solidFill>
              <a:ln>
                <a:noFill/>
              </a:ln>
            </p:spPr>
            <p:txBody>
              <a:bodyPr wrap="square" lIns="0" tIns="0" rIns="0" bIns="0" rtlCol="0">
                <a:spAutoFit/>
              </a:bodyPr>
              <a:lstStyle/>
              <a:p>
                <a:pPr algn="l" rtl="0"/>
                <a14:m>
                  <m:oMath xmlns:m="http://schemas.openxmlformats.org/officeDocument/2006/math">
                    <m:sSub>
                      <m:sSubPr>
                        <m:ctrlPr>
                          <a:rPr lang="el-GR" sz="2800" b="1" i="1" smtClean="0">
                            <a:latin typeface="Cambria Math" panose="02040503050406030204" pitchFamily="18" charset="0"/>
                          </a:rPr>
                        </m:ctrlPr>
                      </m:sSubPr>
                      <m:e>
                        <m:r>
                          <a:rPr lang="en-US" sz="2800" b="1" i="1" smtClean="0">
                            <a:latin typeface="Cambria Math" panose="02040503050406030204" pitchFamily="18" charset="0"/>
                          </a:rPr>
                          <m:t>𝑭</m:t>
                        </m:r>
                      </m:e>
                      <m:sub>
                        <m:r>
                          <a:rPr lang="en-US" sz="2800" b="1" i="1" smtClean="0">
                            <a:latin typeface="Cambria Math" panose="02040503050406030204" pitchFamily="18" charset="0"/>
                          </a:rPr>
                          <m:t>𝒔</m:t>
                        </m:r>
                      </m:sub>
                    </m:sSub>
                  </m:oMath>
                </a14:m>
                <a:r>
                  <a:rPr lang="en-US" sz="2800" b="1" dirty="0" smtClean="0"/>
                  <a:t>= </a:t>
                </a:r>
                <a14:m>
                  <m:oMath xmlns:m="http://schemas.openxmlformats.org/officeDocument/2006/math">
                    <m:f>
                      <m:fPr>
                        <m:ctrlPr>
                          <a:rPr lang="en-US" sz="2800" b="1" i="1" dirty="0" smtClean="0">
                            <a:latin typeface="Cambria Math" panose="02040503050406030204" pitchFamily="18" charset="0"/>
                          </a:rPr>
                        </m:ctrlPr>
                      </m:fPr>
                      <m:num>
                        <m:sSub>
                          <m:sSubPr>
                            <m:ctrlPr>
                              <a:rPr lang="en-US" sz="2800" b="1" i="1" dirty="0" smtClean="0">
                                <a:latin typeface="Cambria Math" panose="02040503050406030204" pitchFamily="18" charset="0"/>
                              </a:rPr>
                            </m:ctrlPr>
                          </m:sSubPr>
                          <m:e>
                            <m:r>
                              <a:rPr lang="en-US" sz="2800" b="1" i="1" dirty="0" smtClean="0">
                                <a:latin typeface="Cambria Math" panose="02040503050406030204" pitchFamily="18" charset="0"/>
                              </a:rPr>
                              <m:t>𝑪</m:t>
                            </m:r>
                          </m:e>
                          <m:sub>
                            <m:r>
                              <a:rPr lang="en-US" sz="2800" b="1" i="1" dirty="0" smtClean="0">
                                <a:latin typeface="Cambria Math" panose="02040503050406030204" pitchFamily="18" charset="0"/>
                              </a:rPr>
                              <m:t>𝒖</m:t>
                            </m:r>
                          </m:sub>
                        </m:sSub>
                      </m:num>
                      <m:den>
                        <m:r>
                          <a:rPr lang="en-US" sz="2800" b="1" i="1" dirty="0" smtClean="0">
                            <a:latin typeface="Cambria Math" panose="02040503050406030204" pitchFamily="18" charset="0"/>
                            <a:ea typeface="Cambria Math" panose="02040503050406030204" pitchFamily="18" charset="0"/>
                          </a:rPr>
                          <m:t>𝜸</m:t>
                        </m:r>
                        <m:r>
                          <a:rPr lang="en-US" sz="2800" b="1" i="1" dirty="0" smtClean="0">
                            <a:latin typeface="Cambria Math" panose="02040503050406030204" pitchFamily="18" charset="0"/>
                            <a:ea typeface="Cambria Math" panose="02040503050406030204" pitchFamily="18" charset="0"/>
                          </a:rPr>
                          <m:t>𝑯𝒎</m:t>
                        </m:r>
                      </m:den>
                    </m:f>
                  </m:oMath>
                </a14:m>
                <a:endParaRPr lang="en-US" sz="2800" b="1" dirty="0"/>
              </a:p>
            </p:txBody>
          </p:sp>
        </mc:Choice>
        <mc:Fallback xmlns="">
          <p:sp>
            <p:nvSpPr>
              <p:cNvPr id="8" name="TextBox 7"/>
              <p:cNvSpPr txBox="1">
                <a:spLocks noRot="1" noChangeAspect="1" noMove="1" noResize="1" noEditPoints="1" noAdjustHandles="1" noChangeArrowheads="1" noChangeShapeType="1" noTextEdit="1"/>
              </p:cNvSpPr>
              <p:nvPr/>
            </p:nvSpPr>
            <p:spPr>
              <a:xfrm>
                <a:off x="6285027" y="716430"/>
                <a:ext cx="1760538" cy="671594"/>
              </a:xfrm>
              <a:prstGeom prst="rect">
                <a:avLst/>
              </a:prstGeom>
              <a:blipFill rotWithShape="0">
                <a:blip r:embed="rId7"/>
                <a:stretch>
                  <a:fillRect t="-3636" b="-8182"/>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106143608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16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30"/>
          <a:stretch/>
        </p:blipFill>
        <p:spPr bwMode="auto">
          <a:xfrm>
            <a:off x="0" y="1434344"/>
            <a:ext cx="9144000" cy="4459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58480" y="514161"/>
            <a:ext cx="8443153" cy="707886"/>
          </a:xfrm>
          <a:prstGeom prst="rect">
            <a:avLst/>
          </a:prstGeom>
        </p:spPr>
        <p:txBody>
          <a:bodyPr wrap="square">
            <a:spAutoFit/>
          </a:bodyPr>
          <a:lstStyle/>
          <a:p>
            <a:pPr marL="342900" indent="-342900" algn="just" rtl="0" eaLnBrk="1" hangingPunct="1">
              <a:spcBef>
                <a:spcPct val="50000"/>
              </a:spcBef>
              <a:buClr>
                <a:srgbClr val="FF0000"/>
              </a:buClr>
              <a:buFont typeface="Wingdings" panose="05000000000000000000" pitchFamily="2" charset="2"/>
              <a:buChar char="q"/>
            </a:pPr>
            <a:r>
              <a:rPr lang="en-US" sz="2000" b="1" dirty="0" smtClean="0">
                <a:latin typeface="+mn-lt"/>
              </a:rPr>
              <a:t>The results of </a:t>
            </a:r>
            <a:r>
              <a:rPr lang="en-US" sz="2000" b="1" dirty="0" smtClean="0">
                <a:solidFill>
                  <a:srgbClr val="0B0BEF"/>
                </a:solidFill>
                <a:latin typeface="+mn-lt"/>
              </a:rPr>
              <a:t>analytical</a:t>
            </a:r>
            <a:r>
              <a:rPr lang="en-US" sz="2000" b="1" dirty="0" smtClean="0">
                <a:latin typeface="+mn-lt"/>
              </a:rPr>
              <a:t> solution to obtain </a:t>
            </a:r>
            <a:r>
              <a:rPr lang="en-US" sz="2000" b="1" dirty="0" smtClean="0">
                <a:solidFill>
                  <a:srgbClr val="0B0BEF"/>
                </a:solidFill>
                <a:latin typeface="+mn-lt"/>
              </a:rPr>
              <a:t>critical</a:t>
            </a:r>
            <a:r>
              <a:rPr lang="en-US" sz="2000" b="1" dirty="0" smtClean="0">
                <a:latin typeface="+mn-lt"/>
              </a:rPr>
              <a:t> circles was represented graphically as the variation of stability number, </a:t>
            </a:r>
            <a:r>
              <a:rPr lang="en-US" sz="2000" b="1" i="1" dirty="0" smtClean="0">
                <a:solidFill>
                  <a:srgbClr val="0B0BEF"/>
                </a:solidFill>
                <a:latin typeface="+mn-lt"/>
              </a:rPr>
              <a:t>m</a:t>
            </a:r>
            <a:r>
              <a:rPr lang="en-US" sz="2000" b="1" dirty="0" smtClean="0">
                <a:solidFill>
                  <a:srgbClr val="0B0BEF"/>
                </a:solidFill>
                <a:latin typeface="+mn-lt"/>
              </a:rPr>
              <a:t> </a:t>
            </a:r>
            <a:r>
              <a:rPr lang="en-US" sz="2000" b="1" dirty="0" smtClean="0">
                <a:latin typeface="+mn-lt"/>
              </a:rPr>
              <a:t>, with slope angle </a:t>
            </a:r>
            <a:r>
              <a:rPr lang="en-US" sz="2000" b="1" i="1" dirty="0" smtClean="0">
                <a:solidFill>
                  <a:srgbClr val="0B0BEF"/>
                </a:solidFill>
                <a:latin typeface="Symbol" panose="05050102010706020507" pitchFamily="18" charset="2"/>
              </a:rPr>
              <a:t>b</a:t>
            </a:r>
            <a:r>
              <a:rPr lang="en-US" sz="2000" b="1" i="1" dirty="0" smtClean="0">
                <a:latin typeface="Symbol" panose="05050102010706020507" pitchFamily="18" charset="2"/>
              </a:rPr>
              <a:t>.</a:t>
            </a:r>
            <a:endParaRPr lang="en-US" sz="2000" b="1" i="1" dirty="0" smtClean="0">
              <a:solidFill>
                <a:srgbClr val="FF0000"/>
              </a:solidFill>
              <a:effectLst>
                <a:outerShdw blurRad="38100" dist="38100" dir="2700000" algn="tl">
                  <a:srgbClr val="000000">
                    <a:alpha val="43137"/>
                  </a:srgbClr>
                </a:outerShdw>
              </a:effectLst>
              <a:latin typeface="Symbol" panose="05050102010706020507" pitchFamily="18" charset="2"/>
            </a:endParaRPr>
          </a:p>
        </p:txBody>
      </p:sp>
      <p:cxnSp>
        <p:nvCxnSpPr>
          <p:cNvPr id="19" name="Straight Connector 18"/>
          <p:cNvCxnSpPr/>
          <p:nvPr/>
        </p:nvCxnSpPr>
        <p:spPr>
          <a:xfrm rot="5400000" flipH="1" flipV="1">
            <a:off x="3557588" y="2412627"/>
            <a:ext cx="1228725" cy="0"/>
          </a:xfrm>
          <a:prstGeom prst="line">
            <a:avLst/>
          </a:prstGeom>
          <a:ln w="34925">
            <a:solidFill>
              <a:srgbClr val="0B0BEF"/>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143375" y="1979240"/>
            <a:ext cx="1133475" cy="0"/>
          </a:xfrm>
          <a:prstGeom prst="straightConnector1">
            <a:avLst/>
          </a:prstGeom>
          <a:ln w="44450">
            <a:solidFill>
              <a:srgbClr val="0B0BEF"/>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286374" y="1807789"/>
            <a:ext cx="3227005" cy="338554"/>
          </a:xfrm>
          <a:prstGeom prst="rect">
            <a:avLst/>
          </a:prstGeom>
          <a:solidFill>
            <a:srgbClr val="FFFF00"/>
          </a:solidFill>
        </p:spPr>
        <p:txBody>
          <a:bodyPr wrap="square" rtlCol="0">
            <a:spAutoFit/>
          </a:bodyPr>
          <a:lstStyle/>
          <a:p>
            <a:pPr algn="l" rtl="0"/>
            <a:r>
              <a:rPr lang="en-US" sz="1600" b="1" dirty="0" smtClean="0">
                <a:solidFill>
                  <a:srgbClr val="FF3300"/>
                </a:solidFill>
              </a:rPr>
              <a:t>Toe, Midpoint or slope circles </a:t>
            </a:r>
            <a:endParaRPr lang="en-US" sz="1600" b="1" dirty="0">
              <a:solidFill>
                <a:srgbClr val="FF3300"/>
              </a:solidFill>
            </a:endParaRPr>
          </a:p>
        </p:txBody>
      </p:sp>
      <p:sp>
        <p:nvSpPr>
          <p:cNvPr id="24" name="TextBox 23"/>
          <p:cNvSpPr txBox="1"/>
          <p:nvPr/>
        </p:nvSpPr>
        <p:spPr>
          <a:xfrm>
            <a:off x="1627791" y="1800225"/>
            <a:ext cx="1429736" cy="338554"/>
          </a:xfrm>
          <a:prstGeom prst="rect">
            <a:avLst/>
          </a:prstGeom>
          <a:solidFill>
            <a:srgbClr val="FFFF00"/>
          </a:solidFill>
        </p:spPr>
        <p:txBody>
          <a:bodyPr wrap="square" rtlCol="0">
            <a:spAutoFit/>
          </a:bodyPr>
          <a:lstStyle/>
          <a:p>
            <a:pPr algn="l" rtl="0"/>
            <a:r>
              <a:rPr lang="en-US" sz="1600" b="1" dirty="0" smtClean="0">
                <a:solidFill>
                  <a:srgbClr val="FF3300"/>
                </a:solidFill>
              </a:rPr>
              <a:t>Toe slope</a:t>
            </a:r>
            <a:endParaRPr lang="en-US" sz="1600" b="1" dirty="0">
              <a:solidFill>
                <a:srgbClr val="FF3300"/>
              </a:solidFill>
            </a:endParaRPr>
          </a:p>
        </p:txBody>
      </p:sp>
      <p:cxnSp>
        <p:nvCxnSpPr>
          <p:cNvPr id="27" name="Straight Arrow Connector 26"/>
          <p:cNvCxnSpPr/>
          <p:nvPr/>
        </p:nvCxnSpPr>
        <p:spPr>
          <a:xfrm flipH="1">
            <a:off x="3038475" y="1977066"/>
            <a:ext cx="1133475" cy="0"/>
          </a:xfrm>
          <a:prstGeom prst="straightConnector1">
            <a:avLst/>
          </a:prstGeom>
          <a:ln w="44450">
            <a:solidFill>
              <a:srgbClr val="0B0BEF"/>
            </a:solidFill>
            <a:tailEnd type="arrow"/>
          </a:ln>
        </p:spPr>
        <p:style>
          <a:lnRef idx="1">
            <a:schemeClr val="accent1"/>
          </a:lnRef>
          <a:fillRef idx="0">
            <a:schemeClr val="accent1"/>
          </a:fillRef>
          <a:effectRef idx="0">
            <a:schemeClr val="accent1"/>
          </a:effectRef>
          <a:fontRef idx="minor">
            <a:schemeClr val="tx1"/>
          </a:fontRef>
        </p:style>
      </p:cxnSp>
      <p:pic>
        <p:nvPicPr>
          <p:cNvPr id="541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527" y="3540974"/>
            <a:ext cx="1390650" cy="1466850"/>
          </a:xfrm>
          <a:prstGeom prst="rect">
            <a:avLst/>
          </a:prstGeom>
          <a:noFill/>
          <a:ln w="38100">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pic>
        <p:nvPicPr>
          <p:cNvPr id="28" name="Picture 1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912" y="3261170"/>
            <a:ext cx="3405145" cy="1774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1933575" y="4693864"/>
            <a:ext cx="1704975" cy="338554"/>
          </a:xfrm>
          <a:prstGeom prst="rect">
            <a:avLst/>
          </a:prstGeom>
          <a:noFill/>
        </p:spPr>
        <p:txBody>
          <a:bodyPr wrap="square" rtlCol="0">
            <a:spAutoFit/>
          </a:bodyPr>
          <a:lstStyle/>
          <a:p>
            <a:pPr algn="l" rtl="0"/>
            <a:r>
              <a:rPr lang="en-US" sz="1600" b="1" dirty="0" smtClean="0">
                <a:solidFill>
                  <a:srgbClr val="0B0BEF"/>
                </a:solidFill>
              </a:rPr>
              <a:t>Firm Stratum</a:t>
            </a:r>
            <a:endParaRPr lang="en-US" sz="1600" b="1" dirty="0">
              <a:solidFill>
                <a:srgbClr val="0B0BEF"/>
              </a:solidFill>
            </a:endParaRPr>
          </a:p>
        </p:txBody>
      </p:sp>
      <p:cxnSp>
        <p:nvCxnSpPr>
          <p:cNvPr id="13" name="Straight Connector 12"/>
          <p:cNvCxnSpPr/>
          <p:nvPr/>
        </p:nvCxnSpPr>
        <p:spPr>
          <a:xfrm>
            <a:off x="2276475" y="4322389"/>
            <a:ext cx="70485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Arc 13"/>
          <p:cNvSpPr/>
          <p:nvPr/>
        </p:nvSpPr>
        <p:spPr>
          <a:xfrm rot="1189654">
            <a:off x="2314575" y="4131889"/>
            <a:ext cx="276225" cy="276225"/>
          </a:xfrm>
          <a:prstGeom prst="arc">
            <a:avLst>
              <a:gd name="adj1" fmla="val 15058475"/>
              <a:gd name="adj2" fmla="val 0"/>
            </a:avLst>
          </a:prstGeom>
          <a:ln w="2222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a:xfrm>
            <a:off x="2552701" y="3912814"/>
            <a:ext cx="361950" cy="338554"/>
          </a:xfrm>
          <a:prstGeom prst="rect">
            <a:avLst/>
          </a:prstGeom>
          <a:noFill/>
        </p:spPr>
        <p:txBody>
          <a:bodyPr wrap="square" rtlCol="0">
            <a:spAutoFit/>
          </a:bodyPr>
          <a:lstStyle/>
          <a:p>
            <a:pPr algn="l" rtl="0"/>
            <a:r>
              <a:rPr lang="en-US" sz="1600" b="1" i="1" dirty="0" smtClean="0">
                <a:solidFill>
                  <a:srgbClr val="C00000"/>
                </a:solidFill>
                <a:latin typeface="Symbol" pitchFamily="18" charset="2"/>
              </a:rPr>
              <a:t>b</a:t>
            </a:r>
            <a:endParaRPr lang="en-US" sz="1600" b="1" i="1" dirty="0">
              <a:solidFill>
                <a:srgbClr val="C00000"/>
              </a:solidFill>
              <a:latin typeface="Symbol" pitchFamily="18" charset="2"/>
            </a:endParaRPr>
          </a:p>
        </p:txBody>
      </p:sp>
      <p:sp>
        <p:nvSpPr>
          <p:cNvPr id="17" name="Rectangle 16"/>
          <p:cNvSpPr/>
          <p:nvPr/>
        </p:nvSpPr>
        <p:spPr>
          <a:xfrm>
            <a:off x="342409" y="6029729"/>
            <a:ext cx="6592281" cy="400110"/>
          </a:xfrm>
          <a:prstGeom prst="rect">
            <a:avLst/>
          </a:prstGeom>
        </p:spPr>
        <p:txBody>
          <a:bodyPr wrap="square">
            <a:spAutoFit/>
          </a:bodyPr>
          <a:lstStyle/>
          <a:p>
            <a:pPr algn="just" rtl="0"/>
            <a:r>
              <a:rPr lang="en-US" sz="2000" b="1" dirty="0">
                <a:solidFill>
                  <a:srgbClr val="FF0000"/>
                </a:solidFill>
              </a:rPr>
              <a:t>m is obtained from </a:t>
            </a:r>
            <a:r>
              <a:rPr lang="en-US" sz="2000" b="1" dirty="0" smtClean="0">
                <a:solidFill>
                  <a:srgbClr val="FF0000"/>
                </a:solidFill>
              </a:rPr>
              <a:t>this chart depending on angle </a:t>
            </a:r>
            <a:r>
              <a:rPr lang="en-US" sz="2000" b="1" dirty="0" smtClean="0">
                <a:solidFill>
                  <a:srgbClr val="FF0000"/>
                </a:solidFill>
                <a:latin typeface="Symbol" panose="05050102010706020507" pitchFamily="18" charset="2"/>
              </a:rPr>
              <a:t>b.</a:t>
            </a:r>
            <a:endParaRPr lang="en-US" sz="2000" b="1" dirty="0">
              <a:solidFill>
                <a:srgbClr val="FF0000"/>
              </a:solidFill>
            </a:endParaRPr>
          </a:p>
        </p:txBody>
      </p:sp>
      <p:sp>
        <p:nvSpPr>
          <p:cNvPr id="18" name="Rectangle 17"/>
          <p:cNvSpPr/>
          <p:nvPr/>
        </p:nvSpPr>
        <p:spPr>
          <a:xfrm>
            <a:off x="121359" y="-7886"/>
            <a:ext cx="6967706" cy="461665"/>
          </a:xfrm>
          <a:prstGeom prst="rect">
            <a:avLst/>
          </a:prstGeom>
        </p:spPr>
        <p:txBody>
          <a:bodyPr wrap="square">
            <a:spAutoFit/>
          </a:bodyPr>
          <a:lstStyle/>
          <a:p>
            <a:pPr algn="l" rtl="0">
              <a:buClr>
                <a:srgbClr val="0070C0"/>
              </a:buClr>
            </a:pP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2. Slopes </a:t>
            </a: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in Homogeneous </a:t>
            </a:r>
            <a:r>
              <a:rPr lang="en-US" sz="2400" b="1" u="sng" dirty="0">
                <a:solidFill>
                  <a:srgbClr val="FF3300"/>
                </a:solidFill>
                <a:latin typeface="Calibri" panose="020F0502020204030204" pitchFamily="34" charset="0"/>
                <a:ea typeface="Calibri" panose="020F0502020204030204" pitchFamily="34" charset="0"/>
                <a:cs typeface="Arial" panose="020B0604020202020204" pitchFamily="34" charset="0"/>
              </a:rPr>
              <a:t>clay</a:t>
            </a: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 Soil with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c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sym typeface="Symbol" panose="05050102010706020507" pitchFamily="18" charset="2"/>
              </a:rPr>
              <a:t> 0 ,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 </a:t>
            </a:r>
            <a:r>
              <a:rPr lang="en-US" sz="2400" b="1" u="sng" dirty="0" smtClean="0">
                <a:solidFill>
                  <a:srgbClr val="0B0BEF"/>
                </a:solidFill>
                <a:latin typeface="Symbol" panose="05050102010706020507" pitchFamily="18" charset="2"/>
                <a:ea typeface="Calibri" panose="020F0502020204030204" pitchFamily="34" charset="0"/>
                <a:cs typeface="Arial" panose="020B0604020202020204" pitchFamily="34" charset="0"/>
              </a:rPr>
              <a:t>f</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 </a:t>
            </a: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0</a:t>
            </a:r>
            <a:endParaRPr lang="en-US" sz="2400" b="1" u="sng" dirty="0">
              <a:solidFill>
                <a:srgbClr val="0B0BEF"/>
              </a:solidFill>
              <a:latin typeface="+mn-lt"/>
            </a:endParaRPr>
          </a:p>
        </p:txBody>
      </p:sp>
    </p:spTree>
    <p:extLst>
      <p:ext uri="{BB962C8B-B14F-4D97-AF65-F5344CB8AC3E}">
        <p14:creationId xmlns:p14="http://schemas.microsoft.com/office/powerpoint/2010/main" val="1487839657"/>
      </p:ext>
    </p:extLst>
  </p:cSld>
  <p:clrMapOvr>
    <a:masterClrMapping/>
  </p:clrMapOvr>
  <p:transition advClick="0" advTm="34000">
    <p:dissolv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00258" y="1365277"/>
            <a:ext cx="4722152" cy="163121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a:latin typeface="+mn-lt"/>
              </a:rPr>
              <a:t>The Friction Circle method </a:t>
            </a:r>
            <a:r>
              <a:rPr lang="en-US" sz="2000" b="1" dirty="0" smtClean="0">
                <a:latin typeface="+mn-lt"/>
              </a:rPr>
              <a:t>(or the </a:t>
            </a:r>
            <a:r>
              <a:rPr lang="en-US" sz="2000" b="1" dirty="0" smtClean="0">
                <a:latin typeface="Symbol" panose="05050102010706020507" pitchFamily="18" charset="2"/>
              </a:rPr>
              <a:t>f</a:t>
            </a:r>
            <a:r>
              <a:rPr lang="en-US" sz="2000" b="1" dirty="0" smtClean="0">
                <a:latin typeface="+mn-lt"/>
              </a:rPr>
              <a:t>-Circle Method) is </a:t>
            </a:r>
            <a:r>
              <a:rPr lang="en-US" sz="2000" b="1" dirty="0">
                <a:latin typeface="+mn-lt"/>
              </a:rPr>
              <a:t>very useful for homogenous slopes. The method is generally used when </a:t>
            </a:r>
            <a:r>
              <a:rPr lang="en-US" sz="2000" b="1" dirty="0">
                <a:solidFill>
                  <a:srgbClr val="FF0000"/>
                </a:solidFill>
                <a:latin typeface="+mn-lt"/>
              </a:rPr>
              <a:t>both</a:t>
            </a:r>
            <a:r>
              <a:rPr lang="en-US" sz="2000" b="1" dirty="0">
                <a:latin typeface="+mn-lt"/>
              </a:rPr>
              <a:t> </a:t>
            </a:r>
            <a:r>
              <a:rPr lang="en-US" sz="2000" b="1" dirty="0">
                <a:solidFill>
                  <a:srgbClr val="0000FF"/>
                </a:solidFill>
                <a:latin typeface="+mn-lt"/>
              </a:rPr>
              <a:t>cohesive</a:t>
            </a:r>
            <a:r>
              <a:rPr lang="en-US" sz="2000" b="1" dirty="0">
                <a:latin typeface="+mn-lt"/>
              </a:rPr>
              <a:t> and </a:t>
            </a:r>
            <a:r>
              <a:rPr lang="en-US" sz="2000" b="1" dirty="0">
                <a:solidFill>
                  <a:srgbClr val="0000FF"/>
                </a:solidFill>
                <a:latin typeface="+mn-lt"/>
              </a:rPr>
              <a:t>frictional</a:t>
            </a:r>
            <a:r>
              <a:rPr lang="en-US" sz="2000" b="1" dirty="0">
                <a:latin typeface="+mn-lt"/>
              </a:rPr>
              <a:t> components are to be used. </a:t>
            </a:r>
          </a:p>
        </p:txBody>
      </p:sp>
      <p:sp>
        <p:nvSpPr>
          <p:cNvPr id="10" name="Rectangle 9"/>
          <p:cNvSpPr/>
          <p:nvPr/>
        </p:nvSpPr>
        <p:spPr>
          <a:xfrm>
            <a:off x="126122" y="128872"/>
            <a:ext cx="5777135" cy="461665"/>
          </a:xfrm>
          <a:prstGeom prst="rect">
            <a:avLst/>
          </a:prstGeom>
        </p:spPr>
        <p:txBody>
          <a:bodyPr wrap="square">
            <a:spAutoFit/>
          </a:bodyPr>
          <a:lstStyle/>
          <a:p>
            <a:pPr algn="l" rtl="0">
              <a:buClr>
                <a:srgbClr val="0070C0"/>
              </a:buClr>
            </a:pP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3. Slopes </a:t>
            </a:r>
            <a:r>
              <a:rPr lang="en-US" sz="2400" b="1" u="sng" dirty="0">
                <a:solidFill>
                  <a:srgbClr val="0B0BEF"/>
                </a:solidFill>
                <a:latin typeface="Calibri" panose="020F0502020204030204" pitchFamily="34" charset="0"/>
                <a:ea typeface="Calibri" panose="020F0502020204030204" pitchFamily="34" charset="0"/>
                <a:cs typeface="Arial" panose="020B0604020202020204" pitchFamily="34" charset="0"/>
              </a:rPr>
              <a:t>in </a:t>
            </a:r>
            <a:r>
              <a:rPr lang="en-US" sz="2400" b="1" u="sng" dirty="0" smtClean="0">
                <a:solidFill>
                  <a:srgbClr val="0B0BEF"/>
                </a:solidFill>
                <a:latin typeface="Calibri" panose="020F0502020204030204" pitchFamily="34" charset="0"/>
                <a:ea typeface="Calibri" panose="020F0502020204030204" pitchFamily="34" charset="0"/>
                <a:cs typeface="Arial" panose="020B0604020202020204" pitchFamily="34" charset="0"/>
              </a:rPr>
              <a:t>Homogeneous </a:t>
            </a:r>
            <a:r>
              <a:rPr lang="en-US" sz="2400" b="1" dirty="0" smtClean="0">
                <a:solidFill>
                  <a:srgbClr val="0B0BEF"/>
                </a:solidFill>
                <a:latin typeface="Calibri" panose="020F0502020204030204" pitchFamily="34" charset="0"/>
                <a:ea typeface="Calibri" panose="020F0502020204030204" pitchFamily="34" charset="0"/>
                <a:cs typeface="Arial" panose="020B0604020202020204" pitchFamily="34" charset="0"/>
              </a:rPr>
              <a:t>C</a:t>
            </a:r>
            <a:r>
              <a:rPr lang="en-US" sz="2400" b="1" dirty="0" smtClean="0">
                <a:solidFill>
                  <a:srgbClr val="0B0BEF"/>
                </a:solidFill>
                <a:latin typeface="Blazing" panose="00000400000000000000" pitchFamily="2" charset="0"/>
                <a:ea typeface="Calibri" panose="020F0502020204030204" pitchFamily="34" charset="0"/>
                <a:cs typeface="Arial" panose="020B0604020202020204" pitchFamily="34" charset="0"/>
              </a:rPr>
              <a:t>’</a:t>
            </a:r>
            <a:r>
              <a:rPr lang="en-US" sz="2400" b="1" dirty="0" smtClean="0">
                <a:solidFill>
                  <a:srgbClr val="0B0BEF"/>
                </a:solidFill>
                <a:latin typeface="+mn-lt"/>
                <a:ea typeface="Calibri" panose="020F0502020204030204" pitchFamily="34" charset="0"/>
                <a:cs typeface="Arial" panose="020B0604020202020204" pitchFamily="34" charset="0"/>
              </a:rPr>
              <a:t> </a:t>
            </a:r>
            <a:r>
              <a:rPr lang="en-US" sz="2400" b="1" dirty="0" smtClean="0">
                <a:solidFill>
                  <a:srgbClr val="0B0BEF"/>
                </a:solidFill>
                <a:latin typeface="Calibri" panose="020F0502020204030204" pitchFamily="34" charset="0"/>
                <a:ea typeface="Calibri" panose="020F0502020204030204" pitchFamily="34" charset="0"/>
                <a:cs typeface="Arial" panose="020B0604020202020204" pitchFamily="34" charset="0"/>
              </a:rPr>
              <a:t>– </a:t>
            </a:r>
            <a:r>
              <a:rPr lang="en-US" sz="2400" b="1" dirty="0">
                <a:solidFill>
                  <a:srgbClr val="0B0BEF"/>
                </a:solidFill>
                <a:latin typeface="Symbol" panose="05050102010706020507" pitchFamily="18" charset="2"/>
                <a:ea typeface="Calibri" panose="020F0502020204030204" pitchFamily="34" charset="0"/>
                <a:cs typeface="Arial" panose="020B0604020202020204" pitchFamily="34" charset="0"/>
              </a:rPr>
              <a:t>f</a:t>
            </a:r>
            <a:r>
              <a:rPr lang="en-US" sz="2400" b="1" dirty="0" smtClean="0">
                <a:solidFill>
                  <a:srgbClr val="0B0BEF"/>
                </a:solidFill>
                <a:latin typeface="Blazing" panose="00000400000000000000" pitchFamily="2" charset="0"/>
                <a:ea typeface="Calibri" panose="020F0502020204030204" pitchFamily="34" charset="0"/>
                <a:cs typeface="Arial" panose="020B0604020202020204" pitchFamily="34" charset="0"/>
              </a:rPr>
              <a:t>’</a:t>
            </a:r>
            <a:r>
              <a:rPr lang="en-US" sz="2400" b="1" dirty="0" smtClean="0">
                <a:solidFill>
                  <a:srgbClr val="0B0BEF"/>
                </a:solidFill>
                <a:ea typeface="Calibri" panose="020F0502020204030204" pitchFamily="34" charset="0"/>
                <a:cs typeface="Arial" panose="020B0604020202020204" pitchFamily="34" charset="0"/>
              </a:rPr>
              <a:t> Soils</a:t>
            </a:r>
            <a:endParaRPr lang="en-US" sz="2400" b="1" u="sng" dirty="0">
              <a:solidFill>
                <a:srgbClr val="0B0BEF"/>
              </a:solidFill>
              <a:latin typeface="+mn-lt"/>
            </a:endParaRPr>
          </a:p>
        </p:txBody>
      </p:sp>
      <p:sp>
        <p:nvSpPr>
          <p:cNvPr id="11" name="Rectangle 10"/>
          <p:cNvSpPr/>
          <p:nvPr/>
        </p:nvSpPr>
        <p:spPr>
          <a:xfrm>
            <a:off x="200258" y="579305"/>
            <a:ext cx="4722152"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Here the situation is </a:t>
            </a:r>
            <a:r>
              <a:rPr lang="en-US" sz="2000" b="1" dirty="0" smtClean="0">
                <a:solidFill>
                  <a:srgbClr val="FF0000"/>
                </a:solidFill>
                <a:latin typeface="+mn-lt"/>
              </a:rPr>
              <a:t>more</a:t>
            </a:r>
            <a:r>
              <a:rPr lang="en-US" sz="2000" b="1" dirty="0" smtClean="0">
                <a:latin typeface="+mn-lt"/>
              </a:rPr>
              <a:t> </a:t>
            </a:r>
            <a:r>
              <a:rPr lang="en-US" sz="2000" b="1" dirty="0" smtClean="0">
                <a:solidFill>
                  <a:srgbClr val="FF0000"/>
                </a:solidFill>
                <a:latin typeface="+mn-lt"/>
              </a:rPr>
              <a:t>complicated</a:t>
            </a:r>
            <a:r>
              <a:rPr lang="en-US" sz="2000" b="1" dirty="0" smtClean="0">
                <a:latin typeface="+mn-lt"/>
              </a:rPr>
              <a:t>  than for purely cohesive soils.  </a:t>
            </a:r>
            <a:endParaRPr lang="en-US" sz="2000" b="1" dirty="0">
              <a:latin typeface="+mn-lt"/>
            </a:endParaRPr>
          </a:p>
        </p:txBody>
      </p:sp>
      <p:pic>
        <p:nvPicPr>
          <p:cNvPr id="8" name="Picture 7"/>
          <p:cNvPicPr>
            <a:picLocks noChangeAspect="1"/>
          </p:cNvPicPr>
          <p:nvPr/>
        </p:nvPicPr>
        <p:blipFill>
          <a:blip r:embed="rId2"/>
          <a:stretch>
            <a:fillRect/>
          </a:stretch>
        </p:blipFill>
        <p:spPr>
          <a:xfrm>
            <a:off x="4922410" y="517377"/>
            <a:ext cx="4314825" cy="3383111"/>
          </a:xfrm>
          <a:prstGeom prst="rect">
            <a:avLst/>
          </a:prstGeom>
        </p:spPr>
      </p:pic>
      <p:pic>
        <p:nvPicPr>
          <p:cNvPr id="9" name="Picture 8"/>
          <p:cNvPicPr>
            <a:picLocks noChangeAspect="1"/>
          </p:cNvPicPr>
          <p:nvPr/>
        </p:nvPicPr>
        <p:blipFill>
          <a:blip r:embed="rId3"/>
          <a:stretch>
            <a:fillRect/>
          </a:stretch>
        </p:blipFill>
        <p:spPr>
          <a:xfrm>
            <a:off x="4922410" y="3900488"/>
            <a:ext cx="4207076" cy="2468203"/>
          </a:xfrm>
          <a:prstGeom prst="rect">
            <a:avLst/>
          </a:prstGeom>
        </p:spPr>
      </p:pic>
      <mc:AlternateContent xmlns:mc="http://schemas.openxmlformats.org/markup-compatibility/2006" xmlns:a14="http://schemas.microsoft.com/office/drawing/2010/main">
        <mc:Choice Requires="a14">
          <p:sp>
            <p:nvSpPr>
              <p:cNvPr id="13" name="Rectangle 12"/>
              <p:cNvSpPr/>
              <p:nvPr/>
            </p:nvSpPr>
            <p:spPr>
              <a:xfrm>
                <a:off x="200258" y="3074579"/>
                <a:ext cx="4438977" cy="1052532"/>
              </a:xfrm>
              <a:prstGeom prst="rect">
                <a:avLst/>
              </a:prstGeom>
            </p:spPr>
            <p:txBody>
              <a:bodyPr wrap="square">
                <a:spAutoFit/>
              </a:bodyPr>
              <a:lstStyle/>
              <a:p>
                <a:pPr marL="342900" indent="-342900" algn="just" rtl="0">
                  <a:buFont typeface="Courier New" panose="02070309020205020404" pitchFamily="49" charset="0"/>
                  <a:buChar char="o"/>
                </a:pPr>
                <a14:m>
                  <m:oMath xmlns:m="http://schemas.openxmlformats.org/officeDocument/2006/math">
                    <m:acc>
                      <m:accPr>
                        <m:chr m:val="̂"/>
                        <m:ctrlPr>
                          <a:rPr lang="en-US" sz="2000" b="1" i="1" smtClean="0">
                            <a:latin typeface="Cambria Math" panose="02040503050406030204" pitchFamily="18" charset="0"/>
                          </a:rPr>
                        </m:ctrlPr>
                      </m:accPr>
                      <m:e>
                        <m:r>
                          <a:rPr lang="en-US" sz="2000" b="1" i="1" smtClean="0">
                            <a:latin typeface="Cambria Math" panose="02040503050406030204" pitchFamily="18" charset="0"/>
                          </a:rPr>
                          <m:t>𝑨𝑪</m:t>
                        </m:r>
                      </m:e>
                    </m:acc>
                  </m:oMath>
                </a14:m>
                <a:r>
                  <a:rPr lang="en-US" sz="2000" b="1" dirty="0" smtClean="0">
                    <a:latin typeface="+mn-lt"/>
                  </a:rPr>
                  <a:t> </a:t>
                </a:r>
                <a:r>
                  <a:rPr lang="en-US" sz="2000" b="1" dirty="0">
                    <a:latin typeface="+mn-lt"/>
                  </a:rPr>
                  <a:t>is a </a:t>
                </a:r>
                <a:r>
                  <a:rPr lang="en-US" sz="2000" b="1" dirty="0">
                    <a:solidFill>
                      <a:srgbClr val="FF0000"/>
                    </a:solidFill>
                    <a:latin typeface="+mn-lt"/>
                  </a:rPr>
                  <a:t>trial</a:t>
                </a:r>
                <a:r>
                  <a:rPr lang="en-US" sz="2000" b="1" dirty="0">
                    <a:latin typeface="+mn-lt"/>
                  </a:rPr>
                  <a:t> circular arc that passes </a:t>
                </a:r>
                <a:r>
                  <a:rPr lang="en-US" sz="2000" b="1" dirty="0" smtClean="0">
                    <a:latin typeface="+mn-lt"/>
                  </a:rPr>
                  <a:t>through the </a:t>
                </a:r>
                <a:r>
                  <a:rPr lang="en-US" sz="2000" b="1" dirty="0">
                    <a:solidFill>
                      <a:srgbClr val="0B0BEF"/>
                    </a:solidFill>
                    <a:latin typeface="+mn-lt"/>
                  </a:rPr>
                  <a:t>toe</a:t>
                </a:r>
                <a:r>
                  <a:rPr lang="en-US" sz="2000" b="1" dirty="0">
                    <a:latin typeface="+mn-lt"/>
                  </a:rPr>
                  <a:t> of the slope, and </a:t>
                </a:r>
                <a:r>
                  <a:rPr lang="en-US" sz="2000" b="1" dirty="0">
                    <a:solidFill>
                      <a:srgbClr val="0B0BEF"/>
                    </a:solidFill>
                    <a:latin typeface="+mn-lt"/>
                  </a:rPr>
                  <a:t>O</a:t>
                </a:r>
                <a:r>
                  <a:rPr lang="en-US" sz="2000" b="1" dirty="0">
                    <a:latin typeface="+mn-lt"/>
                  </a:rPr>
                  <a:t> is the center of the circle.</a:t>
                </a:r>
              </a:p>
            </p:txBody>
          </p:sp>
        </mc:Choice>
        <mc:Fallback xmlns="">
          <p:sp>
            <p:nvSpPr>
              <p:cNvPr id="13" name="Rectangle 12"/>
              <p:cNvSpPr>
                <a:spLocks noRot="1" noChangeAspect="1" noMove="1" noResize="1" noEditPoints="1" noAdjustHandles="1" noChangeArrowheads="1" noChangeShapeType="1" noTextEdit="1"/>
              </p:cNvSpPr>
              <p:nvPr/>
            </p:nvSpPr>
            <p:spPr>
              <a:xfrm>
                <a:off x="200258" y="3074579"/>
                <a:ext cx="4438977" cy="1052532"/>
              </a:xfrm>
              <a:prstGeom prst="rect">
                <a:avLst/>
              </a:prstGeom>
              <a:blipFill rotWithShape="0">
                <a:blip r:embed="rId4"/>
                <a:stretch>
                  <a:fillRect l="-1374" t="-3468" r="-1374" b="-6936"/>
                </a:stretch>
              </a:blipFill>
            </p:spPr>
            <p:txBody>
              <a:bodyPr/>
              <a:lstStyle/>
              <a:p>
                <a:r>
                  <a:rPr lang="en-US">
                    <a:noFill/>
                  </a:rPr>
                  <a:t> </a:t>
                </a:r>
              </a:p>
            </p:txBody>
          </p:sp>
        </mc:Fallback>
      </mc:AlternateContent>
      <p:sp>
        <p:nvSpPr>
          <p:cNvPr id="14" name="Rectangle 13"/>
          <p:cNvSpPr/>
          <p:nvPr/>
        </p:nvSpPr>
        <p:spPr>
          <a:xfrm>
            <a:off x="200258" y="4108577"/>
            <a:ext cx="5481513" cy="400110"/>
          </a:xfrm>
          <a:prstGeom prst="rect">
            <a:avLst/>
          </a:prstGeom>
        </p:spPr>
        <p:txBody>
          <a:bodyPr wrap="square">
            <a:spAutoFit/>
          </a:bodyPr>
          <a:lstStyle/>
          <a:p>
            <a:pPr marL="342900" indent="-342900" algn="l" rtl="0">
              <a:buFont typeface="Courier New" panose="02070309020205020404" pitchFamily="49" charset="0"/>
              <a:buChar char="o"/>
            </a:pPr>
            <a:r>
              <a:rPr lang="en-US" sz="2000" b="1" dirty="0">
                <a:latin typeface="+mn-lt"/>
              </a:rPr>
              <a:t>The </a:t>
            </a:r>
            <a:r>
              <a:rPr lang="en-US" sz="2000" b="1" dirty="0">
                <a:solidFill>
                  <a:srgbClr val="FF0000"/>
                </a:solidFill>
                <a:latin typeface="+mn-lt"/>
              </a:rPr>
              <a:t>pore</a:t>
            </a:r>
            <a:r>
              <a:rPr lang="en-US" sz="2000" b="1" dirty="0">
                <a:latin typeface="+mn-lt"/>
              </a:rPr>
              <a:t> water pressure is assumed to be </a:t>
            </a:r>
            <a:r>
              <a:rPr lang="en-US" sz="2000" b="1" dirty="0">
                <a:solidFill>
                  <a:srgbClr val="FF0000"/>
                </a:solidFill>
                <a:latin typeface="+mn-lt"/>
              </a:rPr>
              <a:t>zero</a:t>
            </a:r>
          </a:p>
        </p:txBody>
      </p:sp>
      <p:sp>
        <p:nvSpPr>
          <p:cNvPr id="12" name="Rectangle 11"/>
          <p:cNvSpPr/>
          <p:nvPr/>
        </p:nvSpPr>
        <p:spPr>
          <a:xfrm>
            <a:off x="200258" y="4597142"/>
            <a:ext cx="4871727" cy="1938992"/>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solidFill>
                  <a:srgbClr val="0B0BEF"/>
                </a:solidFill>
                <a:latin typeface="+mn-lt"/>
              </a:rPr>
              <a:t>F</a:t>
            </a:r>
            <a:r>
              <a:rPr lang="en-US" sz="2000" b="1" dirty="0" smtClean="0">
                <a:latin typeface="+mn-lt"/>
              </a:rPr>
              <a:t>—the </a:t>
            </a:r>
            <a:r>
              <a:rPr lang="en-US" sz="2000" b="1" dirty="0">
                <a:latin typeface="+mn-lt"/>
              </a:rPr>
              <a:t>resultant of the normal and frictional forces along the surface of sliding. </a:t>
            </a:r>
            <a:r>
              <a:rPr lang="en-US" sz="2000" b="1" dirty="0" smtClean="0">
                <a:latin typeface="+mn-lt"/>
              </a:rPr>
              <a:t>For equilibrium</a:t>
            </a:r>
            <a:r>
              <a:rPr lang="en-US" sz="2000" b="1" dirty="0">
                <a:latin typeface="+mn-lt"/>
              </a:rPr>
              <a:t>, the line of action of </a:t>
            </a:r>
            <a:r>
              <a:rPr lang="en-US" sz="2000" b="1" dirty="0">
                <a:solidFill>
                  <a:srgbClr val="0B0BEF"/>
                </a:solidFill>
                <a:latin typeface="+mn-lt"/>
              </a:rPr>
              <a:t>F</a:t>
            </a:r>
            <a:r>
              <a:rPr lang="en-US" sz="2000" b="1" dirty="0">
                <a:latin typeface="+mn-lt"/>
              </a:rPr>
              <a:t> will pass through the point of intersection of </a:t>
            </a:r>
            <a:r>
              <a:rPr lang="en-US" sz="2000" b="1" dirty="0" smtClean="0">
                <a:latin typeface="+mn-lt"/>
              </a:rPr>
              <a:t>the line </a:t>
            </a:r>
            <a:r>
              <a:rPr lang="en-US" sz="2000" b="1" dirty="0">
                <a:latin typeface="+mn-lt"/>
              </a:rPr>
              <a:t>of action of </a:t>
            </a:r>
            <a:r>
              <a:rPr lang="en-US" sz="2000" b="1" dirty="0">
                <a:solidFill>
                  <a:srgbClr val="0B0BEF"/>
                </a:solidFill>
                <a:latin typeface="+mn-lt"/>
              </a:rPr>
              <a:t>W</a:t>
            </a:r>
            <a:r>
              <a:rPr lang="en-US" sz="2000" b="1" dirty="0">
                <a:latin typeface="+mn-lt"/>
              </a:rPr>
              <a:t> and </a:t>
            </a:r>
            <a:r>
              <a:rPr lang="en-US" sz="2000" b="1" dirty="0">
                <a:solidFill>
                  <a:srgbClr val="0B0BEF"/>
                </a:solidFill>
                <a:latin typeface="+mn-lt"/>
              </a:rPr>
              <a:t>C</a:t>
            </a:r>
            <a:r>
              <a:rPr lang="en-US" sz="2000" b="1" baseline="-25000" dirty="0">
                <a:solidFill>
                  <a:srgbClr val="0B0BEF"/>
                </a:solidFill>
                <a:latin typeface="+mn-lt"/>
              </a:rPr>
              <a:t>d</a:t>
            </a:r>
            <a:r>
              <a:rPr lang="en-US" sz="2000" b="1" dirty="0">
                <a:latin typeface="+mn-lt"/>
              </a:rPr>
              <a:t>.</a:t>
            </a:r>
          </a:p>
        </p:txBody>
      </p:sp>
    </p:spTree>
    <p:extLst>
      <p:ext uri="{BB962C8B-B14F-4D97-AF65-F5344CB8AC3E}">
        <p14:creationId xmlns:p14="http://schemas.microsoft.com/office/powerpoint/2010/main" val="288911437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72161" y="2095898"/>
            <a:ext cx="8384223" cy="1015663"/>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solidFill>
                  <a:srgbClr val="FF0000"/>
                </a:solidFill>
                <a:latin typeface="+mn-lt"/>
                <a:cs typeface="Times New Roman" pitchFamily="18" charset="0"/>
              </a:rPr>
              <a:t>Several</a:t>
            </a:r>
            <a:r>
              <a:rPr lang="en-US" sz="2000" b="1" dirty="0" smtClean="0">
                <a:latin typeface="+mn-lt"/>
                <a:cs typeface="Times New Roman" pitchFamily="18" charset="0"/>
              </a:rPr>
              <a:t> trails must be made to obtain the most critical sliding surface, (</a:t>
            </a:r>
            <a:r>
              <a:rPr lang="en-US" sz="2000" b="1" dirty="0" smtClean="0">
                <a:solidFill>
                  <a:srgbClr val="FF0000"/>
                </a:solidFill>
                <a:latin typeface="+mn-lt"/>
                <a:cs typeface="Times New Roman" pitchFamily="18" charset="0"/>
              </a:rPr>
              <a:t>minimum</a:t>
            </a:r>
            <a:r>
              <a:rPr lang="en-US" sz="2000" b="1" dirty="0" smtClean="0">
                <a:latin typeface="+mn-lt"/>
                <a:cs typeface="Times New Roman" pitchFamily="18" charset="0"/>
              </a:rPr>
              <a:t> </a:t>
            </a:r>
            <a:r>
              <a:rPr lang="en-US" sz="2000" b="1" dirty="0" smtClean="0">
                <a:solidFill>
                  <a:srgbClr val="FF0000"/>
                </a:solidFill>
                <a:latin typeface="+mn-lt"/>
                <a:cs typeface="Times New Roman" pitchFamily="18" charset="0"/>
              </a:rPr>
              <a:t>factor</a:t>
            </a:r>
            <a:r>
              <a:rPr lang="en-US" sz="2000" b="1" dirty="0" smtClean="0">
                <a:latin typeface="+mn-lt"/>
                <a:cs typeface="Times New Roman" pitchFamily="18" charset="0"/>
              </a:rPr>
              <a:t> </a:t>
            </a:r>
            <a:r>
              <a:rPr lang="en-US" sz="2000" b="1" dirty="0" smtClean="0">
                <a:solidFill>
                  <a:srgbClr val="FF0000"/>
                </a:solidFill>
                <a:latin typeface="+mn-lt"/>
                <a:cs typeface="Times New Roman" pitchFamily="18" charset="0"/>
              </a:rPr>
              <a:t>of</a:t>
            </a:r>
            <a:r>
              <a:rPr lang="en-US" sz="2000" b="1" dirty="0" smtClean="0">
                <a:latin typeface="+mn-lt"/>
                <a:cs typeface="Times New Roman" pitchFamily="18" charset="0"/>
              </a:rPr>
              <a:t> </a:t>
            </a:r>
            <a:r>
              <a:rPr lang="en-US" sz="2000" b="1" dirty="0" smtClean="0">
                <a:solidFill>
                  <a:srgbClr val="FF0000"/>
                </a:solidFill>
                <a:latin typeface="+mn-lt"/>
                <a:cs typeface="Times New Roman" pitchFamily="18" charset="0"/>
              </a:rPr>
              <a:t>safety or </a:t>
            </a:r>
            <a:r>
              <a:rPr lang="en-US" sz="2000" dirty="0" smtClean="0">
                <a:solidFill>
                  <a:srgbClr val="00B050"/>
                </a:solidFill>
              </a:rPr>
              <a:t>along which </a:t>
            </a:r>
            <a:r>
              <a:rPr lang="en-US" sz="2000" dirty="0">
                <a:solidFill>
                  <a:srgbClr val="00B050"/>
                </a:solidFill>
              </a:rPr>
              <a:t>the developed cohesion is a maximum</a:t>
            </a:r>
            <a:r>
              <a:rPr lang="en-US" sz="2000" b="1" dirty="0" smtClean="0">
                <a:latin typeface="+mn-lt"/>
                <a:cs typeface="Times New Roman" pitchFamily="18" charset="0"/>
              </a:rPr>
              <a:t>).</a:t>
            </a:r>
            <a:endParaRPr lang="en-US" b="1" i="1" dirty="0" smtClean="0">
              <a:latin typeface="Times New Roman" pitchFamily="18" charset="0"/>
              <a:cs typeface="Times New Roman" pitchFamily="18" charset="0"/>
            </a:endParaRPr>
          </a:p>
        </p:txBody>
      </p:sp>
      <p:graphicFrame>
        <p:nvGraphicFramePr>
          <p:cNvPr id="501762" name="Object 2"/>
          <p:cNvGraphicFramePr>
            <a:graphicFrameLocks noChangeAspect="1"/>
          </p:cNvGraphicFramePr>
          <p:nvPr>
            <p:extLst>
              <p:ext uri="{D42A27DB-BD31-4B8C-83A1-F6EECF244321}">
                <p14:modId xmlns:p14="http://schemas.microsoft.com/office/powerpoint/2010/main" val="37575735"/>
              </p:ext>
            </p:extLst>
          </p:nvPr>
        </p:nvGraphicFramePr>
        <p:xfrm>
          <a:off x="1042357" y="4211756"/>
          <a:ext cx="4380927" cy="695325"/>
        </p:xfrm>
        <a:graphic>
          <a:graphicData uri="http://schemas.openxmlformats.org/presentationml/2006/ole">
            <mc:AlternateContent xmlns:mc="http://schemas.openxmlformats.org/markup-compatibility/2006">
              <mc:Choice xmlns:v="urn:schemas-microsoft-com:vml" Requires="v">
                <p:oleObj spid="_x0000_s502378" name="Equation" r:id="rId3" imgW="2641320" imgH="419040" progId="Equation.3">
                  <p:embed/>
                </p:oleObj>
              </mc:Choice>
              <mc:Fallback>
                <p:oleObj name="Equation" r:id="rId3" imgW="2641320" imgH="4190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357" y="4211756"/>
                        <a:ext cx="4380927" cy="695325"/>
                      </a:xfrm>
                      <a:prstGeom prst="rect">
                        <a:avLst/>
                      </a:prstGeom>
                      <a:noFill/>
                      <a:ln>
                        <a:noFill/>
                      </a:ln>
                      <a:effectLst/>
                      <a:extLst/>
                    </p:spPr>
                  </p:pic>
                </p:oleObj>
              </mc:Fallback>
            </mc:AlternateContent>
          </a:graphicData>
        </a:graphic>
      </p:graphicFrame>
      <p:graphicFrame>
        <p:nvGraphicFramePr>
          <p:cNvPr id="501763" name="Object 3"/>
          <p:cNvGraphicFramePr>
            <a:graphicFrameLocks noChangeAspect="1"/>
          </p:cNvGraphicFramePr>
          <p:nvPr>
            <p:extLst>
              <p:ext uri="{D42A27DB-BD31-4B8C-83A1-F6EECF244321}">
                <p14:modId xmlns:p14="http://schemas.microsoft.com/office/powerpoint/2010/main" val="1988331540"/>
              </p:ext>
            </p:extLst>
          </p:nvPr>
        </p:nvGraphicFramePr>
        <p:xfrm>
          <a:off x="1160342" y="3660309"/>
          <a:ext cx="3016843" cy="490145"/>
        </p:xfrm>
        <a:graphic>
          <a:graphicData uri="http://schemas.openxmlformats.org/presentationml/2006/ole">
            <mc:AlternateContent xmlns:mc="http://schemas.openxmlformats.org/markup-compatibility/2006">
              <mc:Choice xmlns:v="urn:schemas-microsoft-com:vml" Requires="v">
                <p:oleObj spid="_x0000_s502379" name="Equation" r:id="rId5" imgW="1409400" imgH="228600" progId="Equation.3">
                  <p:embed/>
                </p:oleObj>
              </mc:Choice>
              <mc:Fallback>
                <p:oleObj name="Equation" r:id="rId5" imgW="1409400" imgH="2286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0342" y="3660309"/>
                        <a:ext cx="3016843" cy="490145"/>
                      </a:xfrm>
                      <a:prstGeom prst="rect">
                        <a:avLst/>
                      </a:prstGeom>
                      <a:noFill/>
                      <a:ln>
                        <a:noFill/>
                      </a:ln>
                      <a:effectLst/>
                      <a:extLst/>
                    </p:spPr>
                  </p:pic>
                </p:oleObj>
              </mc:Fallback>
            </mc:AlternateContent>
          </a:graphicData>
        </a:graphic>
      </p:graphicFrame>
      <p:sp>
        <p:nvSpPr>
          <p:cNvPr id="4" name="Rectangle 3"/>
          <p:cNvSpPr/>
          <p:nvPr/>
        </p:nvSpPr>
        <p:spPr>
          <a:xfrm>
            <a:off x="480128" y="3185983"/>
            <a:ext cx="7843601" cy="369332"/>
          </a:xfrm>
          <a:prstGeom prst="rect">
            <a:avLst/>
          </a:prstGeom>
        </p:spPr>
        <p:txBody>
          <a:bodyPr wrap="square">
            <a:spAutoFit/>
          </a:bodyPr>
          <a:lstStyle/>
          <a:p>
            <a:pPr marL="285750" indent="-285750" algn="just" rtl="0">
              <a:buFont typeface="Courier New" panose="02070309020205020404" pitchFamily="49" charset="0"/>
              <a:buChar char="o"/>
            </a:pPr>
            <a:r>
              <a:rPr lang="en-US" b="1" dirty="0" smtClean="0">
                <a:latin typeface="Times-Roman"/>
              </a:rPr>
              <a:t>The </a:t>
            </a:r>
            <a:r>
              <a:rPr lang="en-US" b="1" dirty="0">
                <a:latin typeface="Times-Roman"/>
              </a:rPr>
              <a:t>maximum </a:t>
            </a:r>
            <a:r>
              <a:rPr lang="en-US" b="1" dirty="0" smtClean="0">
                <a:latin typeface="Times-Roman"/>
              </a:rPr>
              <a:t>cohesion developed </a:t>
            </a:r>
            <a:r>
              <a:rPr lang="en-US" b="1" dirty="0">
                <a:latin typeface="Times-Roman"/>
              </a:rPr>
              <a:t>along the critical surface as</a:t>
            </a:r>
            <a:endParaRPr lang="en-US" b="1" dirty="0"/>
          </a:p>
        </p:txBody>
      </p:sp>
      <p:grpSp>
        <p:nvGrpSpPr>
          <p:cNvPr id="9" name="Group 8"/>
          <p:cNvGrpSpPr/>
          <p:nvPr/>
        </p:nvGrpSpPr>
        <p:grpSpPr>
          <a:xfrm>
            <a:off x="480128" y="1311135"/>
            <a:ext cx="8376257" cy="718738"/>
            <a:chOff x="332211" y="114347"/>
            <a:chExt cx="8376257" cy="718738"/>
          </a:xfrm>
        </p:grpSpPr>
        <p:sp>
          <p:nvSpPr>
            <p:cNvPr id="16" name="Rectangle 15"/>
            <p:cNvSpPr/>
            <p:nvPr/>
          </p:nvSpPr>
          <p:spPr>
            <a:xfrm>
              <a:off x="332211" y="125199"/>
              <a:ext cx="8376257" cy="707886"/>
            </a:xfrm>
            <a:prstGeom prst="rect">
              <a:avLst/>
            </a:prstGeom>
          </p:spPr>
          <p:txBody>
            <a:bodyPr wrap="square">
              <a:spAutoFit/>
            </a:bodyPr>
            <a:lstStyle/>
            <a:p>
              <a:pPr marL="342900" indent="-342900" algn="just" rtl="0">
                <a:spcBef>
                  <a:spcPct val="50000"/>
                </a:spcBef>
                <a:buFont typeface="Courier New" panose="02070309020205020404" pitchFamily="49" charset="0"/>
                <a:buChar char="o"/>
              </a:pPr>
              <a:r>
                <a:rPr lang="en-US" sz="2000" b="1" dirty="0">
                  <a:latin typeface="+mn-lt"/>
                </a:rPr>
                <a:t>Determination of the magnitude of </a:t>
              </a:r>
              <a:r>
                <a:rPr lang="en-US" sz="2000" b="1" dirty="0" smtClean="0">
                  <a:latin typeface="+mn-lt"/>
                </a:rPr>
                <a:t>      described </a:t>
              </a:r>
              <a:r>
                <a:rPr lang="en-US" sz="2000" b="1" dirty="0">
                  <a:latin typeface="+mn-lt"/>
                </a:rPr>
                <a:t>previously is based on a </a:t>
              </a:r>
              <a:r>
                <a:rPr lang="en-US" sz="2000" b="1" dirty="0">
                  <a:solidFill>
                    <a:srgbClr val="0000FF"/>
                  </a:solidFill>
                  <a:latin typeface="+mn-lt"/>
                </a:rPr>
                <a:t>trial</a:t>
              </a:r>
              <a:r>
                <a:rPr lang="en-US" sz="2000" b="1" dirty="0">
                  <a:latin typeface="+mn-lt"/>
                </a:rPr>
                <a:t> </a:t>
              </a:r>
              <a:r>
                <a:rPr lang="en-US" sz="2000" b="1" dirty="0" smtClean="0">
                  <a:solidFill>
                    <a:srgbClr val="0000FF"/>
                  </a:solidFill>
                  <a:latin typeface="+mn-lt"/>
                </a:rPr>
                <a:t>surface</a:t>
              </a:r>
              <a:r>
                <a:rPr lang="en-US" sz="2000" b="1" dirty="0" smtClean="0">
                  <a:latin typeface="+mn-lt"/>
                </a:rPr>
                <a:t> of </a:t>
              </a:r>
              <a:r>
                <a:rPr lang="en-US" sz="2000" b="1" dirty="0">
                  <a:solidFill>
                    <a:srgbClr val="0000FF"/>
                  </a:solidFill>
                  <a:latin typeface="+mn-lt"/>
                </a:rPr>
                <a:t>sliding</a:t>
              </a:r>
              <a:r>
                <a:rPr lang="en-US" sz="2000" b="1" dirty="0">
                  <a:latin typeface="+mn-lt"/>
                </a:rPr>
                <a:t>.</a:t>
              </a:r>
            </a:p>
          </p:txBody>
        </p:sp>
        <p:pic>
          <p:nvPicPr>
            <p:cNvPr id="17" name="Picture 16"/>
            <p:cNvPicPr>
              <a:picLocks noChangeAspect="1"/>
            </p:cNvPicPr>
            <p:nvPr/>
          </p:nvPicPr>
          <p:blipFill>
            <a:blip r:embed="rId7"/>
            <a:stretch>
              <a:fillRect/>
            </a:stretch>
          </p:blipFill>
          <p:spPr>
            <a:xfrm>
              <a:off x="4592442" y="114347"/>
              <a:ext cx="325375" cy="385574"/>
            </a:xfrm>
            <a:prstGeom prst="rect">
              <a:avLst/>
            </a:prstGeom>
          </p:spPr>
        </p:pic>
      </p:grpSp>
      <p:sp>
        <p:nvSpPr>
          <p:cNvPr id="19" name="Rectangle 18"/>
          <p:cNvSpPr/>
          <p:nvPr/>
        </p:nvSpPr>
        <p:spPr>
          <a:xfrm>
            <a:off x="480128" y="4907081"/>
            <a:ext cx="8384223" cy="1015663"/>
          </a:xfrm>
          <a:prstGeom prst="rect">
            <a:avLst/>
          </a:prstGeom>
        </p:spPr>
        <p:txBody>
          <a:bodyPr wrap="square">
            <a:spAutoFit/>
          </a:bodyPr>
          <a:lstStyle/>
          <a:p>
            <a:pPr marL="342900" indent="-342900" algn="just" rtl="0" eaLnBrk="1" hangingPunct="1">
              <a:spcBef>
                <a:spcPct val="50000"/>
              </a:spcBef>
              <a:buFont typeface="Courier New" panose="02070309020205020404" pitchFamily="49" charset="0"/>
              <a:buChar char="o"/>
            </a:pPr>
            <a:r>
              <a:rPr lang="en-US" sz="2000" b="1" dirty="0" smtClean="0">
                <a:latin typeface="+mn-lt"/>
              </a:rPr>
              <a:t>The results of analytical solution to obtain minimum </a:t>
            </a:r>
            <a:r>
              <a:rPr lang="en-US" sz="2000" b="1" i="1" dirty="0" smtClean="0">
                <a:solidFill>
                  <a:srgbClr val="FF0000"/>
                </a:solidFill>
                <a:latin typeface="Times New Roman" pitchFamily="18" charset="0"/>
                <a:cs typeface="Times New Roman" pitchFamily="18" charset="0"/>
              </a:rPr>
              <a:t>F</a:t>
            </a:r>
            <a:r>
              <a:rPr lang="en-US" sz="2000" b="1" i="1" baseline="-25000" dirty="0" smtClean="0">
                <a:solidFill>
                  <a:srgbClr val="FF0000"/>
                </a:solidFill>
                <a:latin typeface="Times New Roman" pitchFamily="18" charset="0"/>
                <a:cs typeface="Times New Roman" pitchFamily="18" charset="0"/>
              </a:rPr>
              <a:t>s</a:t>
            </a:r>
            <a:r>
              <a:rPr lang="en-US" sz="2000" b="1" dirty="0" smtClean="0">
                <a:latin typeface="+mn-lt"/>
              </a:rPr>
              <a:t> was represented graphically as the variation of stability number, </a:t>
            </a:r>
            <a:r>
              <a:rPr lang="en-US" sz="2000" b="1" i="1" dirty="0" smtClean="0">
                <a:solidFill>
                  <a:srgbClr val="FF0000"/>
                </a:solidFill>
                <a:latin typeface="+mn-lt"/>
              </a:rPr>
              <a:t>m</a:t>
            </a:r>
            <a:r>
              <a:rPr lang="en-US" sz="2000" b="1" dirty="0" smtClean="0">
                <a:latin typeface="+mn-lt"/>
              </a:rPr>
              <a:t> , with slope angle </a:t>
            </a:r>
            <a:r>
              <a:rPr lang="en-US" sz="2000" b="1" i="1" dirty="0" smtClean="0">
                <a:solidFill>
                  <a:srgbClr val="FF0000"/>
                </a:solidFill>
                <a:latin typeface="Symbol" pitchFamily="18" charset="2"/>
              </a:rPr>
              <a:t>b</a:t>
            </a:r>
            <a:r>
              <a:rPr lang="en-US" sz="2000" b="1" i="1" dirty="0" smtClean="0">
                <a:latin typeface="Symbol" pitchFamily="18" charset="2"/>
              </a:rPr>
              <a:t>  </a:t>
            </a:r>
            <a:r>
              <a:rPr lang="en-US" sz="2000" b="1" dirty="0" smtClean="0">
                <a:latin typeface="+mn-lt"/>
              </a:rPr>
              <a:t>for various values of </a:t>
            </a:r>
            <a:r>
              <a:rPr lang="en-US" sz="2000" b="1" i="1" dirty="0" smtClean="0">
                <a:solidFill>
                  <a:srgbClr val="FF0000"/>
                </a:solidFill>
                <a:latin typeface="Symbol" pitchFamily="18" charset="2"/>
              </a:rPr>
              <a:t>f</a:t>
            </a:r>
            <a:r>
              <a:rPr lang="en-US" sz="2000" b="1" dirty="0" smtClean="0">
                <a:solidFill>
                  <a:srgbClr val="FF0000"/>
                </a:solidFill>
                <a:latin typeface="+mn-lt"/>
              </a:rPr>
              <a:t>’ </a:t>
            </a:r>
            <a:r>
              <a:rPr lang="en-US" sz="2000" b="1" dirty="0" smtClean="0">
                <a:latin typeface="+mn-lt"/>
              </a:rPr>
              <a:t>(Fig. 15.21).</a:t>
            </a:r>
          </a:p>
        </p:txBody>
      </p:sp>
      <p:sp>
        <p:nvSpPr>
          <p:cNvPr id="20" name="Rectangle 19"/>
          <p:cNvSpPr/>
          <p:nvPr/>
        </p:nvSpPr>
        <p:spPr>
          <a:xfrm>
            <a:off x="480128" y="5994715"/>
            <a:ext cx="8384223" cy="707886"/>
          </a:xfrm>
          <a:prstGeom prst="rect">
            <a:avLst/>
          </a:prstGeom>
        </p:spPr>
        <p:txBody>
          <a:bodyPr wrap="square">
            <a:spAutoFit/>
          </a:bodyPr>
          <a:lstStyle/>
          <a:p>
            <a:pPr marL="342900" indent="-342900" algn="just" rtl="0" eaLnBrk="1" hangingPunct="1">
              <a:spcBef>
                <a:spcPct val="50000"/>
              </a:spcBef>
              <a:buFont typeface="Courier New" panose="02070309020205020404" pitchFamily="49" charset="0"/>
              <a:buChar char="o"/>
            </a:pPr>
            <a:r>
              <a:rPr lang="en-US" sz="2000" b="1" dirty="0" smtClean="0">
                <a:latin typeface="+mn-lt"/>
              </a:rPr>
              <a:t>Solution to obtain the minimum </a:t>
            </a:r>
            <a:r>
              <a:rPr lang="en-US" sz="2000" b="1" i="1" dirty="0" smtClean="0">
                <a:latin typeface="Times New Roman" pitchFamily="18" charset="0"/>
                <a:cs typeface="Times New Roman" pitchFamily="18" charset="0"/>
              </a:rPr>
              <a:t>F</a:t>
            </a:r>
            <a:r>
              <a:rPr lang="en-US" sz="2000" b="1" i="1" baseline="-25000" dirty="0" smtClean="0">
                <a:latin typeface="Times New Roman" pitchFamily="18" charset="0"/>
                <a:cs typeface="Times New Roman" pitchFamily="18" charset="0"/>
              </a:rPr>
              <a:t>s</a:t>
            </a:r>
            <a:r>
              <a:rPr lang="en-US" sz="2000" b="1" i="1" dirty="0" smtClean="0">
                <a:latin typeface="Times New Roman" pitchFamily="18" charset="0"/>
                <a:cs typeface="Times New Roman" pitchFamily="18" charset="0"/>
              </a:rPr>
              <a:t> </a:t>
            </a:r>
            <a:r>
              <a:rPr lang="en-US" sz="2000" b="1" dirty="0" smtClean="0">
                <a:latin typeface="+mn-lt"/>
              </a:rPr>
              <a:t>using this graph is performed by </a:t>
            </a:r>
            <a:r>
              <a:rPr lang="en-US" sz="2000" b="1" dirty="0" smtClean="0">
                <a:solidFill>
                  <a:srgbClr val="0000FF"/>
                </a:solidFill>
                <a:latin typeface="+mn-lt"/>
              </a:rPr>
              <a:t>trial</a:t>
            </a:r>
            <a:r>
              <a:rPr lang="en-US" sz="2000" b="1" dirty="0" smtClean="0">
                <a:latin typeface="+mn-lt"/>
              </a:rPr>
              <a:t>-</a:t>
            </a:r>
            <a:r>
              <a:rPr lang="en-US" sz="2000" b="1" dirty="0" smtClean="0">
                <a:solidFill>
                  <a:srgbClr val="0000FF"/>
                </a:solidFill>
                <a:latin typeface="+mn-lt"/>
              </a:rPr>
              <a:t>and</a:t>
            </a:r>
            <a:r>
              <a:rPr lang="en-US" sz="2000" b="1" dirty="0">
                <a:latin typeface="+mn-lt"/>
              </a:rPr>
              <a:t>-</a:t>
            </a:r>
            <a:r>
              <a:rPr lang="en-US" sz="2000" b="1" dirty="0" smtClean="0">
                <a:solidFill>
                  <a:srgbClr val="0000FF"/>
                </a:solidFill>
                <a:latin typeface="+mn-lt"/>
              </a:rPr>
              <a:t>error</a:t>
            </a:r>
            <a:r>
              <a:rPr lang="en-US" sz="2000" b="1" dirty="0" smtClean="0">
                <a:latin typeface="+mn-lt"/>
              </a:rPr>
              <a:t> until </a:t>
            </a:r>
            <a:r>
              <a:rPr lang="en-US" sz="2000" b="1" i="1" dirty="0" smtClean="0">
                <a:solidFill>
                  <a:srgbClr val="FF0000"/>
                </a:solidFill>
                <a:latin typeface="Times New Roman" panose="02020603050405020304" pitchFamily="18" charset="0"/>
                <a:cs typeface="Times New Roman" panose="02020603050405020304" pitchFamily="18" charset="0"/>
              </a:rPr>
              <a:t>F</a:t>
            </a:r>
            <a:r>
              <a:rPr lang="en-US" sz="2000" b="1" i="1" baseline="-25000" dirty="0" smtClean="0">
                <a:solidFill>
                  <a:srgbClr val="FF0000"/>
                </a:solidFill>
                <a:latin typeface="Times New Roman" panose="02020603050405020304" pitchFamily="18" charset="0"/>
                <a:cs typeface="Times New Roman" panose="02020603050405020304" pitchFamily="18" charset="0"/>
              </a:rPr>
              <a:t>s</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dirty="0" smtClean="0">
                <a:solidFill>
                  <a:srgbClr val="FF0000"/>
                </a:solidFill>
                <a:latin typeface="+mn-lt"/>
              </a:rPr>
              <a:t>= </a:t>
            </a:r>
            <a:r>
              <a:rPr lang="en-US" sz="2000" b="1" i="1" dirty="0" smtClean="0">
                <a:solidFill>
                  <a:srgbClr val="FF0000"/>
                </a:solidFill>
                <a:latin typeface="Times New Roman" pitchFamily="18" charset="0"/>
                <a:cs typeface="Times New Roman" pitchFamily="18" charset="0"/>
              </a:rPr>
              <a:t>F</a:t>
            </a:r>
            <a:r>
              <a:rPr lang="en-US" sz="2000" b="1" i="1" baseline="-25000" dirty="0" smtClean="0">
                <a:solidFill>
                  <a:srgbClr val="FF0000"/>
                </a:solidFill>
                <a:latin typeface="Times New Roman" pitchFamily="18" charset="0"/>
                <a:cs typeface="Times New Roman" pitchFamily="18" charset="0"/>
              </a:rPr>
              <a:t>c’</a:t>
            </a:r>
            <a:r>
              <a:rPr lang="en-US" sz="2000" b="1" i="1" dirty="0" smtClean="0">
                <a:solidFill>
                  <a:srgbClr val="FF0000"/>
                </a:solidFill>
                <a:latin typeface="Times New Roman" pitchFamily="18" charset="0"/>
                <a:cs typeface="Times New Roman" pitchFamily="18" charset="0"/>
              </a:rPr>
              <a:t>=F</a:t>
            </a:r>
            <a:r>
              <a:rPr lang="en-US" sz="2000" b="1" i="1" baseline="-25000" dirty="0" smtClean="0">
                <a:solidFill>
                  <a:srgbClr val="FF0000"/>
                </a:solidFill>
                <a:latin typeface="Symbol" pitchFamily="18" charset="2"/>
                <a:cs typeface="Times New Roman" pitchFamily="18" charset="0"/>
              </a:rPr>
              <a:t>f</a:t>
            </a:r>
            <a:r>
              <a:rPr lang="en-US" sz="2000" b="1" i="1" baseline="-25000" dirty="0" smtClean="0">
                <a:solidFill>
                  <a:srgbClr val="FF0000"/>
                </a:solidFill>
                <a:latin typeface="Times New Roman" pitchFamily="18" charset="0"/>
                <a:cs typeface="Times New Roman" pitchFamily="18" charset="0"/>
              </a:rPr>
              <a:t>’</a:t>
            </a:r>
            <a:endParaRPr lang="en-US" sz="2000" b="1" dirty="0" smtClean="0">
              <a:solidFill>
                <a:srgbClr val="FF0000"/>
              </a:solidFill>
              <a:latin typeface="+mn-lt"/>
            </a:endParaRPr>
          </a:p>
        </p:txBody>
      </p:sp>
      <p:sp>
        <p:nvSpPr>
          <p:cNvPr id="11" name="Rectangle 10"/>
          <p:cNvSpPr/>
          <p:nvPr/>
        </p:nvSpPr>
        <p:spPr>
          <a:xfrm>
            <a:off x="480128" y="78058"/>
            <a:ext cx="8206672" cy="646331"/>
          </a:xfrm>
          <a:prstGeom prst="rect">
            <a:avLst/>
          </a:prstGeom>
        </p:spPr>
        <p:txBody>
          <a:bodyPr wrap="square">
            <a:spAutoFit/>
          </a:bodyPr>
          <a:lstStyle/>
          <a:p>
            <a:pPr marL="285750" indent="-285750" algn="just" rtl="0">
              <a:buFont typeface="Courier New" panose="02070309020205020404" pitchFamily="49" charset="0"/>
              <a:buChar char="o"/>
            </a:pPr>
            <a:r>
              <a:rPr lang="en-US" b="1" dirty="0" smtClean="0">
                <a:solidFill>
                  <a:srgbClr val="0B0BEF"/>
                </a:solidFill>
              </a:rPr>
              <a:t>Since </a:t>
            </a:r>
            <a:r>
              <a:rPr lang="en-US" b="1" dirty="0">
                <a:solidFill>
                  <a:srgbClr val="0B0BEF"/>
                </a:solidFill>
              </a:rPr>
              <a:t>we know the magnitude and direction of </a:t>
            </a:r>
            <a:r>
              <a:rPr lang="en-US" b="1" i="1" dirty="0">
                <a:solidFill>
                  <a:srgbClr val="FF0000"/>
                </a:solidFill>
                <a:latin typeface="Times New Roman" pitchFamily="18" charset="0"/>
                <a:cs typeface="Times New Roman" pitchFamily="18" charset="0"/>
              </a:rPr>
              <a:t>W</a:t>
            </a:r>
            <a:r>
              <a:rPr lang="en-US" b="1" i="1" dirty="0">
                <a:solidFill>
                  <a:srgbClr val="0B0BEF"/>
                </a:solidFill>
                <a:latin typeface="Times New Roman" pitchFamily="18" charset="0"/>
                <a:cs typeface="Times New Roman" pitchFamily="18" charset="0"/>
              </a:rPr>
              <a:t> </a:t>
            </a:r>
            <a:r>
              <a:rPr lang="en-US" b="1" dirty="0">
                <a:solidFill>
                  <a:srgbClr val="0B0BEF"/>
                </a:solidFill>
                <a:latin typeface="Times New Roman" pitchFamily="18" charset="0"/>
                <a:cs typeface="Times New Roman" pitchFamily="18" charset="0"/>
              </a:rPr>
              <a:t>and the direction of </a:t>
            </a:r>
            <a:r>
              <a:rPr lang="en-US" b="1" i="1" dirty="0" smtClean="0">
                <a:solidFill>
                  <a:srgbClr val="FF0000"/>
                </a:solidFill>
                <a:latin typeface="Times New Roman" pitchFamily="18" charset="0"/>
                <a:cs typeface="Times New Roman" pitchFamily="18" charset="0"/>
              </a:rPr>
              <a:t>C</a:t>
            </a:r>
            <a:r>
              <a:rPr lang="en-US" b="1" i="1" baseline="-25000" dirty="0" smtClean="0">
                <a:solidFill>
                  <a:srgbClr val="FF0000"/>
                </a:solidFill>
                <a:latin typeface="Times New Roman" pitchFamily="18" charset="0"/>
                <a:cs typeface="Times New Roman" pitchFamily="18" charset="0"/>
              </a:rPr>
              <a:t>d</a:t>
            </a:r>
            <a:r>
              <a:rPr lang="en-US" b="1" i="1" dirty="0" smtClean="0">
                <a:solidFill>
                  <a:srgbClr val="0B0BEF"/>
                </a:solidFill>
                <a:latin typeface="Times New Roman" pitchFamily="18" charset="0"/>
                <a:cs typeface="Times New Roman" pitchFamily="18" charset="0"/>
              </a:rPr>
              <a:t> </a:t>
            </a:r>
            <a:r>
              <a:rPr lang="en-US" b="1" dirty="0" smtClean="0">
                <a:solidFill>
                  <a:srgbClr val="0B0BEF"/>
                </a:solidFill>
                <a:latin typeface="Times New Roman" pitchFamily="18" charset="0"/>
                <a:cs typeface="Times New Roman" pitchFamily="18" charset="0"/>
              </a:rPr>
              <a:t>and</a:t>
            </a:r>
            <a:r>
              <a:rPr lang="en-US" b="1" i="1" dirty="0" smtClean="0">
                <a:solidFill>
                  <a:srgbClr val="0B0BEF"/>
                </a:solidFill>
                <a:latin typeface="Times New Roman" pitchFamily="18" charset="0"/>
                <a:cs typeface="Times New Roman" pitchFamily="18" charset="0"/>
              </a:rPr>
              <a:t>  </a:t>
            </a:r>
            <a:r>
              <a:rPr lang="en-US" b="1" i="1" dirty="0">
                <a:solidFill>
                  <a:srgbClr val="FF0000"/>
                </a:solidFill>
                <a:latin typeface="Times New Roman" pitchFamily="18" charset="0"/>
                <a:cs typeface="Times New Roman" pitchFamily="18" charset="0"/>
              </a:rPr>
              <a:t>F</a:t>
            </a:r>
            <a:r>
              <a:rPr lang="en-US" b="1" dirty="0">
                <a:solidFill>
                  <a:srgbClr val="0B0BEF"/>
                </a:solidFill>
              </a:rPr>
              <a:t> we can draw the force polygon to get the magnitude of </a:t>
            </a:r>
            <a:r>
              <a:rPr lang="en-US" b="1" i="1" dirty="0">
                <a:solidFill>
                  <a:srgbClr val="FF0000"/>
                </a:solidFill>
                <a:latin typeface="Times New Roman" pitchFamily="18" charset="0"/>
                <a:cs typeface="Times New Roman" pitchFamily="18" charset="0"/>
              </a:rPr>
              <a:t>C</a:t>
            </a:r>
            <a:r>
              <a:rPr lang="en-US" b="1" i="1" baseline="-25000" dirty="0">
                <a:solidFill>
                  <a:srgbClr val="FF0000"/>
                </a:solidFill>
                <a:latin typeface="Times New Roman" pitchFamily="18" charset="0"/>
                <a:cs typeface="Times New Roman" pitchFamily="18" charset="0"/>
              </a:rPr>
              <a:t>d</a:t>
            </a:r>
            <a:r>
              <a:rPr lang="en-US" b="1" i="1" dirty="0">
                <a:solidFill>
                  <a:srgbClr val="0B0BEF"/>
                </a:solidFill>
                <a:latin typeface="Times New Roman" pitchFamily="18" charset="0"/>
                <a:cs typeface="Times New Roman" pitchFamily="18" charset="0"/>
              </a:rPr>
              <a:t>.</a:t>
            </a:r>
            <a:endParaRPr lang="en-US" dirty="0"/>
          </a:p>
        </p:txBody>
      </p:sp>
      <p:sp>
        <p:nvSpPr>
          <p:cNvPr id="12" name="Rectangle 11"/>
          <p:cNvSpPr/>
          <p:nvPr/>
        </p:nvSpPr>
        <p:spPr>
          <a:xfrm>
            <a:off x="375070" y="829383"/>
            <a:ext cx="3441070" cy="369332"/>
          </a:xfrm>
          <a:prstGeom prst="rect">
            <a:avLst/>
          </a:prstGeom>
        </p:spPr>
        <p:txBody>
          <a:bodyPr wrap="none">
            <a:spAutoFit/>
          </a:bodyPr>
          <a:lstStyle/>
          <a:p>
            <a:pPr marL="285750" indent="-285750" algn="l" rtl="0">
              <a:buFont typeface="Courier New" panose="02070309020205020404" pitchFamily="49" charset="0"/>
              <a:buChar char="o"/>
            </a:pPr>
            <a:r>
              <a:rPr lang="en-US" b="1" dirty="0">
                <a:latin typeface="Times New Roman" pitchFamily="18" charset="0"/>
                <a:cs typeface="Times New Roman" pitchFamily="18" charset="0"/>
              </a:rPr>
              <a:t>We can then calculate </a:t>
            </a:r>
            <a:r>
              <a:rPr lang="en-US" b="1" dirty="0" err="1">
                <a:latin typeface="Times New Roman" pitchFamily="18" charset="0"/>
                <a:cs typeface="Times New Roman" pitchFamily="18" charset="0"/>
              </a:rPr>
              <a:t>c</a:t>
            </a:r>
            <a:r>
              <a:rPr lang="en-US" b="1" dirty="0" err="1">
                <a:latin typeface="Blazing" panose="00000400000000000000" pitchFamily="2" charset="0"/>
                <a:cs typeface="Times New Roman" pitchFamily="18" charset="0"/>
              </a:rPr>
              <a:t>’</a:t>
            </a:r>
            <a:r>
              <a:rPr lang="en-US" b="1" baseline="-25000" dirty="0" err="1">
                <a:latin typeface="Times New Roman" pitchFamily="18" charset="0"/>
                <a:cs typeface="Times New Roman" pitchFamily="18" charset="0"/>
              </a:rPr>
              <a:t>d</a:t>
            </a:r>
            <a:r>
              <a:rPr lang="en-US" b="1" dirty="0">
                <a:latin typeface="Times New Roman" pitchFamily="18" charset="0"/>
                <a:cs typeface="Times New Roman" pitchFamily="18" charset="0"/>
              </a:rPr>
              <a:t> </a:t>
            </a:r>
            <a:r>
              <a:rPr lang="en-US" b="1" dirty="0" smtClean="0">
                <a:latin typeface="Times New Roman" pitchFamily="18" charset="0"/>
                <a:cs typeface="Times New Roman" pitchFamily="18" charset="0"/>
              </a:rPr>
              <a:t>from</a:t>
            </a:r>
            <a:endParaRPr lang="en-US" dirty="0"/>
          </a:p>
        </p:txBody>
      </p:sp>
      <p:pic>
        <p:nvPicPr>
          <p:cNvPr id="13" name="Picture 12"/>
          <p:cNvPicPr>
            <a:picLocks noChangeAspect="1"/>
          </p:cNvPicPr>
          <p:nvPr/>
        </p:nvPicPr>
        <p:blipFill>
          <a:blip r:embed="rId8"/>
          <a:stretch>
            <a:fillRect/>
          </a:stretch>
        </p:blipFill>
        <p:spPr>
          <a:xfrm>
            <a:off x="4082675" y="768088"/>
            <a:ext cx="1001578" cy="591796"/>
          </a:xfrm>
          <a:prstGeom prst="rect">
            <a:avLst/>
          </a:prstGeom>
        </p:spPr>
      </p:pic>
    </p:spTree>
  </p:cSld>
  <p:clrMapOvr>
    <a:masterClrMapping/>
  </p:clrMapOvr>
  <p:transition advClick="0" advTm="34000">
    <p:dissolv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lum bright="-20000" contrast="40000"/>
          </a:blip>
          <a:stretch>
            <a:fillRect/>
          </a:stretch>
        </p:blipFill>
        <p:spPr>
          <a:xfrm>
            <a:off x="4276165" y="162029"/>
            <a:ext cx="4469168" cy="6400137"/>
          </a:xfrm>
          <a:prstGeom prst="rect">
            <a:avLst/>
          </a:prstGeom>
        </p:spPr>
      </p:pic>
      <p:graphicFrame>
        <p:nvGraphicFramePr>
          <p:cNvPr id="3" name="Object 3"/>
          <p:cNvGraphicFramePr>
            <a:graphicFrameLocks noChangeAspect="1"/>
          </p:cNvGraphicFramePr>
          <p:nvPr>
            <p:extLst>
              <p:ext uri="{D42A27DB-BD31-4B8C-83A1-F6EECF244321}">
                <p14:modId xmlns:p14="http://schemas.microsoft.com/office/powerpoint/2010/main" val="257146087"/>
              </p:ext>
            </p:extLst>
          </p:nvPr>
        </p:nvGraphicFramePr>
        <p:xfrm>
          <a:off x="366965" y="4198191"/>
          <a:ext cx="3016843" cy="490145"/>
        </p:xfrm>
        <a:graphic>
          <a:graphicData uri="http://schemas.openxmlformats.org/presentationml/2006/ole">
            <mc:AlternateContent xmlns:mc="http://schemas.openxmlformats.org/markup-compatibility/2006">
              <mc:Choice xmlns:v="urn:schemas-microsoft-com:vml" Requires="v">
                <p:oleObj spid="_x0000_s571436" name="Equation" r:id="rId4" imgW="1409400" imgH="228600" progId="Equation.3">
                  <p:embed/>
                </p:oleObj>
              </mc:Choice>
              <mc:Fallback>
                <p:oleObj name="Equation" r:id="rId4" imgW="140940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965" y="4198191"/>
                        <a:ext cx="3016843" cy="490145"/>
                      </a:xfrm>
                      <a:prstGeom prst="rect">
                        <a:avLst/>
                      </a:prstGeom>
                      <a:noFill/>
                      <a:ln>
                        <a:noFill/>
                      </a:ln>
                      <a:effectLst/>
                      <a:extLst/>
                    </p:spPr>
                  </p:pic>
                </p:oleObj>
              </mc:Fallback>
            </mc:AlternateContent>
          </a:graphicData>
        </a:graphic>
      </p:graphicFrame>
      <p:pic>
        <p:nvPicPr>
          <p:cNvPr id="4" name="Picture 3"/>
          <p:cNvPicPr>
            <a:picLocks noChangeAspect="1"/>
          </p:cNvPicPr>
          <p:nvPr/>
        </p:nvPicPr>
        <p:blipFill>
          <a:blip r:embed="rId6"/>
          <a:stretch>
            <a:fillRect/>
          </a:stretch>
        </p:blipFill>
        <p:spPr>
          <a:xfrm>
            <a:off x="108363" y="342565"/>
            <a:ext cx="4314825" cy="3383111"/>
          </a:xfrm>
          <a:prstGeom prst="rect">
            <a:avLst/>
          </a:prstGeom>
        </p:spPr>
      </p:pic>
      <p:graphicFrame>
        <p:nvGraphicFramePr>
          <p:cNvPr id="5" name="Object 2"/>
          <p:cNvGraphicFramePr>
            <a:graphicFrameLocks noChangeAspect="1"/>
          </p:cNvGraphicFramePr>
          <p:nvPr>
            <p:extLst>
              <p:ext uri="{D42A27DB-BD31-4B8C-83A1-F6EECF244321}">
                <p14:modId xmlns:p14="http://schemas.microsoft.com/office/powerpoint/2010/main" val="728520044"/>
              </p:ext>
            </p:extLst>
          </p:nvPr>
        </p:nvGraphicFramePr>
        <p:xfrm>
          <a:off x="366965" y="5011361"/>
          <a:ext cx="3971247" cy="1191375"/>
        </p:xfrm>
        <a:graphic>
          <a:graphicData uri="http://schemas.openxmlformats.org/presentationml/2006/ole">
            <mc:AlternateContent xmlns:mc="http://schemas.openxmlformats.org/markup-compatibility/2006">
              <mc:Choice xmlns:v="urn:schemas-microsoft-com:vml" Requires="v">
                <p:oleObj spid="_x0000_s571437" name="Equation" r:id="rId7" imgW="761760" imgH="228600" progId="Equation.3">
                  <p:embed/>
                </p:oleObj>
              </mc:Choice>
              <mc:Fallback>
                <p:oleObj name="Equation" r:id="rId7" imgW="76176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6965" y="5011361"/>
                        <a:ext cx="3971247" cy="1191375"/>
                      </a:xfrm>
                      <a:prstGeom prst="rect">
                        <a:avLst/>
                      </a:prstGeom>
                      <a:solidFill>
                        <a:schemeClr val="bg2">
                          <a:lumMod val="90000"/>
                        </a:schemeClr>
                      </a:solidFill>
                      <a:ln>
                        <a:noFill/>
                      </a:ln>
                      <a:effectLst/>
                      <a:extLst/>
                    </p:spPr>
                  </p:pic>
                </p:oleObj>
              </mc:Fallback>
            </mc:AlternateContent>
          </a:graphicData>
        </a:graphic>
      </p:graphicFrame>
    </p:spTree>
    <p:extLst>
      <p:ext uri="{BB962C8B-B14F-4D97-AF65-F5344CB8AC3E}">
        <p14:creationId xmlns:p14="http://schemas.microsoft.com/office/powerpoint/2010/main" val="89719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lum bright="-20000" contrast="40000"/>
          </a:blip>
          <a:stretch>
            <a:fillRect/>
          </a:stretch>
        </p:blipFill>
        <p:spPr>
          <a:xfrm>
            <a:off x="4688996" y="180983"/>
            <a:ext cx="4031284" cy="5773059"/>
          </a:xfrm>
          <a:prstGeom prst="rect">
            <a:avLst/>
          </a:prstGeom>
        </p:spPr>
      </p:pic>
      <p:sp>
        <p:nvSpPr>
          <p:cNvPr id="15" name="Rectangle 14"/>
          <p:cNvSpPr/>
          <p:nvPr/>
        </p:nvSpPr>
        <p:spPr>
          <a:xfrm>
            <a:off x="122871" y="463462"/>
            <a:ext cx="4945207" cy="6324808"/>
          </a:xfrm>
          <a:prstGeom prst="rect">
            <a:avLst/>
          </a:prstGeom>
        </p:spPr>
        <p:txBody>
          <a:bodyPr wrap="square">
            <a:spAutoFit/>
          </a:bodyPr>
          <a:lstStyle/>
          <a:p>
            <a:pPr marL="457200" indent="-457200" algn="just" rtl="0" eaLnBrk="1" hangingPunct="1">
              <a:spcBef>
                <a:spcPct val="50000"/>
              </a:spcBef>
            </a:pPr>
            <a:r>
              <a:rPr lang="en-US" sz="2000" b="1" dirty="0" smtClean="0">
                <a:latin typeface="+mn-lt"/>
              </a:rPr>
              <a:t>	</a:t>
            </a:r>
            <a:r>
              <a:rPr lang="en-US" sz="2000" b="1" dirty="0" smtClean="0">
                <a:solidFill>
                  <a:srgbClr val="FF0000"/>
                </a:solidFill>
                <a:latin typeface="+mn-lt"/>
              </a:rPr>
              <a:t>Given: </a:t>
            </a:r>
            <a:r>
              <a:rPr lang="en-US" sz="2000" b="1" i="1" dirty="0" smtClean="0">
                <a:solidFill>
                  <a:srgbClr val="FF0000"/>
                </a:solidFill>
                <a:latin typeface="+mn-lt"/>
              </a:rPr>
              <a:t>H</a:t>
            </a:r>
            <a:r>
              <a:rPr lang="en-US" sz="2000" b="1" dirty="0" smtClean="0">
                <a:solidFill>
                  <a:srgbClr val="FF0000"/>
                </a:solidFill>
                <a:latin typeface="+mn-lt"/>
              </a:rPr>
              <a:t>, </a:t>
            </a:r>
            <a:r>
              <a:rPr lang="en-US" sz="2000" b="1" i="1" dirty="0" smtClean="0">
                <a:solidFill>
                  <a:srgbClr val="FF0000"/>
                </a:solidFill>
                <a:latin typeface="Symbol" pitchFamily="18" charset="2"/>
              </a:rPr>
              <a:t>b</a:t>
            </a:r>
            <a:r>
              <a:rPr lang="en-US" sz="2000" b="1" dirty="0" smtClean="0">
                <a:solidFill>
                  <a:srgbClr val="FF0000"/>
                </a:solidFill>
                <a:latin typeface="+mn-lt"/>
              </a:rPr>
              <a:t>, </a:t>
            </a:r>
            <a:r>
              <a:rPr lang="en-US" sz="2000" b="1" i="1" dirty="0" smtClean="0">
                <a:solidFill>
                  <a:srgbClr val="FF0000"/>
                </a:solidFill>
                <a:latin typeface="Symbol" pitchFamily="18" charset="2"/>
              </a:rPr>
              <a:t>g</a:t>
            </a:r>
            <a:r>
              <a:rPr lang="en-US" sz="2000" b="1" dirty="0" smtClean="0">
                <a:solidFill>
                  <a:srgbClr val="FF0000"/>
                </a:solidFill>
                <a:latin typeface="+mn-lt"/>
              </a:rPr>
              <a:t>, </a:t>
            </a:r>
            <a:r>
              <a:rPr lang="en-US" sz="2000" b="1" i="1" dirty="0" smtClean="0">
                <a:solidFill>
                  <a:srgbClr val="FF0000"/>
                </a:solidFill>
                <a:latin typeface="Times New Roman" pitchFamily="18" charset="0"/>
                <a:cs typeface="Times New Roman" pitchFamily="18" charset="0"/>
              </a:rPr>
              <a:t>c</a:t>
            </a:r>
            <a:r>
              <a:rPr lang="en-US" sz="2000" b="1" dirty="0" smtClean="0">
                <a:solidFill>
                  <a:srgbClr val="FF0000"/>
                </a:solidFill>
                <a:latin typeface="+mn-lt"/>
              </a:rPr>
              <a:t>’, </a:t>
            </a:r>
            <a:r>
              <a:rPr lang="en-US" sz="2000" b="1" i="1" dirty="0" smtClean="0">
                <a:solidFill>
                  <a:srgbClr val="FF0000"/>
                </a:solidFill>
                <a:latin typeface="Symbol" pitchFamily="18" charset="2"/>
              </a:rPr>
              <a:t>f</a:t>
            </a:r>
            <a:r>
              <a:rPr lang="en-US" sz="2000" b="1" dirty="0" smtClean="0">
                <a:solidFill>
                  <a:srgbClr val="FF0000"/>
                </a:solidFill>
                <a:latin typeface="+mn-lt"/>
              </a:rPr>
              <a:t>’	</a:t>
            </a:r>
            <a:r>
              <a:rPr lang="en-US" sz="2000" b="1" u="sng" dirty="0" smtClean="0">
                <a:solidFill>
                  <a:srgbClr val="FF0000"/>
                </a:solidFill>
                <a:latin typeface="+mn-lt"/>
              </a:rPr>
              <a:t>Required: </a:t>
            </a:r>
            <a:r>
              <a:rPr lang="en-US" sz="2000" b="1" i="1" u="sng" dirty="0" smtClean="0">
                <a:solidFill>
                  <a:srgbClr val="FF0000"/>
                </a:solidFill>
                <a:latin typeface="Times New Roman" pitchFamily="18" charset="0"/>
                <a:cs typeface="Times New Roman" pitchFamily="18" charset="0"/>
              </a:rPr>
              <a:t>F</a:t>
            </a:r>
            <a:r>
              <a:rPr lang="en-US" sz="2000" b="1" i="1" u="sng" baseline="-25000" dirty="0" smtClean="0">
                <a:solidFill>
                  <a:srgbClr val="FF0000"/>
                </a:solidFill>
                <a:latin typeface="Times New Roman" pitchFamily="18" charset="0"/>
                <a:cs typeface="Times New Roman" pitchFamily="18" charset="0"/>
              </a:rPr>
              <a:t>s</a:t>
            </a:r>
          </a:p>
          <a:p>
            <a:pPr marL="228600" indent="-228600" algn="just" rtl="0" eaLnBrk="1" hangingPunct="1">
              <a:spcBef>
                <a:spcPts val="0"/>
              </a:spcBef>
              <a:buFont typeface="+mj-lt"/>
              <a:buAutoNum type="arabicPeriod"/>
            </a:pPr>
            <a:r>
              <a:rPr lang="en-US" sz="2000" b="1" dirty="0" smtClean="0">
                <a:latin typeface="+mn-lt"/>
              </a:rPr>
              <a:t>Assume </a:t>
            </a:r>
            <a:r>
              <a:rPr lang="en-US" sz="2000" b="1" i="1" dirty="0" err="1" smtClean="0">
                <a:latin typeface="Symbol" panose="05050102010706020507" pitchFamily="18" charset="2"/>
                <a:cs typeface="Times New Roman" pitchFamily="18" charset="0"/>
              </a:rPr>
              <a:t>f</a:t>
            </a:r>
            <a:r>
              <a:rPr lang="en-US" sz="2000" b="1" i="1" baseline="-25000" dirty="0" err="1" smtClean="0">
                <a:latin typeface="Times New Roman" pitchFamily="18" charset="0"/>
                <a:cs typeface="Times New Roman" pitchFamily="18" charset="0"/>
              </a:rPr>
              <a:t>d</a:t>
            </a:r>
            <a:r>
              <a:rPr lang="en-US" sz="2000" b="1" i="1" baseline="-25000"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(Generally start with         = </a:t>
            </a:r>
            <a:r>
              <a:rPr lang="en-US" sz="2000" b="1" i="1" dirty="0" smtClean="0">
                <a:latin typeface="Symbol" panose="05050102010706020507" pitchFamily="18" charset="2"/>
                <a:cs typeface="Times New Roman" pitchFamily="18" charset="0"/>
              </a:rPr>
              <a:t>f</a:t>
            </a:r>
            <a:r>
              <a:rPr lang="en-US" sz="2000" b="1" i="1" baseline="30000" dirty="0" smtClean="0">
                <a:latin typeface="Blazing" panose="00000400000000000000" pitchFamily="2" charset="0"/>
                <a:cs typeface="Times New Roman" pitchFamily="18" charset="0"/>
              </a:rPr>
              <a:t>’</a:t>
            </a:r>
            <a:r>
              <a:rPr lang="en-US" sz="2000" b="1" i="1" dirty="0" smtClean="0">
                <a:latin typeface="Symbol" panose="05050102010706020507" pitchFamily="18" charset="2"/>
                <a:cs typeface="Times New Roman" pitchFamily="18" charset="0"/>
              </a:rPr>
              <a:t>)</a:t>
            </a:r>
            <a:endParaRPr lang="en-US" sz="2000" b="1" i="1" baseline="-25000" dirty="0" smtClean="0">
              <a:latin typeface="Symbol" panose="05050102010706020507" pitchFamily="18" charset="2"/>
              <a:cs typeface="Times New Roman" pitchFamily="18" charset="0"/>
            </a:endParaRPr>
          </a:p>
          <a:p>
            <a:pPr algn="just" rtl="0" eaLnBrk="1" hangingPunct="1">
              <a:spcBef>
                <a:spcPts val="0"/>
              </a:spcBef>
            </a:pPr>
            <a:r>
              <a:rPr lang="en-US" sz="2000" b="1" i="1" dirty="0" smtClean="0">
                <a:latin typeface="Times New Roman" pitchFamily="18" charset="0"/>
                <a:cs typeface="Times New Roman" pitchFamily="18" charset="0"/>
              </a:rPr>
              <a:t>i.e. full friction is mobilized)</a:t>
            </a:r>
          </a:p>
          <a:p>
            <a:pPr marL="457200" indent="-457200" algn="just" rtl="0" eaLnBrk="1" hangingPunct="1">
              <a:spcBef>
                <a:spcPct val="50000"/>
              </a:spcBef>
              <a:buFont typeface="+mj-lt"/>
              <a:buAutoNum type="arabicPeriod" startAt="2"/>
            </a:pPr>
            <a:r>
              <a:rPr lang="en-US" sz="2000" b="1" dirty="0" smtClean="0">
                <a:latin typeface="+mn-lt"/>
                <a:cs typeface="Times New Roman" pitchFamily="18" charset="0"/>
              </a:rPr>
              <a:t>Calculate</a:t>
            </a:r>
          </a:p>
          <a:p>
            <a:pPr marL="228600" indent="-228600" algn="just" rtl="0" eaLnBrk="1" hangingPunct="1">
              <a:spcBef>
                <a:spcPct val="50000"/>
              </a:spcBef>
              <a:buFont typeface="+mj-lt"/>
              <a:buAutoNum type="arabicPeriod" startAt="2"/>
            </a:pPr>
            <a:endParaRPr lang="en-US" sz="1000" b="1" dirty="0" smtClean="0">
              <a:latin typeface="+mn-lt"/>
              <a:cs typeface="Times New Roman" pitchFamily="18" charset="0"/>
            </a:endParaRPr>
          </a:p>
          <a:p>
            <a:pPr marL="228600" indent="-228600" algn="just" rtl="0" eaLnBrk="1" hangingPunct="1">
              <a:spcBef>
                <a:spcPts val="0"/>
              </a:spcBef>
              <a:buFont typeface="+mj-lt"/>
              <a:buAutoNum type="arabicPeriod" startAt="2"/>
            </a:pPr>
            <a:r>
              <a:rPr lang="en-US" sz="2000" b="1" dirty="0" smtClean="0">
                <a:latin typeface="+mn-lt"/>
                <a:cs typeface="Times New Roman" pitchFamily="18" charset="0"/>
              </a:rPr>
              <a:t>With </a:t>
            </a:r>
            <a:r>
              <a:rPr lang="en-US" sz="2000" b="1" dirty="0" err="1" smtClean="0">
                <a:latin typeface="Symbol" panose="05050102010706020507" pitchFamily="18" charset="2"/>
                <a:cs typeface="Times New Roman" pitchFamily="18" charset="0"/>
              </a:rPr>
              <a:t>f</a:t>
            </a:r>
            <a:r>
              <a:rPr lang="en-US" sz="2000" b="1" baseline="-25000" dirty="0" err="1" smtClean="0">
                <a:latin typeface="+mn-lt"/>
                <a:cs typeface="Times New Roman" pitchFamily="18" charset="0"/>
              </a:rPr>
              <a:t>d</a:t>
            </a:r>
            <a:r>
              <a:rPr lang="en-US" sz="2000" b="1" dirty="0" smtClean="0">
                <a:latin typeface="+mn-lt"/>
                <a:cs typeface="Times New Roman" pitchFamily="18" charset="0"/>
              </a:rPr>
              <a:t> and </a:t>
            </a:r>
            <a:r>
              <a:rPr lang="en-US" sz="2000" b="1" dirty="0" smtClean="0">
                <a:latin typeface="Symbol" panose="05050102010706020507" pitchFamily="18" charset="2"/>
                <a:cs typeface="Times New Roman" pitchFamily="18" charset="0"/>
              </a:rPr>
              <a:t>b</a:t>
            </a:r>
            <a:r>
              <a:rPr lang="en-US" sz="2000" b="1" dirty="0" smtClean="0">
                <a:latin typeface="+mn-lt"/>
                <a:cs typeface="Times New Roman" pitchFamily="18" charset="0"/>
              </a:rPr>
              <a:t> Use Chart to get </a:t>
            </a:r>
            <a:r>
              <a:rPr lang="en-US" sz="2000" b="1" i="1" dirty="0" smtClean="0">
                <a:latin typeface="Times New Roman" pitchFamily="18" charset="0"/>
                <a:cs typeface="Times New Roman" pitchFamily="18" charset="0"/>
              </a:rPr>
              <a:t>m</a:t>
            </a:r>
          </a:p>
          <a:p>
            <a:pPr marL="228600" indent="-228600" algn="just" rtl="0" eaLnBrk="1" hangingPunct="1">
              <a:spcBef>
                <a:spcPct val="50000"/>
              </a:spcBef>
              <a:buFont typeface="+mj-lt"/>
              <a:buAutoNum type="arabicPeriod" startAt="2"/>
            </a:pPr>
            <a:r>
              <a:rPr lang="en-US" sz="2000" b="1" dirty="0" smtClean="0">
                <a:latin typeface="+mn-lt"/>
                <a:cs typeface="Times New Roman" pitchFamily="18" charset="0"/>
              </a:rPr>
              <a:t>Calculate</a:t>
            </a:r>
          </a:p>
          <a:p>
            <a:pPr marL="228600" indent="-228600" algn="just" rtl="0" eaLnBrk="1" hangingPunct="1">
              <a:spcBef>
                <a:spcPct val="50000"/>
              </a:spcBef>
              <a:buFont typeface="+mj-lt"/>
              <a:buAutoNum type="arabicPeriod" startAt="2"/>
            </a:pPr>
            <a:r>
              <a:rPr lang="en-US" sz="2000" b="1" dirty="0" smtClean="0">
                <a:latin typeface="+mn-lt"/>
                <a:cs typeface="Times New Roman" pitchFamily="18" charset="0"/>
              </a:rPr>
              <a:t>Calculate </a:t>
            </a:r>
          </a:p>
          <a:p>
            <a:pPr marL="228600" indent="-228600" algn="just" rtl="0" eaLnBrk="1" hangingPunct="1">
              <a:spcBef>
                <a:spcPct val="50000"/>
              </a:spcBef>
              <a:buFont typeface="+mj-lt"/>
              <a:buAutoNum type="arabicPeriod" startAt="2"/>
            </a:pPr>
            <a:r>
              <a:rPr lang="en-US" sz="2000" b="1" dirty="0" smtClean="0">
                <a:latin typeface="+mn-lt"/>
                <a:cs typeface="Times New Roman" pitchFamily="18" charset="0"/>
              </a:rPr>
              <a:t> </a:t>
            </a:r>
            <a:r>
              <a:rPr lang="en-US" sz="2000" b="1" dirty="0">
                <a:cs typeface="Times New Roman" pitchFamily="18" charset="0"/>
              </a:rPr>
              <a:t>If </a:t>
            </a:r>
            <a:r>
              <a:rPr lang="en-US" sz="2000" b="1" i="1" dirty="0">
                <a:latin typeface="Times New Roman" pitchFamily="18" charset="0"/>
                <a:cs typeface="Times New Roman" pitchFamily="18" charset="0"/>
              </a:rPr>
              <a:t>F</a:t>
            </a:r>
            <a:r>
              <a:rPr lang="en-US" sz="2000" b="1" i="1" baseline="-25000" dirty="0">
                <a:latin typeface="Times New Roman" pitchFamily="18" charset="0"/>
                <a:cs typeface="Times New Roman" pitchFamily="18" charset="0"/>
              </a:rPr>
              <a:t>c</a:t>
            </a:r>
            <a:r>
              <a:rPr lang="en-US" sz="2000" b="1" i="1" baseline="-25000" dirty="0" smtClean="0">
                <a:latin typeface="Times New Roman" pitchFamily="18" charset="0"/>
                <a:cs typeface="Times New Roman" pitchFamily="18" charset="0"/>
              </a:rPr>
              <a:t>’</a:t>
            </a:r>
            <a:r>
              <a:rPr lang="en-US" sz="2000" b="1" i="1" dirty="0" smtClean="0">
                <a:latin typeface="Times New Roman" pitchFamily="18" charset="0"/>
                <a:cs typeface="Times New Roman" pitchFamily="18" charset="0"/>
              </a:rPr>
              <a:t> = </a:t>
            </a:r>
            <a:r>
              <a:rPr lang="en-US" sz="2000" b="1" i="1" dirty="0" err="1">
                <a:latin typeface="Times New Roman" pitchFamily="18" charset="0"/>
                <a:cs typeface="Times New Roman" pitchFamily="18" charset="0"/>
              </a:rPr>
              <a:t>F</a:t>
            </a:r>
            <a:r>
              <a:rPr lang="en-US" sz="2000" b="1" i="1" baseline="-25000" dirty="0" err="1">
                <a:latin typeface="Symbol" pitchFamily="18" charset="2"/>
                <a:cs typeface="Times New Roman" pitchFamily="18" charset="0"/>
              </a:rPr>
              <a:t>f</a:t>
            </a:r>
            <a:r>
              <a:rPr lang="en-US" sz="2000" b="1" i="1" baseline="-25000" dirty="0" smtClean="0">
                <a:latin typeface="Times New Roman" pitchFamily="18" charset="0"/>
                <a:cs typeface="Times New Roman" pitchFamily="18" charset="0"/>
              </a:rPr>
              <a:t>’  </a:t>
            </a:r>
            <a:r>
              <a:rPr lang="en-US" sz="2000" b="1" i="1" baseline="30000" dirty="0" smtClean="0">
                <a:latin typeface="Times New Roman" pitchFamily="18" charset="0"/>
                <a:cs typeface="Times New Roman" pitchFamily="18" charset="0"/>
              </a:rPr>
              <a:t> </a:t>
            </a:r>
            <a:r>
              <a:rPr lang="en-US" sz="2000" b="1" i="1" baseline="-25000"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The overall factor of safety</a:t>
            </a:r>
          </a:p>
          <a:p>
            <a:pPr marL="1600200" indent="-57150" algn="just" rtl="0" eaLnBrk="1" hangingPunct="1">
              <a:spcBef>
                <a:spcPct val="50000"/>
              </a:spcBef>
            </a:pPr>
            <a:r>
              <a:rPr lang="en-US" sz="2000" b="1" i="1" dirty="0">
                <a:latin typeface="Times New Roman" pitchFamily="18" charset="0"/>
                <a:cs typeface="Times New Roman" pitchFamily="18" charset="0"/>
              </a:rPr>
              <a:t> </a:t>
            </a:r>
            <a:r>
              <a:rPr lang="en-US" sz="2000" b="1" i="1" dirty="0" err="1" smtClean="0">
                <a:solidFill>
                  <a:srgbClr val="FF0000"/>
                </a:solidFill>
                <a:latin typeface="Times New Roman" pitchFamily="18" charset="0"/>
                <a:cs typeface="Times New Roman" pitchFamily="18" charset="0"/>
              </a:rPr>
              <a:t>F</a:t>
            </a:r>
            <a:r>
              <a:rPr lang="en-US" sz="2000" b="1" i="1" baseline="-25000" dirty="0" err="1" smtClean="0">
                <a:solidFill>
                  <a:srgbClr val="FF0000"/>
                </a:solidFill>
                <a:latin typeface="Times New Roman" pitchFamily="18" charset="0"/>
                <a:cs typeface="Times New Roman" pitchFamily="18" charset="0"/>
              </a:rPr>
              <a:t>s</a:t>
            </a:r>
            <a:r>
              <a:rPr lang="en-US" sz="2000" b="1" i="1" dirty="0" smtClean="0">
                <a:solidFill>
                  <a:srgbClr val="FF0000"/>
                </a:solidFill>
                <a:latin typeface="Times New Roman" pitchFamily="18" charset="0"/>
                <a:cs typeface="Times New Roman" pitchFamily="18" charset="0"/>
              </a:rPr>
              <a:t> = F</a:t>
            </a:r>
            <a:r>
              <a:rPr lang="en-US" sz="2000" b="1" i="1" baseline="-25000" dirty="0" smtClean="0">
                <a:solidFill>
                  <a:srgbClr val="FF0000"/>
                </a:solidFill>
                <a:latin typeface="Times New Roman" pitchFamily="18" charset="0"/>
                <a:cs typeface="Times New Roman" pitchFamily="18" charset="0"/>
              </a:rPr>
              <a:t>c</a:t>
            </a:r>
            <a:r>
              <a:rPr lang="en-US" sz="2000" b="1" i="1" baseline="-25000" dirty="0">
                <a:solidFill>
                  <a:srgbClr val="FF0000"/>
                </a:solidFill>
                <a:latin typeface="Times New Roman" pitchFamily="18" charset="0"/>
                <a:cs typeface="Times New Roman" pitchFamily="18" charset="0"/>
              </a:rPr>
              <a:t>’</a:t>
            </a:r>
            <a:r>
              <a:rPr lang="en-US" sz="2000" b="1" i="1" dirty="0">
                <a:solidFill>
                  <a:srgbClr val="FF0000"/>
                </a:solidFill>
                <a:latin typeface="Times New Roman" pitchFamily="18" charset="0"/>
                <a:cs typeface="Times New Roman" pitchFamily="18" charset="0"/>
              </a:rPr>
              <a:t> = </a:t>
            </a:r>
            <a:r>
              <a:rPr lang="en-US" sz="2000" b="1" i="1" dirty="0" err="1">
                <a:solidFill>
                  <a:srgbClr val="FF0000"/>
                </a:solidFill>
                <a:latin typeface="Times New Roman" pitchFamily="18" charset="0"/>
                <a:cs typeface="Times New Roman" pitchFamily="18" charset="0"/>
              </a:rPr>
              <a:t>F</a:t>
            </a:r>
            <a:r>
              <a:rPr lang="en-US" sz="2000" b="1" i="1" baseline="-25000" dirty="0" err="1">
                <a:solidFill>
                  <a:srgbClr val="FF0000"/>
                </a:solidFill>
                <a:latin typeface="Symbol" pitchFamily="18" charset="2"/>
                <a:cs typeface="Times New Roman" pitchFamily="18" charset="0"/>
              </a:rPr>
              <a:t>f</a:t>
            </a:r>
            <a:r>
              <a:rPr lang="en-US" sz="2000" b="1" i="1" baseline="-25000" dirty="0">
                <a:solidFill>
                  <a:srgbClr val="FF0000"/>
                </a:solidFill>
                <a:latin typeface="Times New Roman" pitchFamily="18" charset="0"/>
                <a:cs typeface="Times New Roman" pitchFamily="18" charset="0"/>
              </a:rPr>
              <a:t>’</a:t>
            </a:r>
            <a:endParaRPr lang="en-US" sz="2000" b="1" dirty="0" smtClean="0">
              <a:solidFill>
                <a:srgbClr val="FF0000"/>
              </a:solidFill>
              <a:latin typeface="+mn-lt"/>
              <a:cs typeface="Times New Roman" pitchFamily="18" charset="0"/>
            </a:endParaRPr>
          </a:p>
          <a:p>
            <a:pPr marL="285750" indent="-285750" algn="just" rtl="0" eaLnBrk="1" hangingPunct="1">
              <a:spcBef>
                <a:spcPct val="50000"/>
              </a:spcBef>
              <a:buFont typeface="+mj-lt"/>
              <a:buAutoNum type="arabicPeriod" startAt="7"/>
            </a:pPr>
            <a:r>
              <a:rPr lang="en-US" sz="2000" b="1" dirty="0" smtClean="0">
                <a:latin typeface="+mn-lt"/>
                <a:cs typeface="Times New Roman" pitchFamily="18" charset="0"/>
              </a:rPr>
              <a:t>If </a:t>
            </a:r>
            <a:r>
              <a:rPr lang="en-US" sz="2000" b="1" i="1" dirty="0" smtClean="0">
                <a:latin typeface="Times New Roman" pitchFamily="18" charset="0"/>
                <a:cs typeface="Times New Roman" pitchFamily="18" charset="0"/>
              </a:rPr>
              <a:t>F</a:t>
            </a:r>
            <a:r>
              <a:rPr lang="en-US" sz="2000" b="1" i="1" baseline="-25000" dirty="0" smtClean="0">
                <a:latin typeface="Times New Roman" pitchFamily="18" charset="0"/>
                <a:cs typeface="Times New Roman" pitchFamily="18" charset="0"/>
              </a:rPr>
              <a:t>c’</a:t>
            </a:r>
            <a:r>
              <a:rPr lang="en-US" sz="2000" b="1" i="1" dirty="0" smtClean="0">
                <a:latin typeface="Times New Roman" pitchFamily="18" charset="0"/>
                <a:cs typeface="Times New Roman" pitchFamily="18" charset="0"/>
              </a:rPr>
              <a:t>≠ F</a:t>
            </a:r>
            <a:r>
              <a:rPr lang="en-US" sz="2000" b="1" i="1" baseline="-25000" dirty="0" smtClean="0">
                <a:latin typeface="Symbol" pitchFamily="18" charset="2"/>
                <a:cs typeface="Times New Roman" pitchFamily="18" charset="0"/>
              </a:rPr>
              <a:t>f</a:t>
            </a:r>
            <a:r>
              <a:rPr lang="en-US" sz="2000" b="1" i="1" baseline="-25000" dirty="0" smtClean="0">
                <a:latin typeface="Times New Roman" pitchFamily="18" charset="0"/>
                <a:cs typeface="Times New Roman" pitchFamily="18" charset="0"/>
              </a:rPr>
              <a:t>’  </a:t>
            </a:r>
            <a:r>
              <a:rPr lang="en-US" sz="2000" b="1" dirty="0" smtClean="0">
                <a:latin typeface="+mn-lt"/>
                <a:cs typeface="Times New Roman" pitchFamily="18" charset="0"/>
              </a:rPr>
              <a:t>reassume </a:t>
            </a:r>
            <a:r>
              <a:rPr lang="en-US" sz="2000" b="1" i="1" dirty="0" err="1">
                <a:latin typeface="Symbol" panose="05050102010706020507" pitchFamily="18" charset="2"/>
                <a:cs typeface="Times New Roman" pitchFamily="18" charset="0"/>
              </a:rPr>
              <a:t>f</a:t>
            </a:r>
            <a:r>
              <a:rPr lang="en-US" sz="2000" b="1" i="1" baseline="-25000" dirty="0" err="1">
                <a:latin typeface="Times New Roman" pitchFamily="18" charset="0"/>
                <a:cs typeface="Times New Roman" pitchFamily="18" charset="0"/>
              </a:rPr>
              <a:t>d</a:t>
            </a:r>
            <a:r>
              <a:rPr lang="en-US" sz="2000" b="1" i="1" baseline="-25000" dirty="0">
                <a:latin typeface="Times New Roman" pitchFamily="18" charset="0"/>
                <a:cs typeface="Times New Roman" pitchFamily="18" charset="0"/>
              </a:rPr>
              <a:t> </a:t>
            </a:r>
            <a:r>
              <a:rPr lang="en-US" sz="2000" b="1" dirty="0" smtClean="0">
                <a:latin typeface="+mn-lt"/>
                <a:cs typeface="Times New Roman" pitchFamily="18" charset="0"/>
              </a:rPr>
              <a:t>and repeat        steps 2 through 5 until</a:t>
            </a:r>
            <a:r>
              <a:rPr lang="en-US" sz="2000" b="1" i="1" dirty="0" smtClean="0">
                <a:latin typeface="Times New Roman" pitchFamily="18" charset="0"/>
                <a:cs typeface="Times New Roman" pitchFamily="18" charset="0"/>
              </a:rPr>
              <a:t> F</a:t>
            </a:r>
            <a:r>
              <a:rPr lang="en-US" sz="2000" b="1" i="1" baseline="-25000" dirty="0" smtClean="0">
                <a:latin typeface="Times New Roman" pitchFamily="18" charset="0"/>
                <a:cs typeface="Times New Roman" pitchFamily="18" charset="0"/>
              </a:rPr>
              <a:t>c’ </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F</a:t>
            </a:r>
            <a:r>
              <a:rPr lang="en-US" sz="2000" b="1" i="1" baseline="-25000" dirty="0" err="1" smtClean="0">
                <a:latin typeface="Symbol" pitchFamily="18" charset="2"/>
                <a:cs typeface="Times New Roman" pitchFamily="18" charset="0"/>
              </a:rPr>
              <a:t>f</a:t>
            </a:r>
            <a:r>
              <a:rPr lang="en-US" sz="2000" b="1" i="1" baseline="-25000" dirty="0" smtClean="0">
                <a:latin typeface="Times New Roman" pitchFamily="18" charset="0"/>
                <a:cs typeface="Times New Roman" pitchFamily="18" charset="0"/>
              </a:rPr>
              <a:t>’</a:t>
            </a:r>
          </a:p>
          <a:p>
            <a:pPr marL="228600" indent="-228600" algn="just" rtl="0">
              <a:buClr>
                <a:srgbClr val="0070C0"/>
              </a:buClr>
              <a:buFont typeface="+mj-lt"/>
              <a:buAutoNum type="arabicPeriod" startAt="7"/>
            </a:pPr>
            <a:endParaRPr lang="en-US" sz="1000" b="1" dirty="0" smtClean="0">
              <a:latin typeface="+mn-lt"/>
            </a:endParaRPr>
          </a:p>
          <a:p>
            <a:pPr algn="just" rtl="0">
              <a:buClr>
                <a:srgbClr val="0070C0"/>
              </a:buClr>
            </a:pPr>
            <a:r>
              <a:rPr lang="en-US" sz="2000" b="1" dirty="0" smtClean="0">
                <a:latin typeface="+mn-lt"/>
              </a:rPr>
              <a:t>Or </a:t>
            </a:r>
          </a:p>
          <a:p>
            <a:pPr algn="just" rtl="0">
              <a:buClr>
                <a:srgbClr val="0070C0"/>
              </a:buClr>
            </a:pPr>
            <a:r>
              <a:rPr lang="en-US" sz="2000" b="1" dirty="0" smtClean="0">
                <a:latin typeface="+mn-lt"/>
              </a:rPr>
              <a:t>Plot </a:t>
            </a:r>
            <a:r>
              <a:rPr lang="en-US" sz="2000" b="1" dirty="0">
                <a:latin typeface="+mn-lt"/>
              </a:rPr>
              <a:t>the calculated points on F</a:t>
            </a:r>
            <a:r>
              <a:rPr lang="en-US" sz="2000" b="1" baseline="-25000" dirty="0">
                <a:latin typeface="+mn-lt"/>
              </a:rPr>
              <a:t>c</a:t>
            </a:r>
            <a:r>
              <a:rPr lang="en-US" sz="2000" b="1" dirty="0">
                <a:latin typeface="+mn-lt"/>
              </a:rPr>
              <a:t> versus </a:t>
            </a:r>
            <a:r>
              <a:rPr lang="en-US" sz="2000" b="1" dirty="0" err="1">
                <a:latin typeface="+mn-lt"/>
              </a:rPr>
              <a:t>F</a:t>
            </a:r>
            <a:r>
              <a:rPr lang="en-US" sz="2000" b="1" baseline="-25000" dirty="0" err="1">
                <a:latin typeface="+mn-lt"/>
              </a:rPr>
              <a:t>φ</a:t>
            </a:r>
            <a:r>
              <a:rPr lang="en-US" sz="2000" b="1" dirty="0">
                <a:latin typeface="+mn-lt"/>
              </a:rPr>
              <a:t> coordinates and draw a curve through the points. [</a:t>
            </a:r>
            <a:r>
              <a:rPr lang="en-US" sz="2000" b="1" dirty="0">
                <a:solidFill>
                  <a:srgbClr val="0B0BEF"/>
                </a:solidFill>
                <a:latin typeface="+mn-lt"/>
              </a:rPr>
              <a:t>see next slide</a:t>
            </a:r>
            <a:r>
              <a:rPr lang="en-US" sz="2000" b="1" dirty="0">
                <a:latin typeface="+mn-lt"/>
              </a:rPr>
              <a:t>]. Then Draw a line through the origin that represents F</a:t>
            </a:r>
            <a:r>
              <a:rPr lang="en-US" sz="2000" b="1" baseline="-25000" dirty="0">
                <a:latin typeface="+mn-lt"/>
              </a:rPr>
              <a:t>s</a:t>
            </a:r>
            <a:r>
              <a:rPr lang="en-US" sz="2000" b="1" dirty="0">
                <a:latin typeface="+mn-lt"/>
              </a:rPr>
              <a:t>= F</a:t>
            </a:r>
            <a:r>
              <a:rPr lang="en-US" sz="2000" b="1" baseline="-25000" dirty="0">
                <a:latin typeface="+mn-lt"/>
              </a:rPr>
              <a:t>c</a:t>
            </a:r>
            <a:r>
              <a:rPr lang="en-US" sz="2000" b="1" dirty="0">
                <a:latin typeface="+mn-lt"/>
              </a:rPr>
              <a:t> = </a:t>
            </a:r>
            <a:r>
              <a:rPr lang="en-US" sz="2000" b="1" dirty="0" err="1">
                <a:latin typeface="+mn-lt"/>
              </a:rPr>
              <a:t>F</a:t>
            </a:r>
            <a:r>
              <a:rPr lang="en-US" sz="2000" b="1" baseline="-25000" dirty="0" err="1">
                <a:latin typeface="+mn-lt"/>
              </a:rPr>
              <a:t>φ</a:t>
            </a:r>
            <a:r>
              <a:rPr lang="en-US" sz="2000" b="1" baseline="-25000" dirty="0">
                <a:latin typeface="+mn-lt"/>
              </a:rPr>
              <a:t> </a:t>
            </a:r>
            <a:endParaRPr lang="en-US" sz="2000" b="1" i="1" dirty="0" smtClean="0">
              <a:latin typeface="+mn-lt"/>
              <a:cs typeface="Times New Roman" pitchFamily="18" charset="0"/>
            </a:endParaRPr>
          </a:p>
        </p:txBody>
      </p:sp>
      <p:sp>
        <p:nvSpPr>
          <p:cNvPr id="10" name="Oval 9"/>
          <p:cNvSpPr/>
          <p:nvPr/>
        </p:nvSpPr>
        <p:spPr>
          <a:xfrm>
            <a:off x="5896099" y="5554603"/>
            <a:ext cx="276447" cy="2764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V="1">
            <a:off x="6034323" y="3411918"/>
            <a:ext cx="0" cy="2217813"/>
          </a:xfrm>
          <a:prstGeom prst="straightConnector1">
            <a:avLst/>
          </a:prstGeom>
          <a:ln w="25400">
            <a:solidFill>
              <a:srgbClr val="FF0000"/>
            </a:solidFill>
            <a:prstDash val="lgDash"/>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206300" y="3397137"/>
            <a:ext cx="828023" cy="0"/>
          </a:xfrm>
          <a:prstGeom prst="straightConnector1">
            <a:avLst/>
          </a:prstGeom>
          <a:ln w="25400">
            <a:solidFill>
              <a:srgbClr val="FF0000"/>
            </a:solidFill>
            <a:prstDash val="lgDash"/>
            <a:tailEnd type="arrow"/>
          </a:ln>
        </p:spPr>
        <p:style>
          <a:lnRef idx="1">
            <a:schemeClr val="accent1"/>
          </a:lnRef>
          <a:fillRef idx="0">
            <a:schemeClr val="accent1"/>
          </a:fillRef>
          <a:effectRef idx="0">
            <a:schemeClr val="accent1"/>
          </a:effectRef>
          <a:fontRef idx="minor">
            <a:schemeClr val="tx1"/>
          </a:fontRef>
        </p:style>
      </p:cxnSp>
      <p:graphicFrame>
        <p:nvGraphicFramePr>
          <p:cNvPr id="503811" name="Object 3"/>
          <p:cNvGraphicFramePr>
            <a:graphicFrameLocks noChangeAspect="1"/>
          </p:cNvGraphicFramePr>
          <p:nvPr>
            <p:extLst>
              <p:ext uri="{D42A27DB-BD31-4B8C-83A1-F6EECF244321}">
                <p14:modId xmlns:p14="http://schemas.microsoft.com/office/powerpoint/2010/main" val="1284427801"/>
              </p:ext>
            </p:extLst>
          </p:nvPr>
        </p:nvGraphicFramePr>
        <p:xfrm>
          <a:off x="1711006" y="2414440"/>
          <a:ext cx="1582133" cy="474640"/>
        </p:xfrm>
        <a:graphic>
          <a:graphicData uri="http://schemas.openxmlformats.org/presentationml/2006/ole">
            <mc:AlternateContent xmlns:mc="http://schemas.openxmlformats.org/markup-compatibility/2006">
              <mc:Choice xmlns:v="urn:schemas-microsoft-com:vml" Requires="v">
                <p:oleObj spid="_x0000_s548094" name="Equation" r:id="rId4" imgW="761760" imgH="228600" progId="Equation.3">
                  <p:embed/>
                </p:oleObj>
              </mc:Choice>
              <mc:Fallback>
                <p:oleObj name="Equation" r:id="rId4" imgW="76176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1006" y="2414440"/>
                        <a:ext cx="1582133" cy="474640"/>
                      </a:xfrm>
                      <a:prstGeom prst="rect">
                        <a:avLst/>
                      </a:prstGeom>
                      <a:noFill/>
                      <a:ln>
                        <a:noFill/>
                      </a:ln>
                      <a:effectLst/>
                      <a:extLst/>
                    </p:spPr>
                  </p:pic>
                </p:oleObj>
              </mc:Fallback>
            </mc:AlternateContent>
          </a:graphicData>
        </a:graphic>
      </p:graphicFrame>
      <p:graphicFrame>
        <p:nvGraphicFramePr>
          <p:cNvPr id="503812" name="Object 4"/>
          <p:cNvGraphicFramePr>
            <a:graphicFrameLocks noChangeAspect="1"/>
          </p:cNvGraphicFramePr>
          <p:nvPr>
            <p:extLst/>
          </p:nvPr>
        </p:nvGraphicFramePr>
        <p:xfrm>
          <a:off x="1838397" y="2889080"/>
          <a:ext cx="864929" cy="659842"/>
        </p:xfrm>
        <a:graphic>
          <a:graphicData uri="http://schemas.openxmlformats.org/presentationml/2006/ole">
            <mc:AlternateContent xmlns:mc="http://schemas.openxmlformats.org/markup-compatibility/2006">
              <mc:Choice xmlns:v="urn:schemas-microsoft-com:vml" Requires="v">
                <p:oleObj spid="_x0000_s548095" name="Equation" r:id="rId6" imgW="507960" imgH="431640" progId="Equation.3">
                  <p:embed/>
                </p:oleObj>
              </mc:Choice>
              <mc:Fallback>
                <p:oleObj name="Equation" r:id="rId6" imgW="507960" imgH="431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38397" y="2889080"/>
                        <a:ext cx="864929" cy="65984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Rectangle 1"/>
          <p:cNvSpPr/>
          <p:nvPr/>
        </p:nvSpPr>
        <p:spPr>
          <a:xfrm>
            <a:off x="92623" y="42131"/>
            <a:ext cx="4187365" cy="400110"/>
          </a:xfrm>
          <a:prstGeom prst="rect">
            <a:avLst/>
          </a:prstGeom>
        </p:spPr>
        <p:txBody>
          <a:bodyPr wrap="none">
            <a:spAutoFit/>
          </a:bodyPr>
          <a:lstStyle/>
          <a:p>
            <a:r>
              <a:rPr lang="en-US" sz="2000" b="1" u="sng" dirty="0" smtClean="0">
                <a:solidFill>
                  <a:srgbClr val="0B0BEF"/>
                </a:solidFill>
              </a:rPr>
              <a:t>Procedures of graphical solution</a:t>
            </a:r>
            <a:endParaRPr lang="en-US" sz="2000" u="sng" dirty="0">
              <a:solidFill>
                <a:srgbClr val="0B0BEF"/>
              </a:solidFill>
            </a:endParaRPr>
          </a:p>
        </p:txBody>
      </p:sp>
      <p:pic>
        <p:nvPicPr>
          <p:cNvPr id="20" name="Picture 19"/>
          <p:cNvPicPr>
            <a:picLocks noChangeAspect="1"/>
          </p:cNvPicPr>
          <p:nvPr/>
        </p:nvPicPr>
        <p:blipFill>
          <a:blip r:embed="rId8"/>
          <a:stretch>
            <a:fillRect/>
          </a:stretch>
        </p:blipFill>
        <p:spPr>
          <a:xfrm>
            <a:off x="7053748" y="-2199"/>
            <a:ext cx="1370672" cy="304875"/>
          </a:xfrm>
          <a:prstGeom prst="rect">
            <a:avLst/>
          </a:prstGeom>
        </p:spPr>
      </p:pic>
      <p:sp>
        <p:nvSpPr>
          <p:cNvPr id="21" name="Rectangle 20"/>
          <p:cNvSpPr/>
          <p:nvPr/>
        </p:nvSpPr>
        <p:spPr>
          <a:xfrm>
            <a:off x="6938611" y="332928"/>
            <a:ext cx="1748649" cy="584775"/>
          </a:xfrm>
          <a:prstGeom prst="rect">
            <a:avLst/>
          </a:prstGeom>
          <a:solidFill>
            <a:schemeClr val="bg1"/>
          </a:solidFill>
        </p:spPr>
        <p:txBody>
          <a:bodyPr wrap="square">
            <a:spAutoFit/>
          </a:bodyPr>
          <a:lstStyle/>
          <a:p>
            <a:pPr algn="l" rtl="0"/>
            <a:r>
              <a:rPr lang="en-US" sz="1600" dirty="0" smtClean="0"/>
              <a:t>Taylor’s stability number</a:t>
            </a:r>
            <a:endParaRPr lang="en-US" sz="1600" dirty="0"/>
          </a:p>
        </p:txBody>
      </p:sp>
      <p:pic>
        <p:nvPicPr>
          <p:cNvPr id="22" name="Picture 21"/>
          <p:cNvPicPr>
            <a:picLocks noChangeAspect="1"/>
          </p:cNvPicPr>
          <p:nvPr/>
        </p:nvPicPr>
        <p:blipFill>
          <a:blip r:embed="rId9">
            <a:lum bright="-20000" contrast="40000"/>
          </a:blip>
          <a:stretch>
            <a:fillRect/>
          </a:stretch>
        </p:blipFill>
        <p:spPr>
          <a:xfrm>
            <a:off x="6961924" y="1163895"/>
            <a:ext cx="1319906" cy="254063"/>
          </a:xfrm>
          <a:prstGeom prst="rect">
            <a:avLst/>
          </a:prstGeom>
        </p:spPr>
      </p:pic>
      <p:pic>
        <p:nvPicPr>
          <p:cNvPr id="3" name="Picture 2"/>
          <p:cNvPicPr>
            <a:picLocks noChangeAspect="1"/>
          </p:cNvPicPr>
          <p:nvPr/>
        </p:nvPicPr>
        <p:blipFill>
          <a:blip r:embed="rId10"/>
          <a:stretch>
            <a:fillRect/>
          </a:stretch>
        </p:blipFill>
        <p:spPr>
          <a:xfrm>
            <a:off x="1992027" y="1445335"/>
            <a:ext cx="1652872" cy="618526"/>
          </a:xfrm>
          <a:prstGeom prst="rect">
            <a:avLst/>
          </a:prstGeom>
        </p:spPr>
      </p:pic>
      <p:pic>
        <p:nvPicPr>
          <p:cNvPr id="4" name="Picture 3"/>
          <p:cNvPicPr>
            <a:picLocks noChangeAspect="1"/>
          </p:cNvPicPr>
          <p:nvPr/>
        </p:nvPicPr>
        <p:blipFill>
          <a:blip r:embed="rId11"/>
          <a:stretch>
            <a:fillRect/>
          </a:stretch>
        </p:blipFill>
        <p:spPr>
          <a:xfrm>
            <a:off x="3731039" y="838854"/>
            <a:ext cx="562396" cy="298147"/>
          </a:xfrm>
          <a:prstGeom prst="rect">
            <a:avLst/>
          </a:prstGeom>
        </p:spPr>
      </p:pic>
    </p:spTree>
    <p:extLst>
      <p:ext uri="{BB962C8B-B14F-4D97-AF65-F5344CB8AC3E}">
        <p14:creationId xmlns:p14="http://schemas.microsoft.com/office/powerpoint/2010/main" val="1618416800"/>
      </p:ext>
    </p:extLst>
  </p:cSld>
  <p:clrMapOvr>
    <a:masterClrMapping/>
  </p:clrMapOvr>
  <p:transition advClick="0" advTm="34000">
    <p:dissolv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1468" r="36385" b="976"/>
          <a:stretch/>
        </p:blipFill>
        <p:spPr bwMode="auto">
          <a:xfrm>
            <a:off x="0" y="931865"/>
            <a:ext cx="5033259" cy="452339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a:lum bright="-20000" contrast="40000"/>
          </a:blip>
          <a:stretch>
            <a:fillRect/>
          </a:stretch>
        </p:blipFill>
        <p:spPr>
          <a:xfrm>
            <a:off x="5111076" y="4570751"/>
            <a:ext cx="2623958" cy="740416"/>
          </a:xfrm>
          <a:prstGeom prst="rect">
            <a:avLst/>
          </a:prstGeom>
        </p:spPr>
      </p:pic>
      <p:pic>
        <p:nvPicPr>
          <p:cNvPr id="3" name="Picture 2"/>
          <p:cNvPicPr>
            <a:picLocks noChangeAspect="1"/>
          </p:cNvPicPr>
          <p:nvPr/>
        </p:nvPicPr>
        <p:blipFill>
          <a:blip r:embed="rId6">
            <a:lum bright="-20000" contrast="40000"/>
          </a:blip>
          <a:stretch>
            <a:fillRect/>
          </a:stretch>
        </p:blipFill>
        <p:spPr>
          <a:xfrm>
            <a:off x="1748280" y="3504070"/>
            <a:ext cx="1421438" cy="317578"/>
          </a:xfrm>
          <a:prstGeom prst="rect">
            <a:avLst/>
          </a:prstGeom>
        </p:spPr>
      </p:pic>
      <p:pic>
        <p:nvPicPr>
          <p:cNvPr id="6" name="Picture 5"/>
          <p:cNvPicPr>
            <a:picLocks noChangeAspect="1"/>
          </p:cNvPicPr>
          <p:nvPr/>
        </p:nvPicPr>
        <p:blipFill>
          <a:blip r:embed="rId7">
            <a:lum bright="-20000" contrast="40000"/>
          </a:blip>
          <a:stretch>
            <a:fillRect/>
          </a:stretch>
        </p:blipFill>
        <p:spPr>
          <a:xfrm>
            <a:off x="2279650" y="634017"/>
            <a:ext cx="6864350" cy="2727618"/>
          </a:xfrm>
          <a:prstGeom prst="rect">
            <a:avLst/>
          </a:prstGeom>
        </p:spPr>
      </p:pic>
      <p:sp>
        <p:nvSpPr>
          <p:cNvPr id="7" name="Rectangle 6"/>
          <p:cNvSpPr/>
          <p:nvPr/>
        </p:nvSpPr>
        <p:spPr>
          <a:xfrm>
            <a:off x="424745" y="5597697"/>
            <a:ext cx="8172449" cy="1015663"/>
          </a:xfrm>
          <a:prstGeom prst="rect">
            <a:avLst/>
          </a:prstGeom>
          <a:ln>
            <a:solidFill>
              <a:srgbClr val="00B050"/>
            </a:solidFill>
          </a:ln>
        </p:spPr>
        <p:txBody>
          <a:bodyPr wrap="square">
            <a:spAutoFit/>
          </a:bodyPr>
          <a:lstStyle/>
          <a:p>
            <a:pPr algn="just" rtl="0"/>
            <a:r>
              <a:rPr lang="en-US" sz="2000" b="1" dirty="0" smtClean="0">
                <a:solidFill>
                  <a:srgbClr val="FF0000"/>
                </a:solidFill>
                <a:latin typeface="+mn-lt"/>
              </a:rPr>
              <a:t>Note</a:t>
            </a:r>
            <a:r>
              <a:rPr lang="en-US" sz="2000" b="1" dirty="0" smtClean="0">
                <a:solidFill>
                  <a:srgbClr val="7030A0"/>
                </a:solidFill>
                <a:latin typeface="+mn-lt"/>
              </a:rPr>
              <a:t>: Similar to </a:t>
            </a:r>
            <a:r>
              <a:rPr lang="en-US" sz="2000" b="1" dirty="0" err="1" smtClean="0">
                <a:solidFill>
                  <a:srgbClr val="7030A0"/>
                </a:solidFill>
                <a:latin typeface="+mn-lt"/>
              </a:rPr>
              <a:t>Culmann</a:t>
            </a:r>
            <a:r>
              <a:rPr lang="en-US" sz="2000" b="1" dirty="0" smtClean="0">
                <a:solidFill>
                  <a:srgbClr val="7030A0"/>
                </a:solidFill>
                <a:latin typeface="+mn-lt"/>
              </a:rPr>
              <a:t> procedure for planar mechanism but here C</a:t>
            </a:r>
            <a:r>
              <a:rPr lang="en-US" sz="2000" b="1" baseline="-25000" dirty="0" smtClean="0">
                <a:solidFill>
                  <a:srgbClr val="7030A0"/>
                </a:solidFill>
                <a:latin typeface="+mn-lt"/>
              </a:rPr>
              <a:t>d</a:t>
            </a:r>
            <a:r>
              <a:rPr lang="en-US" sz="2000" b="1" dirty="0" smtClean="0">
                <a:solidFill>
                  <a:srgbClr val="7030A0"/>
                </a:solidFill>
                <a:latin typeface="+mn-lt"/>
              </a:rPr>
              <a:t> is found based on m. In </a:t>
            </a:r>
            <a:r>
              <a:rPr lang="en-US" sz="2000" b="1" dirty="0" err="1" smtClean="0">
                <a:solidFill>
                  <a:srgbClr val="7030A0"/>
                </a:solidFill>
                <a:latin typeface="+mn-lt"/>
              </a:rPr>
              <a:t>Culmann’s</a:t>
            </a:r>
            <a:r>
              <a:rPr lang="en-US" sz="2000" b="1" dirty="0" smtClean="0">
                <a:solidFill>
                  <a:srgbClr val="7030A0"/>
                </a:solidFill>
                <a:latin typeface="+mn-lt"/>
              </a:rPr>
              <a:t> method C</a:t>
            </a:r>
            <a:r>
              <a:rPr lang="en-US" sz="2000" b="1" baseline="-25000" dirty="0" smtClean="0">
                <a:solidFill>
                  <a:srgbClr val="7030A0"/>
                </a:solidFill>
                <a:latin typeface="+mn-lt"/>
              </a:rPr>
              <a:t>d</a:t>
            </a:r>
            <a:r>
              <a:rPr lang="en-US" sz="2000" b="1" dirty="0" smtClean="0">
                <a:solidFill>
                  <a:srgbClr val="7030A0"/>
                </a:solidFill>
                <a:latin typeface="+mn-lt"/>
              </a:rPr>
              <a:t> is found from analytical equation. </a:t>
            </a:r>
            <a:endParaRPr lang="en-US" sz="2000" dirty="0">
              <a:solidFill>
                <a:srgbClr val="7030A0"/>
              </a:solidFill>
              <a:latin typeface="+mn-lt"/>
            </a:endParaRPr>
          </a:p>
        </p:txBody>
      </p:sp>
      <p:pic>
        <p:nvPicPr>
          <p:cNvPr id="8" name="Picture 7"/>
          <p:cNvPicPr>
            <a:picLocks noChangeAspect="1"/>
          </p:cNvPicPr>
          <p:nvPr/>
        </p:nvPicPr>
        <p:blipFill>
          <a:blip r:embed="rId8"/>
          <a:stretch>
            <a:fillRect/>
          </a:stretch>
        </p:blipFill>
        <p:spPr>
          <a:xfrm>
            <a:off x="163689" y="182183"/>
            <a:ext cx="8694562" cy="356938"/>
          </a:xfrm>
          <a:prstGeom prst="rect">
            <a:avLst/>
          </a:prstGeom>
          <a:ln w="28575">
            <a:solidFill>
              <a:srgbClr val="FF0000"/>
            </a:solidFill>
          </a:ln>
        </p:spPr>
      </p:pic>
    </p:spTree>
    <p:extLst>
      <p:ext uri="{BB962C8B-B14F-4D97-AF65-F5344CB8AC3E}">
        <p14:creationId xmlns:p14="http://schemas.microsoft.com/office/powerpoint/2010/main" val="179390580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7894" y="1803907"/>
            <a:ext cx="4857750" cy="1938992"/>
          </a:xfrm>
          <a:prstGeom prst="rect">
            <a:avLst/>
          </a:prstGeom>
        </p:spPr>
        <p:txBody>
          <a:bodyPr wrap="square">
            <a:spAutoFit/>
          </a:bodyPr>
          <a:lstStyle/>
          <a:p>
            <a:pPr marL="457200" indent="-457200" algn="l" rtl="0" eaLnBrk="1" hangingPunct="1">
              <a:spcBef>
                <a:spcPct val="50000"/>
              </a:spcBef>
            </a:pPr>
            <a:r>
              <a:rPr lang="en-US" sz="2400" b="1" i="1" dirty="0" err="1" smtClean="0">
                <a:latin typeface="Times New Roman" pitchFamily="18" charset="0"/>
                <a:cs typeface="Times New Roman" pitchFamily="18" charset="0"/>
              </a:rPr>
              <a:t>H</a:t>
            </a:r>
            <a:r>
              <a:rPr lang="en-US" sz="2400" b="1" i="1" baseline="-25000" dirty="0" err="1" smtClean="0">
                <a:latin typeface="Times New Roman" pitchFamily="18" charset="0"/>
                <a:cs typeface="Times New Roman" pitchFamily="18" charset="0"/>
              </a:rPr>
              <a:t>cr</a:t>
            </a:r>
            <a:r>
              <a:rPr lang="en-US" sz="2400" b="1" i="1" baseline="-25000" dirty="0" smtClean="0">
                <a:latin typeface="Times New Roman" pitchFamily="18" charset="0"/>
                <a:cs typeface="Times New Roman" pitchFamily="18" charset="0"/>
              </a:rPr>
              <a:t> </a:t>
            </a:r>
            <a:r>
              <a:rPr lang="en-US" sz="2400" b="1" dirty="0" smtClean="0">
                <a:latin typeface="+mn-lt"/>
                <a:cs typeface="Times New Roman" pitchFamily="18" charset="0"/>
              </a:rPr>
              <a:t>means that </a:t>
            </a:r>
            <a:r>
              <a:rPr lang="en-US" sz="2400" b="1" i="1" dirty="0" smtClean="0">
                <a:latin typeface="Times New Roman" pitchFamily="18" charset="0"/>
                <a:cs typeface="Times New Roman" pitchFamily="18" charset="0"/>
              </a:rPr>
              <a:t>F</a:t>
            </a:r>
            <a:r>
              <a:rPr lang="en-US" sz="2400" b="1" i="1" baseline="-25000" dirty="0" smtClean="0">
                <a:latin typeface="Times New Roman" pitchFamily="18" charset="0"/>
                <a:cs typeface="Times New Roman" pitchFamily="18" charset="0"/>
              </a:rPr>
              <a:t>c’  </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F</a:t>
            </a:r>
            <a:r>
              <a:rPr lang="en-US" sz="2400" b="1" i="1" baseline="-25000" dirty="0" err="1" smtClean="0">
                <a:latin typeface="Symbol" pitchFamily="18" charset="2"/>
                <a:cs typeface="Times New Roman" pitchFamily="18" charset="0"/>
              </a:rPr>
              <a:t>f</a:t>
            </a:r>
            <a:r>
              <a:rPr lang="en-US" sz="2400" b="1" i="1" baseline="-25000"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=F</a:t>
            </a:r>
            <a:r>
              <a:rPr lang="en-US" sz="2400" b="1" i="1" baseline="-25000" dirty="0" smtClean="0">
                <a:latin typeface="Times New Roman" pitchFamily="18" charset="0"/>
                <a:cs typeface="Times New Roman" pitchFamily="18" charset="0"/>
              </a:rPr>
              <a:t>s</a:t>
            </a:r>
            <a:r>
              <a:rPr lang="en-US" sz="2400" b="1" i="1" dirty="0" smtClean="0">
                <a:latin typeface="Times New Roman" pitchFamily="18" charset="0"/>
                <a:cs typeface="Times New Roman" pitchFamily="18" charset="0"/>
              </a:rPr>
              <a:t> = 1.0</a:t>
            </a:r>
            <a:endParaRPr lang="en-US" sz="2400" b="1" dirty="0" smtClean="0">
              <a:latin typeface="+mn-lt"/>
              <a:cs typeface="Times New Roman" pitchFamily="18" charset="0"/>
            </a:endParaRPr>
          </a:p>
          <a:p>
            <a:pPr marL="457200" indent="-228600" algn="l" rtl="0" eaLnBrk="1" hangingPunct="1">
              <a:spcBef>
                <a:spcPct val="50000"/>
              </a:spcBef>
              <a:buFont typeface="+mj-lt"/>
              <a:buAutoNum type="arabicPeriod"/>
            </a:pPr>
            <a:r>
              <a:rPr lang="en-US" sz="2400" b="1" dirty="0" smtClean="0">
                <a:latin typeface="+mn-lt"/>
                <a:cs typeface="Times New Roman" pitchFamily="18" charset="0"/>
              </a:rPr>
              <a:t> For the given </a:t>
            </a:r>
            <a:r>
              <a:rPr lang="en-US" sz="2400" b="1" dirty="0" smtClean="0">
                <a:latin typeface="Symbol" panose="05050102010706020507" pitchFamily="18" charset="2"/>
                <a:cs typeface="Times New Roman" pitchFamily="18" charset="0"/>
              </a:rPr>
              <a:t>b</a:t>
            </a:r>
            <a:r>
              <a:rPr lang="en-US" sz="2400" b="1" dirty="0" smtClean="0">
                <a:latin typeface="+mn-lt"/>
                <a:cs typeface="Times New Roman" pitchFamily="18" charset="0"/>
              </a:rPr>
              <a:t> and </a:t>
            </a:r>
            <a:r>
              <a:rPr lang="en-US" sz="2400" b="1" i="1" dirty="0" smtClean="0">
                <a:latin typeface="Symbol" panose="05050102010706020507" pitchFamily="18" charset="2"/>
                <a:cs typeface="Times New Roman" pitchFamily="18" charset="0"/>
              </a:rPr>
              <a:t>f</a:t>
            </a:r>
            <a:r>
              <a:rPr lang="en-US" sz="2400" b="1" i="1" baseline="30000" dirty="0" smtClean="0">
                <a:latin typeface="+mn-lt"/>
                <a:cs typeface="Times New Roman" pitchFamily="18" charset="0"/>
              </a:rPr>
              <a:t>’</a:t>
            </a:r>
            <a:r>
              <a:rPr lang="en-US" sz="2400" b="1" dirty="0" smtClean="0">
                <a:latin typeface="+mn-lt"/>
                <a:cs typeface="Times New Roman" pitchFamily="18" charset="0"/>
              </a:rPr>
              <a:t>, use Chart to get </a:t>
            </a:r>
            <a:r>
              <a:rPr lang="en-US" sz="2400" b="1" i="1" dirty="0" smtClean="0">
                <a:latin typeface="Times New Roman" pitchFamily="18" charset="0"/>
                <a:cs typeface="Times New Roman" pitchFamily="18" charset="0"/>
              </a:rPr>
              <a:t>m.</a:t>
            </a:r>
          </a:p>
          <a:p>
            <a:pPr marL="457200" indent="-228600" algn="l" rtl="0" eaLnBrk="1" hangingPunct="1">
              <a:spcBef>
                <a:spcPct val="50000"/>
              </a:spcBef>
              <a:buFont typeface="+mj-lt"/>
              <a:buAutoNum type="arabicPeriod"/>
            </a:pPr>
            <a:r>
              <a:rPr lang="en-US" sz="2400" b="1" dirty="0" smtClean="0">
                <a:latin typeface="+mn-lt"/>
                <a:cs typeface="Times New Roman" pitchFamily="18" charset="0"/>
              </a:rPr>
              <a:t>Calculate</a:t>
            </a:r>
            <a:endParaRPr lang="en-US" sz="2400" b="1" i="1" dirty="0" smtClean="0">
              <a:latin typeface="Times New Roman" pitchFamily="18" charset="0"/>
              <a:cs typeface="Times New Roman" pitchFamily="18" charset="0"/>
            </a:endParaRPr>
          </a:p>
        </p:txBody>
      </p:sp>
      <p:graphicFrame>
        <p:nvGraphicFramePr>
          <p:cNvPr id="503811" name="Object 3"/>
          <p:cNvGraphicFramePr>
            <a:graphicFrameLocks noChangeAspect="1"/>
          </p:cNvGraphicFramePr>
          <p:nvPr>
            <p:extLst>
              <p:ext uri="{D42A27DB-BD31-4B8C-83A1-F6EECF244321}">
                <p14:modId xmlns:p14="http://schemas.microsoft.com/office/powerpoint/2010/main" val="671015412"/>
              </p:ext>
            </p:extLst>
          </p:nvPr>
        </p:nvGraphicFramePr>
        <p:xfrm>
          <a:off x="1588661" y="3604482"/>
          <a:ext cx="1918912" cy="1198952"/>
        </p:xfrm>
        <a:graphic>
          <a:graphicData uri="http://schemas.openxmlformats.org/presentationml/2006/ole">
            <mc:AlternateContent xmlns:mc="http://schemas.openxmlformats.org/markup-compatibility/2006">
              <mc:Choice xmlns:v="urn:schemas-microsoft-com:vml" Requires="v">
                <p:oleObj spid="_x0000_s548957" name="Equation" r:id="rId3" imgW="711000" imgH="444240" progId="Equation.3">
                  <p:embed/>
                </p:oleObj>
              </mc:Choice>
              <mc:Fallback>
                <p:oleObj name="Equation" r:id="rId3" imgW="71100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661" y="3604482"/>
                        <a:ext cx="1918912" cy="1198952"/>
                      </a:xfrm>
                      <a:prstGeom prst="rect">
                        <a:avLst/>
                      </a:prstGeom>
                      <a:noFill/>
                      <a:ln>
                        <a:solidFill>
                          <a:srgbClr val="FF0000"/>
                        </a:solidFill>
                      </a:ln>
                      <a:effectLst/>
                      <a:extLst/>
                    </p:spPr>
                  </p:pic>
                </p:oleObj>
              </mc:Fallback>
            </mc:AlternateContent>
          </a:graphicData>
        </a:graphic>
      </p:graphicFrame>
      <p:pic>
        <p:nvPicPr>
          <p:cNvPr id="13" name="Picture 12"/>
          <p:cNvPicPr>
            <a:picLocks noChangeAspect="1"/>
          </p:cNvPicPr>
          <p:nvPr/>
        </p:nvPicPr>
        <p:blipFill>
          <a:blip r:embed="rId5">
            <a:lum bright="-20000" contrast="40000"/>
          </a:blip>
          <a:stretch>
            <a:fillRect/>
          </a:stretch>
        </p:blipFill>
        <p:spPr>
          <a:xfrm>
            <a:off x="4716770" y="995377"/>
            <a:ext cx="4031284" cy="5773059"/>
          </a:xfrm>
          <a:prstGeom prst="rect">
            <a:avLst/>
          </a:prstGeom>
        </p:spPr>
      </p:pic>
      <p:sp>
        <p:nvSpPr>
          <p:cNvPr id="14" name="Oval 13"/>
          <p:cNvSpPr/>
          <p:nvPr/>
        </p:nvSpPr>
        <p:spPr>
          <a:xfrm>
            <a:off x="5923873" y="6368997"/>
            <a:ext cx="276447" cy="2764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p:nvPr/>
        </p:nvCxnSpPr>
        <p:spPr>
          <a:xfrm flipV="1">
            <a:off x="6062097" y="4226312"/>
            <a:ext cx="0" cy="2217813"/>
          </a:xfrm>
          <a:prstGeom prst="straightConnector1">
            <a:avLst/>
          </a:prstGeom>
          <a:ln w="25400">
            <a:solidFill>
              <a:srgbClr val="FF0000"/>
            </a:solidFill>
            <a:prstDash val="lgDash"/>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5234074" y="4211531"/>
            <a:ext cx="828023" cy="0"/>
          </a:xfrm>
          <a:prstGeom prst="straightConnector1">
            <a:avLst/>
          </a:prstGeom>
          <a:ln w="25400">
            <a:solidFill>
              <a:srgbClr val="FF0000"/>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25192" y="1074825"/>
            <a:ext cx="4591578" cy="400110"/>
          </a:xfrm>
          <a:prstGeom prst="rect">
            <a:avLst/>
          </a:prstGeom>
        </p:spPr>
        <p:txBody>
          <a:bodyPr wrap="none">
            <a:spAutoFit/>
          </a:bodyPr>
          <a:lstStyle/>
          <a:p>
            <a:pPr algn="l" rtl="0"/>
            <a:r>
              <a:rPr lang="en-US" sz="2000" b="1" dirty="0">
                <a:solidFill>
                  <a:srgbClr val="FF0000"/>
                </a:solidFill>
              </a:rPr>
              <a:t>Given: </a:t>
            </a:r>
            <a:r>
              <a:rPr lang="en-US" sz="2000" b="1" i="1" dirty="0">
                <a:solidFill>
                  <a:srgbClr val="FF0000"/>
                </a:solidFill>
                <a:latin typeface="Symbol" pitchFamily="18" charset="2"/>
              </a:rPr>
              <a:t>b</a:t>
            </a:r>
            <a:r>
              <a:rPr lang="en-US" sz="2000" b="1" dirty="0">
                <a:solidFill>
                  <a:srgbClr val="FF0000"/>
                </a:solidFill>
              </a:rPr>
              <a:t>, </a:t>
            </a:r>
            <a:r>
              <a:rPr lang="en-US" sz="2000" b="1" i="1" dirty="0">
                <a:solidFill>
                  <a:srgbClr val="FF0000"/>
                </a:solidFill>
                <a:latin typeface="Symbol" pitchFamily="18" charset="2"/>
              </a:rPr>
              <a:t>g</a:t>
            </a:r>
            <a:r>
              <a:rPr lang="en-US" sz="2000" b="1" dirty="0">
                <a:solidFill>
                  <a:srgbClr val="FF0000"/>
                </a:solidFill>
              </a:rPr>
              <a:t>, </a:t>
            </a:r>
            <a:r>
              <a:rPr lang="en-US" sz="2000" b="1" i="1" dirty="0" smtClean="0">
                <a:solidFill>
                  <a:srgbClr val="FF0000"/>
                </a:solidFill>
                <a:latin typeface="Times New Roman" pitchFamily="18" charset="0"/>
                <a:cs typeface="Times New Roman" pitchFamily="18" charset="0"/>
              </a:rPr>
              <a:t>C </a:t>
            </a:r>
            <a:r>
              <a:rPr lang="en-US" sz="2000" b="1" dirty="0" smtClean="0">
                <a:solidFill>
                  <a:srgbClr val="FF0000"/>
                </a:solidFill>
                <a:latin typeface="+mn-lt"/>
              </a:rPr>
              <a:t>’</a:t>
            </a:r>
            <a:r>
              <a:rPr lang="en-US" sz="2000" b="1" dirty="0" smtClean="0">
                <a:solidFill>
                  <a:srgbClr val="FF0000"/>
                </a:solidFill>
              </a:rPr>
              <a:t>, </a:t>
            </a:r>
            <a:r>
              <a:rPr lang="en-US" sz="2000" b="1" i="1" dirty="0" smtClean="0">
                <a:solidFill>
                  <a:srgbClr val="FF0000"/>
                </a:solidFill>
                <a:latin typeface="Symbol" pitchFamily="18" charset="2"/>
              </a:rPr>
              <a:t>f </a:t>
            </a:r>
            <a:r>
              <a:rPr lang="en-US" sz="2000" b="1" dirty="0" smtClean="0">
                <a:solidFill>
                  <a:srgbClr val="FF0000"/>
                </a:solidFill>
                <a:latin typeface="+mn-lt"/>
              </a:rPr>
              <a:t>’</a:t>
            </a:r>
            <a:r>
              <a:rPr lang="en-US" sz="2000" b="1" dirty="0" smtClean="0">
                <a:solidFill>
                  <a:srgbClr val="FF0000"/>
                </a:solidFill>
              </a:rPr>
              <a:t>          </a:t>
            </a:r>
            <a:r>
              <a:rPr lang="en-US" sz="2000" b="1" dirty="0">
                <a:solidFill>
                  <a:srgbClr val="FF0000"/>
                </a:solidFill>
              </a:rPr>
              <a:t>Required: </a:t>
            </a:r>
            <a:r>
              <a:rPr lang="en-US" sz="2000" b="1" i="1" dirty="0" err="1">
                <a:solidFill>
                  <a:srgbClr val="FF0000"/>
                </a:solidFill>
                <a:latin typeface="Times New Roman" pitchFamily="18" charset="0"/>
                <a:cs typeface="Times New Roman" pitchFamily="18" charset="0"/>
              </a:rPr>
              <a:t>H</a:t>
            </a:r>
            <a:r>
              <a:rPr lang="en-US" sz="2000" b="1" i="1" baseline="-25000" dirty="0" err="1">
                <a:solidFill>
                  <a:srgbClr val="FF0000"/>
                </a:solidFill>
                <a:latin typeface="Times New Roman" pitchFamily="18" charset="0"/>
                <a:cs typeface="Times New Roman" pitchFamily="18" charset="0"/>
              </a:rPr>
              <a:t>cr</a:t>
            </a:r>
            <a:endParaRPr lang="en-US" sz="2000" b="1" dirty="0">
              <a:solidFill>
                <a:srgbClr val="FF0000"/>
              </a:solidFill>
            </a:endParaRPr>
          </a:p>
        </p:txBody>
      </p:sp>
      <p:sp>
        <p:nvSpPr>
          <p:cNvPr id="3" name="Rectangle 2"/>
          <p:cNvSpPr/>
          <p:nvPr/>
        </p:nvSpPr>
        <p:spPr>
          <a:xfrm>
            <a:off x="0" y="97289"/>
            <a:ext cx="3685624" cy="400110"/>
          </a:xfrm>
          <a:prstGeom prst="rect">
            <a:avLst/>
          </a:prstGeom>
        </p:spPr>
        <p:txBody>
          <a:bodyPr wrap="none">
            <a:spAutoFit/>
          </a:bodyPr>
          <a:lstStyle/>
          <a:p>
            <a:r>
              <a:rPr lang="en-US" sz="2000" b="1" u="sng" dirty="0" smtClean="0">
                <a:solidFill>
                  <a:srgbClr val="7030A0"/>
                </a:solidFill>
              </a:rPr>
              <a:t>Calculation of Critical Height</a:t>
            </a:r>
            <a:endParaRPr lang="en-US" sz="2000" dirty="0">
              <a:solidFill>
                <a:srgbClr val="7030A0"/>
              </a:solidFill>
            </a:endParaRPr>
          </a:p>
        </p:txBody>
      </p:sp>
    </p:spTree>
    <p:extLst>
      <p:ext uri="{BB962C8B-B14F-4D97-AF65-F5344CB8AC3E}">
        <p14:creationId xmlns:p14="http://schemas.microsoft.com/office/powerpoint/2010/main" val="1265324839"/>
      </p:ext>
    </p:extLst>
  </p:cSld>
  <p:clrMapOvr>
    <a:masterClrMapping/>
  </p:clrMapOvr>
  <p:transition advClick="0" advTm="34000">
    <p:dissolv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lum bright="-20000" contrast="40000"/>
          </a:blip>
          <a:stretch>
            <a:fillRect/>
          </a:stretch>
        </p:blipFill>
        <p:spPr>
          <a:xfrm>
            <a:off x="5565002" y="914452"/>
            <a:ext cx="3457565" cy="4951457"/>
          </a:xfrm>
          <a:prstGeom prst="rect">
            <a:avLst/>
          </a:prstGeom>
        </p:spPr>
      </p:pic>
      <p:pic>
        <p:nvPicPr>
          <p:cNvPr id="13" name="Picture 12"/>
          <p:cNvPicPr>
            <a:picLocks noChangeAspect="1"/>
          </p:cNvPicPr>
          <p:nvPr/>
        </p:nvPicPr>
        <p:blipFill>
          <a:blip r:embed="rId3"/>
          <a:stretch>
            <a:fillRect/>
          </a:stretch>
        </p:blipFill>
        <p:spPr>
          <a:xfrm>
            <a:off x="180244" y="1666651"/>
            <a:ext cx="5164044" cy="2608029"/>
          </a:xfrm>
          <a:prstGeom prst="rect">
            <a:avLst/>
          </a:prstGeom>
        </p:spPr>
      </p:pic>
      <p:sp>
        <p:nvSpPr>
          <p:cNvPr id="14" name="TextBox 13"/>
          <p:cNvSpPr txBox="1"/>
          <p:nvPr/>
        </p:nvSpPr>
        <p:spPr>
          <a:xfrm>
            <a:off x="266786" y="61269"/>
            <a:ext cx="1360309" cy="369332"/>
          </a:xfrm>
          <a:prstGeom prst="rect">
            <a:avLst/>
          </a:prstGeom>
          <a:noFill/>
        </p:spPr>
        <p:txBody>
          <a:bodyPr wrap="none" rtlCol="0">
            <a:spAutoFit/>
          </a:bodyPr>
          <a:lstStyle/>
          <a:p>
            <a:r>
              <a:rPr lang="en-US" b="1" u="sng" dirty="0" smtClean="0">
                <a:solidFill>
                  <a:srgbClr val="0000FF"/>
                </a:solidFill>
              </a:rPr>
              <a:t>SUMMARY</a:t>
            </a:r>
            <a:endParaRPr lang="en-US" b="1" u="sng" dirty="0">
              <a:solidFill>
                <a:srgbClr val="0000FF"/>
              </a:solidFill>
            </a:endParaRPr>
          </a:p>
        </p:txBody>
      </p:sp>
      <p:sp>
        <p:nvSpPr>
          <p:cNvPr id="15" name="TextBox 14"/>
          <p:cNvSpPr txBox="1"/>
          <p:nvPr/>
        </p:nvSpPr>
        <p:spPr>
          <a:xfrm>
            <a:off x="2329664" y="4274681"/>
            <a:ext cx="696024" cy="369332"/>
          </a:xfrm>
          <a:prstGeom prst="rect">
            <a:avLst/>
          </a:prstGeom>
          <a:noFill/>
        </p:spPr>
        <p:txBody>
          <a:bodyPr wrap="none" rtlCol="0">
            <a:spAutoFit/>
          </a:bodyPr>
          <a:lstStyle/>
          <a:p>
            <a:r>
              <a:rPr lang="en-US" b="1" u="sng" dirty="0" smtClean="0">
                <a:solidFill>
                  <a:srgbClr val="0000FF"/>
                </a:solidFill>
                <a:latin typeface="Symbol" panose="05050102010706020507" pitchFamily="18" charset="2"/>
              </a:rPr>
              <a:t>f</a:t>
            </a:r>
            <a:r>
              <a:rPr lang="en-US" b="1" u="sng" dirty="0" smtClean="0">
                <a:solidFill>
                  <a:srgbClr val="0000FF"/>
                </a:solidFill>
              </a:rPr>
              <a:t> = 0</a:t>
            </a:r>
            <a:endParaRPr lang="en-US" b="1" u="sng" dirty="0">
              <a:solidFill>
                <a:srgbClr val="0000FF"/>
              </a:solidFill>
            </a:endParaRPr>
          </a:p>
        </p:txBody>
      </p:sp>
      <p:sp>
        <p:nvSpPr>
          <p:cNvPr id="16" name="TextBox 15"/>
          <p:cNvSpPr txBox="1"/>
          <p:nvPr/>
        </p:nvSpPr>
        <p:spPr>
          <a:xfrm>
            <a:off x="6818351" y="6265818"/>
            <a:ext cx="611065" cy="369332"/>
          </a:xfrm>
          <a:prstGeom prst="rect">
            <a:avLst/>
          </a:prstGeom>
          <a:noFill/>
        </p:spPr>
        <p:txBody>
          <a:bodyPr wrap="none" rtlCol="0">
            <a:spAutoFit/>
          </a:bodyPr>
          <a:lstStyle/>
          <a:p>
            <a:r>
              <a:rPr lang="en-US" b="1" u="sng" dirty="0" smtClean="0">
                <a:solidFill>
                  <a:srgbClr val="0000FF"/>
                </a:solidFill>
                <a:latin typeface="+mn-lt"/>
              </a:rPr>
              <a:t>C</a:t>
            </a:r>
            <a:r>
              <a:rPr lang="en-US" b="1" u="sng" dirty="0" smtClean="0">
                <a:solidFill>
                  <a:srgbClr val="0000FF"/>
                </a:solidFill>
                <a:latin typeface="Symbol" panose="05050102010706020507" pitchFamily="18" charset="2"/>
              </a:rPr>
              <a:t>- f</a:t>
            </a:r>
            <a:endParaRPr lang="en-US" b="1" u="sng" dirty="0">
              <a:solidFill>
                <a:srgbClr val="0000FF"/>
              </a:solidFill>
            </a:endParaRPr>
          </a:p>
        </p:txBody>
      </p:sp>
      <p:sp>
        <p:nvSpPr>
          <p:cNvPr id="18" name="TextBox 17"/>
          <p:cNvSpPr txBox="1"/>
          <p:nvPr/>
        </p:nvSpPr>
        <p:spPr>
          <a:xfrm>
            <a:off x="266786" y="544317"/>
            <a:ext cx="4584455" cy="707886"/>
          </a:xfrm>
          <a:prstGeom prst="rect">
            <a:avLst/>
          </a:prstGeom>
          <a:noFill/>
        </p:spPr>
        <p:txBody>
          <a:bodyPr wrap="square" rtlCol="0">
            <a:spAutoFit/>
          </a:bodyPr>
          <a:lstStyle/>
          <a:p>
            <a:pPr algn="just" rtl="0"/>
            <a:r>
              <a:rPr lang="en-US" sz="2000" b="1" dirty="0" smtClean="0">
                <a:solidFill>
                  <a:srgbClr val="FF0000"/>
                </a:solidFill>
                <a:latin typeface="+mn-lt"/>
              </a:rPr>
              <a:t>Mass</a:t>
            </a:r>
            <a:r>
              <a:rPr lang="en-US" sz="2000" b="1" dirty="0" smtClean="0">
                <a:latin typeface="+mn-lt"/>
              </a:rPr>
              <a:t> </a:t>
            </a:r>
            <a:r>
              <a:rPr lang="en-US" sz="2000" b="1" dirty="0" smtClean="0">
                <a:solidFill>
                  <a:srgbClr val="FF0000"/>
                </a:solidFill>
                <a:latin typeface="+mn-lt"/>
              </a:rPr>
              <a:t>Procedure</a:t>
            </a:r>
            <a:r>
              <a:rPr lang="en-US" sz="2000" b="1" dirty="0" smtClean="0">
                <a:latin typeface="+mn-lt"/>
              </a:rPr>
              <a:t> – Rotational mechanism need only the use of </a:t>
            </a:r>
            <a:r>
              <a:rPr lang="en-US" sz="2000" b="1" dirty="0" smtClean="0">
                <a:solidFill>
                  <a:srgbClr val="0000FF"/>
                </a:solidFill>
                <a:latin typeface="+mn-lt"/>
              </a:rPr>
              <a:t>Taylor’s</a:t>
            </a:r>
            <a:r>
              <a:rPr lang="en-US" sz="2000" b="1" dirty="0" smtClean="0">
                <a:latin typeface="+mn-lt"/>
              </a:rPr>
              <a:t> chart.</a:t>
            </a:r>
            <a:endParaRPr lang="en-US" sz="2000" b="1" dirty="0">
              <a:latin typeface="+mn-lt"/>
            </a:endParaRPr>
          </a:p>
        </p:txBody>
      </p:sp>
    </p:spTree>
    <p:extLst>
      <p:ext uri="{BB962C8B-B14F-4D97-AF65-F5344CB8AC3E}">
        <p14:creationId xmlns:p14="http://schemas.microsoft.com/office/powerpoint/2010/main" val="213208617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694240" y="2768957"/>
            <a:ext cx="5999401" cy="3910634"/>
          </a:xfrm>
          <a:prstGeom prst="rect">
            <a:avLst/>
          </a:prstGeom>
          <a:noFill/>
          <a:extLst>
            <a:ext uri="{909E8E84-426E-40DD-AFC4-6F175D3DCCD1}">
              <a14:hiddenFill xmlns:a14="http://schemas.microsoft.com/office/drawing/2010/main">
                <a:solidFill>
                  <a:srgbClr val="FFFFFF"/>
                </a:solidFill>
              </a14:hiddenFill>
            </a:ext>
          </a:extLst>
        </p:spPr>
      </p:pic>
      <p:sp>
        <p:nvSpPr>
          <p:cNvPr id="3" name="Right Triangle 2"/>
          <p:cNvSpPr/>
          <p:nvPr/>
        </p:nvSpPr>
        <p:spPr>
          <a:xfrm flipH="1">
            <a:off x="5357610" y="3976170"/>
            <a:ext cx="336329" cy="505678"/>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422743" y="4426209"/>
            <a:ext cx="206062" cy="338554"/>
          </a:xfrm>
          <a:prstGeom prst="rect">
            <a:avLst/>
          </a:prstGeom>
          <a:noFill/>
        </p:spPr>
        <p:txBody>
          <a:bodyPr wrap="square" rtlCol="0">
            <a:spAutoFit/>
          </a:bodyPr>
          <a:lstStyle/>
          <a:p>
            <a:r>
              <a:rPr lang="en-US" sz="1600" dirty="0" smtClean="0"/>
              <a:t>1</a:t>
            </a:r>
            <a:endParaRPr lang="en-US" sz="1600" dirty="0"/>
          </a:p>
        </p:txBody>
      </p:sp>
      <p:sp>
        <p:nvSpPr>
          <p:cNvPr id="13" name="TextBox 12"/>
          <p:cNvSpPr txBox="1"/>
          <p:nvPr/>
        </p:nvSpPr>
        <p:spPr>
          <a:xfrm>
            <a:off x="5670180" y="4039121"/>
            <a:ext cx="206062" cy="338554"/>
          </a:xfrm>
          <a:prstGeom prst="rect">
            <a:avLst/>
          </a:prstGeom>
          <a:noFill/>
        </p:spPr>
        <p:txBody>
          <a:bodyPr wrap="square" rtlCol="0">
            <a:spAutoFit/>
          </a:bodyPr>
          <a:lstStyle/>
          <a:p>
            <a:r>
              <a:rPr lang="en-US" sz="1600" dirty="0" smtClean="0"/>
              <a:t>1</a:t>
            </a:r>
            <a:endParaRPr lang="en-US" sz="1600" dirty="0"/>
          </a:p>
        </p:txBody>
      </p:sp>
      <p:pic>
        <p:nvPicPr>
          <p:cNvPr id="2" name="Picture 1"/>
          <p:cNvPicPr>
            <a:picLocks noChangeAspect="1"/>
          </p:cNvPicPr>
          <p:nvPr/>
        </p:nvPicPr>
        <p:blipFill>
          <a:blip r:embed="rId5">
            <a:clrChange>
              <a:clrFrom>
                <a:srgbClr val="D4EFFC"/>
              </a:clrFrom>
              <a:clrTo>
                <a:srgbClr val="D4EFFC">
                  <a:alpha val="0"/>
                </a:srgbClr>
              </a:clrTo>
            </a:clrChange>
            <a:grayscl/>
            <a:lum bright="-20000" contrast="40000"/>
          </a:blip>
          <a:stretch>
            <a:fillRect/>
          </a:stretch>
        </p:blipFill>
        <p:spPr>
          <a:xfrm>
            <a:off x="244844" y="245685"/>
            <a:ext cx="8556373" cy="2240357"/>
          </a:xfrm>
          <a:prstGeom prst="rect">
            <a:avLst/>
          </a:prstGeom>
        </p:spPr>
      </p:pic>
    </p:spTree>
    <p:extLst>
      <p:ext uri="{BB962C8B-B14F-4D97-AF65-F5344CB8AC3E}">
        <p14:creationId xmlns:p14="http://schemas.microsoft.com/office/powerpoint/2010/main" val="27162060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30864</TotalTime>
  <Words>6820</Words>
  <Application>Microsoft Office PowerPoint</Application>
  <PresentationFormat>عرض على الشاشة (3:4)‏</PresentationFormat>
  <Paragraphs>1165</Paragraphs>
  <Slides>134</Slides>
  <Notes>66</Notes>
  <HiddenSlides>1</HiddenSlides>
  <MMClips>0</MMClips>
  <ScaleCrop>false</ScaleCrop>
  <HeadingPairs>
    <vt:vector size="8" baseType="variant">
      <vt:variant>
        <vt:lpstr>الخطوط المستخدمة</vt:lpstr>
      </vt:variant>
      <vt:variant>
        <vt:i4>21</vt:i4>
      </vt:variant>
      <vt:variant>
        <vt:lpstr>نسق</vt:lpstr>
      </vt:variant>
      <vt:variant>
        <vt:i4>1</vt:i4>
      </vt:variant>
      <vt:variant>
        <vt:lpstr>خوادم OLE مضمنة</vt:lpstr>
      </vt:variant>
      <vt:variant>
        <vt:i4>2</vt:i4>
      </vt:variant>
      <vt:variant>
        <vt:lpstr>عناوين الشرائح</vt:lpstr>
      </vt:variant>
      <vt:variant>
        <vt:i4>134</vt:i4>
      </vt:variant>
    </vt:vector>
  </HeadingPairs>
  <TitlesOfParts>
    <vt:vector size="158" baseType="lpstr">
      <vt:lpstr>Arabic Typesetting</vt:lpstr>
      <vt:lpstr>Arial</vt:lpstr>
      <vt:lpstr>Arial Black</vt:lpstr>
      <vt:lpstr>Arial Narrow</vt:lpstr>
      <vt:lpstr>ArialMT</vt:lpstr>
      <vt:lpstr>Blazing</vt:lpstr>
      <vt:lpstr>Calibri</vt:lpstr>
      <vt:lpstr>Calibri Light</vt:lpstr>
      <vt:lpstr>Cambria Math</vt:lpstr>
      <vt:lpstr>Courier New</vt:lpstr>
      <vt:lpstr>Elephant</vt:lpstr>
      <vt:lpstr>Loki Cola</vt:lpstr>
      <vt:lpstr>MathematicalPi-One</vt:lpstr>
      <vt:lpstr>MathematicalPiOneOblique</vt:lpstr>
      <vt:lpstr>Symbol</vt:lpstr>
      <vt:lpstr>Tahoma</vt:lpstr>
      <vt:lpstr>Times</vt:lpstr>
      <vt:lpstr>Times New Roman</vt:lpstr>
      <vt:lpstr>Times-Italic</vt:lpstr>
      <vt:lpstr>Times-Roman</vt:lpstr>
      <vt:lpstr>Wingdings</vt:lpstr>
      <vt:lpstr>Office Theme</vt:lpstr>
      <vt:lpstr>Slide</vt:lpstr>
      <vt:lpstr>Equation</vt:lpstr>
      <vt:lpstr>Geotechnical Engineering II CE 481</vt:lpstr>
      <vt:lpstr>عرض تقديمي في PowerPoint</vt:lpstr>
      <vt:lpstr>Introduction</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Mass Movements: Five Main Types</vt:lpstr>
      <vt:lpstr>عرض تقديمي في PowerPoint</vt:lpstr>
      <vt:lpstr>عرض تقديمي في PowerPoint</vt:lpstr>
      <vt:lpstr>عرض تقديمي في PowerPoint</vt:lpstr>
      <vt:lpstr>عرض تقديمي في PowerPoint</vt:lpstr>
      <vt:lpstr>Types of Slide Failure Surfaces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Slope Analysis Methods: Rotational Failure Surface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dc:creator>
  <cp:lastModifiedBy>Awad Al-Karni</cp:lastModifiedBy>
  <cp:revision>1524</cp:revision>
  <dcterms:created xsi:type="dcterms:W3CDTF">2009-03-22T06:04:43Z</dcterms:created>
  <dcterms:modified xsi:type="dcterms:W3CDTF">2016-04-14T05:57:45Z</dcterms:modified>
</cp:coreProperties>
</file>