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56" r:id="rId5"/>
    <p:sldId id="257" r:id="rId6"/>
    <p:sldId id="259" r:id="rId7"/>
    <p:sldId id="261" r:id="rId8"/>
    <p:sldId id="263" r:id="rId9"/>
    <p:sldId id="264" r:id="rId10"/>
    <p:sldId id="262" r:id="rId11"/>
    <p:sldId id="266" r:id="rId12"/>
    <p:sldId id="267" r:id="rId13"/>
    <p:sldId id="265" r:id="rId14"/>
    <p:sldId id="268" r:id="rId15"/>
    <p:sldId id="270" r:id="rId16"/>
    <p:sldId id="322" r:id="rId17"/>
    <p:sldId id="272" r:id="rId18"/>
    <p:sldId id="271" r:id="rId19"/>
    <p:sldId id="273" r:id="rId20"/>
    <p:sldId id="274" r:id="rId21"/>
    <p:sldId id="275" r:id="rId22"/>
    <p:sldId id="276" r:id="rId23"/>
    <p:sldId id="277" r:id="rId24"/>
    <p:sldId id="278" r:id="rId25"/>
    <p:sldId id="279" r:id="rId26"/>
    <p:sldId id="280" r:id="rId27"/>
    <p:sldId id="281" r:id="rId28"/>
    <p:sldId id="283" r:id="rId29"/>
    <p:sldId id="285" r:id="rId30"/>
    <p:sldId id="284" r:id="rId31"/>
    <p:sldId id="286" r:id="rId32"/>
    <p:sldId id="321"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 id="302" r:id="rId47"/>
    <p:sldId id="304" r:id="rId48"/>
    <p:sldId id="303" r:id="rId49"/>
    <p:sldId id="305" r:id="rId50"/>
    <p:sldId id="306" r:id="rId51"/>
    <p:sldId id="301" r:id="rId52"/>
    <p:sldId id="308" r:id="rId53"/>
    <p:sldId id="309" r:id="rId54"/>
    <p:sldId id="311" r:id="rId55"/>
    <p:sldId id="307" r:id="rId56"/>
    <p:sldId id="310" r:id="rId57"/>
    <p:sldId id="312" r:id="rId58"/>
    <p:sldId id="313" r:id="rId59"/>
    <p:sldId id="315" r:id="rId60"/>
    <p:sldId id="314" r:id="rId61"/>
    <p:sldId id="317" r:id="rId62"/>
    <p:sldId id="318" r:id="rId63"/>
    <p:sldId id="31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D58855-682B-463B-93A6-C5592281E5B3}" type="datetimeFigureOut">
              <a:rPr lang="en-US" smtClean="0"/>
              <a:pPr/>
              <a:t>10/11/2011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5AEBCF-9795-495E-922C-AFFF5F6EA8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ar-SA"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7428F1B8-A679-4704-B34E-E93E432CA756}"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DE165-9B12-4906-8DD0-8B621210B611}" type="datetime1">
              <a:rPr lang="en-US" smtClean="0"/>
              <a:pPr/>
              <a:t>10/11/2011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ECD22-6A5C-4C54-90FA-329469377A53}" type="datetime1">
              <a:rPr lang="en-US" smtClean="0"/>
              <a:pPr/>
              <a:t>10/11/2011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595E3E-5273-4087-BD37-9D22B8EE449A}" type="datetime1">
              <a:rPr lang="en-US" smtClean="0"/>
              <a:pPr/>
              <a:t>10/11/2011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9193FA-12CF-44B0-A367-1592A804B836}" type="datetime1">
              <a:rPr lang="en-US" smtClean="0"/>
              <a:pPr/>
              <a:t>10/11/2011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160D9-CB61-4467-AD59-E724E80857E8}" type="datetime1">
              <a:rPr lang="en-US" smtClean="0"/>
              <a:pPr/>
              <a:t>10/11/2011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
        <p:nvSpPr>
          <p:cNvPr id="6" name="Slide Number Placeholder 5"/>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70065-57B3-4310-B774-FE4386C313C4}" type="datetime1">
              <a:rPr lang="en-US" smtClean="0"/>
              <a:pPr/>
              <a:t>10/11/2011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8EAFD7-3760-424F-9611-3A1381D5FF3E}" type="datetime1">
              <a:rPr lang="en-US" smtClean="0"/>
              <a:pPr/>
              <a:t>10/11/2011</a:t>
            </a:fld>
            <a:endParaRPr lang="en-US"/>
          </a:p>
        </p:txBody>
      </p:sp>
      <p:sp>
        <p:nvSpPr>
          <p:cNvPr id="8" name="Footer Placeholder 7"/>
          <p:cNvSpPr>
            <a:spLocks noGrp="1"/>
          </p:cNvSpPr>
          <p:nvPr>
            <p:ph type="ftr" sz="quarter" idx="11"/>
          </p:nvPr>
        </p:nvSpPr>
        <p:spPr/>
        <p:txBody>
          <a:bodyPr/>
          <a:lstStyle/>
          <a:p>
            <a:r>
              <a:rPr lang="en-US" smtClean="0"/>
              <a:t>CE 417 King Saud University</a:t>
            </a:r>
            <a:endParaRPr lang="en-US"/>
          </a:p>
        </p:txBody>
      </p:sp>
      <p:sp>
        <p:nvSpPr>
          <p:cNvPr id="9" name="Slide Number Placeholder 8"/>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33009-7EF1-4FD6-8B6A-85B0B8DFC703}" type="datetime1">
              <a:rPr lang="en-US" smtClean="0"/>
              <a:pPr/>
              <a:t>10/11/2011</a:t>
            </a:fld>
            <a:endParaRPr lang="en-US"/>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EEE98-F9AD-468D-BC20-A77876186F48}" type="datetime1">
              <a:rPr lang="en-US" smtClean="0"/>
              <a:pPr/>
              <a:t>10/11/2011</a:t>
            </a:fld>
            <a:endParaRPr lang="en-US"/>
          </a:p>
        </p:txBody>
      </p:sp>
      <p:sp>
        <p:nvSpPr>
          <p:cNvPr id="3" name="Footer Placeholder 2"/>
          <p:cNvSpPr>
            <a:spLocks noGrp="1"/>
          </p:cNvSpPr>
          <p:nvPr>
            <p:ph type="ftr" sz="quarter" idx="11"/>
          </p:nvPr>
        </p:nvSpPr>
        <p:spPr/>
        <p:txBody>
          <a:bodyPr/>
          <a:lstStyle/>
          <a:p>
            <a:r>
              <a:rPr lang="en-US" smtClean="0"/>
              <a:t>CE 417 King Saud University</a:t>
            </a:r>
            <a:endParaRPr lang="en-US"/>
          </a:p>
        </p:txBody>
      </p:sp>
      <p:sp>
        <p:nvSpPr>
          <p:cNvPr id="4" name="Slide Number Placeholder 3"/>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5EC05-A1F3-4DF6-9DA1-E8FD355D6A82}" type="datetime1">
              <a:rPr lang="en-US" smtClean="0"/>
              <a:pPr/>
              <a:t>10/11/2011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01F54-0FC3-498F-B040-6B47C500615E}" type="datetime1">
              <a:rPr lang="en-US" smtClean="0"/>
              <a:pPr/>
              <a:t>10/11/2011</a:t>
            </a:fld>
            <a:endParaRPr lang="en-US"/>
          </a:p>
        </p:txBody>
      </p:sp>
      <p:sp>
        <p:nvSpPr>
          <p:cNvPr id="6" name="Footer Placeholder 5"/>
          <p:cNvSpPr>
            <a:spLocks noGrp="1"/>
          </p:cNvSpPr>
          <p:nvPr>
            <p:ph type="ftr" sz="quarter" idx="11"/>
          </p:nvPr>
        </p:nvSpPr>
        <p:spPr/>
        <p:txBody>
          <a:bodyPr/>
          <a:lstStyle/>
          <a:p>
            <a:r>
              <a:rPr lang="en-US" smtClean="0"/>
              <a:t>CE 417 King Saud University</a:t>
            </a:r>
            <a:endParaRPr lang="en-US"/>
          </a:p>
        </p:txBody>
      </p:sp>
      <p:sp>
        <p:nvSpPr>
          <p:cNvPr id="7" name="Slide Number Placeholder 6"/>
          <p:cNvSpPr>
            <a:spLocks noGrp="1"/>
          </p:cNvSpPr>
          <p:nvPr>
            <p:ph type="sldNum" sz="quarter" idx="12"/>
          </p:nvPr>
        </p:nvSpPr>
        <p:spPr/>
        <p:txBody>
          <a:bodyPr/>
          <a:lstStyle/>
          <a:p>
            <a:fld id="{FBD81154-3B9D-42FD-98AD-A0A0F77457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FCDFB-CFF1-40EC-BB95-FB62A702BBF5}" type="datetime1">
              <a:rPr lang="en-US" smtClean="0"/>
              <a:pPr/>
              <a:t>10/11/2011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 417 King Saud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81154-3B9D-42FD-98AD-A0A0F77457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a:t>Chapter 4</a:t>
            </a:r>
            <a:r>
              <a:rPr lang="en-US" sz="7200" dirty="0"/>
              <a:t/>
            </a:r>
            <a:br>
              <a:rPr lang="en-US" sz="7200" dirty="0"/>
            </a:br>
            <a:endParaRPr lang="en-US" sz="7200" dirty="0"/>
          </a:p>
        </p:txBody>
      </p:sp>
      <p:sp>
        <p:nvSpPr>
          <p:cNvPr id="3" name="Subtitle 2"/>
          <p:cNvSpPr>
            <a:spLocks noGrp="1"/>
          </p:cNvSpPr>
          <p:nvPr>
            <p:ph type="subTitle" idx="1"/>
          </p:nvPr>
        </p:nvSpPr>
        <p:spPr/>
        <p:txBody>
          <a:bodyPr>
            <a:noAutofit/>
          </a:bodyPr>
          <a:lstStyle/>
          <a:p>
            <a:r>
              <a:rPr lang="en-US" sz="5400" b="1" dirty="0" smtClean="0"/>
              <a:t>Loading and Hauling</a:t>
            </a:r>
          </a:p>
          <a:p>
            <a:r>
              <a:rPr lang="en-US" sz="4800" b="1" i="1" dirty="0" smtClean="0"/>
              <a:t>Part 1</a:t>
            </a:r>
            <a:endParaRPr lang="en-US" sz="4800" i="1" dirty="0"/>
          </a:p>
        </p:txBody>
      </p:sp>
      <p:sp>
        <p:nvSpPr>
          <p:cNvPr id="4" name="Slide Number Placeholder 3"/>
          <p:cNvSpPr>
            <a:spLocks noGrp="1"/>
          </p:cNvSpPr>
          <p:nvPr>
            <p:ph type="sldNum" sz="quarter" idx="12"/>
          </p:nvPr>
        </p:nvSpPr>
        <p:spPr/>
        <p:txBody>
          <a:bodyPr/>
          <a:lstStyle/>
          <a:p>
            <a:fld id="{FBD81154-3B9D-42FD-98AD-A0A0F7745722}"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a:bodyPr>
          <a:lstStyle/>
          <a:p>
            <a:pPr lvl="0"/>
            <a:r>
              <a:rPr lang="en-US" dirty="0" smtClean="0"/>
              <a:t>Crawler </a:t>
            </a:r>
            <a:r>
              <a:rPr lang="en-US" dirty="0"/>
              <a:t>tractors </a:t>
            </a:r>
            <a:r>
              <a:rPr lang="en-US" dirty="0" smtClean="0"/>
              <a:t>may </a:t>
            </a:r>
            <a:r>
              <a:rPr lang="en-US" dirty="0"/>
              <a:t>be thought of as traveling over a road created by their own tracks. </a:t>
            </a:r>
          </a:p>
          <a:p>
            <a:pPr lvl="1"/>
            <a:r>
              <a:rPr lang="en-US" dirty="0" smtClean="0"/>
              <a:t>As a result, crawler tractors </a:t>
            </a:r>
            <a:r>
              <a:rPr lang="en-US" dirty="0"/>
              <a:t>are usually considered to have </a:t>
            </a:r>
            <a:r>
              <a:rPr lang="en-US" i="1" u="sng" dirty="0">
                <a:effectLst>
                  <a:outerShdw blurRad="38100" dist="38100" dir="2700000" algn="tl">
                    <a:srgbClr val="000000">
                      <a:alpha val="43137"/>
                    </a:srgbClr>
                  </a:outerShdw>
                </a:effectLst>
              </a:rPr>
              <a:t>no rolling resistance </a:t>
            </a:r>
            <a:r>
              <a:rPr lang="en-US" dirty="0"/>
              <a:t>when calculating vehicle resistance and performance. </a:t>
            </a:r>
          </a:p>
          <a:p>
            <a:pPr lvl="0"/>
            <a:r>
              <a:rPr lang="en-US" dirty="0" smtClean="0"/>
              <a:t>The </a:t>
            </a:r>
            <a:r>
              <a:rPr lang="en-US" dirty="0"/>
              <a:t>rolling resistance of crawler tractors does vary somewhat between different surfaces. </a:t>
            </a:r>
          </a:p>
        </p:txBody>
      </p:sp>
      <p:sp>
        <p:nvSpPr>
          <p:cNvPr id="4" name="Footer Placeholder 3"/>
          <p:cNvSpPr>
            <a:spLocks noGrp="1"/>
          </p:cNvSpPr>
          <p:nvPr>
            <p:ph type="ftr" sz="quarter" idx="11"/>
          </p:nvPr>
        </p:nvSpPr>
        <p:spPr/>
        <p:txBody>
          <a:bodyPr/>
          <a:lstStyle/>
          <a:p>
            <a:r>
              <a:rPr lang="en-US" dirty="0" smtClean="0"/>
              <a:t>CE 417 King Saud University</a:t>
            </a:r>
            <a:endParaRPr lang="en-US" dirty="0"/>
          </a:p>
        </p:txBody>
      </p:sp>
      <p:sp>
        <p:nvSpPr>
          <p:cNvPr id="5" name="Slide Number Placeholder 4"/>
          <p:cNvSpPr>
            <a:spLocks noGrp="1"/>
          </p:cNvSpPr>
          <p:nvPr>
            <p:ph type="sldNum" sz="quarter" idx="12"/>
          </p:nvPr>
        </p:nvSpPr>
        <p:spPr/>
        <p:txBody>
          <a:bodyPr/>
          <a:lstStyle/>
          <a:p>
            <a:fld id="{FBD81154-3B9D-42FD-98AD-A0A0F7745722}"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The </a:t>
            </a:r>
            <a:r>
              <a:rPr lang="en-US" dirty="0"/>
              <a:t>standard method for rating crawler tractor power (drawbar horsepower) measures the power actually produced at the hitch when operating on a standard surface</a:t>
            </a:r>
            <a:r>
              <a:rPr lang="en-US" dirty="0" smtClean="0"/>
              <a:t>.</a:t>
            </a:r>
          </a:p>
          <a:p>
            <a:pPr lvl="1"/>
            <a:r>
              <a:rPr lang="en-US" dirty="0" smtClean="0"/>
              <a:t>Thus, the rolling resistance of the tractor over the standard surface has already been subtracted from the tractor's performance. </a:t>
            </a:r>
          </a:p>
          <a:p>
            <a:pPr lvl="0"/>
            <a:r>
              <a:rPr lang="en-US" dirty="0" smtClean="0"/>
              <a:t>The rolling resistance of the towed vehicle must be considered in calculating the total resistance of the combination. </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Resistance</a:t>
            </a:r>
            <a:endParaRPr lang="en-US" dirty="0"/>
          </a:p>
        </p:txBody>
      </p:sp>
      <p:sp>
        <p:nvSpPr>
          <p:cNvPr id="3" name="Content Placeholder 2"/>
          <p:cNvSpPr>
            <a:spLocks noGrp="1"/>
          </p:cNvSpPr>
          <p:nvPr>
            <p:ph idx="1"/>
          </p:nvPr>
        </p:nvSpPr>
        <p:spPr/>
        <p:txBody>
          <a:bodyPr>
            <a:normAutofit/>
          </a:bodyPr>
          <a:lstStyle/>
          <a:p>
            <a:pPr lvl="0"/>
            <a:r>
              <a:rPr lang="en-US" i="1" dirty="0" smtClean="0"/>
              <a:t>Grade </a:t>
            </a:r>
            <a:r>
              <a:rPr lang="en-US" i="1" dirty="0"/>
              <a:t>resistance </a:t>
            </a:r>
            <a:r>
              <a:rPr lang="en-US" dirty="0"/>
              <a:t>represents that component of vehicle weight which acts parallel to an inclined surface. </a:t>
            </a:r>
          </a:p>
          <a:p>
            <a:pPr lvl="1"/>
            <a:r>
              <a:rPr lang="en-US" dirty="0"/>
              <a:t>When the vehicle is traveling up a grade, grade resistance is positive. </a:t>
            </a:r>
          </a:p>
          <a:p>
            <a:pPr lvl="1"/>
            <a:r>
              <a:rPr lang="en-US" dirty="0"/>
              <a:t>When traveling downhill, grade resistance is negative.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5810250" y="5040313"/>
            <a:ext cx="3190875" cy="728662"/>
          </a:xfrm>
          <a:prstGeom prst="rtTriangle">
            <a:avLst/>
          </a:prstGeom>
          <a:solidFill>
            <a:srgbClr val="CC6600"/>
          </a:solidFill>
          <a:ln w="9525">
            <a:solidFill>
              <a:schemeClr val="tx1"/>
            </a:solidFill>
            <a:miter lim="800000"/>
            <a:headEnd/>
            <a:tailEnd/>
          </a:ln>
        </p:spPr>
        <p:txBody>
          <a:bodyPr wrap="none" anchor="ctr"/>
          <a:lstStyle/>
          <a:p>
            <a:endParaRPr lang="ar-SA" sz="1000"/>
          </a:p>
        </p:txBody>
      </p:sp>
      <p:sp>
        <p:nvSpPr>
          <p:cNvPr id="1028" name="Text Box 3"/>
          <p:cNvSpPr txBox="1">
            <a:spLocks noChangeArrowheads="1"/>
          </p:cNvSpPr>
          <p:nvPr/>
        </p:nvSpPr>
        <p:spPr bwMode="auto">
          <a:xfrm>
            <a:off x="5105400" y="5257800"/>
            <a:ext cx="479425" cy="307975"/>
          </a:xfrm>
          <a:prstGeom prst="rect">
            <a:avLst/>
          </a:prstGeom>
          <a:noFill/>
          <a:ln w="9525">
            <a:noFill/>
            <a:miter lim="800000"/>
            <a:headEnd/>
            <a:tailEnd/>
          </a:ln>
        </p:spPr>
        <p:txBody>
          <a:bodyPr>
            <a:spAutoFit/>
          </a:bodyPr>
          <a:lstStyle/>
          <a:p>
            <a:pPr eaLnBrk="0" hangingPunct="0"/>
            <a:r>
              <a:rPr lang="en-US" sz="1400" dirty="0">
                <a:latin typeface="Tahoma" pitchFamily="34" charset="0"/>
              </a:rPr>
              <a:t>5 ft</a:t>
            </a:r>
          </a:p>
        </p:txBody>
      </p:sp>
      <p:sp>
        <p:nvSpPr>
          <p:cNvPr id="1029" name="Line 4"/>
          <p:cNvSpPr>
            <a:spLocks noChangeShapeType="1"/>
          </p:cNvSpPr>
          <p:nvPr/>
        </p:nvSpPr>
        <p:spPr bwMode="auto">
          <a:xfrm>
            <a:off x="5638800" y="5029200"/>
            <a:ext cx="45719" cy="762000"/>
          </a:xfrm>
          <a:prstGeom prst="line">
            <a:avLst/>
          </a:prstGeom>
          <a:noFill/>
          <a:ln w="57150">
            <a:solidFill>
              <a:schemeClr val="tx1"/>
            </a:solidFill>
            <a:round/>
            <a:headEnd type="triangle" w="med" len="med"/>
            <a:tailEnd type="triangle" w="med" len="med"/>
          </a:ln>
        </p:spPr>
        <p:txBody>
          <a:bodyPr wrap="none" anchor="ctr"/>
          <a:lstStyle/>
          <a:p>
            <a:endParaRPr lang="ar-SA"/>
          </a:p>
        </p:txBody>
      </p:sp>
      <p:sp>
        <p:nvSpPr>
          <p:cNvPr id="1030" name="Text Box 5"/>
          <p:cNvSpPr txBox="1">
            <a:spLocks noChangeArrowheads="1"/>
          </p:cNvSpPr>
          <p:nvPr/>
        </p:nvSpPr>
        <p:spPr bwMode="auto">
          <a:xfrm>
            <a:off x="7010400" y="6019800"/>
            <a:ext cx="744538" cy="307975"/>
          </a:xfrm>
          <a:prstGeom prst="rect">
            <a:avLst/>
          </a:prstGeom>
          <a:noFill/>
          <a:ln w="9525">
            <a:noFill/>
            <a:miter lim="800000"/>
            <a:headEnd/>
            <a:tailEnd/>
          </a:ln>
        </p:spPr>
        <p:txBody>
          <a:bodyPr>
            <a:spAutoFit/>
          </a:bodyPr>
          <a:lstStyle/>
          <a:p>
            <a:pPr eaLnBrk="0" hangingPunct="0"/>
            <a:r>
              <a:rPr lang="en-US" sz="1400" dirty="0">
                <a:latin typeface="Tahoma" pitchFamily="34" charset="0"/>
              </a:rPr>
              <a:t>100 ft</a:t>
            </a:r>
          </a:p>
        </p:txBody>
      </p:sp>
      <p:sp>
        <p:nvSpPr>
          <p:cNvPr id="1031" name="Line 6"/>
          <p:cNvSpPr>
            <a:spLocks noChangeShapeType="1"/>
          </p:cNvSpPr>
          <p:nvPr/>
        </p:nvSpPr>
        <p:spPr bwMode="auto">
          <a:xfrm flipV="1">
            <a:off x="5810250" y="5873750"/>
            <a:ext cx="3190875" cy="46038"/>
          </a:xfrm>
          <a:prstGeom prst="line">
            <a:avLst/>
          </a:prstGeom>
          <a:noFill/>
          <a:ln w="57150">
            <a:solidFill>
              <a:schemeClr val="tx1"/>
            </a:solidFill>
            <a:round/>
            <a:headEnd type="triangle" w="med" len="med"/>
            <a:tailEnd type="triangle" w="med" len="med"/>
          </a:ln>
        </p:spPr>
        <p:txBody>
          <a:bodyPr wrap="none" anchor="ctr"/>
          <a:lstStyle/>
          <a:p>
            <a:endParaRPr lang="ar-SA"/>
          </a:p>
        </p:txBody>
      </p:sp>
      <p:graphicFrame>
        <p:nvGraphicFramePr>
          <p:cNvPr id="1026" name="Object 2"/>
          <p:cNvGraphicFramePr>
            <a:graphicFrameLocks noChangeAspect="1"/>
          </p:cNvGraphicFramePr>
          <p:nvPr/>
        </p:nvGraphicFramePr>
        <p:xfrm>
          <a:off x="2209800" y="5257800"/>
          <a:ext cx="1868488" cy="620712"/>
        </p:xfrm>
        <a:graphic>
          <a:graphicData uri="http://schemas.openxmlformats.org/presentationml/2006/ole">
            <p:oleObj spid="_x0000_s1026" name="Equation" r:id="rId4" imgW="1180800" imgH="393480" progId="Equation.3">
              <p:embed/>
            </p:oleObj>
          </a:graphicData>
        </a:graphic>
      </p:graphicFrame>
      <p:sp>
        <p:nvSpPr>
          <p:cNvPr id="1032" name="Rectangle 8"/>
          <p:cNvSpPr>
            <a:spLocks noGrp="1" noChangeArrowheads="1"/>
          </p:cNvSpPr>
          <p:nvPr>
            <p:ph type="title"/>
          </p:nvPr>
        </p:nvSpPr>
        <p:spPr/>
        <p:txBody>
          <a:bodyPr>
            <a:normAutofit/>
          </a:bodyPr>
          <a:lstStyle/>
          <a:p>
            <a:r>
              <a:rPr lang="en-US" b="1" dirty="0" smtClean="0"/>
              <a:t>Grade Resistance</a:t>
            </a:r>
          </a:p>
        </p:txBody>
      </p:sp>
      <p:pic>
        <p:nvPicPr>
          <p:cNvPr id="1034" name="Picture 10"/>
          <p:cNvPicPr>
            <a:picLocks noChangeAspect="1" noChangeArrowheads="1"/>
          </p:cNvPicPr>
          <p:nvPr/>
        </p:nvPicPr>
        <p:blipFill>
          <a:blip r:embed="rId5"/>
          <a:srcRect/>
          <a:stretch>
            <a:fillRect/>
          </a:stretch>
        </p:blipFill>
        <p:spPr bwMode="auto">
          <a:xfrm>
            <a:off x="4343400" y="1454150"/>
            <a:ext cx="4572000" cy="2903538"/>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35" name="Picture 11"/>
          <p:cNvPicPr>
            <a:picLocks noChangeAspect="1" noChangeArrowheads="1"/>
          </p:cNvPicPr>
          <p:nvPr/>
        </p:nvPicPr>
        <p:blipFill>
          <a:blip r:embed="rId6"/>
          <a:srcRect/>
          <a:stretch>
            <a:fillRect/>
          </a:stretch>
        </p:blipFill>
        <p:spPr bwMode="auto">
          <a:xfrm>
            <a:off x="228600" y="1857375"/>
            <a:ext cx="3922712" cy="78581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036" name="Picture 12"/>
          <p:cNvPicPr>
            <a:picLocks noChangeAspect="1" noChangeArrowheads="1"/>
          </p:cNvPicPr>
          <p:nvPr/>
        </p:nvPicPr>
        <p:blipFill>
          <a:blip r:embed="rId7"/>
          <a:srcRect/>
          <a:stretch>
            <a:fillRect/>
          </a:stretch>
        </p:blipFill>
        <p:spPr bwMode="auto">
          <a:xfrm>
            <a:off x="454025" y="2786063"/>
            <a:ext cx="3332163" cy="903287"/>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Resistance</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The </a:t>
            </a:r>
            <a:r>
              <a:rPr lang="en-US" dirty="0"/>
              <a:t>exact value of grade resistance may be found by multiplying the vehicle's weight by the sine of the angle that the road surface makes with the horizontal. </a:t>
            </a:r>
          </a:p>
          <a:p>
            <a:pPr lvl="0"/>
            <a:r>
              <a:rPr lang="en-US" dirty="0" smtClean="0"/>
              <a:t>For </a:t>
            </a:r>
            <a:r>
              <a:rPr lang="en-US" dirty="0"/>
              <a:t>the grades usually encountered in construction, it is sufficiently accurate to use the approximation of Equation 4-4. </a:t>
            </a:r>
          </a:p>
          <a:p>
            <a:pPr lvl="1"/>
            <a:r>
              <a:rPr lang="en-US" dirty="0"/>
              <a:t>Grade resistance factor (lb/ton) =20 × grade (%) 		(4-4A)</a:t>
            </a:r>
          </a:p>
          <a:p>
            <a:pPr lvl="1"/>
            <a:r>
              <a:rPr lang="en-US" dirty="0"/>
              <a:t>Grade resistance factor (kg/t) =10 × grade (%) 		(4-4B</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Resistance</a:t>
            </a:r>
            <a:endParaRPr lang="en-US" dirty="0"/>
          </a:p>
        </p:txBody>
      </p:sp>
      <p:sp>
        <p:nvSpPr>
          <p:cNvPr id="3" name="Content Placeholder 2"/>
          <p:cNvSpPr>
            <a:spLocks noGrp="1"/>
          </p:cNvSpPr>
          <p:nvPr>
            <p:ph idx="1"/>
          </p:nvPr>
        </p:nvSpPr>
        <p:spPr/>
        <p:txBody>
          <a:bodyPr>
            <a:normAutofit/>
          </a:bodyPr>
          <a:lstStyle/>
          <a:p>
            <a:pPr lvl="0"/>
            <a:r>
              <a:rPr lang="en-US" dirty="0" smtClean="0"/>
              <a:t>That is, a 1% grade (representing a rise of 1 unit in 100 units of horizontal distance) is considered to have a grade resistance equal to 1% of the vehicle's weight. </a:t>
            </a:r>
            <a:endParaRPr lang="en-US" dirty="0"/>
          </a:p>
          <a:p>
            <a:pPr lvl="1"/>
            <a:r>
              <a:rPr lang="en-US" dirty="0"/>
              <a:t>This corresponds to a grade resistance factor of 20 lb/ton (10 kg/t) for each 1% of grade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Resistance</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Grade resistance (lb or kg) may be calculated using Equation 4-5 or 4-6.</a:t>
            </a:r>
          </a:p>
          <a:p>
            <a:pPr lvl="1"/>
            <a:r>
              <a:rPr lang="en-US" dirty="0" smtClean="0"/>
              <a:t>Grade resistance (lb) = Vehicle weight (tons) × Grade resistance factor (lb/ton) 		(4-5A)</a:t>
            </a:r>
          </a:p>
          <a:p>
            <a:pPr lvl="1"/>
            <a:r>
              <a:rPr lang="en-US" dirty="0" smtClean="0"/>
              <a:t>Grade </a:t>
            </a:r>
            <a:r>
              <a:rPr lang="en-US" dirty="0"/>
              <a:t>resistance (kg) =Vehicle weight (t) × Grade resistance factor (kg/t)		</a:t>
            </a:r>
            <a:r>
              <a:rPr lang="en-US" dirty="0" smtClean="0"/>
              <a:t>	(</a:t>
            </a:r>
            <a:r>
              <a:rPr lang="en-US" dirty="0"/>
              <a:t>4-5B)</a:t>
            </a:r>
          </a:p>
          <a:p>
            <a:pPr lvl="1"/>
            <a:r>
              <a:rPr lang="en-US" dirty="0"/>
              <a:t>Grade resistance (lb) =Vehicle weight (lb) × Grade 				</a:t>
            </a:r>
            <a:r>
              <a:rPr lang="en-US" dirty="0" smtClean="0"/>
              <a:t>			(</a:t>
            </a:r>
            <a:r>
              <a:rPr lang="en-US" dirty="0"/>
              <a:t>4-6A)</a:t>
            </a:r>
          </a:p>
          <a:p>
            <a:pPr lvl="1"/>
            <a:r>
              <a:rPr lang="en-US" dirty="0"/>
              <a:t>Grade resistance (kg) =Vehicle weight (kg) x Grade 				</a:t>
            </a:r>
            <a:r>
              <a:rPr lang="en-US" dirty="0" smtClean="0"/>
              <a:t>			(</a:t>
            </a:r>
            <a:r>
              <a:rPr lang="en-US" dirty="0"/>
              <a:t>4-6B)</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Effective Grade</a:t>
            </a:r>
            <a:endParaRPr lang="en-US" dirty="0"/>
          </a:p>
        </p:txBody>
      </p:sp>
      <p:sp>
        <p:nvSpPr>
          <p:cNvPr id="3" name="Content Placeholder 2"/>
          <p:cNvSpPr>
            <a:spLocks noGrp="1"/>
          </p:cNvSpPr>
          <p:nvPr>
            <p:ph idx="1"/>
          </p:nvPr>
        </p:nvSpPr>
        <p:spPr>
          <a:xfrm>
            <a:off x="304800" y="1600200"/>
            <a:ext cx="8458200" cy="4525963"/>
          </a:xfrm>
        </p:spPr>
        <p:txBody>
          <a:bodyPr>
            <a:normAutofit/>
          </a:bodyPr>
          <a:lstStyle/>
          <a:p>
            <a:pPr lvl="0"/>
            <a:r>
              <a:rPr lang="en-US" dirty="0" smtClean="0"/>
              <a:t>The total resistance to movement of a vehicle </a:t>
            </a:r>
          </a:p>
          <a:p>
            <a:pPr lvl="1"/>
            <a:r>
              <a:rPr lang="en-US" dirty="0" smtClean="0"/>
              <a:t>(the sum of its rolling resistance and grade resistance)</a:t>
            </a:r>
          </a:p>
          <a:p>
            <a:pPr lvl="1"/>
            <a:r>
              <a:rPr lang="en-US" dirty="0" smtClean="0"/>
              <a:t>might be expressed in pounds or kilograms. </a:t>
            </a:r>
          </a:p>
          <a:p>
            <a:pPr lvl="0"/>
            <a:r>
              <a:rPr lang="en-US" dirty="0" smtClean="0"/>
              <a:t>OR expressing total resistance is to state it as a grade (%),</a:t>
            </a:r>
          </a:p>
          <a:p>
            <a:pPr lvl="1"/>
            <a:r>
              <a:rPr lang="en-US" dirty="0" smtClean="0"/>
              <a:t>A grade resistance equivalent to total resistance actually encountered.</a:t>
            </a:r>
          </a:p>
          <a:p>
            <a:pPr lvl="1">
              <a:buNone/>
            </a:pPr>
            <a:endParaRPr lang="en-US" dirty="0" smtClean="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Effective Grade</a:t>
            </a:r>
            <a:endParaRPr lang="en-US" dirty="0"/>
          </a:p>
        </p:txBody>
      </p:sp>
      <p:sp>
        <p:nvSpPr>
          <p:cNvPr id="3" name="Content Placeholder 2"/>
          <p:cNvSpPr>
            <a:spLocks noGrp="1"/>
          </p:cNvSpPr>
          <p:nvPr>
            <p:ph idx="1"/>
          </p:nvPr>
        </p:nvSpPr>
        <p:spPr/>
        <p:txBody>
          <a:bodyPr>
            <a:normAutofit/>
          </a:bodyPr>
          <a:lstStyle/>
          <a:p>
            <a:pPr lvl="0"/>
            <a:r>
              <a:rPr lang="en-US" dirty="0" smtClean="0"/>
              <a:t>Effective grade may be easily calculated by use of Equation 4-7.</a:t>
            </a:r>
          </a:p>
          <a:p>
            <a:pPr lvl="1"/>
            <a:r>
              <a:rPr lang="en-US" dirty="0" smtClean="0"/>
              <a:t>Effective grade (%) = Grade (%) + Rolling resistance factor (lb/ton)/20				(4-7A) </a:t>
            </a:r>
          </a:p>
          <a:p>
            <a:pPr lvl="1"/>
            <a:r>
              <a:rPr lang="en-US" dirty="0" smtClean="0"/>
              <a:t>Effective grade (%) =Grade (%) + Rolling resistance factor (kg/t)/10				(4-7B)</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a:t>
            </a:r>
            <a:endParaRPr lang="en-US" dirty="0"/>
          </a:p>
        </p:txBody>
      </p:sp>
      <p:sp>
        <p:nvSpPr>
          <p:cNvPr id="3" name="Content Placeholder 2"/>
          <p:cNvSpPr>
            <a:spLocks noGrp="1"/>
          </p:cNvSpPr>
          <p:nvPr>
            <p:ph idx="1"/>
          </p:nvPr>
        </p:nvSpPr>
        <p:spPr/>
        <p:txBody>
          <a:bodyPr/>
          <a:lstStyle/>
          <a:p>
            <a:r>
              <a:rPr lang="en-US" dirty="0" smtClean="0"/>
              <a:t>A wheel tractor-scraper weighing 100 tons (91 t) is being operated on a haul road with a tire penetration of 2 in. (5 cm). </a:t>
            </a:r>
          </a:p>
          <a:p>
            <a:r>
              <a:rPr lang="en-US" dirty="0" smtClean="0"/>
              <a:t>What is the total resistance (lb and kg) and effective grade when </a:t>
            </a:r>
          </a:p>
          <a:p>
            <a:pPr lvl="1"/>
            <a:r>
              <a:rPr lang="en-US" dirty="0" smtClean="0"/>
              <a:t>(a) the scraper is ascending a slope of 5%; </a:t>
            </a:r>
          </a:p>
          <a:p>
            <a:pPr lvl="1"/>
            <a:r>
              <a:rPr lang="en-US" dirty="0" smtClean="0"/>
              <a:t>(b) the scraper is descending a slope of 5%?</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4-1 ESTIMATINGEQUIPMENT TRAVEL TIME</a:t>
            </a:r>
            <a:endParaRPr lang="en-US" dirty="0"/>
          </a:p>
        </p:txBody>
      </p:sp>
      <p:sp>
        <p:nvSpPr>
          <p:cNvPr id="3" name="Content Placeholder 2"/>
          <p:cNvSpPr>
            <a:spLocks noGrp="1"/>
          </p:cNvSpPr>
          <p:nvPr>
            <p:ph idx="1"/>
          </p:nvPr>
        </p:nvSpPr>
        <p:spPr/>
        <p:txBody>
          <a:bodyPr>
            <a:normAutofit lnSpcReduction="10000"/>
          </a:bodyPr>
          <a:lstStyle/>
          <a:p>
            <a:r>
              <a:rPr lang="en-US" dirty="0" smtClean="0"/>
              <a:t>Cycle </a:t>
            </a:r>
            <a:r>
              <a:rPr lang="en-US" dirty="0"/>
              <a:t>time = Fixed time + Variable time (4-1)</a:t>
            </a:r>
            <a:endParaRPr lang="en-US" sz="4000" dirty="0"/>
          </a:p>
          <a:p>
            <a:pPr lvl="0"/>
            <a:r>
              <a:rPr lang="en-US" i="1" dirty="0"/>
              <a:t>Fixed time </a:t>
            </a:r>
            <a:r>
              <a:rPr lang="en-US" dirty="0"/>
              <a:t>represents those components of cycle time other than travel </a:t>
            </a:r>
            <a:r>
              <a:rPr lang="en-US" dirty="0" smtClean="0"/>
              <a:t>time. It includes:</a:t>
            </a:r>
          </a:p>
          <a:p>
            <a:pPr lvl="1"/>
            <a:r>
              <a:rPr lang="en-US" dirty="0" smtClean="0"/>
              <a:t>spot time (</a:t>
            </a:r>
            <a:r>
              <a:rPr lang="en-US" sz="2000" dirty="0" smtClean="0"/>
              <a:t>moving the unit into position to begin loading</a:t>
            </a:r>
            <a:r>
              <a:rPr lang="en-US" dirty="0" smtClean="0"/>
              <a:t>), </a:t>
            </a:r>
          </a:p>
          <a:p>
            <a:pPr lvl="1"/>
            <a:r>
              <a:rPr lang="en-US" dirty="0" smtClean="0"/>
              <a:t>load time, </a:t>
            </a:r>
          </a:p>
          <a:p>
            <a:pPr lvl="1"/>
            <a:r>
              <a:rPr lang="en-US" dirty="0" smtClean="0"/>
              <a:t>maneuver time, and </a:t>
            </a:r>
          </a:p>
          <a:p>
            <a:pPr lvl="1"/>
            <a:r>
              <a:rPr lang="en-US" dirty="0" smtClean="0"/>
              <a:t>dump time. </a:t>
            </a:r>
          </a:p>
          <a:p>
            <a:r>
              <a:rPr lang="en-US" dirty="0" smtClean="0"/>
              <a:t>Fixed time can usually be closely estimated for a particular type of operation.</a:t>
            </a:r>
          </a:p>
          <a:p>
            <a:pPr lvl="0"/>
            <a:endParaRPr lang="en-US" dirty="0"/>
          </a:p>
        </p:txBody>
      </p:sp>
      <p:sp>
        <p:nvSpPr>
          <p:cNvPr id="4" name="Slide Number Placeholder 3"/>
          <p:cNvSpPr>
            <a:spLocks noGrp="1"/>
          </p:cNvSpPr>
          <p:nvPr>
            <p:ph type="sldNum" sz="quarter" idx="12"/>
          </p:nvPr>
        </p:nvSpPr>
        <p:spPr/>
        <p:txBody>
          <a:bodyPr/>
          <a:lstStyle/>
          <a:p>
            <a:fld id="{FBD81154-3B9D-42FD-98AD-A0A0F7745722}"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Solution</a:t>
            </a:r>
            <a:endParaRPr lang="en-US" dirty="0" smtClean="0"/>
          </a:p>
          <a:p>
            <a:pPr lvl="1">
              <a:buNone/>
            </a:pPr>
            <a:r>
              <a:rPr lang="en-US" dirty="0" smtClean="0"/>
              <a:t>Rolling resistance factor = 40 + (30 × 2) =100 lb/ton</a:t>
            </a:r>
          </a:p>
          <a:p>
            <a:pPr lvl="1">
              <a:buNone/>
            </a:pPr>
            <a:r>
              <a:rPr lang="en-US" dirty="0" smtClean="0"/>
              <a:t>					[= 20 + (6 × 5) =50 kg/t]</a:t>
            </a:r>
          </a:p>
          <a:p>
            <a:pPr lvl="1">
              <a:buNone/>
            </a:pPr>
            <a:r>
              <a:rPr lang="en-US" dirty="0" smtClean="0"/>
              <a:t>Rolling resistance = 100 (lb/ton) × 100 (tons) = 10,000 lb</a:t>
            </a:r>
          </a:p>
          <a:p>
            <a:pPr lvl="1">
              <a:buNone/>
            </a:pPr>
            <a:r>
              <a:rPr lang="en-US" dirty="0" smtClean="0"/>
              <a:t>   				[= 50 (kg/t) × 91 (t) = 4550 kg]</a:t>
            </a:r>
          </a:p>
          <a:p>
            <a:pPr marL="971550" lvl="1" indent="-514350">
              <a:buAutoNum type="alphaLcParenBoth"/>
            </a:pPr>
            <a:r>
              <a:rPr lang="en-US" dirty="0" smtClean="0"/>
              <a:t>Grade resistance = 100 (tons) × 2000 (lb/ton) × 0.05 </a:t>
            </a:r>
          </a:p>
          <a:p>
            <a:pPr marL="971550" lvl="1" indent="-514350">
              <a:buNone/>
            </a:pPr>
            <a:r>
              <a:rPr lang="en-US" dirty="0" smtClean="0"/>
              <a:t>    			       = 10,000 lb</a:t>
            </a:r>
          </a:p>
          <a:p>
            <a:pPr lvl="1">
              <a:buNone/>
            </a:pPr>
            <a:r>
              <a:rPr lang="en-US" dirty="0" smtClean="0"/>
              <a:t>   				[= 91 (t) x 1000 (kg/t) × 0.05 =4550 kg]</a:t>
            </a:r>
          </a:p>
          <a:p>
            <a:pPr lvl="1">
              <a:buNone/>
            </a:pPr>
            <a:r>
              <a:rPr lang="en-US" dirty="0" smtClean="0"/>
              <a:t>Total resistance = 10,000 lb + 10,000 lb = 20,000 lb</a:t>
            </a:r>
          </a:p>
          <a:p>
            <a:pPr lvl="1">
              <a:buNone/>
            </a:pPr>
            <a:r>
              <a:rPr lang="en-US" dirty="0" smtClean="0"/>
              <a:t> 				[= 4550 kg + 4550 kg = 9100 kg]</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4-1</a:t>
            </a:r>
            <a:endParaRPr lang="en-US" dirty="0"/>
          </a:p>
        </p:txBody>
      </p:sp>
      <p:sp>
        <p:nvSpPr>
          <p:cNvPr id="3" name="Content Placeholder 2"/>
          <p:cNvSpPr>
            <a:spLocks noGrp="1"/>
          </p:cNvSpPr>
          <p:nvPr>
            <p:ph idx="1"/>
          </p:nvPr>
        </p:nvSpPr>
        <p:spPr/>
        <p:txBody>
          <a:bodyPr>
            <a:normAutofit/>
          </a:bodyPr>
          <a:lstStyle/>
          <a:p>
            <a:pPr lvl="1">
              <a:buNone/>
            </a:pPr>
            <a:r>
              <a:rPr lang="en-US" dirty="0" smtClean="0"/>
              <a:t>		Effective grade =5 + 100/20 =10%</a:t>
            </a:r>
          </a:p>
          <a:p>
            <a:pPr lvl="1">
              <a:buNone/>
            </a:pPr>
            <a:r>
              <a:rPr lang="en-US" dirty="0" smtClean="0"/>
              <a:t>(b) Grade resistance =100 (tons) × 2000(lb/ton)× (-0.05) = -10,000 lb</a:t>
            </a:r>
          </a:p>
          <a:p>
            <a:pPr lvl="1">
              <a:buNone/>
            </a:pPr>
            <a:r>
              <a:rPr lang="en-US" dirty="0" smtClean="0"/>
              <a:t>   			[= 91 (t) × 1000 (kg/t) x (-0.05) =-4550 kg]</a:t>
            </a:r>
          </a:p>
          <a:p>
            <a:pPr lvl="1">
              <a:buNone/>
            </a:pPr>
            <a:r>
              <a:rPr lang="en-US" dirty="0" smtClean="0"/>
              <a:t>Total resistance = -10,000 lb + 10,000 lb = 0 lb</a:t>
            </a:r>
          </a:p>
          <a:p>
            <a:pPr lvl="1">
              <a:buNone/>
            </a:pPr>
            <a:r>
              <a:rPr lang="en-US" dirty="0" smtClean="0"/>
              <a:t>			[= -4550 kg + 4550 kg = 0 kg)</a:t>
            </a:r>
          </a:p>
          <a:p>
            <a:pPr lvl="1">
              <a:buNone/>
            </a:pPr>
            <a:r>
              <a:rPr lang="en-US" dirty="0" smtClean="0"/>
              <a:t>Effective grade = -5 + 100/20 = 0%</a:t>
            </a:r>
          </a:p>
          <a:p>
            <a:pPr lvl="1">
              <a:buNone/>
            </a:pPr>
            <a:r>
              <a:rPr lang="en-US" dirty="0" smtClean="0"/>
              <a:t>			[= -5 + 50/10 = 0%]</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4-2</a:t>
            </a:r>
            <a:endParaRPr lang="en-US" dirty="0"/>
          </a:p>
        </p:txBody>
      </p:sp>
      <p:sp>
        <p:nvSpPr>
          <p:cNvPr id="3" name="Content Placeholder 2"/>
          <p:cNvSpPr>
            <a:spLocks noGrp="1"/>
          </p:cNvSpPr>
          <p:nvPr>
            <p:ph idx="1"/>
          </p:nvPr>
        </p:nvSpPr>
        <p:spPr/>
        <p:txBody>
          <a:bodyPr/>
          <a:lstStyle/>
          <a:p>
            <a:r>
              <a:rPr lang="en-US" dirty="0" smtClean="0"/>
              <a:t>A crawler tractor weighing 80,000 lb (36 t) is towing a rubber-tired scraper weighing 100,000 lb (45.5 t) up a grade of 4%. What is the total resistance (lb and kg) of the combination if the rolling resistance factor is 100 lb/ton (50 kg/t)?</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4-2</a:t>
            </a:r>
            <a:endParaRPr lang="en-US" dirty="0"/>
          </a:p>
        </p:txBody>
      </p:sp>
      <p:sp>
        <p:nvSpPr>
          <p:cNvPr id="3" name="Content Placeholder 2"/>
          <p:cNvSpPr>
            <a:spLocks noGrp="1"/>
          </p:cNvSpPr>
          <p:nvPr>
            <p:ph idx="1"/>
          </p:nvPr>
        </p:nvSpPr>
        <p:spPr/>
        <p:txBody>
          <a:bodyPr>
            <a:normAutofit/>
          </a:bodyPr>
          <a:lstStyle/>
          <a:p>
            <a:r>
              <a:rPr lang="en-US" b="1" dirty="0" smtClean="0"/>
              <a:t>Solution</a:t>
            </a:r>
            <a:endParaRPr lang="en-US" dirty="0" smtClean="0"/>
          </a:p>
          <a:p>
            <a:pPr lvl="1">
              <a:buNone/>
            </a:pPr>
            <a:r>
              <a:rPr lang="en-US" dirty="0" smtClean="0"/>
              <a:t>Rolling resistance (neglect crawler) = 100 000 (lb) /2000 (lb/ton) × 100 (lb/ton) = 5000 lb</a:t>
            </a:r>
          </a:p>
          <a:p>
            <a:pPr lvl="1">
              <a:buNone/>
            </a:pPr>
            <a:r>
              <a:rPr lang="en-US" dirty="0" smtClean="0"/>
              <a:t>		[=45.5 (t) × 50 (kg/t) =2275kg]</a:t>
            </a:r>
          </a:p>
          <a:p>
            <a:pPr lvl="1">
              <a:buNone/>
            </a:pPr>
            <a:r>
              <a:rPr lang="en-US" dirty="0" smtClean="0"/>
              <a:t>Grade resistance = 180,000 × 0.04 = 7200 lb (4-6A)</a:t>
            </a:r>
          </a:p>
          <a:p>
            <a:pPr lvl="1">
              <a:buNone/>
            </a:pPr>
            <a:r>
              <a:rPr lang="en-US" dirty="0" smtClean="0"/>
              <a:t>		[= 81.5 × 1000 kg/t × 0.04 = 3260 kg] (4-6B)</a:t>
            </a:r>
          </a:p>
          <a:p>
            <a:pPr lvl="1">
              <a:buNone/>
            </a:pPr>
            <a:r>
              <a:rPr lang="en-US" dirty="0" smtClean="0"/>
              <a:t>Total resistance = 5000 + 7200 = 12,200 lb</a:t>
            </a:r>
          </a:p>
          <a:p>
            <a:pPr lvl="1">
              <a:buNone/>
            </a:pPr>
            <a:r>
              <a:rPr lang="en-US" dirty="0" smtClean="0"/>
              <a:t>		[= 2275 + 3260 = 5535 kg] (4-2)</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Altitude</a:t>
            </a:r>
            <a:endParaRPr lang="en-US" dirty="0"/>
          </a:p>
        </p:txBody>
      </p:sp>
      <p:sp>
        <p:nvSpPr>
          <p:cNvPr id="3" name="Content Placeholder 2"/>
          <p:cNvSpPr>
            <a:spLocks noGrp="1"/>
          </p:cNvSpPr>
          <p:nvPr>
            <p:ph idx="1"/>
          </p:nvPr>
        </p:nvSpPr>
        <p:spPr/>
        <p:txBody>
          <a:bodyPr>
            <a:normAutofit/>
          </a:bodyPr>
          <a:lstStyle/>
          <a:p>
            <a:pPr lvl="0"/>
            <a:r>
              <a:rPr lang="en-US" dirty="0" smtClean="0"/>
              <a:t>All internal combustion engines lose power as their elevation above sea level increases because of the decreased density of air at higher elevations. </a:t>
            </a:r>
          </a:p>
          <a:p>
            <a:pPr lvl="0"/>
            <a:r>
              <a:rPr lang="en-US" dirty="0" smtClean="0"/>
              <a:t>Engine power decreases approximately 3% for each 1000 ft (305 m).</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Altitude</a:t>
            </a:r>
            <a:endParaRPr lang="en-US" dirty="0"/>
          </a:p>
        </p:txBody>
      </p:sp>
      <p:sp>
        <p:nvSpPr>
          <p:cNvPr id="3" name="Content Placeholder 2"/>
          <p:cNvSpPr>
            <a:spLocks noGrp="1"/>
          </p:cNvSpPr>
          <p:nvPr>
            <p:ph idx="1"/>
          </p:nvPr>
        </p:nvSpPr>
        <p:spPr/>
        <p:txBody>
          <a:bodyPr>
            <a:normAutofit/>
          </a:bodyPr>
          <a:lstStyle/>
          <a:p>
            <a:pPr lvl="0"/>
            <a:r>
              <a:rPr lang="en-US" dirty="0" smtClean="0"/>
              <a:t>Turbocharged engines are more efficient at higher altitude than are naturally aspirated engines and may deliver full rated power up to an altitude of 10,000 ft (3050 m) or more.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Altitude</a:t>
            </a:r>
            <a:endParaRPr lang="en-US" dirty="0"/>
          </a:p>
        </p:txBody>
      </p:sp>
      <p:sp>
        <p:nvSpPr>
          <p:cNvPr id="3" name="Content Placeholder 2"/>
          <p:cNvSpPr>
            <a:spLocks noGrp="1"/>
          </p:cNvSpPr>
          <p:nvPr>
            <p:ph idx="1"/>
          </p:nvPr>
        </p:nvSpPr>
        <p:spPr/>
        <p:txBody>
          <a:bodyPr>
            <a:normAutofit fontScale="92500"/>
          </a:bodyPr>
          <a:lstStyle/>
          <a:p>
            <a:pPr lvl="0"/>
            <a:r>
              <a:rPr lang="en-US" dirty="0" smtClean="0"/>
              <a:t>When derating tables are not available, </a:t>
            </a:r>
          </a:p>
          <a:p>
            <a:pPr lvl="1"/>
            <a:r>
              <a:rPr lang="en-US" dirty="0" smtClean="0"/>
              <a:t>the derating factor obtained by the use of Equation 4-8 is sufficiently accurate for estimating the performance of naturally aspirated engines.</a:t>
            </a:r>
          </a:p>
          <a:p>
            <a:pPr lvl="1"/>
            <a:r>
              <a:rPr lang="en-US" dirty="0" smtClean="0"/>
              <a:t>Derating factor (%) = 3 × [(Altitude (ft) - 3000*)/1000 							(4-8A)</a:t>
            </a:r>
          </a:p>
          <a:p>
            <a:pPr lvl="1"/>
            <a:r>
              <a:rPr lang="en-US" dirty="0" smtClean="0"/>
              <a:t>Derating factor (%) = (Altitude (m) - 915*)/102 								(4-8B)</a:t>
            </a:r>
          </a:p>
          <a:p>
            <a:pPr lvl="2">
              <a:buNone/>
            </a:pPr>
            <a:r>
              <a:rPr lang="en-US" dirty="0" smtClean="0"/>
              <a:t>*Substitute maximum altitude for rated performance, if known.</a:t>
            </a:r>
            <a:endParaRPr lang="en-US" sz="4000" dirty="0" smtClean="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Altitude</a:t>
            </a:r>
            <a:endParaRPr lang="en-US" dirty="0"/>
          </a:p>
        </p:txBody>
      </p:sp>
      <p:sp>
        <p:nvSpPr>
          <p:cNvPr id="3" name="Content Placeholder 2"/>
          <p:cNvSpPr>
            <a:spLocks noGrp="1"/>
          </p:cNvSpPr>
          <p:nvPr>
            <p:ph idx="1"/>
          </p:nvPr>
        </p:nvSpPr>
        <p:spPr/>
        <p:txBody>
          <a:bodyPr>
            <a:normAutofit/>
          </a:bodyPr>
          <a:lstStyle/>
          <a:p>
            <a:pPr lvl="1"/>
            <a:r>
              <a:rPr lang="en-US" dirty="0" smtClean="0"/>
              <a:t>The percentage of rated power available</a:t>
            </a:r>
          </a:p>
          <a:p>
            <a:pPr lvl="1">
              <a:buNone/>
            </a:pPr>
            <a:r>
              <a:rPr lang="en-US" dirty="0" smtClean="0"/>
              <a:t>		= 100 - the derating factor.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Traction</a:t>
            </a:r>
            <a:endParaRPr lang="en-US" dirty="0"/>
          </a:p>
        </p:txBody>
      </p:sp>
      <p:sp>
        <p:nvSpPr>
          <p:cNvPr id="3" name="Content Placeholder 2"/>
          <p:cNvSpPr>
            <a:spLocks noGrp="1"/>
          </p:cNvSpPr>
          <p:nvPr>
            <p:ph idx="1"/>
          </p:nvPr>
        </p:nvSpPr>
        <p:spPr/>
        <p:txBody>
          <a:bodyPr>
            <a:normAutofit/>
          </a:bodyPr>
          <a:lstStyle/>
          <a:p>
            <a:pPr lvl="0"/>
            <a:r>
              <a:rPr lang="en-US" dirty="0" smtClean="0"/>
              <a:t>The power available to move a vehicle and its load is expressed as :</a:t>
            </a:r>
          </a:p>
          <a:p>
            <a:pPr lvl="1"/>
            <a:r>
              <a:rPr lang="en-US" i="1" dirty="0" smtClean="0"/>
              <a:t>rimpull </a:t>
            </a:r>
            <a:r>
              <a:rPr lang="en-US" dirty="0" smtClean="0"/>
              <a:t>for wheel vehicles and </a:t>
            </a:r>
          </a:p>
          <a:p>
            <a:pPr lvl="1"/>
            <a:r>
              <a:rPr lang="en-US" i="1" dirty="0" smtClean="0"/>
              <a:t>drawbar pull </a:t>
            </a:r>
            <a:r>
              <a:rPr lang="en-US" dirty="0" smtClean="0"/>
              <a:t>for crawler tractors.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Traction</a:t>
            </a:r>
            <a:endParaRPr lang="en-US" dirty="0"/>
          </a:p>
        </p:txBody>
      </p:sp>
      <p:sp>
        <p:nvSpPr>
          <p:cNvPr id="3" name="Content Placeholder 2"/>
          <p:cNvSpPr>
            <a:spLocks noGrp="1"/>
          </p:cNvSpPr>
          <p:nvPr>
            <p:ph idx="1"/>
          </p:nvPr>
        </p:nvSpPr>
        <p:spPr/>
        <p:txBody>
          <a:bodyPr>
            <a:normAutofit/>
          </a:bodyPr>
          <a:lstStyle/>
          <a:p>
            <a:pPr lvl="0"/>
            <a:r>
              <a:rPr lang="en-US" dirty="0" smtClean="0"/>
              <a:t>Rimpull is :</a:t>
            </a:r>
          </a:p>
          <a:p>
            <a:pPr lvl="1"/>
            <a:r>
              <a:rPr lang="en-US" dirty="0" smtClean="0"/>
              <a:t>the pull available at the rim of the driving wheels under rated conditions. </a:t>
            </a:r>
          </a:p>
          <a:p>
            <a:pPr lvl="1"/>
            <a:r>
              <a:rPr lang="en-US" dirty="0" smtClean="0"/>
              <a:t>Also, the power available at the surface of the tires.</a:t>
            </a:r>
          </a:p>
          <a:p>
            <a:pPr lvl="0"/>
            <a:r>
              <a:rPr lang="en-US" dirty="0" smtClean="0"/>
              <a:t>Drawbar pull is :</a:t>
            </a:r>
          </a:p>
          <a:p>
            <a:pPr lvl="1"/>
            <a:r>
              <a:rPr lang="en-US" dirty="0" smtClean="0"/>
              <a:t>the power available at the hitch of a crawler tractor operating under standard conditions.</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4-1 ESTIMATINGEQUIPMENT TRAVEL TIME</a:t>
            </a:r>
            <a:endParaRPr lang="en-US" dirty="0"/>
          </a:p>
        </p:txBody>
      </p:sp>
      <p:sp>
        <p:nvSpPr>
          <p:cNvPr id="3" name="Content Placeholder 2"/>
          <p:cNvSpPr>
            <a:spLocks noGrp="1"/>
          </p:cNvSpPr>
          <p:nvPr>
            <p:ph idx="1"/>
          </p:nvPr>
        </p:nvSpPr>
        <p:spPr/>
        <p:txBody>
          <a:bodyPr>
            <a:normAutofit/>
          </a:bodyPr>
          <a:lstStyle/>
          <a:p>
            <a:pPr lvl="0"/>
            <a:r>
              <a:rPr lang="en-US" i="1" dirty="0" smtClean="0"/>
              <a:t>Variable </a:t>
            </a:r>
            <a:r>
              <a:rPr lang="en-US" i="1" dirty="0"/>
              <a:t>time </a:t>
            </a:r>
            <a:r>
              <a:rPr lang="en-US" dirty="0"/>
              <a:t>represents the travel time required for a unit to haul material to the unloading site and return. </a:t>
            </a:r>
            <a:endParaRPr lang="en-US" dirty="0" smtClean="0"/>
          </a:p>
          <a:p>
            <a:pPr lvl="0"/>
            <a:r>
              <a:rPr lang="en-US" dirty="0" smtClean="0"/>
              <a:t>It depends on:</a:t>
            </a:r>
          </a:p>
          <a:p>
            <a:pPr lvl="1"/>
            <a:r>
              <a:rPr lang="en-US" dirty="0" smtClean="0"/>
              <a:t>the vehicle's weight and power, </a:t>
            </a:r>
          </a:p>
          <a:p>
            <a:pPr lvl="1"/>
            <a:r>
              <a:rPr lang="en-US" dirty="0" smtClean="0"/>
              <a:t>the condition of the haul road, </a:t>
            </a:r>
          </a:p>
          <a:p>
            <a:pPr lvl="1"/>
            <a:r>
              <a:rPr lang="en-US" dirty="0" smtClean="0"/>
              <a:t>the grades encountered, and </a:t>
            </a:r>
          </a:p>
          <a:p>
            <a:pPr lvl="1"/>
            <a:r>
              <a:rPr lang="en-US" dirty="0" smtClean="0"/>
              <a:t>the altitude above sea level. </a:t>
            </a:r>
            <a:endParaRPr lang="en-US" dirty="0"/>
          </a:p>
        </p:txBody>
      </p:sp>
      <p:sp>
        <p:nvSpPr>
          <p:cNvPr id="4" name="Slide Number Placeholder 3"/>
          <p:cNvSpPr>
            <a:spLocks noGrp="1"/>
          </p:cNvSpPr>
          <p:nvPr>
            <p:ph type="sldNum" sz="quarter" idx="12"/>
          </p:nvPr>
        </p:nvSpPr>
        <p:spPr/>
        <p:txBody>
          <a:bodyPr/>
          <a:lstStyle/>
          <a:p>
            <a:fld id="{FBD81154-3B9D-42FD-98AD-A0A0F7745722}"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CE 417 King Saud University</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Traction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Factors affect maximum pull of Vehicle are: </a:t>
            </a:r>
          </a:p>
          <a:p>
            <a:pPr marL="971550" lvl="1" indent="-514350">
              <a:buFont typeface="+mj-lt"/>
              <a:buAutoNum type="alphaLcParenR"/>
            </a:pPr>
            <a:r>
              <a:rPr lang="en-US" dirty="0" smtClean="0"/>
              <a:t>Operation at increased altitude may reduce the maximum pull of a vehicle, </a:t>
            </a:r>
          </a:p>
          <a:p>
            <a:pPr marL="1371600" lvl="2" indent="-514350"/>
            <a:r>
              <a:rPr lang="en-US" dirty="0" smtClean="0"/>
              <a:t>as explained in the previous slides. </a:t>
            </a:r>
          </a:p>
          <a:p>
            <a:pPr marL="971550" lvl="1" indent="-514350">
              <a:buFont typeface="+mj-lt"/>
              <a:buAutoNum type="alphaLcParenR"/>
            </a:pPr>
            <a:r>
              <a:rPr lang="en-US" dirty="0" smtClean="0"/>
              <a:t>the maximum traction that can be developed between the driving wheels or tracks and the road surface. </a:t>
            </a:r>
          </a:p>
          <a:p>
            <a:pPr marL="971550" lvl="1" indent="-514350">
              <a:buNone/>
            </a:pPr>
            <a:r>
              <a:rPr lang="en-US" sz="2000" dirty="0" smtClean="0"/>
              <a:t>Maximum usable pull = Coefficient of traction × Weight on drivers 				(4-9)</a:t>
            </a:r>
          </a:p>
          <a:p>
            <a:pPr marL="971550" lvl="1" indent="-514350">
              <a:buFont typeface="Courier New" pitchFamily="49" charset="0"/>
              <a:buChar char="o"/>
            </a:pPr>
            <a:r>
              <a:rPr lang="en-US" dirty="0" smtClean="0"/>
              <a:t>This represents the maximum pull that a vehicle can develop, regardless of vehicle horsepower</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 of Traction</a:t>
            </a:r>
            <a:endParaRPr lang="en-US" dirty="0"/>
          </a:p>
        </p:txBody>
      </p:sp>
      <p:sp>
        <p:nvSpPr>
          <p:cNvPr id="3" name="Content Placeholder 2"/>
          <p:cNvSpPr>
            <a:spLocks noGrp="1"/>
          </p:cNvSpPr>
          <p:nvPr>
            <p:ph idx="1"/>
          </p:nvPr>
        </p:nvSpPr>
        <p:spPr/>
        <p:txBody>
          <a:bodyPr>
            <a:normAutofit/>
          </a:bodyPr>
          <a:lstStyle/>
          <a:p>
            <a:pPr lvl="0"/>
            <a:r>
              <a:rPr lang="en-US" dirty="0" smtClean="0"/>
              <a:t>For crawler tractors and all-wheel-drive rubber-tired equipment, </a:t>
            </a:r>
          </a:p>
          <a:p>
            <a:pPr lvl="1"/>
            <a:r>
              <a:rPr lang="en-US" dirty="0" smtClean="0"/>
              <a:t>the weight on the drivers is the total vehicle weight.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4-2: Typical values of coefficient of Traction</a:t>
            </a:r>
            <a:endParaRPr lang="en-US" sz="28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32</a:t>
            </a:fld>
            <a:endParaRPr lang="en-US"/>
          </a:p>
        </p:txBody>
      </p:sp>
      <p:pic>
        <p:nvPicPr>
          <p:cNvPr id="6" name="Picture 5"/>
          <p:cNvPicPr/>
          <p:nvPr/>
        </p:nvPicPr>
        <p:blipFill>
          <a:blip r:embed="rId2" cstate="print"/>
          <a:srcRect t="13690"/>
          <a:stretch>
            <a:fillRect/>
          </a:stretch>
        </p:blipFill>
        <p:spPr bwMode="auto">
          <a:xfrm>
            <a:off x="1371600" y="1524000"/>
            <a:ext cx="6324600" cy="4323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4-3</a:t>
            </a:r>
            <a:endParaRPr lang="en-US" dirty="0"/>
          </a:p>
        </p:txBody>
      </p:sp>
      <p:sp>
        <p:nvSpPr>
          <p:cNvPr id="3" name="Content Placeholder 2"/>
          <p:cNvSpPr>
            <a:spLocks noGrp="1"/>
          </p:cNvSpPr>
          <p:nvPr>
            <p:ph idx="1"/>
          </p:nvPr>
        </p:nvSpPr>
        <p:spPr/>
        <p:txBody>
          <a:bodyPr>
            <a:normAutofit fontScale="92500"/>
          </a:bodyPr>
          <a:lstStyle/>
          <a:p>
            <a:r>
              <a:rPr lang="en-US" dirty="0" smtClean="0"/>
              <a:t>A four-wheel drive tractor weighs 44,000 lb (20000 kg) and produces a maximum rimpull of 40,000 lb (18160 kg) at sea level. </a:t>
            </a:r>
          </a:p>
          <a:p>
            <a:r>
              <a:rPr lang="en-US" dirty="0" smtClean="0"/>
              <a:t>The tractor is being operated at an altitude of 10,000 ft (3050 m) on wet earth. </a:t>
            </a:r>
          </a:p>
          <a:p>
            <a:r>
              <a:rPr lang="en-US" dirty="0" smtClean="0"/>
              <a:t>A pull of 22,000 lb (10000 kg) is required to move the tractor and its load. </a:t>
            </a:r>
          </a:p>
          <a:p>
            <a:r>
              <a:rPr lang="en-US" dirty="0" smtClean="0"/>
              <a:t>Can the tractor perform under these conditions? </a:t>
            </a:r>
          </a:p>
          <a:p>
            <a:pPr lvl="1"/>
            <a:r>
              <a:rPr lang="en-US" dirty="0" smtClean="0"/>
              <a:t>Use Equation 4-8 to estimate altitude deration.</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4-3</a:t>
            </a:r>
            <a:endParaRPr lang="en-US" dirty="0"/>
          </a:p>
        </p:txBody>
      </p:sp>
      <p:sp>
        <p:nvSpPr>
          <p:cNvPr id="3" name="Content Placeholder 2"/>
          <p:cNvSpPr>
            <a:spLocks noGrp="1"/>
          </p:cNvSpPr>
          <p:nvPr>
            <p:ph idx="1"/>
          </p:nvPr>
        </p:nvSpPr>
        <p:spPr/>
        <p:txBody>
          <a:bodyPr>
            <a:normAutofit/>
          </a:bodyPr>
          <a:lstStyle/>
          <a:p>
            <a:r>
              <a:rPr lang="en-US" b="1" dirty="0" smtClean="0"/>
              <a:t>Solution</a:t>
            </a:r>
            <a:endParaRPr lang="en-US" dirty="0" smtClean="0"/>
          </a:p>
          <a:p>
            <a:pPr lvl="1">
              <a:buNone/>
            </a:pPr>
            <a:r>
              <a:rPr lang="en-US" dirty="0" smtClean="0"/>
              <a:t>Derating factor = 3 × [(10000 – 3000)/1000] </a:t>
            </a:r>
          </a:p>
          <a:p>
            <a:pPr lvl="1">
              <a:buNone/>
            </a:pPr>
            <a:r>
              <a:rPr lang="en-US" dirty="0" smtClean="0"/>
              <a:t>			           = 21% 			    (4-8A)</a:t>
            </a:r>
          </a:p>
          <a:p>
            <a:pPr lvl="1">
              <a:buNone/>
            </a:pPr>
            <a:r>
              <a:rPr lang="en-US" dirty="0" smtClean="0"/>
              <a:t>			         [ = (3050­ 915)/102 =21%]     (4-8B)</a:t>
            </a:r>
          </a:p>
          <a:p>
            <a:pPr lvl="1">
              <a:buNone/>
            </a:pPr>
            <a:r>
              <a:rPr lang="en-US" dirty="0" smtClean="0"/>
              <a:t>Percent rated power available=100 ­ 21 = 79%</a:t>
            </a:r>
          </a:p>
          <a:p>
            <a:pPr lvl="1">
              <a:buNone/>
            </a:pPr>
            <a:r>
              <a:rPr lang="en-US" dirty="0" smtClean="0"/>
              <a:t>Maximum available power = 40,000 × 0.79</a:t>
            </a:r>
          </a:p>
          <a:p>
            <a:pPr lvl="1">
              <a:buNone/>
            </a:pPr>
            <a:r>
              <a:rPr lang="en-US" dirty="0" smtClean="0"/>
              <a:t>					         = 31,600 lb</a:t>
            </a:r>
          </a:p>
          <a:p>
            <a:pPr lvl="1">
              <a:buNone/>
            </a:pPr>
            <a:r>
              <a:rPr lang="en-US" dirty="0" smtClean="0"/>
              <a:t>				[ = 18160 × 0.79 = 14346 kg]</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4-3</a:t>
            </a:r>
            <a:endParaRPr lang="en-US" dirty="0"/>
          </a:p>
        </p:txBody>
      </p:sp>
      <p:sp>
        <p:nvSpPr>
          <p:cNvPr id="3" name="Content Placeholder 2"/>
          <p:cNvSpPr>
            <a:spLocks noGrp="1"/>
          </p:cNvSpPr>
          <p:nvPr>
            <p:ph idx="1"/>
          </p:nvPr>
        </p:nvSpPr>
        <p:spPr/>
        <p:txBody>
          <a:bodyPr>
            <a:normAutofit/>
          </a:bodyPr>
          <a:lstStyle/>
          <a:p>
            <a:pPr lvl="1">
              <a:buNone/>
            </a:pPr>
            <a:r>
              <a:rPr lang="en-US" dirty="0" smtClean="0"/>
              <a:t>Coefficient of traction =0.45 	(Table 4-2)</a:t>
            </a:r>
          </a:p>
          <a:p>
            <a:pPr lvl="1">
              <a:buNone/>
            </a:pPr>
            <a:r>
              <a:rPr lang="en-US" dirty="0" smtClean="0"/>
              <a:t>Maximum usable pull =0.45 × 44,000 = 19,800lb								(4-9)</a:t>
            </a:r>
          </a:p>
          <a:p>
            <a:pPr lvl="1">
              <a:buNone/>
            </a:pPr>
            <a:r>
              <a:rPr lang="en-US" dirty="0" smtClean="0"/>
              <a:t>					[= 0.45 × 20000 = 9000 kg]</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4-3</a:t>
            </a:r>
            <a:endParaRPr lang="en-US" dirty="0"/>
          </a:p>
        </p:txBody>
      </p:sp>
      <p:sp>
        <p:nvSpPr>
          <p:cNvPr id="3" name="Content Placeholder 2"/>
          <p:cNvSpPr>
            <a:spLocks noGrp="1"/>
          </p:cNvSpPr>
          <p:nvPr>
            <p:ph idx="1"/>
          </p:nvPr>
        </p:nvSpPr>
        <p:spPr>
          <a:xfrm>
            <a:off x="381000" y="1600200"/>
            <a:ext cx="8534400" cy="4525963"/>
          </a:xfrm>
        </p:spPr>
        <p:txBody>
          <a:bodyPr>
            <a:normAutofit/>
          </a:bodyPr>
          <a:lstStyle/>
          <a:p>
            <a:pPr lvl="0"/>
            <a:r>
              <a:rPr lang="en-US" dirty="0" smtClean="0"/>
              <a:t>Note on Example 4-3:</a:t>
            </a:r>
          </a:p>
          <a:p>
            <a:pPr lvl="1"/>
            <a:r>
              <a:rPr lang="en-US" dirty="0" smtClean="0"/>
              <a:t>Because the maximum pull as limited by traction is less than the required pull, the tractor </a:t>
            </a:r>
            <a:r>
              <a:rPr lang="en-US" i="1" dirty="0" smtClean="0"/>
              <a:t>cannot perform under these conditions. </a:t>
            </a:r>
            <a:endParaRPr lang="en-US" dirty="0" smtClean="0"/>
          </a:p>
          <a:p>
            <a:pPr lvl="1"/>
            <a:r>
              <a:rPr lang="en-US" dirty="0" smtClean="0"/>
              <a:t>For the tractor to operate, it would be necessary to:</a:t>
            </a:r>
          </a:p>
          <a:p>
            <a:pPr lvl="2"/>
            <a:r>
              <a:rPr lang="en-US" dirty="0" smtClean="0"/>
              <a:t>reduce the required pull (total resistance), </a:t>
            </a:r>
          </a:p>
          <a:p>
            <a:pPr lvl="2"/>
            <a:r>
              <a:rPr lang="en-US" dirty="0" smtClean="0"/>
              <a:t>increase the coefficient of traction, or</a:t>
            </a:r>
          </a:p>
          <a:p>
            <a:pPr lvl="2"/>
            <a:r>
              <a:rPr lang="en-US" dirty="0" smtClean="0"/>
              <a:t>increase the tractor's weight on the drivers.</a:t>
            </a:r>
          </a:p>
        </p:txBody>
      </p:sp>
      <p:sp>
        <p:nvSpPr>
          <p:cNvPr id="4" name="Footer Placeholder 3"/>
          <p:cNvSpPr>
            <a:spLocks noGrp="1"/>
          </p:cNvSpPr>
          <p:nvPr>
            <p:ph type="ftr" sz="quarter" idx="11"/>
          </p:nvPr>
        </p:nvSpPr>
        <p:spPr/>
        <p:txBody>
          <a:bodyPr/>
          <a:lstStyle/>
          <a:p>
            <a:r>
              <a:rPr lang="en-US" dirty="0" smtClean="0"/>
              <a:t>CE 417 King Saud University</a:t>
            </a:r>
            <a:endParaRPr lang="en-US" dirty="0"/>
          </a:p>
        </p:txBody>
      </p:sp>
      <p:sp>
        <p:nvSpPr>
          <p:cNvPr id="5" name="Slide Number Placeholder 4"/>
          <p:cNvSpPr>
            <a:spLocks noGrp="1"/>
          </p:cNvSpPr>
          <p:nvPr>
            <p:ph type="sldNum" sz="quarter" idx="12"/>
          </p:nvPr>
        </p:nvSpPr>
        <p:spPr/>
        <p:txBody>
          <a:bodyPr/>
          <a:lstStyle/>
          <a:p>
            <a:fld id="{FBD81154-3B9D-42FD-98AD-A0A0F7745722}"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0"/>
            <a:r>
              <a:rPr lang="en-US" dirty="0" smtClean="0"/>
              <a:t>Crawler tractors may be equipped with direct-drive (manual gearshift) transmissions. </a:t>
            </a:r>
          </a:p>
          <a:p>
            <a:pPr lvl="0"/>
            <a:r>
              <a:rPr lang="en-US" dirty="0" smtClean="0"/>
              <a:t>The drawbar pull and travel speed of this type of transmission are </a:t>
            </a:r>
          </a:p>
          <a:p>
            <a:pPr lvl="1"/>
            <a:r>
              <a:rPr lang="en-US" dirty="0" smtClean="0"/>
              <a:t>determined by the gear selected.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 </a:t>
            </a:r>
            <a:r>
              <a:rPr lang="en-US" i="1" dirty="0" smtClean="0"/>
              <a:t>performance chart </a:t>
            </a:r>
            <a:r>
              <a:rPr lang="en-US" dirty="0" smtClean="0"/>
              <a:t>indicates: </a:t>
            </a:r>
          </a:p>
          <a:p>
            <a:pPr lvl="1"/>
            <a:r>
              <a:rPr lang="en-US" dirty="0" smtClean="0"/>
              <a:t>the maximum speed that a vehicle can maintain under rated conditions while overcoming a specified total resistance. </a:t>
            </a:r>
          </a:p>
          <a:p>
            <a:pPr lvl="0"/>
            <a:r>
              <a:rPr lang="en-US" dirty="0" smtClean="0"/>
              <a:t>A </a:t>
            </a:r>
            <a:r>
              <a:rPr lang="en-US" i="1" dirty="0" smtClean="0"/>
              <a:t>retarder chart </a:t>
            </a:r>
            <a:r>
              <a:rPr lang="en-US" dirty="0" smtClean="0"/>
              <a:t>indicates :</a:t>
            </a:r>
          </a:p>
          <a:p>
            <a:pPr lvl="1"/>
            <a:r>
              <a:rPr lang="en-US" dirty="0" smtClean="0"/>
              <a:t>the maximum speed at which a vehicle can descend a slope when the total resistance is negative without using brakes. </a:t>
            </a:r>
          </a:p>
          <a:p>
            <a:pPr lvl="1"/>
            <a:r>
              <a:rPr lang="en-US" dirty="0" smtClean="0"/>
              <a:t>Retarder charts derive their name from the vehicle retarder, which is a hydraulic device used for controlling vehicle speed on a downgrade.</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Figure 4-1 illustrates a relatively simple performance curve of the type often used for crawler tractors. </a:t>
            </a:r>
          </a:p>
          <a:p>
            <a:pPr lvl="1"/>
            <a:r>
              <a:rPr lang="en-US" dirty="0" smtClean="0"/>
              <a:t>Rimpull or drawbar pull is shown on the vertical scale and maximum vehicle speed on the horizontal scale. </a:t>
            </a:r>
          </a:p>
          <a:p>
            <a:pPr lvl="1"/>
            <a:r>
              <a:rPr lang="en-US" dirty="0" smtClean="0"/>
              <a:t>The procedure for using this type of curve is to first calculate the required pull or total resistance of the vehicle and its load (lb or kg). </a:t>
            </a:r>
          </a:p>
          <a:p>
            <a:pPr lvl="1"/>
            <a:r>
              <a:rPr lang="en-US" dirty="0" smtClean="0"/>
              <a:t>Then enter the chart on the vertical scale with the required pull and move horizontally until you intersect one or more gear performance curves.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It is used to </a:t>
            </a:r>
            <a:r>
              <a:rPr lang="en-US" dirty="0"/>
              <a:t>determine the maximum speed of a vehicle in a specific </a:t>
            </a:r>
            <a:r>
              <a:rPr lang="en-US" dirty="0" smtClean="0"/>
              <a:t>situation.</a:t>
            </a:r>
            <a:endParaRPr lang="en-US" dirty="0"/>
          </a:p>
          <a:p>
            <a:pPr lvl="0"/>
            <a:r>
              <a:rPr lang="en-US" dirty="0"/>
              <a:t>The resistance that a vehicle encounters in traveling over a surface is made up of two components:</a:t>
            </a:r>
          </a:p>
          <a:p>
            <a:pPr lvl="1"/>
            <a:r>
              <a:rPr lang="en-US" dirty="0"/>
              <a:t>rolling resistance and </a:t>
            </a:r>
          </a:p>
          <a:p>
            <a:pPr lvl="1"/>
            <a:r>
              <a:rPr lang="en-US" dirty="0"/>
              <a:t>grade resistance.</a:t>
            </a:r>
          </a:p>
          <a:p>
            <a:r>
              <a:rPr lang="en-US" dirty="0"/>
              <a:t>Total resistance </a:t>
            </a:r>
            <a:r>
              <a:rPr lang="en-US" dirty="0" smtClean="0"/>
              <a:t>= Grade </a:t>
            </a:r>
            <a:r>
              <a:rPr lang="en-US" dirty="0"/>
              <a:t>resistance + Rolling </a:t>
            </a:r>
            <a:r>
              <a:rPr lang="en-US" dirty="0" smtClean="0"/>
              <a:t>resistance (4-2)</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Drop vertically from the point of intersection to the horizontal scale. </a:t>
            </a:r>
          </a:p>
          <a:p>
            <a:pPr lvl="1"/>
            <a:r>
              <a:rPr lang="en-US" dirty="0" smtClean="0"/>
              <a:t>The value found represents the maximum speed that the vehicle can maintain while developing the specified pull. </a:t>
            </a:r>
          </a:p>
          <a:p>
            <a:pPr lvl="1"/>
            <a:r>
              <a:rPr lang="en-US" dirty="0" smtClean="0"/>
              <a:t>When the horizontal line of required pull intersects two or more curves for different gears, use the point of intersection farthest to the right, because this represents the maximum speed of the vehicle under the given conditions.</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4-1: Typical crawler tractor performance curve.</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41</a:t>
            </a:fld>
            <a:endParaRPr lang="en-US"/>
          </a:p>
        </p:txBody>
      </p:sp>
      <p:pic>
        <p:nvPicPr>
          <p:cNvPr id="6" name="Picture 5"/>
          <p:cNvPicPr/>
          <p:nvPr/>
        </p:nvPicPr>
        <p:blipFill>
          <a:blip r:embed="rId2" cstate="print"/>
          <a:srcRect/>
          <a:stretch>
            <a:fillRect/>
          </a:stretch>
        </p:blipFill>
        <p:spPr bwMode="auto">
          <a:xfrm>
            <a:off x="2209800" y="1600200"/>
            <a:ext cx="537323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the performance curve of Figure 4-1 to determine the maximum speed of the tractor when the required pull (total resistance) is 60,000 lb (27240 kg).</a:t>
            </a:r>
          </a:p>
          <a:p>
            <a:r>
              <a:rPr lang="en-US" b="1" dirty="0" smtClean="0"/>
              <a:t>Solution</a:t>
            </a:r>
            <a:endParaRPr lang="en-US" dirty="0" smtClean="0"/>
          </a:p>
          <a:p>
            <a:pPr lvl="1"/>
            <a:r>
              <a:rPr lang="en-US" dirty="0" smtClean="0"/>
              <a:t>Enter Figure 4-1 at a drawbar pull of 60,000 lb (27240 kg) and move horizontally until you intersect the curves for first and second gears. </a:t>
            </a:r>
          </a:p>
          <a:p>
            <a:pPr lvl="1"/>
            <a:r>
              <a:rPr lang="en-US" dirty="0" smtClean="0"/>
              <a:t>Read the corresponding speeds of 1.0 mi/h (1.6 km/h) for second gear and 1.5 mi/h (2.4km/h) for first gear.</a:t>
            </a:r>
          </a:p>
          <a:p>
            <a:pPr lvl="1"/>
            <a:r>
              <a:rPr lang="en-US" dirty="0" smtClean="0"/>
              <a:t>The maximum possible speed is therefore 1.5 mi/h (2.4 km/h) in first gear.</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0"/>
            <a:r>
              <a:rPr lang="en-US" dirty="0" smtClean="0"/>
              <a:t>Figure 4-2 :</a:t>
            </a:r>
          </a:p>
          <a:p>
            <a:pPr lvl="1"/>
            <a:r>
              <a:rPr lang="en-US" dirty="0" smtClean="0"/>
              <a:t>represents a more complex performance curve of the type frequently used by manufacturers of tractor-scrapers, trucks, and wagons. </a:t>
            </a:r>
          </a:p>
          <a:p>
            <a:pPr lvl="1"/>
            <a:r>
              <a:rPr lang="en-US" dirty="0" smtClean="0"/>
              <a:t>In addition to curves of speed versus pull, this type of chart provides a graphical method for calculating the required pull (total resistance).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lnSpcReduction="10000"/>
          </a:bodyPr>
          <a:lstStyle/>
          <a:p>
            <a:r>
              <a:rPr lang="en-US" dirty="0" smtClean="0"/>
              <a:t>To use this type of curve,</a:t>
            </a:r>
          </a:p>
          <a:p>
            <a:pPr lvl="1"/>
            <a:r>
              <a:rPr lang="en-US" dirty="0" smtClean="0"/>
              <a:t>Enter the top scale at the actual weight of the vehicle (empty or loaded as applicable). </a:t>
            </a:r>
          </a:p>
          <a:p>
            <a:pPr lvl="1"/>
            <a:r>
              <a:rPr lang="en-US" dirty="0" smtClean="0"/>
              <a:t>Drop vertically until you intersect the diagonal line corresponding to the percent total resistance (or effective grade), interpolating as necessary. </a:t>
            </a:r>
          </a:p>
          <a:p>
            <a:pPr lvl="1"/>
            <a:r>
              <a:rPr lang="en-US" dirty="0" smtClean="0"/>
              <a:t>From this point move horizontally until you intersect one or more performance curves. </a:t>
            </a:r>
          </a:p>
          <a:p>
            <a:pPr lvl="1"/>
            <a:r>
              <a:rPr lang="en-US" dirty="0" smtClean="0"/>
              <a:t>From the point of intersection, drop vertically to find the maximum vehicle speed.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r>
              <a:rPr lang="en-US" dirty="0" smtClean="0"/>
              <a:t> When altitude adjustment is required, the procedure is modified slightly. In this case, </a:t>
            </a:r>
          </a:p>
          <a:p>
            <a:pPr lvl="1"/>
            <a:r>
              <a:rPr lang="en-US" dirty="0" smtClean="0"/>
              <a:t>start with the gross weight on the top scale and drop vertically until you intersect the total resistance curve. </a:t>
            </a:r>
          </a:p>
          <a:p>
            <a:pPr lvl="1"/>
            <a:r>
              <a:rPr lang="en-US" dirty="0" smtClean="0"/>
              <a:t>Now, however, move horizontally all the way to the left scale to read the required pull corresponding to vehicle weight and effective grade.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1"/>
            <a:r>
              <a:rPr lang="en-US" dirty="0" smtClean="0"/>
              <a:t>Next, divide the required pull by the quantity “1 </a:t>
            </a:r>
            <a:r>
              <a:rPr lang="en-US" sz="3600" dirty="0" smtClean="0"/>
              <a:t>­ </a:t>
            </a:r>
            <a:r>
              <a:rPr lang="en-US" dirty="0" smtClean="0"/>
              <a:t>derating factor (expressed as a decimal)” to obtain an adjusted required pull. </a:t>
            </a:r>
          </a:p>
          <a:p>
            <a:pPr lvl="1"/>
            <a:r>
              <a:rPr lang="en-US" dirty="0" smtClean="0"/>
              <a:t>Now, from the adjusted value of required pull on the left scale move horizontally to intersect one or more gear curves and drop vertically to find the maximum vehicle speed.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0"/>
            <a:r>
              <a:rPr lang="en-US" dirty="0" smtClean="0"/>
              <a:t>This procedure is equivalent to saying that when a vehicle produces only one-half of its rated power due to altitude effects, its maximum speed can be found from its standard performance curve by doubling the actual required pull. </a:t>
            </a:r>
          </a:p>
          <a:p>
            <a:pPr lvl="0"/>
            <a:r>
              <a:rPr lang="en-US" dirty="0" smtClean="0"/>
              <a:t>The procedure is illustrated in Example 4-5.</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4-5</a:t>
            </a:r>
            <a:endParaRPr lang="en-US" dirty="0"/>
          </a:p>
        </p:txBody>
      </p:sp>
      <p:sp>
        <p:nvSpPr>
          <p:cNvPr id="3" name="Content Placeholder 2"/>
          <p:cNvSpPr>
            <a:spLocks noGrp="1"/>
          </p:cNvSpPr>
          <p:nvPr>
            <p:ph idx="1"/>
          </p:nvPr>
        </p:nvSpPr>
        <p:spPr/>
        <p:txBody>
          <a:bodyPr>
            <a:normAutofit/>
          </a:bodyPr>
          <a:lstStyle/>
          <a:p>
            <a:r>
              <a:rPr lang="en-US" dirty="0" smtClean="0"/>
              <a:t>Using the performance curve of Figure 4-2, determine the maximum speed of the vehicle if :</a:t>
            </a:r>
          </a:p>
          <a:p>
            <a:pPr lvl="1"/>
            <a:r>
              <a:rPr lang="en-US" dirty="0" smtClean="0"/>
              <a:t>its gross weight is 150,000 lb (68000 kg), </a:t>
            </a:r>
          </a:p>
          <a:p>
            <a:pPr lvl="1"/>
            <a:r>
              <a:rPr lang="en-US" dirty="0" smtClean="0"/>
              <a:t>the total resistance is 10%, and </a:t>
            </a:r>
          </a:p>
          <a:p>
            <a:pPr lvl="1"/>
            <a:r>
              <a:rPr lang="en-US" dirty="0" smtClean="0"/>
              <a:t>the altitude derating factor is 25%.</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4-5</a:t>
            </a:r>
            <a:endParaRPr lang="en-US" dirty="0"/>
          </a:p>
        </p:txBody>
      </p:sp>
      <p:sp>
        <p:nvSpPr>
          <p:cNvPr id="3" name="Content Placeholder 2"/>
          <p:cNvSpPr>
            <a:spLocks noGrp="1"/>
          </p:cNvSpPr>
          <p:nvPr>
            <p:ph idx="1"/>
          </p:nvPr>
        </p:nvSpPr>
        <p:spPr/>
        <p:txBody>
          <a:bodyPr>
            <a:normAutofit/>
          </a:bodyPr>
          <a:lstStyle/>
          <a:p>
            <a:r>
              <a:rPr lang="en-US" dirty="0" smtClean="0"/>
              <a:t> </a:t>
            </a:r>
            <a:r>
              <a:rPr lang="en-US" b="1" dirty="0" smtClean="0"/>
              <a:t>Solution</a:t>
            </a:r>
            <a:endParaRPr lang="en-US" dirty="0" smtClean="0"/>
          </a:p>
          <a:p>
            <a:pPr lvl="1"/>
            <a:r>
              <a:rPr lang="en-US" dirty="0" smtClean="0"/>
              <a:t>Start on the top scale with a weight of 150,000 lb (68000 kg), drop vertically to intersect the 10% total grade line, and move horizontally to find a required pull of 15,000 lb (6800 kg) on the left scale.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Resistance </a:t>
            </a:r>
            <a:r>
              <a:rPr lang="en-US" dirty="0"/>
              <a:t>may be expressed in </a:t>
            </a:r>
            <a:r>
              <a:rPr lang="en-US" dirty="0" smtClean="0"/>
              <a:t>either:</a:t>
            </a:r>
          </a:p>
          <a:p>
            <a:pPr lvl="1"/>
            <a:r>
              <a:rPr lang="en-US" dirty="0" smtClean="0"/>
              <a:t>pounds </a:t>
            </a:r>
            <a:r>
              <a:rPr lang="en-US" dirty="0"/>
              <a:t>per ton of vehicle weight (kilograms per metric ton) or </a:t>
            </a:r>
            <a:r>
              <a:rPr lang="en-US" dirty="0" smtClean="0"/>
              <a:t>in </a:t>
            </a:r>
          </a:p>
          <a:p>
            <a:pPr lvl="1"/>
            <a:r>
              <a:rPr lang="en-US" dirty="0" smtClean="0"/>
              <a:t>pounds </a:t>
            </a:r>
            <a:r>
              <a:rPr lang="en-US" dirty="0"/>
              <a:t>(kilograms). </a:t>
            </a:r>
          </a:p>
          <a:p>
            <a:pPr lvl="0"/>
            <a:r>
              <a:rPr lang="en-US" dirty="0"/>
              <a:t>To avoid confusion, the term </a:t>
            </a:r>
            <a:r>
              <a:rPr lang="en-US" i="1" dirty="0"/>
              <a:t>resistance factor </a:t>
            </a:r>
            <a:r>
              <a:rPr lang="en-US" dirty="0"/>
              <a:t>will be used in this chapter to denote resistance in </a:t>
            </a:r>
            <a:r>
              <a:rPr lang="en-US" dirty="0" err="1"/>
              <a:t>Ib</a:t>
            </a:r>
            <a:r>
              <a:rPr lang="en-US" dirty="0"/>
              <a:t>/ton (kg/t). </a:t>
            </a:r>
          </a:p>
          <a:p>
            <a:pPr lvl="0"/>
            <a:r>
              <a:rPr lang="en-US" i="1" dirty="0"/>
              <a:t>Rolling resistance </a:t>
            </a:r>
            <a:r>
              <a:rPr lang="en-US" dirty="0"/>
              <a:t>is primarily due </a:t>
            </a:r>
            <a:r>
              <a:rPr lang="en-US" dirty="0" smtClean="0"/>
              <a:t>to:</a:t>
            </a:r>
          </a:p>
          <a:p>
            <a:pPr lvl="1"/>
            <a:r>
              <a:rPr lang="en-US" dirty="0" smtClean="0"/>
              <a:t>tire </a:t>
            </a:r>
            <a:r>
              <a:rPr lang="en-US" dirty="0"/>
              <a:t>flexing and </a:t>
            </a:r>
            <a:endParaRPr lang="en-US" dirty="0" smtClean="0"/>
          </a:p>
          <a:p>
            <a:pPr lvl="1"/>
            <a:r>
              <a:rPr lang="en-US" dirty="0" smtClean="0"/>
              <a:t>penetration </a:t>
            </a:r>
            <a:r>
              <a:rPr lang="en-US" dirty="0"/>
              <a:t>of the travel surface.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 4-5</a:t>
            </a:r>
            <a:endParaRPr lang="en-US" dirty="0"/>
          </a:p>
        </p:txBody>
      </p:sp>
      <p:sp>
        <p:nvSpPr>
          <p:cNvPr id="3" name="Content Placeholder 2"/>
          <p:cNvSpPr>
            <a:spLocks noGrp="1"/>
          </p:cNvSpPr>
          <p:nvPr>
            <p:ph idx="1"/>
          </p:nvPr>
        </p:nvSpPr>
        <p:spPr/>
        <p:txBody>
          <a:bodyPr>
            <a:normAutofit/>
          </a:bodyPr>
          <a:lstStyle/>
          <a:p>
            <a:pPr lvl="1"/>
            <a:r>
              <a:rPr lang="en-US" dirty="0" smtClean="0"/>
              <a:t>Divide 15,000 lb (6800 kg) by 0.75 (1 - derating factor) to obtain an adjusted required pull of 20,000 lb (9080 kg). </a:t>
            </a:r>
          </a:p>
          <a:p>
            <a:pPr lvl="1"/>
            <a:r>
              <a:rPr lang="en-US" dirty="0" smtClean="0"/>
              <a:t>Enter the left scale at 20,000 lb (9080 kg) and move horizontally to intersect the first, second, and third gear curves. </a:t>
            </a:r>
          </a:p>
          <a:p>
            <a:pPr lvl="1"/>
            <a:r>
              <a:rPr lang="en-US" dirty="0" smtClean="0"/>
              <a:t>Drop vertically from the point of intersection with the third gear curve to find a maximum speed of 6 mi/h (10 km/h).</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FIGURE 4-2: Wheel scraper performance curve. (Courtesy of Caterpillar Inc.)</a:t>
            </a:r>
            <a:endParaRPr lang="en-US" sz="28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51</a:t>
            </a:fld>
            <a:endParaRPr lang="en-US"/>
          </a:p>
        </p:txBody>
      </p:sp>
      <p:pic>
        <p:nvPicPr>
          <p:cNvPr id="6" name="Picture 5"/>
          <p:cNvPicPr/>
          <p:nvPr/>
        </p:nvPicPr>
        <p:blipFill>
          <a:blip r:embed="rId2" cstate="print"/>
          <a:srcRect l="1929" r="3006"/>
          <a:stretch>
            <a:fillRect/>
          </a:stretch>
        </p:blipFill>
        <p:spPr bwMode="auto">
          <a:xfrm>
            <a:off x="2286000" y="1447800"/>
            <a:ext cx="4262028" cy="5204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0"/>
            <a:r>
              <a:rPr lang="en-US" dirty="0" smtClean="0"/>
              <a:t>Figure 4-3 illustrates a typical retarder curve. </a:t>
            </a:r>
          </a:p>
          <a:p>
            <a:pPr lvl="1"/>
            <a:r>
              <a:rPr lang="en-US" dirty="0" smtClean="0"/>
              <a:t>In this case, it is the retarder curve for the tractor-scraper whose performance curve is shown in Figure 4-2. </a:t>
            </a:r>
          </a:p>
          <a:p>
            <a:pPr lvl="1"/>
            <a:r>
              <a:rPr lang="en-US" dirty="0" smtClean="0"/>
              <a:t>The retarder curve is read in a manner similar to the performance curve. </a:t>
            </a:r>
          </a:p>
          <a:p>
            <a:pPr lvl="2"/>
            <a:r>
              <a:rPr lang="en-US" dirty="0" smtClean="0"/>
              <a:t>Remember, however, that in this case the vertical scale represents </a:t>
            </a:r>
            <a:r>
              <a:rPr lang="en-US" i="1" dirty="0" smtClean="0"/>
              <a:t>negative </a:t>
            </a:r>
            <a:r>
              <a:rPr lang="en-US" dirty="0" smtClean="0"/>
              <a:t>total resistance.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of Performance and Retarder Curves</a:t>
            </a:r>
            <a:endParaRPr lang="en-US" dirty="0"/>
          </a:p>
        </p:txBody>
      </p:sp>
      <p:sp>
        <p:nvSpPr>
          <p:cNvPr id="3" name="Content Placeholder 2"/>
          <p:cNvSpPr>
            <a:spLocks noGrp="1"/>
          </p:cNvSpPr>
          <p:nvPr>
            <p:ph idx="1"/>
          </p:nvPr>
        </p:nvSpPr>
        <p:spPr/>
        <p:txBody>
          <a:bodyPr>
            <a:normAutofit/>
          </a:bodyPr>
          <a:lstStyle/>
          <a:p>
            <a:pPr lvl="0"/>
            <a:r>
              <a:rPr lang="en-US" dirty="0" smtClean="0"/>
              <a:t>After finding the intersection of the vehicle weight with effective grade,</a:t>
            </a:r>
          </a:p>
          <a:p>
            <a:pPr lvl="1"/>
            <a:r>
              <a:rPr lang="en-US" dirty="0" smtClean="0"/>
              <a:t>move horizontally until you intersect the retarder curve. </a:t>
            </a:r>
          </a:p>
          <a:p>
            <a:pPr lvl="1"/>
            <a:r>
              <a:rPr lang="en-US" dirty="0" smtClean="0"/>
              <a:t>Drop vertically from this point to find the maximum speed at which the vehicle should be operated.</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FIGURE 4-3: Wheel scraper retarder curve. (Courtesy of Caterpillar Inc.)</a:t>
            </a:r>
            <a:endParaRPr lang="en-US" sz="32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54</a:t>
            </a:fld>
            <a:endParaRPr lang="en-US"/>
          </a:p>
        </p:txBody>
      </p:sp>
      <p:pic>
        <p:nvPicPr>
          <p:cNvPr id="6" name="Picture 5"/>
          <p:cNvPicPr/>
          <p:nvPr/>
        </p:nvPicPr>
        <p:blipFill>
          <a:blip r:embed="rId2" cstate="print"/>
          <a:srcRect/>
          <a:stretch>
            <a:fillRect/>
          </a:stretch>
        </p:blipFill>
        <p:spPr bwMode="auto">
          <a:xfrm>
            <a:off x="1600200" y="1328058"/>
            <a:ext cx="6248400" cy="5301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Estimating Travel Time </a:t>
            </a:r>
            <a:endParaRPr lang="en-US" dirty="0"/>
          </a:p>
        </p:txBody>
      </p:sp>
      <p:sp>
        <p:nvSpPr>
          <p:cNvPr id="3" name="Content Placeholder 2"/>
          <p:cNvSpPr>
            <a:spLocks noGrp="1"/>
          </p:cNvSpPr>
          <p:nvPr>
            <p:ph idx="1"/>
          </p:nvPr>
        </p:nvSpPr>
        <p:spPr/>
        <p:txBody>
          <a:bodyPr>
            <a:normAutofit/>
          </a:bodyPr>
          <a:lstStyle/>
          <a:p>
            <a:pPr lvl="0"/>
            <a:r>
              <a:rPr lang="en-US" dirty="0" smtClean="0"/>
              <a:t>The maximum speed that a vehicle can maintain over a section of the haul route cannot be used for calculating travel time over the section, </a:t>
            </a:r>
          </a:p>
          <a:p>
            <a:pPr lvl="1"/>
            <a:r>
              <a:rPr lang="en-US" dirty="0" smtClean="0"/>
              <a:t>because it does not include vehicle acceleration and deceleration.</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Estimating Travel Time </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effectLst>
                  <a:outerShdw blurRad="38100" dist="38100" dir="2700000" algn="tl">
                    <a:srgbClr val="000000">
                      <a:alpha val="43137"/>
                    </a:srgbClr>
                  </a:outerShdw>
                </a:effectLst>
              </a:rPr>
              <a:t>One Method </a:t>
            </a:r>
            <a:r>
              <a:rPr lang="en-US" dirty="0" smtClean="0"/>
              <a:t>for accounting for acceleration and deceleration is:</a:t>
            </a:r>
          </a:p>
          <a:p>
            <a:pPr lvl="1"/>
            <a:r>
              <a:rPr lang="en-US" dirty="0" smtClean="0"/>
              <a:t>to multiply the maximum vehicle speed by an average speed factor from Table 4-3 to obtain an average vehicle speed for the section. </a:t>
            </a:r>
          </a:p>
          <a:p>
            <a:pPr lvl="1"/>
            <a:r>
              <a:rPr lang="en-US" dirty="0" smtClean="0"/>
              <a:t>Travel time for the section is then found by dividing the section length by the average vehicle speed. </a:t>
            </a:r>
          </a:p>
          <a:p>
            <a:pPr lvl="1"/>
            <a:r>
              <a:rPr lang="en-US" dirty="0" smtClean="0"/>
              <a:t>When a section of the haul route involves both starting from rest and coming to a stop, the average speed factor from the first column of Table 4-3 should be applied twice (i.e., use the square of the table value) for that section.</a:t>
            </a:r>
          </a:p>
          <a:p>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Estimating Travel Time </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effectLst>
                  <a:outerShdw blurRad="38100" dist="38100" dir="2700000" algn="tl">
                    <a:srgbClr val="000000">
                      <a:alpha val="43137"/>
                    </a:srgbClr>
                  </a:outerShdw>
                </a:effectLst>
              </a:rPr>
              <a:t>Second Method </a:t>
            </a:r>
            <a:r>
              <a:rPr lang="en-US" dirty="0" smtClean="0"/>
              <a:t>for estimating travel time over a section of haul route is :</a:t>
            </a:r>
          </a:p>
          <a:p>
            <a:pPr lvl="1"/>
            <a:r>
              <a:rPr lang="en-US" dirty="0" smtClean="0"/>
              <a:t>to use the travel-time curves provided by some manufacturers. </a:t>
            </a:r>
          </a:p>
          <a:p>
            <a:pPr lvl="1"/>
            <a:r>
              <a:rPr lang="en-US" dirty="0" smtClean="0"/>
              <a:t>Separate travel-time curves are prepared for loaded (rated payload) and empty conditions, as shown in Figures 4-4 and 4-5.</a:t>
            </a:r>
          </a:p>
          <a:p>
            <a:pPr lvl="1"/>
            <a:r>
              <a:rPr lang="en-US" dirty="0" smtClean="0"/>
              <a:t>To adjust for altitude </a:t>
            </a:r>
            <a:r>
              <a:rPr lang="en-US" dirty="0" err="1" smtClean="0"/>
              <a:t>deration</a:t>
            </a:r>
            <a:r>
              <a:rPr lang="en-US" dirty="0" smtClean="0"/>
              <a:t> when using travel-time curves, multiply the time obtained from the curve by the quantity "1+ </a:t>
            </a:r>
            <a:r>
              <a:rPr lang="en-US" dirty="0" err="1" smtClean="0"/>
              <a:t>derating</a:t>
            </a:r>
            <a:r>
              <a:rPr lang="en-US" dirty="0" smtClean="0"/>
              <a:t> factor" to obtain the adjusted travel time.</a:t>
            </a:r>
          </a:p>
          <a:p>
            <a:pPr lvl="1">
              <a:buNone/>
            </a:pPr>
            <a:r>
              <a:rPr lang="en-US" dirty="0" smtClean="0"/>
              <a:t>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4-3: Average speed factors</a:t>
            </a:r>
            <a:endParaRPr lang="en-US"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58</a:t>
            </a:fld>
            <a:endParaRPr lang="en-US"/>
          </a:p>
        </p:txBody>
      </p:sp>
      <p:pic>
        <p:nvPicPr>
          <p:cNvPr id="6" name="Picture 5"/>
          <p:cNvPicPr/>
          <p:nvPr/>
        </p:nvPicPr>
        <p:blipFill>
          <a:blip r:embed="rId2" cstate="print"/>
          <a:srcRect/>
          <a:stretch>
            <a:fillRect/>
          </a:stretch>
        </p:blipFill>
        <p:spPr bwMode="auto">
          <a:xfrm>
            <a:off x="609600" y="1676400"/>
            <a:ext cx="7848600" cy="4286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FIGURE 4-4: </a:t>
            </a:r>
            <a:r>
              <a:rPr lang="en-US" sz="3600" dirty="0" smtClean="0"/>
              <a:t>Scraper travel-loaded.</a:t>
            </a:r>
            <a:br>
              <a:rPr lang="en-US" sz="3600" dirty="0" smtClean="0"/>
            </a:br>
            <a:r>
              <a:rPr lang="en-US" sz="2800" dirty="0" smtClean="0"/>
              <a:t>(Courtesy of Caterpillar Inc.)</a:t>
            </a:r>
            <a:endParaRPr lang="en-US" sz="36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59</a:t>
            </a:fld>
            <a:endParaRPr lang="en-US"/>
          </a:p>
        </p:txBody>
      </p:sp>
      <p:pic>
        <p:nvPicPr>
          <p:cNvPr id="6" name="Picture 5"/>
          <p:cNvPicPr/>
          <p:nvPr/>
        </p:nvPicPr>
        <p:blipFill>
          <a:blip r:embed="rId2" cstate="print"/>
          <a:srcRect/>
          <a:stretch>
            <a:fillRect/>
          </a:stretch>
        </p:blipFill>
        <p:spPr bwMode="auto">
          <a:xfrm>
            <a:off x="1066800" y="1676400"/>
            <a:ext cx="7467600" cy="4725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rolling resistance </a:t>
            </a:r>
            <a:r>
              <a:rPr lang="en-US" dirty="0" smtClean="0"/>
              <a:t>factor:</a:t>
            </a:r>
          </a:p>
          <a:p>
            <a:pPr lvl="1"/>
            <a:r>
              <a:rPr lang="en-US" dirty="0" smtClean="0"/>
              <a:t>for </a:t>
            </a:r>
            <a:r>
              <a:rPr lang="en-US" dirty="0"/>
              <a:t>a rubber-tired vehicle equipped with conventional tires moving over a hard, smooth, level surface </a:t>
            </a:r>
            <a:r>
              <a:rPr lang="en-US" dirty="0" smtClean="0"/>
              <a:t>= </a:t>
            </a:r>
            <a:r>
              <a:rPr lang="en-US" dirty="0"/>
              <a:t>40 </a:t>
            </a:r>
            <a:r>
              <a:rPr lang="en-US" dirty="0" err="1"/>
              <a:t>Ib</a:t>
            </a:r>
            <a:r>
              <a:rPr lang="en-US" dirty="0"/>
              <a:t>/ton of vehicle weight (20 kg/t). </a:t>
            </a:r>
          </a:p>
          <a:p>
            <a:pPr lvl="1"/>
            <a:r>
              <a:rPr lang="en-US" dirty="0"/>
              <a:t>For vehicles equipped with radial tires, the rolling resistance factor </a:t>
            </a:r>
            <a:r>
              <a:rPr lang="en-US" dirty="0" smtClean="0"/>
              <a:t>= </a:t>
            </a:r>
            <a:r>
              <a:rPr lang="en-US" dirty="0"/>
              <a:t>30 </a:t>
            </a:r>
            <a:r>
              <a:rPr lang="en-US" dirty="0" err="1"/>
              <a:t>Ib</a:t>
            </a:r>
            <a:r>
              <a:rPr lang="en-US" dirty="0"/>
              <a:t>/ton (15 kg/t). </a:t>
            </a:r>
          </a:p>
          <a:p>
            <a:pPr lvl="1"/>
            <a:r>
              <a:rPr lang="en-US" dirty="0" smtClean="0"/>
              <a:t>It increases </a:t>
            </a:r>
            <a:r>
              <a:rPr lang="en-US" dirty="0"/>
              <a:t>about 30 lb/ton (15 kg/t) for each inch (2.5 cm) of tire penetration.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FIGURE 4-5:</a:t>
            </a:r>
            <a:r>
              <a:rPr lang="en-US" sz="3600" dirty="0" smtClean="0"/>
              <a:t> Scraper travel time-empty. </a:t>
            </a:r>
            <a:r>
              <a:rPr lang="en-US" sz="2800" dirty="0" smtClean="0"/>
              <a:t>(Courtesy of Caterpillar Inc.)</a:t>
            </a:r>
            <a:endParaRPr lang="en-US" sz="36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60</a:t>
            </a:fld>
            <a:endParaRPr lang="en-US"/>
          </a:p>
        </p:txBody>
      </p:sp>
      <p:pic>
        <p:nvPicPr>
          <p:cNvPr id="6" name="Picture 5"/>
          <p:cNvPicPr/>
          <p:nvPr/>
        </p:nvPicPr>
        <p:blipFill>
          <a:blip r:embed="rId2" cstate="print"/>
          <a:srcRect/>
          <a:stretch>
            <a:fillRect/>
          </a:stretch>
        </p:blipFill>
        <p:spPr bwMode="auto">
          <a:xfrm>
            <a:off x="685800" y="1524000"/>
            <a:ext cx="7772400" cy="4753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a:bodyPr>
          <a:lstStyle/>
          <a:p>
            <a:pPr lvl="0"/>
            <a:r>
              <a:rPr lang="en-US" dirty="0" smtClean="0"/>
              <a:t>This </a:t>
            </a:r>
            <a:r>
              <a:rPr lang="en-US" dirty="0"/>
              <a:t>leads to the following equation for estimating rolling resistance factors:</a:t>
            </a:r>
          </a:p>
          <a:p>
            <a:pPr lvl="1"/>
            <a:r>
              <a:rPr lang="en-US" dirty="0"/>
              <a:t>Rolling resistance factor (lb/ton) = 40 + (30 × in. penetration) 	(4-3A</a:t>
            </a:r>
            <a:r>
              <a:rPr lang="en-US" dirty="0" smtClean="0"/>
              <a:t>)</a:t>
            </a:r>
          </a:p>
          <a:p>
            <a:pPr lvl="1"/>
            <a:r>
              <a:rPr lang="en-US" dirty="0" smtClean="0"/>
              <a:t>Rolling resistance factor (kg/t) = 20 + (6 × cm penetration)	(4-3B)</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Rolling Resistance</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rolling resistance in pounds (kilograms</a:t>
            </a:r>
            <a:r>
              <a:rPr lang="en-US" dirty="0" smtClean="0"/>
              <a:t>)</a:t>
            </a:r>
          </a:p>
          <a:p>
            <a:pPr>
              <a:buNone/>
            </a:pPr>
            <a:r>
              <a:rPr lang="en-US" dirty="0" smtClean="0"/>
              <a:t>     = the </a:t>
            </a:r>
            <a:r>
              <a:rPr lang="en-US" dirty="0"/>
              <a:t>rolling resistance factor </a:t>
            </a:r>
            <a:r>
              <a:rPr lang="en-US" dirty="0" smtClean="0"/>
              <a:t>× </a:t>
            </a:r>
            <a:r>
              <a:rPr lang="en-US" dirty="0"/>
              <a:t>the vehicle's weight in tons (metric tons).</a:t>
            </a:r>
          </a:p>
          <a:p>
            <a:pPr lvl="0"/>
            <a:r>
              <a:rPr lang="en-US" dirty="0"/>
              <a:t>Table 4-1 provides typical values for the rolling resistance factor in construction situations. </a:t>
            </a:r>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TABLE 4-1 Typical values of rolling resistance factor</a:t>
            </a:r>
            <a:endParaRPr lang="en-US" sz="2800" dirty="0"/>
          </a:p>
        </p:txBody>
      </p:sp>
      <p:sp>
        <p:nvSpPr>
          <p:cNvPr id="4" name="Footer Placeholder 3"/>
          <p:cNvSpPr>
            <a:spLocks noGrp="1"/>
          </p:cNvSpPr>
          <p:nvPr>
            <p:ph type="ftr" sz="quarter" idx="11"/>
          </p:nvPr>
        </p:nvSpPr>
        <p:spPr/>
        <p:txBody>
          <a:bodyPr/>
          <a:lstStyle/>
          <a:p>
            <a:r>
              <a:rPr lang="en-US" smtClean="0"/>
              <a:t>CE 417 King Saud University</a:t>
            </a:r>
            <a:endParaRPr lang="en-US"/>
          </a:p>
        </p:txBody>
      </p:sp>
      <p:sp>
        <p:nvSpPr>
          <p:cNvPr id="5" name="Slide Number Placeholder 4"/>
          <p:cNvSpPr>
            <a:spLocks noGrp="1"/>
          </p:cNvSpPr>
          <p:nvPr>
            <p:ph type="sldNum" sz="quarter" idx="12"/>
          </p:nvPr>
        </p:nvSpPr>
        <p:spPr/>
        <p:txBody>
          <a:bodyPr/>
          <a:lstStyle/>
          <a:p>
            <a:fld id="{FBD81154-3B9D-42FD-98AD-A0A0F7745722}" type="slidenum">
              <a:rPr lang="en-US" smtClean="0"/>
              <a:pPr/>
              <a:t>9</a:t>
            </a:fld>
            <a:endParaRPr lang="en-US"/>
          </a:p>
        </p:txBody>
      </p:sp>
      <p:pic>
        <p:nvPicPr>
          <p:cNvPr id="6" name="Picture 5"/>
          <p:cNvPicPr/>
          <p:nvPr/>
        </p:nvPicPr>
        <p:blipFill>
          <a:blip r:embed="rId2" cstate="print"/>
          <a:srcRect t="15517"/>
          <a:stretch>
            <a:fillRect/>
          </a:stretch>
        </p:blipFill>
        <p:spPr bwMode="auto">
          <a:xfrm>
            <a:off x="381000" y="1828800"/>
            <a:ext cx="8381999"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09F85E-A8EB-43A6-8120-20EF377878D0}">
  <ds:schemaRefs>
    <ds:schemaRef ds:uri="http://schemas.microsoft.com/office/2006/metadata/properties"/>
  </ds:schemaRefs>
</ds:datastoreItem>
</file>

<file path=customXml/itemProps2.xml><?xml version="1.0" encoding="utf-8"?>
<ds:datastoreItem xmlns:ds="http://schemas.openxmlformats.org/officeDocument/2006/customXml" ds:itemID="{234589D3-A951-4A5A-A031-78A91BC45E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69B1F72-376F-44D8-9D25-5189122BB6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307</TotalTime>
  <Words>2976</Words>
  <Application>Microsoft Office PowerPoint</Application>
  <PresentationFormat>On-screen Show (4:3)</PresentationFormat>
  <Paragraphs>385</Paragraphs>
  <Slides>60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Microsoft Equation 3.0</vt:lpstr>
      <vt:lpstr>Chapter 4 </vt:lpstr>
      <vt:lpstr>4-1 ESTIMATINGEQUIPMENT TRAVEL TIME</vt:lpstr>
      <vt:lpstr>4-1 ESTIMATINGEQUIPMENT TRAVEL TIME</vt:lpstr>
      <vt:lpstr>Rolling Resistance</vt:lpstr>
      <vt:lpstr>Rolling Resistance</vt:lpstr>
      <vt:lpstr>Rolling Resistance</vt:lpstr>
      <vt:lpstr>Rolling Resistance</vt:lpstr>
      <vt:lpstr>Rolling Resistance</vt:lpstr>
      <vt:lpstr>TABLE 4-1 Typical values of rolling resistance factor</vt:lpstr>
      <vt:lpstr>Rolling Resistance</vt:lpstr>
      <vt:lpstr>Rolling Resistance</vt:lpstr>
      <vt:lpstr>Grade Resistance</vt:lpstr>
      <vt:lpstr>Grade Resistance</vt:lpstr>
      <vt:lpstr>Grade Resistance</vt:lpstr>
      <vt:lpstr>Grade Resistance</vt:lpstr>
      <vt:lpstr>Grade Resistance</vt:lpstr>
      <vt:lpstr>Effective Grade</vt:lpstr>
      <vt:lpstr>Effective Grade</vt:lpstr>
      <vt:lpstr>EXAMPLE 4-1</vt:lpstr>
      <vt:lpstr>EXAMPLE 4-1</vt:lpstr>
      <vt:lpstr>EXAMPLE 4-1</vt:lpstr>
      <vt:lpstr>EXAMPLE 4-2</vt:lpstr>
      <vt:lpstr>EXAMPLE 4-2</vt:lpstr>
      <vt:lpstr>Effect of Altitude</vt:lpstr>
      <vt:lpstr>Effect of Altitude</vt:lpstr>
      <vt:lpstr>Effect of Altitude</vt:lpstr>
      <vt:lpstr>Effect of Altitude</vt:lpstr>
      <vt:lpstr>Effect of Traction</vt:lpstr>
      <vt:lpstr>Effect of Traction</vt:lpstr>
      <vt:lpstr>Effect of Traction</vt:lpstr>
      <vt:lpstr>Effect of Traction</vt:lpstr>
      <vt:lpstr>TABLE 4-2: Typical values of coefficient of Traction</vt:lpstr>
      <vt:lpstr>EXAMPLE 4-3</vt:lpstr>
      <vt:lpstr>EXAMPLE 4-3</vt:lpstr>
      <vt:lpstr>EXAMPLE 4-3</vt:lpstr>
      <vt:lpstr>EXAMPLE 4-3</vt:lpstr>
      <vt:lpstr>Use of Performance and Retarder Curves</vt:lpstr>
      <vt:lpstr>Use of Performance and Retarder Curves</vt:lpstr>
      <vt:lpstr>Use of Performance and Retarder Curves</vt:lpstr>
      <vt:lpstr>Use of Performance and Retarder Curves</vt:lpstr>
      <vt:lpstr>FIGURE 4-1: Typical crawler tractor performance curve.</vt:lpstr>
      <vt:lpstr>EXAMPLE 4-4</vt:lpstr>
      <vt:lpstr>Use of Performance and Retarder Curves</vt:lpstr>
      <vt:lpstr>Use of Performance and Retarder Curves</vt:lpstr>
      <vt:lpstr>Use of Performance and Retarder Curves</vt:lpstr>
      <vt:lpstr>Use of Performance and Retarder Curves</vt:lpstr>
      <vt:lpstr>Use of Performance and Retarder Curves</vt:lpstr>
      <vt:lpstr>EXAMPLE 4-5</vt:lpstr>
      <vt:lpstr>EXAMPLE 4-5</vt:lpstr>
      <vt:lpstr>EXAMPLE 4-5</vt:lpstr>
      <vt:lpstr>FIGURE 4-2: Wheel scraper performance curve. (Courtesy of Caterpillar Inc.)</vt:lpstr>
      <vt:lpstr>Use of Performance and Retarder Curves</vt:lpstr>
      <vt:lpstr>Use of Performance and Retarder Curves</vt:lpstr>
      <vt:lpstr>FIGURE 4-3: Wheel scraper retarder curve. (Courtesy of Caterpillar Inc.)</vt:lpstr>
      <vt:lpstr>Estimating Travel Time </vt:lpstr>
      <vt:lpstr>Estimating Travel Time </vt:lpstr>
      <vt:lpstr>Estimating Travel Time </vt:lpstr>
      <vt:lpstr>Table 4-3: Average speed factors</vt:lpstr>
      <vt:lpstr>FIGURE 4-4: Scraper travel-loaded. (Courtesy of Caterpillar Inc.)</vt:lpstr>
      <vt:lpstr>FIGURE 4-5: Scraper travel time-empty. (Courtesy of Caterpillar Inc.)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Windows User</dc:creator>
  <cp:lastModifiedBy>Aldafer</cp:lastModifiedBy>
  <cp:revision>53</cp:revision>
  <dcterms:created xsi:type="dcterms:W3CDTF">2009-10-16T18:09:23Z</dcterms:created>
  <dcterms:modified xsi:type="dcterms:W3CDTF">2011-10-11T11:03:53Z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