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58" r:id="rId7"/>
    <p:sldId id="260" r:id="rId8"/>
    <p:sldId id="264" r:id="rId9"/>
    <p:sldId id="262" r:id="rId10"/>
    <p:sldId id="259" r:id="rId11"/>
    <p:sldId id="261" r:id="rId12"/>
    <p:sldId id="263" r:id="rId13"/>
    <p:sldId id="266" r:id="rId14"/>
    <p:sldId id="265" r:id="rId15"/>
    <p:sldId id="268" r:id="rId16"/>
    <p:sldId id="267" r:id="rId17"/>
    <p:sldId id="314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91" r:id="rId35"/>
    <p:sldId id="292" r:id="rId36"/>
    <p:sldId id="289" r:id="rId37"/>
    <p:sldId id="290" r:id="rId38"/>
    <p:sldId id="297" r:id="rId39"/>
    <p:sldId id="304" r:id="rId40"/>
    <p:sldId id="307" r:id="rId41"/>
    <p:sldId id="306" r:id="rId42"/>
    <p:sldId id="305" r:id="rId43"/>
    <p:sldId id="308" r:id="rId44"/>
    <p:sldId id="310" r:id="rId45"/>
    <p:sldId id="309" r:id="rId46"/>
    <p:sldId id="311" r:id="rId47"/>
    <p:sldId id="312" r:id="rId48"/>
    <p:sldId id="31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8855-682B-463B-93A6-C5592281E5B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BCF-9795-495E-922C-AFFF5F6EA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E165-9B12-4906-8DD0-8B621210B611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D22-6A5C-4C54-90FA-329469377A53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5E3E-5273-4087-BD37-9D22B8EE449A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3FA-12CF-44B0-A367-1592A804B836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60D9-CB61-4467-AD59-E724E80857E8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0065-57B3-4310-B774-FE4386C313C4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AFD7-3760-424F-9611-3A1381D5FF3E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009-7EF1-4FD6-8B6A-85B0B8DFC703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EE98-F9AD-468D-BC20-A77876186F48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C05-A1F3-4DF6-9DA1-E8FD355D6A82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1F54-0FC3-498F-B040-6B47C500615E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CDFB-CFF1-40EC-BB95-FB62A702BBF5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Chapter 4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Loading and Hauling</a:t>
            </a:r>
          </a:p>
          <a:p>
            <a:r>
              <a:rPr lang="en-US" sz="4800" b="1" i="1" dirty="0" smtClean="0"/>
              <a:t>Part 2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89263"/>
            <a:ext cx="7010400" cy="541153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4-7: Common types of dozer blades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Angling the blade is helpful in 3 purposes:</a:t>
            </a:r>
          </a:p>
          <a:p>
            <a:pPr lvl="1"/>
            <a:r>
              <a:rPr lang="en-US" dirty="0" smtClean="0"/>
              <a:t>side-hill cutting, </a:t>
            </a:r>
          </a:p>
          <a:p>
            <a:pPr lvl="1"/>
            <a:r>
              <a:rPr lang="en-US" dirty="0" smtClean="0"/>
              <a:t>ditching, and </a:t>
            </a:r>
          </a:p>
          <a:p>
            <a:pPr lvl="1"/>
            <a:r>
              <a:rPr lang="en-US" dirty="0" smtClean="0"/>
              <a:t>moving material laterally. </a:t>
            </a:r>
          </a:p>
          <a:p>
            <a:pPr lvl="0"/>
            <a:r>
              <a:rPr lang="en-US" dirty="0" smtClean="0"/>
              <a:t>All the blades shown in Figure 4-7 may be tilted except the cushion blade. </a:t>
            </a:r>
          </a:p>
          <a:p>
            <a:pPr lvl="0"/>
            <a:r>
              <a:rPr lang="en-US" dirty="0" smtClean="0"/>
              <a:t>However, only the angle blade may be angled.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6015" b="18584"/>
          <a:stretch>
            <a:fillRect/>
          </a:stretch>
        </p:blipFill>
        <p:spPr bwMode="auto">
          <a:xfrm>
            <a:off x="304800" y="2209800"/>
            <a:ext cx="838614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0" y="4495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4-8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Dozer blade adjustments.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two indicators of potential dozer performance are based on the ratio of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tractor power</a:t>
            </a:r>
            <a:r>
              <a:rPr lang="en-US" dirty="0" smtClean="0"/>
              <a:t> to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 size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These indicators are :</a:t>
            </a:r>
          </a:p>
          <a:p>
            <a:pPr lvl="1"/>
            <a:r>
              <a:rPr lang="en-US" u="sng" dirty="0" smtClean="0"/>
              <a:t>horsepower per foot of cutting edge</a:t>
            </a:r>
            <a:r>
              <a:rPr lang="en-US" dirty="0" smtClean="0"/>
              <a:t>: provides a measure of the blade's ability to penetrate hard soils and</a:t>
            </a:r>
          </a:p>
          <a:p>
            <a:pPr lvl="1"/>
            <a:r>
              <a:rPr lang="en-US" u="sng" dirty="0" smtClean="0"/>
              <a:t>horsepower per loose cubic yard </a:t>
            </a:r>
            <a:r>
              <a:rPr lang="en-US" dirty="0" smtClean="0"/>
              <a:t>rating: provides an indication of the blade's ability to push material once the blade is loaded..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wings on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blade </a:t>
            </a:r>
            <a:r>
              <a:rPr lang="en-US" dirty="0" smtClean="0"/>
              <a:t>(Figure 4-7) enable it to push a large volume of material over long distances.</a:t>
            </a:r>
          </a:p>
          <a:p>
            <a:pPr lvl="1"/>
            <a:r>
              <a:rPr lang="en-US" dirty="0" smtClean="0"/>
              <a:t>However, its low horsepower per foot of cutting edge and per cubic yard limit its ability to penetrate hard soils or to move heavy materials. </a:t>
            </a:r>
          </a:p>
          <a:p>
            <a:pPr lvl="0"/>
            <a:r>
              <a:rPr lang="en-US" dirty="0" smtClean="0"/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blade </a:t>
            </a:r>
            <a:r>
              <a:rPr lang="en-US" dirty="0" smtClean="0"/>
              <a:t>is considered the most versatile dozer blade.</a:t>
            </a:r>
          </a:p>
          <a:p>
            <a:pPr lvl="1"/>
            <a:r>
              <a:rPr lang="en-US" dirty="0" smtClean="0"/>
              <a:t>Its smaller size gives it good penetrating and load pushing ability.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Blades</a:t>
            </a:r>
          </a:p>
          <a:p>
            <a:pPr lvl="1"/>
            <a:r>
              <a:rPr lang="en-US" dirty="0" smtClean="0"/>
              <a:t>Have the ability of angle blades to angle approximately 25° to either side makes them very effective </a:t>
            </a:r>
            <a:r>
              <a:rPr lang="en-US" dirty="0" smtClean="0"/>
              <a:t>in:</a:t>
            </a:r>
          </a:p>
          <a:p>
            <a:pPr lvl="2"/>
            <a:r>
              <a:rPr lang="en-US" dirty="0" smtClean="0"/>
              <a:t>side </a:t>
            </a:r>
            <a:r>
              <a:rPr lang="en-US" dirty="0" smtClean="0"/>
              <a:t>hill cutting, </a:t>
            </a:r>
            <a:endParaRPr lang="en-US" dirty="0" smtClean="0"/>
          </a:p>
          <a:p>
            <a:pPr lvl="2"/>
            <a:r>
              <a:rPr lang="en-US" dirty="0" smtClean="0"/>
              <a:t>ditching</a:t>
            </a:r>
            <a:r>
              <a:rPr lang="en-US" dirty="0" smtClean="0"/>
              <a:t>, and </a:t>
            </a:r>
            <a:endParaRPr lang="en-US" dirty="0" smtClean="0"/>
          </a:p>
          <a:p>
            <a:pPr lvl="2"/>
            <a:r>
              <a:rPr lang="en-US" dirty="0" smtClean="0"/>
              <a:t>backfilling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They may also be used for rough grading and for moving material laterally.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cushion blade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is reinforced and equipped with shock absorbers to enable it to push-load scrapers. </a:t>
            </a:r>
          </a:p>
          <a:p>
            <a:pPr lvl="1"/>
            <a:r>
              <a:rPr lang="en-US" dirty="0" smtClean="0"/>
              <a:t>It may also be used for cleanup of the loading or dumping areas and for general dozing when not push-loading scrapers.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available types of dozer blades include:</a:t>
            </a:r>
          </a:p>
          <a:p>
            <a:pPr lvl="1"/>
            <a:r>
              <a:rPr lang="en-US" dirty="0" smtClean="0"/>
              <a:t> light-material U-blades, </a:t>
            </a:r>
          </a:p>
          <a:p>
            <a:pPr lvl="1"/>
            <a:r>
              <a:rPr lang="en-US" dirty="0" smtClean="0"/>
              <a:t>special clearing blades, and </a:t>
            </a:r>
          </a:p>
          <a:p>
            <a:pPr lvl="1"/>
            <a:r>
              <a:rPr lang="en-US" dirty="0" smtClean="0"/>
              <a:t>rip dozer blades (blades equipped with ripper shanks on each end).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Dozer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basic earthmoving production equation (Equation 2-1) may be applied in estimating dozer production. </a:t>
            </a:r>
          </a:p>
          <a:p>
            <a:pPr lvl="1"/>
            <a:r>
              <a:rPr lang="en-US" dirty="0" smtClean="0"/>
              <a:t>This method requires an estimate of the average blade load and the dozer cycle time. </a:t>
            </a:r>
          </a:p>
          <a:p>
            <a:pPr lvl="0"/>
            <a:r>
              <a:rPr lang="en-US" dirty="0" smtClean="0"/>
              <a:t>There are several methods available for estimating average blade load, including:</a:t>
            </a:r>
          </a:p>
          <a:p>
            <a:pPr lvl="1"/>
            <a:r>
              <a:rPr lang="en-US" dirty="0" smtClean="0"/>
              <a:t>the blade manufacturer's capacity rating, </a:t>
            </a:r>
          </a:p>
          <a:p>
            <a:pPr lvl="1"/>
            <a:r>
              <a:rPr lang="en-US" dirty="0" smtClean="0"/>
              <a:t>previous experience under similar conditions, and </a:t>
            </a:r>
          </a:p>
          <a:p>
            <a:pPr lvl="1"/>
            <a:r>
              <a:rPr lang="en-US" dirty="0" smtClean="0"/>
              <a:t>actual measurement of several typical loads.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Dozer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suggested method for calculating blade volume by measuring blade load is as follows:</a:t>
            </a:r>
          </a:p>
          <a:p>
            <a:pPr lvl="1"/>
            <a:r>
              <a:rPr lang="en-US" dirty="0" smtClean="0"/>
              <a:t>Doze a full blade load, then lift the blade while moving forward on a</a:t>
            </a:r>
          </a:p>
          <a:p>
            <a:pPr lvl="1"/>
            <a:r>
              <a:rPr lang="en-US" dirty="0" smtClean="0"/>
              <a:t>level surface until an even pile is formed.</a:t>
            </a:r>
          </a:p>
          <a:p>
            <a:pPr lvl="1"/>
            <a:r>
              <a:rPr lang="en-US" dirty="0" smtClean="0"/>
              <a:t>Measure the width of the pile (W) perpendicular to the blade and in line with the inside of each track or wheel. Average the two measurements.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4-2 DOZERS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section includes:</a:t>
            </a:r>
          </a:p>
          <a:p>
            <a:pPr lvl="1"/>
            <a:r>
              <a:rPr lang="en-US" b="1" dirty="0" smtClean="0"/>
              <a:t>Tractors and Dozers</a:t>
            </a:r>
            <a:endParaRPr lang="en-US" dirty="0" smtClean="0"/>
          </a:p>
          <a:p>
            <a:pPr lvl="1"/>
            <a:r>
              <a:rPr lang="en-US" b="1" dirty="0" smtClean="0"/>
              <a:t>Dozer Blades</a:t>
            </a:r>
            <a:endParaRPr lang="en-US" dirty="0" smtClean="0"/>
          </a:p>
          <a:p>
            <a:pPr lvl="1"/>
            <a:r>
              <a:rPr lang="en-US" b="1" dirty="0" smtClean="0"/>
              <a:t>Estimating Dozer Production</a:t>
            </a:r>
            <a:endParaRPr lang="en-US" dirty="0" smtClean="0"/>
          </a:p>
          <a:p>
            <a:pPr lvl="1"/>
            <a:r>
              <a:rPr lang="en-US" b="1" dirty="0" smtClean="0"/>
              <a:t>Job Management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Dozer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Measure the height (H) of the pile in a similar manner. </a:t>
            </a:r>
          </a:p>
          <a:p>
            <a:pPr lvl="1"/>
            <a:r>
              <a:rPr lang="en-US" dirty="0" smtClean="0"/>
              <a:t>Measure the length of the pile parallel to the blade.</a:t>
            </a:r>
          </a:p>
          <a:p>
            <a:pPr lvl="1"/>
            <a:r>
              <a:rPr lang="en-US" dirty="0" smtClean="0"/>
              <a:t>Calculate blade volume using Equation 4-10.</a:t>
            </a:r>
          </a:p>
          <a:p>
            <a:pPr lvl="2"/>
            <a:r>
              <a:rPr lang="en-US" dirty="0" smtClean="0"/>
              <a:t>Blade load (LCY) = 0.0139 × </a:t>
            </a:r>
            <a:r>
              <a:rPr lang="en-US" i="1" dirty="0" smtClean="0"/>
              <a:t>H </a:t>
            </a:r>
            <a:r>
              <a:rPr lang="en-US" dirty="0" smtClean="0"/>
              <a:t>(ft) × </a:t>
            </a:r>
            <a:r>
              <a:rPr lang="en-US" i="1" dirty="0" smtClean="0"/>
              <a:t>W</a:t>
            </a:r>
            <a:r>
              <a:rPr lang="en-US" dirty="0" smtClean="0"/>
              <a:t>(ft) </a:t>
            </a:r>
            <a:r>
              <a:rPr lang="en-US" i="1" dirty="0" smtClean="0"/>
              <a:t>× L </a:t>
            </a:r>
            <a:r>
              <a:rPr lang="en-US" dirty="0" smtClean="0"/>
              <a:t>(ft)</a:t>
            </a:r>
          </a:p>
          <a:p>
            <a:pPr lvl="2"/>
            <a:r>
              <a:rPr lang="en-US" dirty="0" smtClean="0"/>
              <a:t>Blade load (LCM) = 0.375 × </a:t>
            </a:r>
            <a:r>
              <a:rPr lang="en-US" i="1" dirty="0" smtClean="0"/>
              <a:t>H </a:t>
            </a:r>
            <a:r>
              <a:rPr lang="en-US" dirty="0" smtClean="0"/>
              <a:t>(m) × </a:t>
            </a:r>
            <a:r>
              <a:rPr lang="en-US" i="1" dirty="0" smtClean="0"/>
              <a:t>W </a:t>
            </a:r>
            <a:r>
              <a:rPr lang="en-US" dirty="0" smtClean="0"/>
              <a:t>(m) × </a:t>
            </a:r>
            <a:r>
              <a:rPr lang="en-US" i="1" dirty="0" smtClean="0"/>
              <a:t>L </a:t>
            </a:r>
            <a:r>
              <a:rPr lang="en-US" dirty="0" smtClean="0"/>
              <a:t>(m)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Dozer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Total dozer cycle time is the sum of its:</a:t>
            </a:r>
          </a:p>
          <a:p>
            <a:pPr lvl="1"/>
            <a:r>
              <a:rPr lang="en-US" dirty="0" smtClean="0"/>
              <a:t>fixed cycle time and </a:t>
            </a:r>
          </a:p>
          <a:p>
            <a:pPr lvl="1"/>
            <a:r>
              <a:rPr lang="en-US" dirty="0" smtClean="0"/>
              <a:t>variable cycle time.</a:t>
            </a:r>
          </a:p>
          <a:p>
            <a:pPr lvl="0"/>
            <a:r>
              <a:rPr lang="en-US" i="1" u="sng" dirty="0" smtClean="0"/>
              <a:t>Fixed cycle </a:t>
            </a:r>
            <a:r>
              <a:rPr lang="en-US" i="1" dirty="0" smtClean="0"/>
              <a:t>time </a:t>
            </a:r>
            <a:r>
              <a:rPr lang="en-US" dirty="0" smtClean="0"/>
              <a:t>(Table 4-4 )</a:t>
            </a:r>
            <a:r>
              <a:rPr lang="en-US" i="1" dirty="0" smtClean="0"/>
              <a:t> </a:t>
            </a:r>
            <a:r>
              <a:rPr lang="en-US" dirty="0" smtClean="0"/>
              <a:t>represents the time required to:</a:t>
            </a:r>
          </a:p>
          <a:p>
            <a:pPr lvl="1"/>
            <a:r>
              <a:rPr lang="en-US" dirty="0" smtClean="0"/>
              <a:t> maneuver, </a:t>
            </a:r>
          </a:p>
          <a:p>
            <a:pPr lvl="1"/>
            <a:r>
              <a:rPr lang="en-US" dirty="0" smtClean="0"/>
              <a:t>change gears, </a:t>
            </a:r>
          </a:p>
          <a:p>
            <a:pPr lvl="1"/>
            <a:r>
              <a:rPr lang="en-US" dirty="0" smtClean="0"/>
              <a:t>start loading, and </a:t>
            </a:r>
          </a:p>
          <a:p>
            <a:pPr lvl="1"/>
            <a:r>
              <a:rPr lang="en-US" dirty="0" smtClean="0"/>
              <a:t>dump.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 t="25197" b="3412"/>
          <a:stretch>
            <a:fillRect/>
          </a:stretch>
        </p:blipFill>
        <p:spPr bwMode="auto">
          <a:xfrm>
            <a:off x="228600" y="2286000"/>
            <a:ext cx="8485916" cy="25908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446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609600"/>
            <a:ext cx="6558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4-4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Typical dozer fixed cycle times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Dozer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u="sng" dirty="0" smtClean="0"/>
              <a:t>Variable cycle </a:t>
            </a:r>
            <a:r>
              <a:rPr lang="en-US" i="1" dirty="0" smtClean="0"/>
              <a:t>time </a:t>
            </a:r>
            <a:r>
              <a:rPr lang="en-US" dirty="0" smtClean="0"/>
              <a:t>is the time required to doze and return (Table 4-5 ). </a:t>
            </a:r>
          </a:p>
          <a:p>
            <a:pPr lvl="1"/>
            <a:r>
              <a:rPr lang="en-US" dirty="0" smtClean="0"/>
              <a:t>Since the haul distance is relatively short, a dozer usually returns in reverse gear. </a:t>
            </a:r>
          </a:p>
          <a:p>
            <a:pPr lvl="1"/>
            <a:r>
              <a:rPr lang="en-US" dirty="0" smtClean="0"/>
              <a:t>Some manufacturers provide dozer production estimating charts for their equipment.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152400" y="1295400"/>
            <a:ext cx="8720667" cy="42672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446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3000" y="609600"/>
            <a:ext cx="6420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TABLE4-5: Typical dozer operating speeds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4-6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the production of the dozer that has the following information:</a:t>
            </a:r>
          </a:p>
          <a:p>
            <a:pPr lvl="1"/>
            <a:r>
              <a:rPr lang="en-US" dirty="0" smtClean="0"/>
              <a:t>A power-shift crawler tractor has a rated blade capacity of 10 LCY (7.65 LCM).</a:t>
            </a:r>
          </a:p>
          <a:p>
            <a:pPr lvl="1"/>
            <a:r>
              <a:rPr lang="en-US" dirty="0" smtClean="0"/>
              <a:t>The dozer is excavating loose common earth and pushing it a distance of 200 ft (61 m). </a:t>
            </a:r>
          </a:p>
          <a:p>
            <a:pPr lvl="1"/>
            <a:r>
              <a:rPr lang="en-US" dirty="0" smtClean="0"/>
              <a:t>Maximum reverse speed in third range is 5 mi/h (8 km/h). </a:t>
            </a:r>
          </a:p>
          <a:p>
            <a:pPr lvl="1"/>
            <a:r>
              <a:rPr lang="en-US" dirty="0" smtClean="0"/>
              <a:t>job efficiency is 50 min/h.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4-6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Solution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Fixed time =0.05 min 				(Table 4-4)</a:t>
            </a:r>
          </a:p>
          <a:p>
            <a:pPr lvl="1">
              <a:buNone/>
            </a:pPr>
            <a:r>
              <a:rPr lang="en-US" dirty="0" smtClean="0"/>
              <a:t>Dozing speed =2.5 mi/h (4.0 km/h) 		(Table 4-5)</a:t>
            </a:r>
          </a:p>
          <a:p>
            <a:pPr lvl="1">
              <a:buNone/>
            </a:pPr>
            <a:r>
              <a:rPr lang="en-US" dirty="0" smtClean="0"/>
              <a:t>Dozing time = 200/(2.5 × 88) = 0.91 min</a:t>
            </a:r>
          </a:p>
          <a:p>
            <a:pPr lvl="1">
              <a:buNone/>
            </a:pPr>
            <a:r>
              <a:rPr lang="en-US" dirty="0" smtClean="0"/>
              <a:t> 	     	[ = 61/(4 ×16.7) = 0.91 min]</a:t>
            </a:r>
          </a:p>
          <a:p>
            <a:pPr lvl="2">
              <a:buNone/>
            </a:pPr>
            <a:r>
              <a:rPr lang="en-US" dirty="0" smtClean="0"/>
              <a:t>Note: 1 mi/h=88 ft/min; 1 km/h =16.7 m/min.</a:t>
            </a:r>
          </a:p>
          <a:p>
            <a:pPr lvl="1">
              <a:buNone/>
            </a:pPr>
            <a:r>
              <a:rPr lang="en-US" dirty="0" smtClean="0"/>
              <a:t>Return time = 200/(5×88) =0.45min</a:t>
            </a:r>
          </a:p>
          <a:p>
            <a:pPr lvl="1">
              <a:buNone/>
            </a:pPr>
            <a:r>
              <a:rPr lang="en-US" dirty="0" smtClean="0"/>
              <a:t>    		[ = 61/(8 × 16.7) = 0.45 min]</a:t>
            </a:r>
          </a:p>
          <a:p>
            <a:pPr lvl="1">
              <a:buNone/>
            </a:pPr>
            <a:r>
              <a:rPr lang="en-US" dirty="0" smtClean="0"/>
              <a:t>Cycle time = 0.05+ 0.91+ 0.45= 1.41 min</a:t>
            </a:r>
          </a:p>
          <a:p>
            <a:pPr lvl="1">
              <a:buNone/>
            </a:pPr>
            <a:r>
              <a:rPr lang="en-US" dirty="0" smtClean="0"/>
              <a:t>Production= 10 × 50/1.41= 355 LCY/h</a:t>
            </a:r>
          </a:p>
          <a:p>
            <a:pPr lvl="1">
              <a:buNone/>
            </a:pPr>
            <a:r>
              <a:rPr lang="en-US" dirty="0" smtClean="0"/>
              <a:t>   			[ = 7.65 × 50/1.41= 271 LCM/h]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Some techniques used to increase dozer production include:</a:t>
            </a:r>
          </a:p>
          <a:p>
            <a:pPr lvl="1"/>
            <a:r>
              <a:rPr lang="en-US" dirty="0" smtClean="0"/>
              <a:t>downhill dozing, </a:t>
            </a:r>
          </a:p>
          <a:p>
            <a:pPr lvl="1"/>
            <a:r>
              <a:rPr lang="en-US" dirty="0" smtClean="0"/>
              <a:t>slot dozing, and </a:t>
            </a:r>
          </a:p>
          <a:p>
            <a:pPr lvl="1"/>
            <a:r>
              <a:rPr lang="en-US" dirty="0" smtClean="0"/>
              <a:t>blade-to-blade dozing. </a:t>
            </a:r>
          </a:p>
          <a:p>
            <a:pPr lvl="0"/>
            <a:r>
              <a:rPr lang="en-US" dirty="0" smtClean="0"/>
              <a:t>By taking advantage of the force of gravity, downhill dozing enables blade load to be increased or cycle time to be reduced compared to dozing on the level.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Slot dozing utilizes a shallow trench (or slot) cut between the loading and dumping areas to increase the blade capacity that can be carried on each cycle. </a:t>
            </a:r>
          </a:p>
          <a:p>
            <a:pPr lvl="1"/>
            <a:r>
              <a:rPr lang="en-US" dirty="0" smtClean="0"/>
              <a:t>Under favorable conditions, slot dozing may increase dozer production as much as 50%.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Blade-to-blade dozing involves two dozers operating together with their blades almost touching.</a:t>
            </a:r>
          </a:p>
          <a:p>
            <a:pPr lvl="1"/>
            <a:r>
              <a:rPr lang="en-US" dirty="0" smtClean="0"/>
              <a:t>This technique results in a combined blade capacity considerably greater than that of two single blades. </a:t>
            </a:r>
          </a:p>
          <a:p>
            <a:pPr lvl="1"/>
            <a:r>
              <a:rPr lang="en-US" dirty="0" smtClean="0"/>
              <a:t>However, the technique is not efficient for use over short dozing distances because of the extra maneuvering time required. </a:t>
            </a:r>
          </a:p>
          <a:p>
            <a:r>
              <a:rPr lang="en-US" dirty="0" smtClean="0"/>
              <a:t>Mechanically coupled side by-side (S × S) dozers equipped with a single large blade are available and are more productive than are blade-to-blade dozers.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Tractors and Dozers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tractor equipped with a front-mounted earthmoving blade is known as a </a:t>
            </a:r>
            <a:r>
              <a:rPr lang="en-US" i="1" dirty="0" smtClean="0"/>
              <a:t>dozer </a:t>
            </a:r>
            <a:r>
              <a:rPr lang="en-US" dirty="0" smtClean="0"/>
              <a:t>or </a:t>
            </a:r>
            <a:r>
              <a:rPr lang="en-US" i="1" dirty="0" smtClean="0"/>
              <a:t>bulldozer. </a:t>
            </a:r>
            <a:endParaRPr lang="en-US" dirty="0" smtClean="0"/>
          </a:p>
          <a:p>
            <a:pPr lvl="0"/>
            <a:r>
              <a:rPr lang="en-US" dirty="0" smtClean="0"/>
              <a:t>A dozer moves earth:</a:t>
            </a:r>
          </a:p>
          <a:p>
            <a:pPr lvl="1"/>
            <a:r>
              <a:rPr lang="en-US" dirty="0" smtClean="0"/>
              <a:t>by lowering the blade and cutting until a full blade load of material is obtained. </a:t>
            </a:r>
          </a:p>
          <a:p>
            <a:pPr lvl="1"/>
            <a:r>
              <a:rPr lang="en-US" dirty="0" smtClean="0"/>
              <a:t>It then pushes the material across the ground surface to the required location.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4-3 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tractor equipped with a front-end bucket is called a </a:t>
            </a:r>
            <a:r>
              <a:rPr lang="en-US" i="1" dirty="0" smtClean="0"/>
              <a:t>loader, front-end loader, </a:t>
            </a:r>
            <a:r>
              <a:rPr lang="en-US" dirty="0" smtClean="0"/>
              <a:t>or </a:t>
            </a:r>
            <a:r>
              <a:rPr lang="en-US" i="1" dirty="0" smtClean="0"/>
              <a:t>bucket loader. </a:t>
            </a:r>
            <a:endParaRPr lang="en-US" dirty="0" smtClean="0"/>
          </a:p>
          <a:p>
            <a:pPr lvl="0"/>
            <a:r>
              <a:rPr lang="en-US" dirty="0" smtClean="0"/>
              <a:t>Both wheel loaders (Figure 4-9) and track loaders (Figure 4-10) are available.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b="11828"/>
          <a:stretch>
            <a:fillRect/>
          </a:stretch>
        </p:blipFill>
        <p:spPr bwMode="auto">
          <a:xfrm>
            <a:off x="609600" y="1143000"/>
            <a:ext cx="8171985" cy="5235178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FIGURE4-9: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Articulated wheel loader with articulated hauler. (Courtesy of Volvo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Construction Equipment North America, Inc.)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11248"/>
          <a:stretch>
            <a:fillRect/>
          </a:stretch>
        </p:blipFill>
        <p:spPr bwMode="auto">
          <a:xfrm>
            <a:off x="990600" y="1376605"/>
            <a:ext cx="7086600" cy="49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92328" y="304800"/>
            <a:ext cx="7661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FIGURE4-10: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Track loader.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(Courtesy of John Deere Construction &amp; Forestry Company)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4-3 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Loaders are used for:</a:t>
            </a:r>
          </a:p>
          <a:p>
            <a:pPr lvl="1"/>
            <a:r>
              <a:rPr lang="en-US" dirty="0" smtClean="0"/>
              <a:t> excavating soft to medium-hard material, </a:t>
            </a:r>
          </a:p>
          <a:p>
            <a:pPr lvl="1"/>
            <a:r>
              <a:rPr lang="en-US" dirty="0" smtClean="0"/>
              <a:t>loading hoppers and haul units, </a:t>
            </a:r>
          </a:p>
          <a:p>
            <a:pPr lvl="1"/>
            <a:r>
              <a:rPr lang="en-US" dirty="0" smtClean="0"/>
              <a:t>stockpiling material, </a:t>
            </a:r>
          </a:p>
          <a:p>
            <a:pPr lvl="1"/>
            <a:r>
              <a:rPr lang="en-US" dirty="0" smtClean="0"/>
              <a:t>backfilling ditches, and </a:t>
            </a:r>
          </a:p>
          <a:p>
            <a:pPr lvl="1"/>
            <a:r>
              <a:rPr lang="en-US" dirty="0" smtClean="0"/>
              <a:t>moving concrete and other construction materials.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4-3 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Wheel loaders :</a:t>
            </a:r>
          </a:p>
          <a:p>
            <a:pPr lvl="1"/>
            <a:r>
              <a:rPr lang="en-US" dirty="0" smtClean="0"/>
              <a:t>possess excellent job mobility and are capable of over-the road movement between jobs at speeds of 25 mi/h or higher. </a:t>
            </a:r>
          </a:p>
          <a:p>
            <a:pPr lvl="1"/>
            <a:r>
              <a:rPr lang="en-US" dirty="0" smtClean="0"/>
              <a:t>While their ground pressure is relatively low and may be varied by the use of different size tires and by changing inflation pressures, they do not have the all-terrain capability of track loaders. </a:t>
            </a:r>
          </a:p>
          <a:p>
            <a:pPr lvl="1"/>
            <a:r>
              <a:rPr lang="en-US" dirty="0" smtClean="0"/>
              <a:t>Most modern wheel loaders are </a:t>
            </a:r>
            <a:r>
              <a:rPr lang="en-US" i="1" dirty="0" smtClean="0"/>
              <a:t>articulated. </a:t>
            </a:r>
            <a:endParaRPr lang="en-US" dirty="0" smtClean="0"/>
          </a:p>
          <a:p>
            <a:pPr lvl="2"/>
            <a:r>
              <a:rPr lang="en-US" dirty="0" smtClean="0"/>
              <a:t>That is, they are hinged between the front and rear axles to provide greater maneuverability.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4-3 LOADERS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Track loaders :</a:t>
            </a:r>
          </a:p>
          <a:p>
            <a:pPr lvl="1"/>
            <a:r>
              <a:rPr lang="en-US" dirty="0" smtClean="0"/>
              <a:t>are capable of overcoming steeper grades and side slopes than are wheel loaders. </a:t>
            </a:r>
          </a:p>
          <a:p>
            <a:pPr lvl="1"/>
            <a:r>
              <a:rPr lang="en-US" dirty="0" smtClean="0"/>
              <a:t>Their low ground pressure and high tractive effort enable them to operate in all but the lowest trafficability soils. </a:t>
            </a:r>
          </a:p>
          <a:p>
            <a:pPr lvl="1"/>
            <a:r>
              <a:rPr lang="en-US" dirty="0" smtClean="0"/>
              <a:t>Because of their lower speed, their production is less than that of a wheel loader over longer haul distances.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Loader 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Loader production may be estimated as the product of average bucket load multiplied by cycles per hour (Equation 2-1). </a:t>
            </a:r>
          </a:p>
          <a:p>
            <a:pPr lvl="0"/>
            <a:r>
              <a:rPr lang="en-US" dirty="0" smtClean="0"/>
              <a:t>Basic cycle time for a loader, wheel or track loader, (Table4-6) includes the time required for loading, dumping, making four reversals of direction, and traveling a minimum distance (15 ft or less for track loaders). </a:t>
            </a:r>
          </a:p>
          <a:p>
            <a:r>
              <a:rPr lang="en-US" dirty="0" smtClean="0"/>
              <a:t>Typical travel-time curves for wheel loaders are presented in Figure 4-15.</a:t>
            </a:r>
          </a:p>
          <a:p>
            <a:pPr lvl="1"/>
            <a:r>
              <a:rPr lang="en-US" dirty="0" smtClean="0"/>
              <a:t>While manufacturers' performance curves should be used whenever possible.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20906"/>
          <a:stretch>
            <a:fillRect/>
          </a:stretch>
        </p:blipFill>
        <p:spPr bwMode="auto">
          <a:xfrm>
            <a:off x="762000" y="1676400"/>
            <a:ext cx="7543800" cy="26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752600" y="914400"/>
            <a:ext cx="5504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4-6: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Basic loader cycle time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324600" cy="51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57200"/>
            <a:ext cx="8459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4-15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Travel time, wheel loader (haul + return).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Loader 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Federal Highway Administration (FHWA) studies have shown little variation in basic cycle time for wheel loaders up to a distance of 80 ft (25 m) between loading and dumping position. </a:t>
            </a:r>
          </a:p>
          <a:p>
            <a:pPr lvl="1"/>
            <a:r>
              <a:rPr lang="en-US" dirty="0" smtClean="0"/>
              <a:t>Therefore, travel time should not be added until one-way distance exceeds this distance.</a:t>
            </a:r>
          </a:p>
          <a:p>
            <a:pPr lvl="0"/>
            <a:r>
              <a:rPr lang="en-US" dirty="0" smtClean="0"/>
              <a:t>Loader bucket capacity is rated in heaped (loose) volume, as shown in Table 3-1.</a:t>
            </a:r>
          </a:p>
          <a:p>
            <a:pPr lvl="1"/>
            <a:r>
              <a:rPr lang="en-US" dirty="0" smtClean="0"/>
              <a:t>Bucket capacity should be adjusted by a bucket fill factor (Table 3-2) to obtain the best estimate of actual bucket volume.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Tractors and Dozers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Both rubber-tired (or wheel) dozers and crawler (or track) dozers are available. </a:t>
            </a:r>
          </a:p>
          <a:p>
            <a:pPr lvl="1"/>
            <a:r>
              <a:rPr lang="en-US" dirty="0" smtClean="0"/>
              <a:t>Because of their excellent traction and low ground pressure (typically 6 to 9 lb/sq in.; 0.4 to 0.6 bar), crawler dozers (Figure 4-6) are well suited for use in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terrain or areas of low trafficability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Low-ground-pressure models with extra-wide tracks are available having ground pressures as low as 3 lb/sq in. (0.2 bar).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the hourly production in loose volume (LCY and LCM) of :</a:t>
            </a:r>
          </a:p>
          <a:p>
            <a:pPr lvl="1"/>
            <a:r>
              <a:rPr lang="en-US" dirty="0" smtClean="0"/>
              <a:t>a 3 1/2-yd (2.68-m3) wheel loader excavating sand and gravel (average material) from a pit and moving it to a stockpile. </a:t>
            </a:r>
          </a:p>
          <a:p>
            <a:pPr lvl="1"/>
            <a:r>
              <a:rPr lang="en-US" dirty="0" smtClean="0"/>
              <a:t>The average haul distance is 200 ft (61 m), </a:t>
            </a:r>
          </a:p>
          <a:p>
            <a:pPr lvl="1"/>
            <a:r>
              <a:rPr lang="en-US" dirty="0" smtClean="0"/>
              <a:t>the effective grade is 6%, </a:t>
            </a:r>
          </a:p>
          <a:p>
            <a:pPr lvl="1"/>
            <a:r>
              <a:rPr lang="en-US" dirty="0" smtClean="0"/>
              <a:t>the bucket fill factor is 1.00, and </a:t>
            </a:r>
          </a:p>
          <a:p>
            <a:pPr lvl="1"/>
            <a:r>
              <a:rPr lang="en-US" dirty="0" smtClean="0"/>
              <a:t>job efficiency is 50 min/h.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Solution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Bucket volume =3.5 × 1 =3.5 LCY (2.68 LCM)</a:t>
            </a:r>
          </a:p>
          <a:p>
            <a:pPr lvl="1">
              <a:buNone/>
            </a:pPr>
            <a:r>
              <a:rPr lang="en-US" dirty="0" smtClean="0"/>
              <a:t>Basic cycle time = 0.50 min (Table 4-6)</a:t>
            </a:r>
          </a:p>
          <a:p>
            <a:pPr lvl="1">
              <a:buNone/>
            </a:pPr>
            <a:r>
              <a:rPr lang="en-US" dirty="0" smtClean="0"/>
              <a:t>Travel time =0.30 min (Figure 4-14)</a:t>
            </a:r>
          </a:p>
          <a:p>
            <a:pPr lvl="1">
              <a:buNone/>
            </a:pPr>
            <a:r>
              <a:rPr lang="en-US" dirty="0" smtClean="0"/>
              <a:t>Cycle time =0.50 + 0.30 =0.80 min</a:t>
            </a:r>
          </a:p>
          <a:p>
            <a:pPr lvl="1">
              <a:buNone/>
            </a:pPr>
            <a:r>
              <a:rPr lang="en-US" dirty="0" smtClean="0"/>
              <a:t>Production = 3.5 × 50/0.80 =219 LCY/h</a:t>
            </a:r>
          </a:p>
          <a:p>
            <a:pPr lvl="1">
              <a:buNone/>
            </a:pPr>
            <a:r>
              <a:rPr lang="en-US" dirty="0" smtClean="0"/>
              <a:t>   			 [ =2.68 × 50/0.80 =168 LCM/h]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Cutting of tires is a major problem when loading shot rock with a wheel loader. </a:t>
            </a:r>
          </a:p>
          <a:p>
            <a:pPr lvl="0"/>
            <a:r>
              <a:rPr lang="en-US" dirty="0" smtClean="0"/>
              <a:t>Type L-5 tires (rock, extra deep tread) should be used to increase tire life when loading rock.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selection of a loader, consideration must also be given to the following:</a:t>
            </a:r>
          </a:p>
          <a:p>
            <a:pPr lvl="1"/>
            <a:r>
              <a:rPr lang="en-US" dirty="0" smtClean="0"/>
              <a:t>(1) the weight of the material being handled may limit the size of the bucket that may be used on a loader.</a:t>
            </a:r>
          </a:p>
          <a:p>
            <a:pPr lvl="2"/>
            <a:r>
              <a:rPr lang="en-US" dirty="0" smtClean="0"/>
              <a:t>Because of tipping load limitations,</a:t>
            </a:r>
          </a:p>
          <a:p>
            <a:pPr lvl="1"/>
            <a:r>
              <a:rPr lang="en-US" dirty="0" smtClean="0"/>
              <a:t>(2) clearances required during loading and dumping.</a:t>
            </a:r>
          </a:p>
          <a:p>
            <a:pPr lvl="1"/>
            <a:r>
              <a:rPr lang="en-US" dirty="0" smtClean="0"/>
              <a:t>(3) optimum positioning of the loader and haul units</a:t>
            </a:r>
          </a:p>
          <a:p>
            <a:pPr lvl="2"/>
            <a:r>
              <a:rPr lang="en-US" dirty="0" smtClean="0"/>
              <a:t> to minimize loading, maneuver, and dump times.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Multisegment buckets, also called 4-in-1 buckets and multipurpose buckets (Figure 4-16), are capable of performing as a clamshell, dozer, or scraper, as well as a conventional loader. </a:t>
            </a:r>
          </a:p>
          <a:p>
            <a:pPr lvl="1"/>
            <a:r>
              <a:rPr lang="en-US" dirty="0" smtClean="0"/>
              <a:t>Such buckets are often more effective than are conventional buckets in handling wet, sticky materials. </a:t>
            </a:r>
          </a:p>
          <a:p>
            <a:pPr lvl="0"/>
            <a:r>
              <a:rPr lang="en-US" dirty="0" smtClean="0"/>
              <a:t>Blasting or ripping hard materials before attempting to load them will often increase loader production in such materials.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64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847631" y="0"/>
            <a:ext cx="42963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4-16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Multisegment loader bucket.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 cstate="print"/>
          <a:srcRect l="13514" t="2505" r="8108" b="10981"/>
          <a:stretch>
            <a:fillRect/>
          </a:stretch>
        </p:blipFill>
        <p:spPr bwMode="auto">
          <a:xfrm>
            <a:off x="732692" y="685800"/>
            <a:ext cx="7649308" cy="5715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3407" y="152400"/>
            <a:ext cx="8413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4-6: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Crawler tractor dozer. (Courtesy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Fiatallis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North America, Inc.)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Tractors and Dozers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Crawler dozers can operate on steeper side slopes and climb greater grades than can wheel dozers. </a:t>
            </a:r>
          </a:p>
          <a:p>
            <a:pPr lvl="1"/>
            <a:r>
              <a:rPr lang="en-US" dirty="0" smtClean="0"/>
              <a:t>Wheel dozers can operate at higher speed than do crawler dozers. </a:t>
            </a:r>
          </a:p>
          <a:p>
            <a:pPr lvl="1"/>
            <a:r>
              <a:rPr lang="en-US" dirty="0" smtClean="0"/>
              <a:t>Wheel dozers are also capable of operating on paved roads without damaging the surface.</a:t>
            </a:r>
          </a:p>
          <a:p>
            <a:pPr lvl="2"/>
            <a:r>
              <a:rPr lang="en-US" dirty="0" smtClean="0"/>
              <a:t>Crawler dozers cause damage.</a:t>
            </a:r>
          </a:p>
          <a:p>
            <a:pPr lvl="1"/>
            <a:r>
              <a:rPr lang="en-US" dirty="0" smtClean="0"/>
              <a:t>While the wheel tractor's dozing ability is limited somewhat by its lower traction and high ground pressure (25 to 35 lb/sq in.; 1.7 to 2.4 bars), its high ground pressure makes it an effective soil compactor.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Tractors and Dozers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Either rubber-tired or crawler tractors may be equipped with attachments other than dozer blades. </a:t>
            </a:r>
          </a:p>
          <a:p>
            <a:pPr lvl="0"/>
            <a:r>
              <a:rPr lang="en-US" dirty="0" smtClean="0"/>
              <a:t>These include rakes used for gathering up brush and small fallen trees, and plows, rippers, and </a:t>
            </a:r>
            <a:r>
              <a:rPr lang="en-US" dirty="0" err="1" smtClean="0"/>
              <a:t>scarifiers</a:t>
            </a:r>
            <a:r>
              <a:rPr lang="en-US" dirty="0" smtClean="0"/>
              <a:t>, which are used to break up hard surfaces. </a:t>
            </a:r>
          </a:p>
          <a:p>
            <a:pPr lvl="0"/>
            <a:r>
              <a:rPr lang="en-US" dirty="0" smtClean="0"/>
              <a:t>Tractors are also used to tow many items of construction equipment, such as:</a:t>
            </a:r>
          </a:p>
          <a:p>
            <a:pPr lvl="1"/>
            <a:r>
              <a:rPr lang="en-US" dirty="0" smtClean="0"/>
              <a:t>compactors, </a:t>
            </a:r>
          </a:p>
          <a:p>
            <a:pPr lvl="1"/>
            <a:r>
              <a:rPr lang="en-US" dirty="0" smtClean="0"/>
              <a:t>scrapers, and </a:t>
            </a:r>
          </a:p>
          <a:p>
            <a:pPr lvl="1"/>
            <a:r>
              <a:rPr lang="en-US" dirty="0" smtClean="0"/>
              <a:t>wagons.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Tractors and Dozers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Dozers may be equipped with:</a:t>
            </a:r>
          </a:p>
          <a:p>
            <a:pPr lvl="1"/>
            <a:r>
              <a:rPr lang="en-US" dirty="0" smtClean="0"/>
              <a:t>direct-drive, </a:t>
            </a:r>
          </a:p>
          <a:p>
            <a:pPr lvl="1"/>
            <a:r>
              <a:rPr lang="en-US" dirty="0" smtClean="0"/>
              <a:t>power-shift, or </a:t>
            </a:r>
          </a:p>
          <a:p>
            <a:pPr lvl="1"/>
            <a:r>
              <a:rPr lang="en-US" dirty="0" smtClean="0"/>
              <a:t>hydrostatic transmissions. </a:t>
            </a:r>
          </a:p>
          <a:p>
            <a:pPr lvl="0"/>
            <a:r>
              <a:rPr lang="en-US" i="1" dirty="0" smtClean="0"/>
              <a:t>Hydrostatic transmissions </a:t>
            </a:r>
            <a:r>
              <a:rPr lang="en-US" dirty="0" smtClean="0"/>
              <a:t>utilize individual hydraulic motors to drive each track. Therefore,</a:t>
            </a:r>
          </a:p>
          <a:p>
            <a:pPr lvl="1"/>
            <a:r>
              <a:rPr lang="en-US" dirty="0" smtClean="0"/>
              <a:t>the speed of each track may be infinitely varied, forward or reverse.</a:t>
            </a:r>
          </a:p>
          <a:p>
            <a:pPr lvl="1"/>
            <a:r>
              <a:rPr lang="en-US" dirty="0" smtClean="0"/>
              <a:t>it is possible for a dozer equipped with a hydrostatic drive to turn in its own length by moving one track forward while the other track moves in reverse.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Dozer Blades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There are a number of types of dozer blades available, and the four most common types are illustrated in Figure 4-7. </a:t>
            </a:r>
          </a:p>
          <a:p>
            <a:pPr lvl="0"/>
            <a:r>
              <a:rPr lang="en-US" dirty="0" smtClean="0"/>
              <a:t>The three types of adjustments that maybe made to dozer blades are illustrated in Figure 4-8. </a:t>
            </a:r>
          </a:p>
          <a:p>
            <a:pPr lvl="0"/>
            <a:r>
              <a:rPr lang="en-US" dirty="0" smtClean="0"/>
              <a:t>Tilting the blade is useful for ditching and breaking up frozen or crusty soils. </a:t>
            </a:r>
          </a:p>
          <a:p>
            <a:pPr lvl="1"/>
            <a:r>
              <a:rPr lang="en-US" dirty="0" smtClean="0"/>
              <a:t>Pitching the blade </a:t>
            </a:r>
            <a:r>
              <a:rPr lang="en-US" u="sng" dirty="0" smtClean="0"/>
              <a:t>forward</a:t>
            </a:r>
            <a:r>
              <a:rPr lang="en-US" dirty="0" smtClean="0"/>
              <a:t> </a:t>
            </a:r>
            <a:r>
              <a:rPr lang="en-US" u="sng" dirty="0" smtClean="0"/>
              <a:t>reduces</a:t>
            </a:r>
            <a:r>
              <a:rPr lang="en-US" dirty="0" smtClean="0"/>
              <a:t> blade penetration and causes the loosened material to roll in front of the blade, </a:t>
            </a:r>
          </a:p>
          <a:p>
            <a:pPr lvl="1"/>
            <a:r>
              <a:rPr lang="en-US" dirty="0" smtClean="0"/>
              <a:t>whereas pitching the blade </a:t>
            </a:r>
            <a:r>
              <a:rPr lang="en-US" u="sng" dirty="0" smtClean="0"/>
              <a:t>backward</a:t>
            </a:r>
            <a:r>
              <a:rPr lang="en-US" dirty="0" smtClean="0"/>
              <a:t> </a:t>
            </a:r>
            <a:r>
              <a:rPr lang="en-US" u="sng" dirty="0" smtClean="0"/>
              <a:t>increases</a:t>
            </a:r>
            <a:r>
              <a:rPr lang="en-US" dirty="0" smtClean="0"/>
              <a:t> penetration.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6C47FFD-24D3-4D45-97E0-65AD5E8F3A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1D894-2082-4671-82F4-458922BD5EE1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077A34-94AD-4439-AE99-AC7D6C236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2452</Words>
  <Application>Microsoft Office PowerPoint</Application>
  <PresentationFormat>On-screen Show (4:3)</PresentationFormat>
  <Paragraphs>305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Chapter 4 </vt:lpstr>
      <vt:lpstr>4-2 DOZERS</vt:lpstr>
      <vt:lpstr>Tractors and Dozers</vt:lpstr>
      <vt:lpstr>Tractors and Dozers</vt:lpstr>
      <vt:lpstr>Slide 5</vt:lpstr>
      <vt:lpstr>Tractors and Dozers</vt:lpstr>
      <vt:lpstr>Tractors and Dozers</vt:lpstr>
      <vt:lpstr>Tractors and Dozers</vt:lpstr>
      <vt:lpstr>Dozer Blades</vt:lpstr>
      <vt:lpstr>Slide 10</vt:lpstr>
      <vt:lpstr>Dozer Blades</vt:lpstr>
      <vt:lpstr>Dozer Blades</vt:lpstr>
      <vt:lpstr>Dozer Blades</vt:lpstr>
      <vt:lpstr>Dozer Blades</vt:lpstr>
      <vt:lpstr>Dozer Blades</vt:lpstr>
      <vt:lpstr>Dozer Blades</vt:lpstr>
      <vt:lpstr>Dozer Blades</vt:lpstr>
      <vt:lpstr>Estimating Dozer Production</vt:lpstr>
      <vt:lpstr>Estimating Dozer Production</vt:lpstr>
      <vt:lpstr>Estimating Dozer Production</vt:lpstr>
      <vt:lpstr>Estimating Dozer Production</vt:lpstr>
      <vt:lpstr>Slide 22</vt:lpstr>
      <vt:lpstr>Estimating Dozer Production</vt:lpstr>
      <vt:lpstr>Slide 24</vt:lpstr>
      <vt:lpstr>EXAMPLE 4-6</vt:lpstr>
      <vt:lpstr>EXAMPLE 4-6</vt:lpstr>
      <vt:lpstr>Job Management</vt:lpstr>
      <vt:lpstr>Job Management</vt:lpstr>
      <vt:lpstr>Job Management</vt:lpstr>
      <vt:lpstr>4-3 LOADERS</vt:lpstr>
      <vt:lpstr>Slide 31</vt:lpstr>
      <vt:lpstr>Slide 32</vt:lpstr>
      <vt:lpstr>4-3 LOADERS</vt:lpstr>
      <vt:lpstr>4-3 LOADERS</vt:lpstr>
      <vt:lpstr>4-3 LOADERS</vt:lpstr>
      <vt:lpstr>Estimating Loader Production</vt:lpstr>
      <vt:lpstr>Slide 37</vt:lpstr>
      <vt:lpstr>Slide 38</vt:lpstr>
      <vt:lpstr>Estimating Loader Production</vt:lpstr>
      <vt:lpstr>EXAMPLE 4-7</vt:lpstr>
      <vt:lpstr>EXAMPLE 4-7</vt:lpstr>
      <vt:lpstr>Job Management</vt:lpstr>
      <vt:lpstr>Job Management</vt:lpstr>
      <vt:lpstr>Job Management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Windows User</dc:creator>
  <cp:lastModifiedBy>user</cp:lastModifiedBy>
  <cp:revision>78</cp:revision>
  <dcterms:created xsi:type="dcterms:W3CDTF">2009-10-16T18:09:23Z</dcterms:created>
  <dcterms:modified xsi:type="dcterms:W3CDTF">2011-10-18T04:55:45Z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