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3">
        <a:schemeClr val="bg1"/>
      </p:bgRef>
    </p:bg>
    <p:spTree>
      <p:nvGrpSpPr>
        <p:cNvPr id="1" name=""/>
        <p:cNvGrpSpPr/>
        <p:nvPr/>
      </p:nvGrpSpPr>
      <p:grpSpPr>
        <a:xfrm>
          <a:off x="0" y="0"/>
          <a:ext cx="0" cy="0"/>
          <a:chOff x="0" y="0"/>
          <a:chExt cx="0" cy="0"/>
        </a:xfrm>
      </p:grpSpPr>
      <p:sp>
        <p:nvSpPr>
          <p:cNvPr id="12" name="مستطيل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مستطيل مستدير الزوايا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عنوان فرعي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p:txBody>
          <a:bodyPr/>
          <a:lstStyle/>
          <a:p>
            <a:fld id="{1B8ABB09-4A1D-463E-8065-109CC2B7EFAA}" type="datetimeFigureOut">
              <a:rPr lang="ar-SA" smtClean="0"/>
              <a:pPr/>
              <a:t>08/11/33</a:t>
            </a:fld>
            <a:endParaRPr lang="ar-SA"/>
          </a:p>
        </p:txBody>
      </p:sp>
      <p:sp>
        <p:nvSpPr>
          <p:cNvPr id="17" name="عنصر نائب للتذييل 16"/>
          <p:cNvSpPr>
            <a:spLocks noGrp="1"/>
          </p:cNvSpPr>
          <p:nvPr>
            <p:ph type="ftr" sz="quarter" idx="11"/>
          </p:nvPr>
        </p:nvSpPr>
        <p:spPr/>
        <p:txBody>
          <a:bodyPr/>
          <a:lstStyle/>
          <a:p>
            <a:endParaRPr lang="ar-SA"/>
          </a:p>
        </p:txBody>
      </p:sp>
      <p:sp>
        <p:nvSpPr>
          <p:cNvPr id="29" name="عنصر نائب لرقم الشريحة 28"/>
          <p:cNvSpPr>
            <a:spLocks noGrp="1"/>
          </p:cNvSpPr>
          <p:nvPr>
            <p:ph type="sldNum" sz="quarter" idx="12"/>
          </p:nvPr>
        </p:nvSpPr>
        <p:spPr/>
        <p:txBody>
          <a:bodyPr lIns="0" tIns="0" rIns="0" bIns="0">
            <a:noAutofit/>
          </a:bodyPr>
          <a:lstStyle>
            <a:lvl1pPr>
              <a:defRPr sz="1400">
                <a:solidFill>
                  <a:srgbClr val="FFFFFF"/>
                </a:solidFill>
              </a:defRPr>
            </a:lvl1pPr>
          </a:lstStyle>
          <a:p>
            <a:fld id="{0B34F065-1154-456A-91E3-76DE8E75E17B}" type="slidenum">
              <a:rPr lang="ar-SA" smtClean="0"/>
              <a:pPr/>
              <a:t>‹#›</a:t>
            </a:fld>
            <a:endParaRPr lang="ar-SA"/>
          </a:p>
        </p:txBody>
      </p:sp>
      <p:sp>
        <p:nvSpPr>
          <p:cNvPr id="7" name="مستطيل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ar-SA" smtClean="0"/>
              <a:t>انقر لتحرير نمط العنوان الرئيسي</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41"/>
            <a:ext cx="201168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914400" y="274640"/>
            <a:ext cx="55626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
        <p:nvSpPr>
          <p:cNvPr id="8" name="عنصر نائب للمحتوى 7"/>
          <p:cNvSpPr>
            <a:spLocks noGrp="1"/>
          </p:cNvSpPr>
          <p:nvPr>
            <p:ph sz="quarter" idx="1"/>
          </p:nvPr>
        </p:nvSpPr>
        <p:spPr>
          <a:xfrm>
            <a:off x="914400" y="1447800"/>
            <a:ext cx="777240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11" name="مستطيل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مستطيل مستدير الزوايا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722313" y="952500"/>
            <a:ext cx="7772400" cy="1362075"/>
          </a:xfrm>
        </p:spPr>
        <p:txBody>
          <a:bodyPr anchor="b" anchorCtr="0"/>
          <a:lstStyle>
            <a:lvl1pPr algn="l">
              <a:buNone/>
              <a:defRPr sz="4000" b="0" cap="none"/>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08/11/33</a:t>
            </a:fld>
            <a:endParaRPr lang="ar-SA"/>
          </a:p>
        </p:txBody>
      </p:sp>
      <p:sp>
        <p:nvSpPr>
          <p:cNvPr id="5" name="عنصر نائب للتذييل 4"/>
          <p:cNvSpPr>
            <a:spLocks noGrp="1"/>
          </p:cNvSpPr>
          <p:nvPr>
            <p:ph type="ftr" sz="quarter" idx="11"/>
          </p:nvPr>
        </p:nvSpPr>
        <p:spPr>
          <a:xfrm>
            <a:off x="800100" y="6172200"/>
            <a:ext cx="4000500" cy="457200"/>
          </a:xfrm>
        </p:spPr>
        <p:txBody>
          <a:bodyPr/>
          <a:lstStyle/>
          <a:p>
            <a:endParaRPr lang="ar-SA"/>
          </a:p>
        </p:txBody>
      </p:sp>
      <p:sp>
        <p:nvSpPr>
          <p:cNvPr id="7" name="مستطيل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a:off x="146304" y="6208776"/>
            <a:ext cx="457200" cy="457200"/>
          </a:xfrm>
        </p:spPr>
        <p:txBody>
          <a:bodyPr/>
          <a:lstStyle/>
          <a:p>
            <a:fld id="{0B34F065-1154-456A-91E3-76DE8E75E17B}"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9" name="عنصر نائب للمحتوى 8"/>
          <p:cNvSpPr>
            <a:spLocks noGrp="1"/>
          </p:cNvSpPr>
          <p:nvPr>
            <p:ph sz="quarter" idx="1"/>
          </p:nvPr>
        </p:nvSpPr>
        <p:spPr>
          <a:xfrm>
            <a:off x="91440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933950" y="1447800"/>
            <a:ext cx="3749040" cy="45720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273050"/>
            <a:ext cx="7772400" cy="1143000"/>
          </a:xfrm>
        </p:spPr>
        <p:txBody>
          <a:bodyPr anchor="b" anchorCtr="0"/>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08/11/33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half" idx="2"/>
          </p:nvPr>
        </p:nvSpPr>
        <p:spPr>
          <a:xfrm>
            <a:off x="9144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4"/>
          </p:nvPr>
        </p:nvSpPr>
        <p:spPr>
          <a:xfrm>
            <a:off x="4953000" y="2247900"/>
            <a:ext cx="3733800" cy="38862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08/11/33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08/11/33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8" name="مستطيل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مستطيل مستدير الزوايا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914400" y="273050"/>
            <a:ext cx="7772400" cy="1143000"/>
          </a:xfrm>
        </p:spPr>
        <p:txBody>
          <a:bodyPr anchor="b" anchorCtr="0"/>
          <a:lstStyle>
            <a:lvl1pPr algn="l">
              <a:buNone/>
              <a:defRPr sz="4000" b="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11" name="عنصر نائب للمحتوى 10"/>
          <p:cNvSpPr>
            <a:spLocks noGrp="1"/>
          </p:cNvSpPr>
          <p:nvPr>
            <p:ph sz="quarter" idx="1"/>
          </p:nvPr>
        </p:nvSpPr>
        <p:spPr>
          <a:xfrm>
            <a:off x="2971800" y="1600200"/>
            <a:ext cx="5715000" cy="4495800"/>
          </a:xfrm>
        </p:spPr>
        <p:txBody>
          <a:bodyPr vert="horz"/>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08/11/33</a:t>
            </a:fld>
            <a:endParaRPr lang="ar-SA"/>
          </a:p>
        </p:txBody>
      </p:sp>
      <p:sp>
        <p:nvSpPr>
          <p:cNvPr id="6" name="عنصر نائب للتذييل 5"/>
          <p:cNvSpPr>
            <a:spLocks noGrp="1"/>
          </p:cNvSpPr>
          <p:nvPr>
            <p:ph type="ftr" sz="quarter" idx="11"/>
          </p:nvPr>
        </p:nvSpPr>
        <p:spPr>
          <a:xfrm>
            <a:off x="914400" y="6172200"/>
            <a:ext cx="3886200" cy="457200"/>
          </a:xfrm>
        </p:spPr>
        <p:txBody>
          <a:bodyPr/>
          <a:lstStyle/>
          <a:p>
            <a:endParaRPr lang="ar-SA"/>
          </a:p>
        </p:txBody>
      </p:sp>
      <p:sp>
        <p:nvSpPr>
          <p:cNvPr id="7" name="عنصر نائب لرقم الشريحة 6"/>
          <p:cNvSpPr>
            <a:spLocks noGrp="1"/>
          </p:cNvSpPr>
          <p:nvPr>
            <p:ph type="sldNum" sz="quarter" idx="12"/>
          </p:nvPr>
        </p:nvSpPr>
        <p:spPr>
          <a:xfrm>
            <a:off x="146304" y="6208776"/>
            <a:ext cx="457200" cy="457200"/>
          </a:xfrm>
        </p:spPr>
        <p:txBody>
          <a:bodyPr/>
          <a:lstStyle/>
          <a:p>
            <a:fld id="{0B34F065-1154-456A-91E3-76DE8E75E17B}" type="slidenum">
              <a:rPr lang="ar-SA" smtClean="0"/>
              <a:pPr/>
              <a:t>‹#›</a:t>
            </a:fld>
            <a:endParaRPr lang="ar-SA"/>
          </a:p>
        </p:txBody>
      </p:sp>
      <p:sp>
        <p:nvSpPr>
          <p:cNvPr id="11" name="مستطيل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مستطيل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عنصر نائب للصورة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مستطيل مستدير الزوايا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عنصر نائب للعنوان 21"/>
          <p:cNvSpPr>
            <a:spLocks noGrp="1"/>
          </p:cNvSpPr>
          <p:nvPr>
            <p:ph type="title"/>
          </p:nvPr>
        </p:nvSpPr>
        <p:spPr>
          <a:xfrm>
            <a:off x="914400" y="274638"/>
            <a:ext cx="7772400" cy="1143000"/>
          </a:xfrm>
          <a:prstGeom prst="rect">
            <a:avLst/>
          </a:prstGeom>
        </p:spPr>
        <p:txBody>
          <a:bodyPr bIns="91440" anchor="b" anchorCtr="0">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B8ABB09-4A1D-463E-8065-109CC2B7EFAA}" type="datetimeFigureOut">
              <a:rPr lang="ar-SA" smtClean="0"/>
              <a:pPr/>
              <a:t>08/11/33</a:t>
            </a:fld>
            <a:endParaRPr lang="ar-SA"/>
          </a:p>
        </p:txBody>
      </p:sp>
      <p:sp>
        <p:nvSpPr>
          <p:cNvPr id="3" name="عنصر نائب للتذييل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ar-SA"/>
          </a:p>
        </p:txBody>
      </p:sp>
      <p:sp>
        <p:nvSpPr>
          <p:cNvPr id="23" name="عنصر نائب لرقم الشريحة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274320" indent="-274320" algn="r" rtl="1"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r" rtl="1"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r" rtl="1"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r" rtl="1"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r" rtl="1"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r" rtl="1"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r" rtl="1"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r" rtl="1"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r>
              <a:rPr lang="ar-SA" sz="4800" b="1" dirty="0" smtClean="0"/>
              <a:t>أسباب الاهتمام بالدراسات السكانية</a:t>
            </a:r>
            <a:endParaRPr lang="ar-SA" sz="4800" b="1" dirty="0"/>
          </a:p>
        </p:txBody>
      </p:sp>
      <p:sp>
        <p:nvSpPr>
          <p:cNvPr id="2" name="عنوان 1"/>
          <p:cNvSpPr>
            <a:spLocks noGrp="1"/>
          </p:cNvSpPr>
          <p:nvPr>
            <p:ph type="ctrTitle"/>
          </p:nvPr>
        </p:nvSpPr>
        <p:spPr/>
        <p:txBody>
          <a:bodyPr/>
          <a:lstStyle/>
          <a:p>
            <a:r>
              <a:rPr lang="ar-SA" dirty="0" smtClean="0"/>
              <a:t>ضرورة دراسة حجم السكان</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lstStyle/>
          <a:p>
            <a:r>
              <a:rPr lang="ar-SA" dirty="0" smtClean="0"/>
              <a:t>1- أسباب علمية أكاديمية تتمثل فيما توفره الدراسة السكانية من فهم الظواهر وتفسيرها والتحكم </a:t>
            </a:r>
            <a:r>
              <a:rPr lang="ar-SA" dirty="0" err="1" smtClean="0"/>
              <a:t>بها</a:t>
            </a:r>
            <a:r>
              <a:rPr lang="ar-SA" dirty="0" smtClean="0"/>
              <a:t> </a:t>
            </a:r>
            <a:r>
              <a:rPr lang="ar-SA" dirty="0" err="1" smtClean="0"/>
              <a:t>والتنبوء</a:t>
            </a:r>
            <a:r>
              <a:rPr lang="ar-SA" dirty="0" smtClean="0"/>
              <a:t> </a:t>
            </a:r>
            <a:r>
              <a:rPr lang="ar-SA" dirty="0" err="1" smtClean="0"/>
              <a:t>بها</a:t>
            </a:r>
            <a:r>
              <a:rPr lang="ar-SA" dirty="0" smtClean="0"/>
              <a:t> في المستقبل.</a:t>
            </a:r>
          </a:p>
          <a:p>
            <a:r>
              <a:rPr lang="ar-SA" dirty="0" smtClean="0"/>
              <a:t>2- </a:t>
            </a:r>
            <a:r>
              <a:rPr lang="ar-SA" dirty="0" err="1" smtClean="0"/>
              <a:t>ماتسهم</a:t>
            </a:r>
            <a:r>
              <a:rPr lang="ar-SA" dirty="0" smtClean="0"/>
              <a:t> به الدراسة في مجال الرفاهية, من خلال زيادة الوعي الاجتماعي في المجتمع.</a:t>
            </a:r>
          </a:p>
          <a:p>
            <a:r>
              <a:rPr lang="ar-SA" dirty="0" smtClean="0"/>
              <a:t>3- اقتراح الحلول للمشكلات السكانية من خلال توفير الحقائق الموضوعية التي تستند عليها الخطط الاجتماعية القومية والقرارات السياسية على المستوى المحلي والدولي(الحقائق المتعلقة بالسكان مؤشر جوهري على قوة الدولة وعظمتها سياسياً واقتصادياً).</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الوعي الاجتماعي</a:t>
            </a:r>
            <a:endParaRPr lang="ar-SA" dirty="0"/>
          </a:p>
        </p:txBody>
      </p:sp>
      <p:sp>
        <p:nvSpPr>
          <p:cNvPr id="3" name="عنصر نائب للمحتوى 2"/>
          <p:cNvSpPr>
            <a:spLocks noGrp="1"/>
          </p:cNvSpPr>
          <p:nvPr>
            <p:ph sz="quarter" idx="1"/>
          </p:nvPr>
        </p:nvSpPr>
        <p:spPr/>
        <p:txBody>
          <a:bodyPr/>
          <a:lstStyle/>
          <a:p>
            <a:r>
              <a:rPr lang="ar-SA" dirty="0" smtClean="0"/>
              <a:t>معرفة حجم السكان والتغيرات في حجمهم مطلب أساسي لتنمية وعي الأفراد, وتكوين والوعي الاجتماعي.</a:t>
            </a:r>
          </a:p>
          <a:p>
            <a:r>
              <a:rPr lang="ar-SA" dirty="0" smtClean="0"/>
              <a:t>حينما تتاح معرفة عدد الأفراد يساعد ذلك في توفير </a:t>
            </a:r>
            <a:r>
              <a:rPr lang="ar-SA" dirty="0" err="1" smtClean="0"/>
              <a:t>مايحتاج</a:t>
            </a:r>
            <a:r>
              <a:rPr lang="ar-SA" dirty="0" smtClean="0"/>
              <a:t> إليه </a:t>
            </a:r>
            <a:r>
              <a:rPr lang="ar-SA" dirty="0" err="1" smtClean="0"/>
              <a:t>هاؤلاء</a:t>
            </a:r>
            <a:r>
              <a:rPr lang="ar-SA" dirty="0" smtClean="0"/>
              <a:t> في حياتهم.</a:t>
            </a:r>
          </a:p>
          <a:p>
            <a:r>
              <a:rPr lang="ar-SA" dirty="0" smtClean="0"/>
              <a:t>ويساعد أجهزت المجتمع على القيام بواجبها في توفير وسائل العيش اللازمة في هذه الفترة الزمنية.</a:t>
            </a:r>
          </a:p>
          <a:p>
            <a:r>
              <a:rPr lang="ar-SA" dirty="0" smtClean="0"/>
              <a:t>تفيد في إعادة التوازن بين عدد السكان والخدمات.</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الرفاهية الاجتماعية</a:t>
            </a:r>
            <a:endParaRPr lang="ar-SA" dirty="0"/>
          </a:p>
        </p:txBody>
      </p:sp>
      <p:sp>
        <p:nvSpPr>
          <p:cNvPr id="3" name="عنصر نائب للمحتوى 2"/>
          <p:cNvSpPr>
            <a:spLocks noGrp="1"/>
          </p:cNvSpPr>
          <p:nvPr>
            <p:ph sz="quarter" idx="1"/>
          </p:nvPr>
        </p:nvSpPr>
        <p:spPr/>
        <p:txBody>
          <a:bodyPr/>
          <a:lstStyle/>
          <a:p>
            <a:r>
              <a:rPr lang="ar-SA" dirty="0" smtClean="0"/>
              <a:t>الحقائق المتعلقة بحجم السكان تساهم في مجال الرفاهية الاجتماعية</a:t>
            </a:r>
          </a:p>
          <a:p>
            <a:pPr algn="ctr"/>
            <a:r>
              <a:rPr lang="ar-SA" sz="6600" b="1" dirty="0" smtClean="0"/>
              <a:t>كيف؟</a:t>
            </a:r>
          </a:p>
          <a:p>
            <a:pPr>
              <a:buNone/>
            </a:pPr>
            <a:r>
              <a:rPr lang="ar-SA" sz="2800" dirty="0" smtClean="0"/>
              <a:t>لأنها تساهم في اقتراح الحلول المناسبة للمشكلات السكانية, وتوفير الحقائق </a:t>
            </a:r>
            <a:r>
              <a:rPr lang="ar-SA" sz="2800" dirty="0" err="1" smtClean="0"/>
              <a:t>الموضوعيىة</a:t>
            </a:r>
            <a:r>
              <a:rPr lang="ar-SA" sz="2800" dirty="0" smtClean="0"/>
              <a:t> التي يمكن أن تستند عليها الخطط الاجتماعية, والسياسات على المستوى المحلي والعالمي.</a:t>
            </a:r>
          </a:p>
          <a:p>
            <a:pPr>
              <a:buNone/>
            </a:pPr>
            <a:endParaRPr lang="ar-SA" sz="2800" dirty="0" smtClean="0"/>
          </a:p>
          <a:p>
            <a:pPr>
              <a:buNone/>
            </a:pPr>
            <a:r>
              <a:rPr lang="ar-SA" sz="2800" dirty="0" smtClean="0"/>
              <a:t>كما تساهم الحقائق المتعلقة بتوزيع السكان في تحديد حجم الخدمات الاجتماعية التي تلزم عدد السكان المختلف في كل منطقة.</a:t>
            </a:r>
            <a:endParaRPr lang="ar-SA"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dirty="0" smtClean="0"/>
              <a:t>معرفة أسباب اختلاف في حجم السكان بين الريف والحضر يفيد حسن توزيع الخدمات بين الريف والحظر.</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ar-SA" dirty="0" smtClean="0"/>
              <a:t>ضرورة دراسة نمو السكان</a:t>
            </a:r>
            <a:endParaRPr lang="ar-SA" dirty="0"/>
          </a:p>
        </p:txBody>
      </p:sp>
      <p:sp>
        <p:nvSpPr>
          <p:cNvPr id="3" name="عنصر نائب للمحتوى 2"/>
          <p:cNvSpPr>
            <a:spLocks noGrp="1"/>
          </p:cNvSpPr>
          <p:nvPr>
            <p:ph sz="quarter" idx="1"/>
          </p:nvPr>
        </p:nvSpPr>
        <p:spPr/>
        <p:txBody>
          <a:bodyPr/>
          <a:lstStyle/>
          <a:p>
            <a:r>
              <a:rPr lang="ar-SA" dirty="0" smtClean="0"/>
              <a:t>هناك اتجاهين لدراسة نمو السكان/</a:t>
            </a:r>
          </a:p>
          <a:p>
            <a:r>
              <a:rPr lang="ar-SA" dirty="0" smtClean="0"/>
              <a:t>1- اتجاه يحلل نمو السكان في ضوء نمو وسائل العيش.</a:t>
            </a:r>
          </a:p>
          <a:p>
            <a:r>
              <a:rPr lang="ar-SA" dirty="0" smtClean="0"/>
              <a:t>2- يتناول ظاهرة النمو في علاقته بالعوامل التي تؤثر في معدلات المواليد والوفيات.</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نمو السكان في ضوء نمو وسائل العيش</a:t>
            </a:r>
            <a:endParaRPr lang="ar-SA" dirty="0"/>
          </a:p>
        </p:txBody>
      </p:sp>
      <p:sp>
        <p:nvSpPr>
          <p:cNvPr id="3" name="عنصر نائب للمحتوى 2"/>
          <p:cNvSpPr>
            <a:spLocks noGrp="1"/>
          </p:cNvSpPr>
          <p:nvPr>
            <p:ph sz="quarter" idx="1"/>
          </p:nvPr>
        </p:nvSpPr>
        <p:spPr/>
        <p:txBody>
          <a:bodyPr/>
          <a:lstStyle/>
          <a:p>
            <a:r>
              <a:rPr lang="ar-SA" dirty="0" smtClean="0"/>
              <a:t>ترجع محاولة الربط بين نمو السكان ووسائل العيش إلى المحاولات التي انتبهت إلى أهمية دراسات نمو السكان وحاولت البحث عن إجابة لهذه التساؤلات التي أثارتها الزيادة المستمرة في عدد السكان:</a:t>
            </a:r>
          </a:p>
          <a:p>
            <a:r>
              <a:rPr lang="ar-SA" dirty="0" smtClean="0"/>
              <a:t>هل الزيادة في عدد السكان يقابلها زيادة مماثلة في وسائل العيش؟</a:t>
            </a:r>
          </a:p>
          <a:p>
            <a:r>
              <a:rPr lang="ar-SA" dirty="0" smtClean="0"/>
              <a:t>هل كانت الزيادة الطبيعية تفوق الزيادة في وسائل العيش, أم العكس؟</a:t>
            </a:r>
          </a:p>
          <a:p>
            <a:r>
              <a:rPr lang="ar-SA" dirty="0" err="1" smtClean="0"/>
              <a:t>ماهي</a:t>
            </a:r>
            <a:r>
              <a:rPr lang="ar-SA" dirty="0" smtClean="0"/>
              <a:t> الوسائل التي استعان </a:t>
            </a:r>
            <a:r>
              <a:rPr lang="ar-SA" dirty="0" err="1" smtClean="0"/>
              <a:t>بها</a:t>
            </a:r>
            <a:r>
              <a:rPr lang="ar-SA" dirty="0" smtClean="0"/>
              <a:t> </a:t>
            </a:r>
            <a:r>
              <a:rPr lang="ar-SA" dirty="0" err="1" smtClean="0"/>
              <a:t>الانسان</a:t>
            </a:r>
            <a:r>
              <a:rPr lang="ar-SA" dirty="0" smtClean="0"/>
              <a:t> لحفظ التوازن بين الزيادة في الجانبين؟</a:t>
            </a: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fontScale="92500" lnSpcReduction="20000"/>
          </a:bodyPr>
          <a:lstStyle/>
          <a:p>
            <a:r>
              <a:rPr lang="ar-SA" dirty="0" smtClean="0"/>
              <a:t>أجابت </a:t>
            </a:r>
            <a:r>
              <a:rPr lang="ar-SA" dirty="0" err="1" smtClean="0"/>
              <a:t>الأيكولوجيا</a:t>
            </a:r>
            <a:r>
              <a:rPr lang="ar-SA" dirty="0" smtClean="0"/>
              <a:t> البشرية عن ذلك من خلال </a:t>
            </a:r>
          </a:p>
          <a:p>
            <a:r>
              <a:rPr lang="ar-SA" dirty="0" smtClean="0"/>
              <a:t>أ- الحقائق المتعلقة بنمو السكان في العالم, فرجعت للتراث الذي يوضح النمو السكاني في العالم.</a:t>
            </a:r>
          </a:p>
          <a:p>
            <a:r>
              <a:rPr lang="ar-SA" dirty="0" smtClean="0"/>
              <a:t>توصلت إلى الحقائق:</a:t>
            </a:r>
          </a:p>
          <a:p>
            <a:r>
              <a:rPr lang="ar-SA" dirty="0" smtClean="0"/>
              <a:t>1- سكان العالم في زيادة مستمرة.</a:t>
            </a:r>
          </a:p>
          <a:p>
            <a:r>
              <a:rPr lang="ar-SA" dirty="0" smtClean="0"/>
              <a:t>2- السنوات الحديثة شهدت تزايد في معدل نمو السكان.</a:t>
            </a:r>
          </a:p>
          <a:p>
            <a:r>
              <a:rPr lang="ar-SA" dirty="0" smtClean="0"/>
              <a:t>ب- استخلصت </a:t>
            </a:r>
            <a:r>
              <a:rPr lang="ar-SA" dirty="0" err="1" smtClean="0"/>
              <a:t>الايكولوجيا</a:t>
            </a:r>
            <a:r>
              <a:rPr lang="ar-SA" dirty="0" smtClean="0"/>
              <a:t> بعد ذلك الحقائق المتعلقة بنمو السكان ووسائل العيش.</a:t>
            </a:r>
          </a:p>
          <a:p>
            <a:r>
              <a:rPr lang="ar-SA" dirty="0" smtClean="0"/>
              <a:t>اعتمدت في ذلك على مسلمات:</a:t>
            </a:r>
          </a:p>
          <a:p>
            <a:r>
              <a:rPr lang="ar-SA" dirty="0" smtClean="0"/>
              <a:t>1- أن الإنسان </a:t>
            </a:r>
            <a:r>
              <a:rPr lang="ar-SA" dirty="0" err="1" smtClean="0"/>
              <a:t>لايستطيع</a:t>
            </a:r>
            <a:r>
              <a:rPr lang="ar-SA" dirty="0" smtClean="0"/>
              <a:t> النمو دون الاعتماد على بني جنسه.</a:t>
            </a:r>
          </a:p>
          <a:p>
            <a:r>
              <a:rPr lang="ar-SA" dirty="0" smtClean="0"/>
              <a:t>2- المجتمعات </a:t>
            </a:r>
            <a:r>
              <a:rPr lang="ar-SA" dirty="0" err="1" smtClean="0"/>
              <a:t>الانسانية</a:t>
            </a:r>
            <a:r>
              <a:rPr lang="ar-SA" dirty="0" smtClean="0"/>
              <a:t> تعتمد على المجتمعات الحيوانية, والأنواع النباتية, والماء ودرجة الحرارة. في توفير وسائل العيش.</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نمو السكان في ضوء معدلات المواليد والوفيات:</a:t>
            </a:r>
            <a:endParaRPr lang="ar-SA" dirty="0"/>
          </a:p>
        </p:txBody>
      </p:sp>
      <p:sp>
        <p:nvSpPr>
          <p:cNvPr id="3" name="عنصر نائب للمحتوى 2"/>
          <p:cNvSpPr>
            <a:spLocks noGrp="1"/>
          </p:cNvSpPr>
          <p:nvPr>
            <p:ph sz="quarter" idx="1"/>
          </p:nvPr>
        </p:nvSpPr>
        <p:spPr/>
        <p:txBody>
          <a:bodyPr/>
          <a:lstStyle/>
          <a:p>
            <a:pPr>
              <a:buNone/>
            </a:pPr>
            <a:r>
              <a:rPr lang="ar-SA" dirty="0" smtClean="0"/>
              <a:t>التباين في معدل المواليد والوفيات يرتبط بتقدم أو تنمية وتخلف هذه المجتمعات, نتيجة </a:t>
            </a:r>
            <a:r>
              <a:rPr lang="ar-SA" dirty="0" err="1" smtClean="0"/>
              <a:t>للإختلاف</a:t>
            </a:r>
            <a:r>
              <a:rPr lang="ar-SA" dirty="0" smtClean="0"/>
              <a:t> </a:t>
            </a:r>
            <a:r>
              <a:rPr lang="ar-SA" dirty="0" err="1" smtClean="0"/>
              <a:t>بينبين</a:t>
            </a:r>
            <a:r>
              <a:rPr lang="ar-SA" dirty="0" smtClean="0"/>
              <a:t> هذه </a:t>
            </a:r>
            <a:r>
              <a:rPr lang="ar-SA" dirty="0" err="1" smtClean="0"/>
              <a:t>امجتمعات</a:t>
            </a:r>
            <a:r>
              <a:rPr lang="ar-SA" dirty="0" smtClean="0"/>
              <a:t> في وضع المرأة والنظر إليها والاهتمام بتعليمها </a:t>
            </a:r>
            <a:r>
              <a:rPr lang="ar-SA" dirty="0" err="1" smtClean="0"/>
              <a:t>واتاحة</a:t>
            </a:r>
            <a:r>
              <a:rPr lang="ar-SA" dirty="0" smtClean="0"/>
              <a:t> فرصة العمل لها.</a:t>
            </a:r>
          </a:p>
          <a:p>
            <a:pPr>
              <a:buNone/>
            </a:pPr>
            <a:r>
              <a:rPr lang="ar-SA" dirty="0" smtClean="0"/>
              <a:t>هذا هو السبب في انخفاض الخصوبة </a:t>
            </a:r>
            <a:r>
              <a:rPr lang="ar-SA" dirty="0" err="1" smtClean="0"/>
              <a:t>والواليد</a:t>
            </a:r>
            <a:r>
              <a:rPr lang="ar-SA" dirty="0" smtClean="0"/>
              <a:t> في المجتمعات المتقدة وارتفاعها في غير المتقدمة,</a:t>
            </a:r>
          </a:p>
          <a:p>
            <a:pPr>
              <a:buNone/>
            </a:pPr>
            <a:r>
              <a:rPr lang="ar-SA" dirty="0" smtClean="0"/>
              <a:t>نمو السكان من خلال التعرف على الفارق بين معدلات المواليد والوفيات وعوامل الاختلاف بينهما يعد مؤشر على مدى تنمية أو </a:t>
            </a:r>
            <a:r>
              <a:rPr lang="ar-SA" smtClean="0"/>
              <a:t>تخلف المجتمع.</a:t>
            </a:r>
            <a:endParaRPr lang="ar-SA"/>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وازنة">
  <a:themeElements>
    <a:clrScheme name="موازنة">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موازنة">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وازن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64</TotalTime>
  <Words>492</Words>
  <PresentationFormat>عرض على الشاشة (3:4)‏</PresentationFormat>
  <Paragraphs>39</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موازنة</vt:lpstr>
      <vt:lpstr>ضرورة دراسة حجم السكان</vt:lpstr>
      <vt:lpstr>الشريحة 2</vt:lpstr>
      <vt:lpstr>الوعي الاجتماعي</vt:lpstr>
      <vt:lpstr>الرفاهية الاجتماعية</vt:lpstr>
      <vt:lpstr>الشريحة 5</vt:lpstr>
      <vt:lpstr>ضرورة دراسة نمو السكان</vt:lpstr>
      <vt:lpstr>نمو السكان في ضوء نمو وسائل العيش</vt:lpstr>
      <vt:lpstr>الشريحة 8</vt:lpstr>
      <vt:lpstr>نمو السكان في ضوء معدلات المواليد والوفيات: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ضرورة دراسة السكان</dc:title>
  <dc:creator>ام ناصر</dc:creator>
  <cp:lastModifiedBy>ام ناصر</cp:lastModifiedBy>
  <cp:revision>14</cp:revision>
  <dcterms:created xsi:type="dcterms:W3CDTF">2012-09-23T13:35:31Z</dcterms:created>
  <dcterms:modified xsi:type="dcterms:W3CDTF">2012-09-23T14:50:35Z</dcterms:modified>
</cp:coreProperties>
</file>