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AA0020F-1FAA-401B-9BDA-DE9C0937E2B7}" type="datetimeFigureOut">
              <a:rPr lang="ar-SA" smtClean="0"/>
              <a:t>06/05/36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0D67A06-E8DB-4D99-B2D4-9651A0D085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095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67A06-E8DB-4D99-B2D4-9651A0D08537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1730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06/05/36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06/05/36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06/05/36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06/05/36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06/05/36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06/05/36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06/05/36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06/05/36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06/05/36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06/05/36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06/05/36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A960C12-A240-4846-BF3F-548643A44037}" type="datetimeFigureOut">
              <a:rPr lang="ar-SA" smtClean="0"/>
              <a:t>06/05/36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dirty="0" smtClean="0"/>
              <a:t>BCH 312 [PRACTICAL]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0" y="2276872"/>
            <a:ext cx="889248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200" b="1" dirty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Preparation of Buffer Solutions by </a:t>
            </a:r>
            <a:endParaRPr lang="en-US" sz="3200" b="1" dirty="0" smtClean="0">
              <a:solidFill>
                <a:srgbClr val="C00000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ctr" rtl="0"/>
            <a:r>
              <a:rPr lang="en-US" sz="3200" b="1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Different laboratory  </a:t>
            </a:r>
            <a:r>
              <a:rPr lang="en-US" sz="3200" b="1" dirty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Ways </a:t>
            </a:r>
            <a:endParaRPr lang="ar-SA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56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179512" y="116633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Example(4): You are provided with solid Na2HPO4 and 2M </a:t>
            </a:r>
            <a:r>
              <a:rPr lang="en-US" sz="2400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HCl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?</a:t>
            </a:r>
          </a:p>
          <a:p>
            <a:endParaRPr lang="en-US" sz="2400" dirty="0" smtClean="0">
              <a:solidFill>
                <a:srgbClr val="FF0000"/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Rectangle 4"/>
          <p:cNvSpPr/>
          <p:nvPr/>
        </p:nvSpPr>
        <p:spPr>
          <a:xfrm>
            <a:off x="179512" y="872698"/>
            <a:ext cx="8640960" cy="3388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70000"/>
              </a:lnSpc>
            </a:pP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Start with </a:t>
            </a:r>
            <a:r>
              <a:rPr lang="en-US" b="1" dirty="0" smtClean="0">
                <a:solidFill>
                  <a:srgbClr val="3366FF"/>
                </a:solidFill>
                <a:latin typeface="Calibri" panose="020F0502020204030204" pitchFamily="34" charset="0"/>
                <a:cs typeface="Aparajita" pitchFamily="34" charset="0"/>
              </a:rPr>
              <a:t>0.0045 mole 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of Na2HPO</a:t>
            </a:r>
            <a:r>
              <a:rPr lang="en-US" b="1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 add </a:t>
            </a:r>
            <a:r>
              <a:rPr lang="en-US" b="1" dirty="0" smtClean="0">
                <a:solidFill>
                  <a:srgbClr val="3366FF"/>
                </a:solidFill>
                <a:latin typeface="Calibri" panose="020F0502020204030204" pitchFamily="34" charset="0"/>
                <a:cs typeface="Aparajita" pitchFamily="34" charset="0"/>
              </a:rPr>
              <a:t>0.0015 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moles of </a:t>
            </a:r>
            <a:r>
              <a:rPr lang="en-US" b="1" dirty="0" err="1" smtClean="0">
                <a:latin typeface="Calibri" panose="020F0502020204030204" pitchFamily="34" charset="0"/>
                <a:cs typeface="Aparajita" pitchFamily="34" charset="0"/>
              </a:rPr>
              <a:t>HCl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 to titrate Na</a:t>
            </a:r>
            <a:r>
              <a:rPr lang="en-US" b="1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HPO</a:t>
            </a:r>
            <a:r>
              <a:rPr lang="en-US" b="1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 to give NaH</a:t>
            </a:r>
            <a:r>
              <a:rPr lang="en-US" b="1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="1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(HA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):</a:t>
            </a:r>
            <a:endParaRPr lang="en-US" b="1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lnSpc>
                <a:spcPct val="170000"/>
              </a:lnSpc>
            </a:pP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No. of moles needed of 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HCl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= 0.0015 moles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Volume of 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HCl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needed= 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no.of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moles / M = 0.0015/ 2= 0.00075 L =</a:t>
            </a:r>
            <a:r>
              <a:rPr lang="en-US" b="1" dirty="0" smtClean="0">
                <a:solidFill>
                  <a:srgbClr val="008000"/>
                </a:solidFill>
                <a:latin typeface="Calibri" panose="020F0502020204030204" pitchFamily="34" charset="0"/>
                <a:cs typeface="Aparajita" pitchFamily="34" charset="0"/>
              </a:rPr>
              <a:t>0.75 ml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Wt of Na</a:t>
            </a:r>
            <a:r>
              <a:rPr lang="en-US" baseline="-25000" dirty="0" smtClean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baseline="-2500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needed = 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no.of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moles x 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mwt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=0.0045 x 380.12 = </a:t>
            </a:r>
            <a:r>
              <a:rPr lang="en-US" b="1" dirty="0" smtClean="0">
                <a:solidFill>
                  <a:srgbClr val="008000"/>
                </a:solidFill>
                <a:latin typeface="Calibri" panose="020F0502020204030204" pitchFamily="34" charset="0"/>
                <a:cs typeface="Aparajita" pitchFamily="34" charset="0"/>
              </a:rPr>
              <a:t>1.71 g 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/>
              </a:rPr>
              <a:t>Dissolve 1.71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g of Na</a:t>
            </a:r>
            <a:r>
              <a:rPr lang="en-US" baseline="-25000" dirty="0" smtClean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PO in some water, mix ; then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/>
              </a:rPr>
              <a:t> a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dd 0.75 ml of 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HCl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. Finally, add sufficient water to bring the final volume to 0.1 liters (100 ml), and check the pH 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942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1916832"/>
            <a:ext cx="8712968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70000"/>
              </a:lnSpc>
            </a:pP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So, volume of 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Aparajita" pitchFamily="34" charset="0"/>
              </a:rPr>
              <a:t>1.5 M </a:t>
            </a:r>
            <a:r>
              <a:rPr lang="en-US" dirty="0" err="1">
                <a:solidFill>
                  <a:srgbClr val="7030A0"/>
                </a:solidFill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Aparajita" pitchFamily="34" charset="0"/>
              </a:rPr>
              <a:t>: we need a)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0.0045 mole of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to convert H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4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to H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 , b) we need 0.003 moles of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to titrate H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̅ to give HPO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4 </a:t>
            </a:r>
            <a:r>
              <a:rPr lang="en-US" baseline="30000" dirty="0">
                <a:latin typeface="Calibri" panose="020F0502020204030204" pitchFamily="34" charset="0"/>
                <a:cs typeface="Aparajita" pitchFamily="34" charset="0"/>
              </a:rPr>
              <a:t>-2 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2194460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620688"/>
            <a:ext cx="6918389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Objective: 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63442" y="1351426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-To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learn how to prepare a buffer by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different laboratory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ways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.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lvl="1" algn="l" rtl="0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1234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-22741"/>
            <a:ext cx="925252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The buffer can be prepared in any one of several 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ways:</a:t>
            </a: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For example if you was asked to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prepare sodium phosphate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buffer </a:t>
            </a: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 e.g. NaH</a:t>
            </a:r>
            <a:r>
              <a:rPr lang="en-US" sz="2000" baseline="-25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sz="2000" baseline="-25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/ Na</a:t>
            </a:r>
            <a:r>
              <a:rPr lang="en-US" sz="2000" baseline="-25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HPO</a:t>
            </a:r>
            <a:r>
              <a:rPr lang="en-US" sz="2000" baseline="-25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]: you can by……..</a:t>
            </a:r>
          </a:p>
          <a:p>
            <a:pPr algn="l" rtl="0"/>
            <a:endParaRPr lang="en-US" b="1" dirty="0" smtClean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</a:t>
            </a:r>
            <a:endParaRPr lang="ar-SA" sz="24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41085" y="1196752"/>
            <a:ext cx="8305800" cy="5486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rtl="0">
              <a:lnSpc>
                <a:spcPct val="140000"/>
              </a:lnSpc>
              <a:buFont typeface="+mj-lt"/>
              <a:buAutoNum type="arabicPeriod"/>
            </a:pP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By mixing NaH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b="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(conjugate acid ) 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and Na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HPO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b="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(conjugate base) 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in the proper proportions , </a:t>
            </a:r>
          </a:p>
          <a:p>
            <a:pPr marL="457200" indent="-457200" algn="l" rtl="0">
              <a:lnSpc>
                <a:spcPct val="140000"/>
              </a:lnSpc>
              <a:buFont typeface="+mj-lt"/>
              <a:buAutoNum type="arabicPeriod"/>
            </a:pP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By starting with NaH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 and converting it to NaH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 plus Na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HPO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  by adding the proper amount of </a:t>
            </a:r>
            <a:r>
              <a:rPr lang="en-US" b="0" dirty="0" err="1" smtClean="0"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b="0" dirty="0">
                <a:latin typeface="Calibri" panose="020F0502020204030204" pitchFamily="34" charset="0"/>
                <a:cs typeface="Aparajita" pitchFamily="34" charset="0"/>
              </a:rPr>
              <a:t>.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</a:p>
          <a:p>
            <a:pPr marL="457200" indent="-457200" algn="l" rtl="0">
              <a:lnSpc>
                <a:spcPct val="140000"/>
              </a:lnSpc>
              <a:buFont typeface="+mj-lt"/>
              <a:buAutoNum type="arabicPeriod"/>
            </a:pP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By starting with NaH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 and converting a portion of it to Na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HPO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 by adding </a:t>
            </a:r>
            <a:r>
              <a:rPr lang="en-US" b="0" dirty="0" err="1" smtClean="0"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b="0" dirty="0">
                <a:latin typeface="Calibri" panose="020F0502020204030204" pitchFamily="34" charset="0"/>
                <a:cs typeface="Aparajita" pitchFamily="34" charset="0"/>
              </a:rPr>
              <a:t>.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</a:p>
          <a:p>
            <a:pPr marL="457200" indent="-457200" algn="l" rtl="0">
              <a:lnSpc>
                <a:spcPct val="140000"/>
              </a:lnSpc>
              <a:buFont typeface="+mj-lt"/>
              <a:buAutoNum type="arabicPeriod"/>
            </a:pP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By starting with Na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HPO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 and converting a portion of it to NaH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 by adding a strong acid such as HCL.</a:t>
            </a:r>
          </a:p>
          <a:p>
            <a:pPr marL="457200" indent="-457200" algn="l" rtl="0">
              <a:lnSpc>
                <a:spcPct val="140000"/>
              </a:lnSpc>
              <a:buFont typeface="+mj-lt"/>
              <a:buAutoNum type="arabicPeriod"/>
            </a:pP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By starting with Na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 and converting it to Na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HPO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 plus NaH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 by adding HCL.</a:t>
            </a:r>
          </a:p>
          <a:p>
            <a:pPr marL="457200" indent="-457200" algn="l" rtl="0">
              <a:lnSpc>
                <a:spcPct val="140000"/>
              </a:lnSpc>
              <a:buFont typeface="+mj-lt"/>
              <a:buAutoNum type="arabicPeriod"/>
            </a:pP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By mixing Na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 and NaH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="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 in the proper proportions. </a:t>
            </a:r>
          </a:p>
          <a:p>
            <a:pPr marL="457200" indent="-457200" algn="l" rtl="0">
              <a:buFont typeface="+mj-lt"/>
              <a:buAutoNum type="arabicPeriod"/>
            </a:pPr>
            <a:endParaRPr lang="en-US" sz="1800" b="0" dirty="0"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74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116632"/>
            <a:ext cx="878497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E</a:t>
            </a:r>
            <a:r>
              <a:rPr lang="en-US" sz="28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xample</a:t>
            </a:r>
            <a:r>
              <a:rPr lang="en-US" sz="28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: </a:t>
            </a:r>
            <a:endParaRPr lang="en-US" sz="2800" b="1" dirty="0" smtClean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Prepare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0.1 liters of 0.045 M sodium phosphate buffer, 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pH=7.5 </a:t>
            </a:r>
          </a:p>
          <a:p>
            <a:pPr algn="l" rtl="0"/>
            <a:endParaRPr lang="en-US" sz="2000" dirty="0" smtClean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pka</a:t>
            </a:r>
            <a:r>
              <a:rPr lang="en-US" sz="2000" baseline="-25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1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= 2.12,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pka</a:t>
            </a:r>
            <a:r>
              <a:rPr lang="en-US" sz="2000" baseline="-25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2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= 7.21 and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pka</a:t>
            </a:r>
            <a:r>
              <a:rPr lang="en-US" sz="2000" baseline="-25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3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= 12.30]</a:t>
            </a:r>
          </a:p>
          <a:p>
            <a:pPr algn="l" rtl="0"/>
            <a:endParaRPr lang="en-US" sz="2000" dirty="0" smtClean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a) From concentrated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(15M) NaH</a:t>
            </a:r>
            <a:r>
              <a:rPr lang="en-US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sz="2000" baseline="-25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and solution of 1.5 M </a:t>
            </a:r>
            <a:r>
              <a:rPr lang="en-US" sz="2000" dirty="0" err="1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.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</a:t>
            </a:r>
          </a:p>
          <a:p>
            <a:pPr algn="l" rtl="0"/>
            <a:endParaRPr lang="en-US" sz="2000" dirty="0" smtClean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b) From solid NaH</a:t>
            </a:r>
            <a:r>
              <a:rPr lang="en-US" sz="2000" baseline="-25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sz="2000" baseline="-25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4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and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solid </a:t>
            </a:r>
            <a:r>
              <a:rPr lang="en-US" sz="2000" dirty="0" err="1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.</a:t>
            </a:r>
          </a:p>
          <a:p>
            <a:pPr algn="l" rtl="0"/>
            <a:endParaRPr lang="en-US" sz="2000" dirty="0">
              <a:solidFill>
                <a:srgbClr val="7030A0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1</a:t>
            </a:r>
            <a:r>
              <a:rPr lang="en-US" sz="2000" b="1" baseline="30000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st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 , </a:t>
            </a:r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write </a:t>
            </a:r>
            <a:r>
              <a:rPr lang="en-US" sz="2000" b="1" dirty="0" smtClean="0">
                <a:latin typeface="Calibri" panose="020F0502020204030204" pitchFamily="34" charset="0"/>
              </a:rPr>
              <a:t> the equations  of </a:t>
            </a:r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Dissociation  of </a:t>
            </a: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phosphoric </a:t>
            </a:r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acid and the </a:t>
            </a:r>
            <a:r>
              <a:rPr lang="en-US" sz="2000" b="1" dirty="0" err="1" smtClean="0"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 of corresponding ones: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Because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phosphoric acid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[H</a:t>
            </a:r>
            <a:r>
              <a:rPr lang="en-US" sz="2000" baseline="-25000" dirty="0" smtClean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sz="200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] has (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Triprotenation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: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it has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3 dissociation phases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) so,</a:t>
            </a:r>
          </a:p>
          <a:p>
            <a:pPr algn="l" rtl="0"/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endParaRPr lang="ar-SA" sz="2000" dirty="0">
              <a:latin typeface="Calibri" panose="020F0502020204030204" pitchFamily="34" charset="0"/>
            </a:endParaRPr>
          </a:p>
        </p:txBody>
      </p:sp>
      <p:pic>
        <p:nvPicPr>
          <p:cNvPr id="3" name="Picture 3" descr="Screen Shot 2014-11-09 at 7.50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005" y="4717709"/>
            <a:ext cx="4714915" cy="1807635"/>
          </a:xfrm>
          <a:prstGeom prst="rect">
            <a:avLst/>
          </a:prstGeom>
        </p:spPr>
      </p:pic>
      <p:pic>
        <p:nvPicPr>
          <p:cNvPr id="4" name="Picture 4" descr="Screen Shot 2014-11-09 at 7.50.2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920" y="4921901"/>
            <a:ext cx="15494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607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" y="836712"/>
            <a:ext cx="8676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The pH of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the required buffer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[pH =7.5]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is near the value of 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sz="2000" baseline="-25000" dirty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,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consequently , the two major ionic species present are </a:t>
            </a:r>
            <a:r>
              <a:rPr lang="en-US" sz="2000" dirty="0" smtClean="0">
                <a:latin typeface="Calibri" panose="020F0502020204030204" pitchFamily="34" charset="0"/>
              </a:rPr>
              <a:t>H</a:t>
            </a:r>
            <a:r>
              <a:rPr lang="en-US" sz="2000" baseline="-25000" dirty="0" smtClean="0">
                <a:latin typeface="Calibri" panose="020F0502020204030204" pitchFamily="34" charset="0"/>
              </a:rPr>
              <a:t>2</a:t>
            </a:r>
            <a:r>
              <a:rPr lang="en-US" sz="2000" dirty="0" smtClean="0">
                <a:latin typeface="Calibri" panose="020F0502020204030204" pitchFamily="34" charset="0"/>
              </a:rPr>
              <a:t>Po</a:t>
            </a:r>
            <a:r>
              <a:rPr lang="en-US" sz="2000" baseline="-25000" dirty="0" smtClean="0">
                <a:latin typeface="Calibri" panose="020F0502020204030204" pitchFamily="34" charset="0"/>
              </a:rPr>
              <a:t>4</a:t>
            </a:r>
            <a:r>
              <a:rPr lang="en-US" sz="2000" baseline="30000" dirty="0" smtClean="0">
                <a:latin typeface="Calibri" panose="020F0502020204030204" pitchFamily="34" charset="0"/>
              </a:rPr>
              <a:t>-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(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conjugate acid ) and HPO</a:t>
            </a:r>
            <a:r>
              <a:rPr lang="en-US" sz="2000" baseline="-25000" dirty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sz="2000" baseline="30000" dirty="0">
                <a:latin typeface="Calibri" panose="020F0502020204030204" pitchFamily="34" charset="0"/>
                <a:cs typeface="Aparajita" pitchFamily="34" charset="0"/>
              </a:rPr>
              <a:t>-2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(conjugate base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).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with the HPO</a:t>
            </a:r>
            <a:r>
              <a:rPr lang="en-US" sz="2000" baseline="-25000" dirty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sz="2000" baseline="30000" dirty="0">
                <a:latin typeface="Calibri" panose="020F0502020204030204" pitchFamily="34" charset="0"/>
                <a:cs typeface="Aparajita" pitchFamily="34" charset="0"/>
              </a:rPr>
              <a:t>-2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predominating { since the pH of the buffer is slightly basic } </a:t>
            </a:r>
            <a:endParaRPr lang="ar-SA" sz="2000" dirty="0">
              <a:latin typeface="Calibri" panose="020F0502020204030204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" y="30488"/>
            <a:ext cx="896448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2</a:t>
            </a:r>
            <a:r>
              <a:rPr lang="en-US" sz="2000" b="1" baseline="30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nd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, </a:t>
            </a:r>
            <a:r>
              <a:rPr lang="en-US" sz="2000" b="1" dirty="0" smtClean="0">
                <a:latin typeface="Calibri" panose="020F0502020204030204" pitchFamily="34" charset="0"/>
              </a:rPr>
              <a:t>choose the </a:t>
            </a:r>
            <a:r>
              <a:rPr lang="en-US" sz="2000" b="1" dirty="0" err="1" smtClean="0">
                <a:latin typeface="Calibri" panose="020F0502020204030204" pitchFamily="34" charset="0"/>
              </a:rPr>
              <a:t>pka</a:t>
            </a:r>
            <a:r>
              <a:rPr lang="en-US" sz="2000" b="1" dirty="0" smtClean="0">
                <a:latin typeface="Calibri" panose="020F0502020204030204" pitchFamily="34" charset="0"/>
              </a:rPr>
              <a:t> value which is near the pH value of the required buffer, to be able to know the </a:t>
            </a: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ionic </a:t>
            </a:r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species involved in your buffer: </a:t>
            </a:r>
            <a:endParaRPr lang="ar-SA" sz="2000" b="1" dirty="0">
              <a:latin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5" t="55942" r="48732" b="29099"/>
          <a:stretch/>
        </p:blipFill>
        <p:spPr bwMode="auto">
          <a:xfrm>
            <a:off x="1011011" y="2780928"/>
            <a:ext cx="6942467" cy="1829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مستطيل مستدير الزوايا 3"/>
          <p:cNvSpPr/>
          <p:nvPr/>
        </p:nvSpPr>
        <p:spPr>
          <a:xfrm>
            <a:off x="899592" y="3356992"/>
            <a:ext cx="7056784" cy="576064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4825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16632"/>
            <a:ext cx="8784976" cy="744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rgbClr val="3366FF"/>
                </a:solidFill>
                <a:latin typeface="Calibri" panose="020F0502020204030204" pitchFamily="34" charset="0"/>
                <a:cs typeface="Aparajita" pitchFamily="34" charset="0"/>
              </a:rPr>
              <a:t>[Regardless </a:t>
            </a:r>
            <a:r>
              <a:rPr lang="en-US" b="1" dirty="0">
                <a:solidFill>
                  <a:srgbClr val="3366FF"/>
                </a:solidFill>
                <a:latin typeface="Calibri" panose="020F0502020204030204" pitchFamily="34" charset="0"/>
                <a:cs typeface="Aparajita" pitchFamily="34" charset="0"/>
              </a:rPr>
              <a:t>of which method is used , the first step involves calculating </a:t>
            </a:r>
            <a:r>
              <a:rPr lang="en-US" b="1" dirty="0" smtClean="0">
                <a:solidFill>
                  <a:srgbClr val="3366FF"/>
                </a:solidFill>
                <a:latin typeface="Calibri" panose="020F0502020204030204" pitchFamily="34" charset="0"/>
                <a:cs typeface="Aparajita" pitchFamily="34" charset="0"/>
              </a:rPr>
              <a:t> number of moles and </a:t>
            </a:r>
            <a:r>
              <a:rPr lang="en-US" b="1" dirty="0">
                <a:solidFill>
                  <a:srgbClr val="3366FF"/>
                </a:solidFill>
                <a:latin typeface="Calibri" panose="020F0502020204030204" pitchFamily="34" charset="0"/>
                <a:cs typeface="Aparajita" pitchFamily="34" charset="0"/>
              </a:rPr>
              <a:t>amounts of the two ionic species in the </a:t>
            </a:r>
            <a:r>
              <a:rPr lang="en-US" b="1" dirty="0" smtClean="0">
                <a:solidFill>
                  <a:srgbClr val="3366FF"/>
                </a:solidFill>
                <a:latin typeface="Calibri" panose="020F0502020204030204" pitchFamily="34" charset="0"/>
                <a:cs typeface="Aparajita" pitchFamily="34" charset="0"/>
              </a:rPr>
              <a:t>buffer].</a:t>
            </a:r>
          </a:p>
          <a:p>
            <a:pPr algn="l" rtl="0"/>
            <a:endParaRPr lang="en-US" b="1" dirty="0">
              <a:solidFill>
                <a:srgbClr val="3366FF"/>
              </a:solidFill>
              <a:latin typeface="Aparajita" pitchFamily="34" charset="0"/>
              <a:cs typeface="Aparajita" pitchFamily="34" charset="0"/>
            </a:endParaRPr>
          </a:p>
          <a:p>
            <a:pPr marL="0" lvl="1" algn="l" rtl="0"/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[Note that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Total no. of moles of phosphate buffer= M x V=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0.045 x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0.1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= 0.0045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moles].</a:t>
            </a:r>
          </a:p>
          <a:p>
            <a:pPr marL="0" lvl="1"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marL="0" lvl="1" algn="l" rtl="0"/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sz="2000" b="1" baseline="30000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rd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, </a:t>
            </a:r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calculate No. of moles:</a:t>
            </a:r>
          </a:p>
          <a:p>
            <a:pPr marL="0" lvl="1" algn="l" rtl="0"/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lvl="1"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PH =PKa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+ log [ HPO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aseline="30000" dirty="0">
                <a:latin typeface="Calibri" panose="020F0502020204030204" pitchFamily="34" charset="0"/>
                <a:cs typeface="Aparajita" pitchFamily="34" charset="0"/>
              </a:rPr>
              <a:t>-2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] 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/ [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H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aseline="30000" dirty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] </a:t>
            </a:r>
          </a:p>
          <a:p>
            <a:pPr lvl="1" algn="l" rtl="0"/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lvl="1"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Assume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[A</a:t>
            </a:r>
            <a:r>
              <a:rPr lang="en-US" baseline="30000" dirty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] = y  , [HA]= 0.045 - y</a:t>
            </a:r>
          </a:p>
          <a:p>
            <a:pPr lvl="1"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7.5 = 7.2 + log ( y / 0.045-y )</a:t>
            </a:r>
          </a:p>
          <a:p>
            <a:pPr lvl="1"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7.5-7.2 = log ( y / 0.045-y )</a:t>
            </a:r>
          </a:p>
          <a:p>
            <a:pPr lvl="1"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0.3= log( y / 0.045-y )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  <a:sym typeface="Wingdings"/>
              </a:rPr>
              <a:t> </a:t>
            </a: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antilog </a:t>
            </a:r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for both sides:  </a:t>
            </a:r>
          </a:p>
          <a:p>
            <a:pPr lvl="1"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=(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y /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0.045-y) </a:t>
            </a:r>
          </a:p>
          <a:p>
            <a:pPr lvl="1"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y= 0.09 - 2 y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/>
              </a:rPr>
              <a:t> 3 y = 0.09</a:t>
            </a:r>
          </a:p>
          <a:p>
            <a:pPr lvl="1" algn="l" rtl="0"/>
            <a:endParaRPr lang="en-US" dirty="0" smtClean="0">
              <a:latin typeface="Calibri" panose="020F0502020204030204" pitchFamily="34" charset="0"/>
              <a:cs typeface="Aparajita" pitchFamily="34" charset="0"/>
              <a:sym typeface="Wingdings"/>
            </a:endParaRPr>
          </a:p>
          <a:p>
            <a:pPr lvl="1"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/>
              </a:rPr>
              <a:t>y=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  <a:sym typeface="Wingdings"/>
              </a:rPr>
              <a:t>0.9/3 = </a:t>
            </a: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  <a:sym typeface="Wingdings"/>
              </a:rPr>
              <a:t>0.03 M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conc. of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/>
              </a:rPr>
              <a:t>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[ HPO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aseline="30000" dirty="0">
                <a:latin typeface="Calibri" panose="020F0502020204030204" pitchFamily="34" charset="0"/>
                <a:cs typeface="Aparajita" pitchFamily="34" charset="0"/>
              </a:rPr>
              <a:t>-2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] = [A</a:t>
            </a:r>
            <a:r>
              <a:rPr lang="en-US" baseline="30000" dirty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] = y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lvl="1" algn="l" rtl="0"/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lvl="1"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So, conc. of [H</a:t>
            </a:r>
            <a:r>
              <a:rPr lang="en-US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aseline="30000" dirty="0" smtClean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] =[HA] = 0.045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– y = 0.045-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0.03 = 0.015 M</a:t>
            </a:r>
          </a:p>
          <a:p>
            <a:pPr lvl="1"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lvl="1"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- No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. of moles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of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=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HPO</a:t>
            </a:r>
            <a:r>
              <a:rPr lang="en-US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aseline="30000" dirty="0" smtClean="0">
                <a:latin typeface="Calibri" panose="020F0502020204030204" pitchFamily="34" charset="0"/>
                <a:cs typeface="Aparajita" pitchFamily="34" charset="0"/>
              </a:rPr>
              <a:t>-2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(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A</a:t>
            </a:r>
            <a:r>
              <a:rPr lang="en-US" baseline="30000" dirty="0">
                <a:latin typeface="Calibri" panose="020F0502020204030204" pitchFamily="34" charset="0"/>
                <a:cs typeface="Aparajita" pitchFamily="34" charset="0"/>
              </a:rPr>
              <a:t>-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)</a:t>
            </a:r>
            <a:r>
              <a:rPr lang="en-US" baseline="3000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=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M x V = 0.03 x 0.1 = 0.003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moles.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lvl="1" algn="l" rtl="0"/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lvl="1"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- No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. of moles of H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aseline="30000" dirty="0">
                <a:latin typeface="Calibri" panose="020F0502020204030204" pitchFamily="34" charset="0"/>
                <a:cs typeface="Aparajita" pitchFamily="34" charset="0"/>
              </a:rPr>
              <a:t>- 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(HA)=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M x V = 0.015 x 0.1 = 0.0015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moles.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marL="0" lvl="1" algn="l" rtl="0"/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ar-SA" sz="2000" dirty="0">
              <a:latin typeface="Calibri" panose="020F0502020204030204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7236296" y="1785047"/>
            <a:ext cx="1555513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Note that :</a:t>
            </a: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[A</a:t>
            </a:r>
            <a:r>
              <a:rPr lang="en-US" baseline="30000" dirty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] =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HPO</a:t>
            </a:r>
            <a:r>
              <a:rPr lang="en-US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aseline="30000" dirty="0" smtClean="0">
                <a:latin typeface="Calibri" panose="020F0502020204030204" pitchFamily="34" charset="0"/>
                <a:cs typeface="Aparajita" pitchFamily="34" charset="0"/>
              </a:rPr>
              <a:t>-2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[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HA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] = H</a:t>
            </a:r>
            <a:r>
              <a:rPr lang="en-US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aseline="30000" dirty="0" smtClean="0">
                <a:latin typeface="Calibri" panose="020F0502020204030204" pitchFamily="34" charset="0"/>
                <a:cs typeface="Aparajita" pitchFamily="34" charset="0"/>
              </a:rPr>
              <a:t>- </a:t>
            </a:r>
          </a:p>
          <a:p>
            <a:pPr algn="l" rtl="0"/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580112" y="5661248"/>
            <a:ext cx="1296144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580112" y="6237312"/>
            <a:ext cx="1296144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87272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51520" y="78781"/>
            <a:ext cx="7423506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Now, to prepare the required buffer:</a:t>
            </a:r>
          </a:p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a) From concentrated (15M) NaH</a:t>
            </a:r>
            <a:r>
              <a:rPr lang="en-US" sz="2000" b="1" baseline="-25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sz="2000" b="1" baseline="-25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and solution of 1.5 M </a:t>
            </a:r>
            <a:r>
              <a:rPr lang="en-US" sz="2000" b="1" dirty="0" err="1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.  </a:t>
            </a: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endParaRPr lang="ar-SA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-30290" y="980728"/>
            <a:ext cx="9174290" cy="541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solidFill>
                  <a:srgbClr val="3366FF"/>
                </a:solidFill>
                <a:latin typeface="Calibri" panose="020F0502020204030204" pitchFamily="34" charset="0"/>
                <a:cs typeface="Aparajita" pitchFamily="34" charset="0"/>
              </a:rPr>
              <a:t>Calculations: </a:t>
            </a:r>
          </a:p>
          <a:p>
            <a:pPr algn="l" rtl="0">
              <a:lnSpc>
                <a:spcPct val="170000"/>
              </a:lnSpc>
            </a:pP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Start with </a:t>
            </a:r>
            <a:r>
              <a:rPr lang="en-US" sz="1800" dirty="0" smtClean="0">
                <a:solidFill>
                  <a:srgbClr val="3366FF"/>
                </a:solidFill>
                <a:latin typeface="Calibri" panose="020F0502020204030204" pitchFamily="34" charset="0"/>
                <a:cs typeface="Aparajita" pitchFamily="34" charset="0"/>
              </a:rPr>
              <a:t>0.0045 mole 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of H</a:t>
            </a:r>
            <a:r>
              <a:rPr lang="en-US" sz="1800" baseline="-25000" dirty="0" smtClean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sz="180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 and add 0.0045 moles of </a:t>
            </a:r>
            <a:r>
              <a:rPr lang="en-US" sz="1800" dirty="0" err="1" smtClean="0"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 to convert H</a:t>
            </a:r>
            <a:r>
              <a:rPr lang="en-US" sz="1800" baseline="-25000" dirty="0" smtClean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sz="180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 completely to </a:t>
            </a:r>
            <a:r>
              <a:rPr lang="en-US" sz="1800" dirty="0" smtClean="0">
                <a:latin typeface="Calibri" panose="020F0502020204030204" pitchFamily="34" charset="0"/>
              </a:rPr>
              <a:t>H</a:t>
            </a:r>
            <a:r>
              <a:rPr lang="en-US" sz="1800" baseline="-25000" dirty="0" smtClean="0">
                <a:latin typeface="Calibri" panose="020F0502020204030204" pitchFamily="34" charset="0"/>
              </a:rPr>
              <a:t>2</a:t>
            </a:r>
            <a:r>
              <a:rPr lang="en-US" sz="1800" dirty="0" smtClean="0">
                <a:latin typeface="Calibri" panose="020F0502020204030204" pitchFamily="34" charset="0"/>
              </a:rPr>
              <a:t>PO</a:t>
            </a:r>
            <a:r>
              <a:rPr lang="en-US" sz="1800" baseline="-25000" dirty="0" smtClean="0">
                <a:latin typeface="Calibri" panose="020F0502020204030204" pitchFamily="34" charset="0"/>
              </a:rPr>
              <a:t>4</a:t>
            </a:r>
            <a:r>
              <a:rPr lang="en-US" sz="1800" baseline="30000" dirty="0" smtClean="0">
                <a:latin typeface="Calibri" panose="020F0502020204030204" pitchFamily="34" charset="0"/>
              </a:rPr>
              <a:t>- </a:t>
            </a:r>
            <a:r>
              <a:rPr lang="en-US" sz="1800" dirty="0" smtClean="0">
                <a:latin typeface="Calibri" panose="020F0502020204030204" pitchFamily="34" charset="0"/>
              </a:rPr>
              <a:t>(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HA) , then add 0.003 moles of </a:t>
            </a:r>
            <a:r>
              <a:rPr lang="en-US" sz="1800" dirty="0" err="1" smtClean="0"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 to </a:t>
            </a:r>
            <a:r>
              <a:rPr lang="en-US" sz="1800" dirty="0">
                <a:latin typeface="Calibri" panose="020F0502020204030204" pitchFamily="34" charset="0"/>
                <a:cs typeface="Aparajita" pitchFamily="34" charset="0"/>
              </a:rPr>
              <a:t>convert </a:t>
            </a:r>
            <a:r>
              <a:rPr lang="en-US" sz="1800" dirty="0" smtClean="0">
                <a:latin typeface="Calibri" panose="020F0502020204030204" pitchFamily="34" charset="0"/>
              </a:rPr>
              <a:t>H</a:t>
            </a:r>
            <a:r>
              <a:rPr lang="en-US" sz="1800" baseline="-25000" dirty="0" smtClean="0">
                <a:latin typeface="Calibri" panose="020F0502020204030204" pitchFamily="34" charset="0"/>
              </a:rPr>
              <a:t>2</a:t>
            </a:r>
            <a:r>
              <a:rPr lang="en-US" sz="1800" dirty="0" smtClean="0">
                <a:latin typeface="Calibri" panose="020F0502020204030204" pitchFamily="34" charset="0"/>
              </a:rPr>
              <a:t>PO</a:t>
            </a:r>
            <a:r>
              <a:rPr lang="en-US" sz="1800" baseline="-25000" dirty="0" smtClean="0">
                <a:latin typeface="Calibri" panose="020F0502020204030204" pitchFamily="34" charset="0"/>
              </a:rPr>
              <a:t>4</a:t>
            </a:r>
            <a:r>
              <a:rPr lang="en-US" sz="1800" baseline="30000" dirty="0" smtClean="0">
                <a:latin typeface="Calibri" panose="020F0502020204030204" pitchFamily="34" charset="0"/>
              </a:rPr>
              <a:t>-</a:t>
            </a:r>
            <a:r>
              <a:rPr lang="en-US" sz="1800" dirty="0" smtClean="0">
                <a:latin typeface="Calibri" panose="020F0502020204030204" pitchFamily="34" charset="0"/>
              </a:rPr>
              <a:t> 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to give HPO</a:t>
            </a:r>
            <a:r>
              <a:rPr lang="en-US" sz="1800" baseline="-25000" dirty="0" smtClean="0">
                <a:latin typeface="Calibri" panose="020F0502020204030204" pitchFamily="34" charset="0"/>
                <a:cs typeface="Aparajita" pitchFamily="34" charset="0"/>
              </a:rPr>
              <a:t>4 </a:t>
            </a:r>
            <a:r>
              <a:rPr lang="en-US" sz="1800" baseline="30000" dirty="0" smtClean="0">
                <a:latin typeface="Calibri" panose="020F0502020204030204" pitchFamily="34" charset="0"/>
                <a:cs typeface="Aparajita" pitchFamily="34" charset="0"/>
              </a:rPr>
              <a:t>-2 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(A</a:t>
            </a:r>
            <a:r>
              <a:rPr lang="en-US" sz="1800" baseline="30000" dirty="0" smtClean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):</a:t>
            </a:r>
          </a:p>
          <a:p>
            <a:pPr algn="l" rtl="0">
              <a:lnSpc>
                <a:spcPct val="170000"/>
              </a:lnSpc>
            </a:pP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No. of moles needed of </a:t>
            </a:r>
            <a:r>
              <a:rPr lang="en-US" sz="1800" b="0" dirty="0" err="1" smtClean="0"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= 0.0045+0.003= 0.0075 moles</a:t>
            </a:r>
          </a:p>
          <a:p>
            <a:pPr algn="l" rtl="0">
              <a:lnSpc>
                <a:spcPct val="170000"/>
              </a:lnSpc>
            </a:pP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Volume of </a:t>
            </a:r>
            <a:r>
              <a:rPr lang="en-US" sz="1800" b="0" dirty="0" err="1" smtClean="0"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 needed= </a:t>
            </a:r>
            <a:r>
              <a:rPr lang="en-US" sz="1800" b="0" dirty="0" err="1" smtClean="0">
                <a:latin typeface="Calibri" panose="020F0502020204030204" pitchFamily="34" charset="0"/>
                <a:cs typeface="Aparajita" pitchFamily="34" charset="0"/>
              </a:rPr>
              <a:t>no.of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 moles / M = 0.0075/ 1.5 = 0.005 L =</a:t>
            </a:r>
            <a:r>
              <a:rPr lang="en-US" sz="1800" b="0" dirty="0" smtClean="0">
                <a:solidFill>
                  <a:srgbClr val="008000"/>
                </a:solidFill>
                <a:latin typeface="Calibri" panose="020F0502020204030204" pitchFamily="34" charset="0"/>
                <a:cs typeface="Aparajita" pitchFamily="34" charset="0"/>
              </a:rPr>
              <a:t>5 ml</a:t>
            </a:r>
          </a:p>
          <a:p>
            <a:pPr algn="l" rtl="0"/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Volume of H</a:t>
            </a:r>
            <a:r>
              <a:rPr lang="en-US" sz="1800" b="0" baseline="-25000" dirty="0" smtClean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sz="1800" b="0" baseline="-25000" dirty="0" smtClean="0">
                <a:latin typeface="Calibri" panose="020F0502020204030204" pitchFamily="34" charset="0"/>
                <a:cs typeface="Aparajita" pitchFamily="34" charset="0"/>
              </a:rPr>
              <a:t>4 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needed =</a:t>
            </a:r>
            <a:r>
              <a:rPr lang="en-US" sz="1800" b="0" dirty="0" err="1" smtClean="0">
                <a:latin typeface="Calibri" panose="020F0502020204030204" pitchFamily="34" charset="0"/>
                <a:cs typeface="Aparajita" pitchFamily="34" charset="0"/>
              </a:rPr>
              <a:t>no.of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 moles / M = 0.0045/ 15 =0.0003  L = </a:t>
            </a:r>
            <a:r>
              <a:rPr lang="en-US" sz="1800" b="0" dirty="0" smtClean="0">
                <a:solidFill>
                  <a:srgbClr val="008000"/>
                </a:solidFill>
                <a:latin typeface="Calibri" panose="020F0502020204030204" pitchFamily="34" charset="0"/>
                <a:cs typeface="Aparajita" pitchFamily="34" charset="0"/>
              </a:rPr>
              <a:t>0.3 ml</a:t>
            </a:r>
          </a:p>
          <a:p>
            <a:pPr algn="l" rtl="0">
              <a:lnSpc>
                <a:spcPct val="170000"/>
              </a:lnSpc>
            </a:pP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  <a:sym typeface="Wingdings"/>
              </a:rPr>
              <a:t> 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Add 5ml of </a:t>
            </a:r>
            <a:r>
              <a:rPr lang="en-US" sz="1800" b="0" dirty="0" err="1" smtClean="0"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 to the 0. 3 ml of concentrate H</a:t>
            </a:r>
            <a:r>
              <a:rPr lang="en-US" sz="1800" b="0" baseline="-25000" dirty="0" smtClean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sz="1800" b="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, mix ; then add sufficient water to bring the final volume to 0.1 liters (100 ml), and check the pH </a:t>
            </a:r>
          </a:p>
          <a:p>
            <a:pPr algn="l" rtl="0"/>
            <a:endParaRPr lang="en-US" sz="1800" b="0" dirty="0"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024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188640"/>
            <a:ext cx="40741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Now, to prepare the required buffer: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139350" y="692696"/>
            <a:ext cx="43284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b) From solid NaH</a:t>
            </a:r>
            <a:r>
              <a:rPr lang="en-US" sz="2000" b="1" baseline="-25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sz="2000" b="1" baseline="-25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4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and solid </a:t>
            </a:r>
            <a:r>
              <a:rPr lang="en-US" sz="2000" b="1" dirty="0" err="1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07503" y="1484784"/>
            <a:ext cx="8862325" cy="350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solidFill>
                  <a:srgbClr val="3366FF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000" b="1" dirty="0">
                <a:solidFill>
                  <a:srgbClr val="3366FF"/>
                </a:solidFill>
                <a:latin typeface="Calibri" panose="020F0502020204030204" pitchFamily="34" charset="0"/>
                <a:cs typeface="Aparajita" pitchFamily="34" charset="0"/>
              </a:rPr>
              <a:t>Calculations</a:t>
            </a:r>
          </a:p>
          <a:p>
            <a:pPr algn="l" rtl="0">
              <a:lnSpc>
                <a:spcPct val="170000"/>
              </a:lnSpc>
            </a:pP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Start with </a:t>
            </a:r>
            <a:r>
              <a:rPr lang="en-US" b="1" dirty="0">
                <a:solidFill>
                  <a:srgbClr val="3366FF"/>
                </a:solidFill>
                <a:latin typeface="Calibri" panose="020F0502020204030204" pitchFamily="34" charset="0"/>
                <a:cs typeface="Aparajita" pitchFamily="34" charset="0"/>
              </a:rPr>
              <a:t>0.0045 mole 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of NaH</a:t>
            </a:r>
            <a:r>
              <a:rPr lang="en-US" b="1" baseline="-25000" dirty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="1" baseline="-25000" dirty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(HA) and 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add </a:t>
            </a:r>
            <a:r>
              <a:rPr lang="en-US" b="1" dirty="0">
                <a:solidFill>
                  <a:srgbClr val="3366FF"/>
                </a:solidFill>
                <a:latin typeface="Calibri" panose="020F0502020204030204" pitchFamily="34" charset="0"/>
                <a:cs typeface="Aparajita" pitchFamily="34" charset="0"/>
              </a:rPr>
              <a:t>0.003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 moles of </a:t>
            </a:r>
            <a:r>
              <a:rPr lang="en-US" b="1" dirty="0" err="1"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 to convert 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NaH</a:t>
            </a:r>
            <a:r>
              <a:rPr lang="en-US" b="1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="1" baseline="-25000" dirty="0" smtClean="0">
                <a:latin typeface="Calibri" panose="020F0502020204030204" pitchFamily="34" charset="0"/>
                <a:cs typeface="Aparajita" pitchFamily="34" charset="0"/>
              </a:rPr>
              <a:t>4  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to 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give Na</a:t>
            </a:r>
            <a:r>
              <a:rPr lang="en-US" b="1" baseline="-25000" dirty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HPO</a:t>
            </a:r>
            <a:r>
              <a:rPr lang="en-US" b="1" baseline="-25000" dirty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b="1" baseline="30000" dirty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(A</a:t>
            </a:r>
            <a:r>
              <a:rPr lang="en-US" b="1" baseline="30000" dirty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):</a:t>
            </a:r>
            <a:endParaRPr lang="en-US" b="1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lnSpc>
                <a:spcPct val="170000"/>
              </a:lnSpc>
            </a:pP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- 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Wt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in grams of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NaH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4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needed =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no.of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moles x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mwt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=0.0045 x 141.98 = 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  <a:cs typeface="Aparajita" pitchFamily="34" charset="0"/>
              </a:rPr>
              <a:t>0.638 g 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itchFamily="2" charset="2"/>
              </a:rPr>
              <a:t>- 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  <a:sym typeface="Wingdings" pitchFamily="2" charset="2"/>
              </a:rPr>
              <a:t>Wt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itchFamily="2" charset="2"/>
              </a:rPr>
              <a:t>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in grams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itchFamily="2" charset="2"/>
              </a:rPr>
              <a:t>of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  <a:sym typeface="Wingdings" pitchFamily="2" charset="2"/>
              </a:rPr>
              <a:t>NaOH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  <a:sym typeface="Wingdings" pitchFamily="2" charset="2"/>
              </a:rPr>
              <a:t> needed = no. of moles x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  <a:sym typeface="Wingdings" pitchFamily="2" charset="2"/>
              </a:rPr>
              <a:t>mwt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  <a:sym typeface="Wingdings" pitchFamily="2" charset="2"/>
              </a:rPr>
              <a:t> = 0.003 x 40 =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  <a:cs typeface="Aparajita" pitchFamily="34" charset="0"/>
                <a:sym typeface="Wingdings" pitchFamily="2" charset="2"/>
              </a:rPr>
              <a:t>0.12 g</a:t>
            </a:r>
          </a:p>
          <a:p>
            <a:pPr algn="l" rtl="0">
              <a:lnSpc>
                <a:spcPct val="170000"/>
              </a:lnSpc>
            </a:pP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Dissolve the NaH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4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and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in some water, mix ; then add sufficient water to bring the final volume to 0.1 liters (100 ml), and check the pH </a:t>
            </a:r>
          </a:p>
          <a:p>
            <a:pPr algn="l" rtl="0"/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346686" y="5886564"/>
            <a:ext cx="2275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itchFamily="2" charset="2"/>
              </a:rPr>
              <a:t>Note that 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  <a:sym typeface="Wingdings" pitchFamily="2" charset="2"/>
              </a:rPr>
              <a:t>Wt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itchFamily="2" charset="2"/>
              </a:rPr>
              <a:t> = weight</a:t>
            </a:r>
          </a:p>
          <a:p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itchFamily="2" charset="2"/>
              </a:rPr>
              <a:t>Conc.=concentration  </a:t>
            </a:r>
            <a:endParaRPr lang="ar-SA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539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88640"/>
            <a:ext cx="91440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US" sz="2800" u="sng" dirty="0" err="1" smtClean="0">
                <a:latin typeface="Calibri" panose="020F0502020204030204" pitchFamily="34" charset="0"/>
                <a:cs typeface="Aparajita" pitchFamily="34" charset="0"/>
              </a:rPr>
              <a:t>h.W</a:t>
            </a:r>
            <a:r>
              <a:rPr lang="en-US" sz="2800" u="sng" dirty="0" smtClean="0">
                <a:latin typeface="Calibri" panose="020F0502020204030204" pitchFamily="34" charset="0"/>
                <a:cs typeface="Aparajita" pitchFamily="34" charset="0"/>
              </a:rPr>
              <a:t> :</a:t>
            </a: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You are provided with solid Na</a:t>
            </a:r>
            <a:r>
              <a:rPr lang="en-US" sz="2800" baseline="-25000" dirty="0" smtClean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sz="280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 and 2 M solution of HCL .</a:t>
            </a:r>
            <a:endParaRPr lang="en-US" sz="2800" dirty="0">
              <a:latin typeface="Calibri" panose="020F0502020204030204" pitchFamily="34" charset="0"/>
              <a:cs typeface="Aparajita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66936" y="1255440"/>
            <a:ext cx="84582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70000"/>
              </a:lnSpc>
            </a:pP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Start with </a:t>
            </a:r>
            <a:r>
              <a:rPr lang="en-US" sz="1800" dirty="0" smtClean="0">
                <a:solidFill>
                  <a:srgbClr val="3366FF"/>
                </a:solidFill>
                <a:latin typeface="Calibri" panose="020F0502020204030204" pitchFamily="34" charset="0"/>
                <a:cs typeface="Aparajita" pitchFamily="34" charset="0"/>
              </a:rPr>
              <a:t>0.0045 mole 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of Na</a:t>
            </a:r>
            <a:r>
              <a:rPr lang="en-US" sz="1800" baseline="-25000" dirty="0" smtClean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sz="180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 and add 0.0045 moles of </a:t>
            </a:r>
            <a:r>
              <a:rPr lang="en-US" sz="1800" dirty="0" err="1" smtClean="0">
                <a:latin typeface="Calibri" panose="020F0502020204030204" pitchFamily="34" charset="0"/>
                <a:cs typeface="Aparajita" pitchFamily="34" charset="0"/>
              </a:rPr>
              <a:t>HCl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 to convert Na</a:t>
            </a:r>
            <a:r>
              <a:rPr lang="en-US" sz="1800" baseline="-25000" dirty="0" smtClean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sz="180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 completely to give Na</a:t>
            </a:r>
            <a:r>
              <a:rPr lang="en-US" sz="1800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HPO</a:t>
            </a:r>
            <a:r>
              <a:rPr lang="en-US" sz="1800" baseline="-25000" dirty="0" smtClean="0">
                <a:latin typeface="Calibri" panose="020F0502020204030204" pitchFamily="34" charset="0"/>
                <a:cs typeface="Aparajita" pitchFamily="34" charset="0"/>
              </a:rPr>
              <a:t>4 </a:t>
            </a:r>
            <a:r>
              <a:rPr lang="en-US" sz="1800" baseline="3000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(A</a:t>
            </a:r>
            <a:r>
              <a:rPr lang="en-US" sz="1800" baseline="30000" dirty="0" smtClean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), then add </a:t>
            </a:r>
            <a:r>
              <a:rPr lang="en-US" sz="1800" dirty="0" smtClean="0">
                <a:solidFill>
                  <a:srgbClr val="3366FF"/>
                </a:solidFill>
                <a:latin typeface="Calibri" panose="020F0502020204030204" pitchFamily="34" charset="0"/>
                <a:cs typeface="Aparajita" pitchFamily="34" charset="0"/>
              </a:rPr>
              <a:t>0.0015 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moles of </a:t>
            </a:r>
            <a:r>
              <a:rPr lang="en-US" sz="1800" dirty="0" err="1" smtClean="0">
                <a:latin typeface="Calibri" panose="020F0502020204030204" pitchFamily="34" charset="0"/>
                <a:cs typeface="Aparajita" pitchFamily="34" charset="0"/>
              </a:rPr>
              <a:t>HCl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 to convert Na</a:t>
            </a:r>
            <a:r>
              <a:rPr lang="en-US" sz="1800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HPO</a:t>
            </a:r>
            <a:r>
              <a:rPr lang="en-US" sz="180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 to give NaH</a:t>
            </a:r>
            <a:r>
              <a:rPr lang="en-US" sz="1800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sz="180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sz="1800" dirty="0" smtClean="0">
                <a:latin typeface="Calibri" panose="020F0502020204030204" pitchFamily="34" charset="0"/>
                <a:cs typeface="Aparajita" pitchFamily="34" charset="0"/>
              </a:rPr>
              <a:t>(HA):</a:t>
            </a:r>
          </a:p>
          <a:p>
            <a:pPr algn="l" rtl="0">
              <a:lnSpc>
                <a:spcPct val="170000"/>
              </a:lnSpc>
            </a:pP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No. of moles needed of </a:t>
            </a:r>
            <a:r>
              <a:rPr lang="en-US" sz="1800" b="0" dirty="0" err="1" smtClean="0">
                <a:latin typeface="Calibri" panose="020F0502020204030204" pitchFamily="34" charset="0"/>
                <a:cs typeface="Aparajita" pitchFamily="34" charset="0"/>
              </a:rPr>
              <a:t>HCl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= 0.0045+0.0015= 0.006 moles</a:t>
            </a:r>
          </a:p>
          <a:p>
            <a:pPr algn="l" rtl="0">
              <a:lnSpc>
                <a:spcPct val="170000"/>
              </a:lnSpc>
            </a:pP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Volume of </a:t>
            </a:r>
            <a:r>
              <a:rPr lang="en-US" sz="1800" b="0" dirty="0" err="1" smtClean="0">
                <a:latin typeface="Calibri" panose="020F0502020204030204" pitchFamily="34" charset="0"/>
                <a:cs typeface="Aparajita" pitchFamily="34" charset="0"/>
              </a:rPr>
              <a:t>HCl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 needed= </a:t>
            </a:r>
            <a:r>
              <a:rPr lang="en-US" sz="1800" b="0" dirty="0" err="1" smtClean="0">
                <a:latin typeface="Calibri" panose="020F0502020204030204" pitchFamily="34" charset="0"/>
                <a:cs typeface="Aparajita" pitchFamily="34" charset="0"/>
              </a:rPr>
              <a:t>no.of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 moles / M = 0.006/ 2= 0.003 L =</a:t>
            </a:r>
            <a:r>
              <a:rPr lang="en-US" sz="1800" b="0" dirty="0" smtClean="0">
                <a:solidFill>
                  <a:srgbClr val="008000"/>
                </a:solidFill>
                <a:latin typeface="Calibri" panose="020F0502020204030204" pitchFamily="34" charset="0"/>
                <a:cs typeface="Aparajita" pitchFamily="34" charset="0"/>
              </a:rPr>
              <a:t>3 ml</a:t>
            </a:r>
          </a:p>
          <a:p>
            <a:pPr algn="l" rtl="0">
              <a:lnSpc>
                <a:spcPct val="170000"/>
              </a:lnSpc>
            </a:pPr>
            <a:r>
              <a:rPr lang="en-US" sz="1800" b="0" dirty="0" err="1" smtClean="0">
                <a:latin typeface="Calibri" panose="020F0502020204030204" pitchFamily="34" charset="0"/>
                <a:cs typeface="Aparajita" pitchFamily="34" charset="0"/>
              </a:rPr>
              <a:t>Wt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 of Na</a:t>
            </a:r>
            <a:r>
              <a:rPr lang="en-US" sz="1800" b="0" baseline="-25000" dirty="0" smtClean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PO</a:t>
            </a:r>
            <a:r>
              <a:rPr lang="en-US" sz="1800" b="0" baseline="-25000" dirty="0" smtClean="0">
                <a:latin typeface="Calibri" panose="020F0502020204030204" pitchFamily="34" charset="0"/>
                <a:cs typeface="Aparajita" pitchFamily="34" charset="0"/>
              </a:rPr>
              <a:t>4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1800" b="0" baseline="-2500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needed = </a:t>
            </a:r>
            <a:r>
              <a:rPr lang="en-US" sz="1800" b="0" dirty="0" err="1" smtClean="0">
                <a:latin typeface="Calibri" panose="020F0502020204030204" pitchFamily="34" charset="0"/>
                <a:cs typeface="Aparajita" pitchFamily="34" charset="0"/>
              </a:rPr>
              <a:t>no.of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 moles x </a:t>
            </a:r>
            <a:r>
              <a:rPr lang="en-US" sz="1800" b="0" dirty="0" err="1" smtClean="0">
                <a:latin typeface="Calibri" panose="020F0502020204030204" pitchFamily="34" charset="0"/>
                <a:cs typeface="Aparajita" pitchFamily="34" charset="0"/>
              </a:rPr>
              <a:t>mwt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 =0.0045 x 380.12 = </a:t>
            </a:r>
            <a:r>
              <a:rPr lang="en-US" sz="1800" b="0" dirty="0" smtClean="0">
                <a:solidFill>
                  <a:srgbClr val="008000"/>
                </a:solidFill>
                <a:latin typeface="Calibri" panose="020F0502020204030204" pitchFamily="34" charset="0"/>
                <a:cs typeface="Aparajita" pitchFamily="34" charset="0"/>
              </a:rPr>
              <a:t>1.71 g </a:t>
            </a:r>
          </a:p>
          <a:p>
            <a:pPr algn="l" rtl="0">
              <a:lnSpc>
                <a:spcPct val="170000"/>
              </a:lnSpc>
            </a:pP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  <a:sym typeface="Wingdings"/>
              </a:rPr>
              <a:t>Dissolve 1.71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 g of Na</a:t>
            </a:r>
            <a:r>
              <a:rPr lang="en-US" sz="1800" b="0" baseline="-25000" dirty="0" smtClean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PO in some water, mix ; then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  <a:sym typeface="Wingdings"/>
              </a:rPr>
              <a:t> a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dd 3 ml of </a:t>
            </a:r>
            <a:r>
              <a:rPr lang="en-US" sz="1800" b="0" dirty="0" err="1" smtClean="0">
                <a:latin typeface="Calibri" panose="020F0502020204030204" pitchFamily="34" charset="0"/>
                <a:cs typeface="Aparajita" pitchFamily="34" charset="0"/>
              </a:rPr>
              <a:t>HCl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. Finally, add sufficient water to bring the final volume to 0.1 liters (100 ml), and check the pH </a:t>
            </a:r>
          </a:p>
          <a:p>
            <a:pPr algn="l" rtl="0">
              <a:lnSpc>
                <a:spcPct val="170000"/>
              </a:lnSpc>
            </a:pPr>
            <a:endParaRPr lang="en-US" sz="1800" b="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lnSpc>
                <a:spcPct val="170000"/>
              </a:lnSpc>
            </a:pPr>
            <a:endParaRPr lang="en-US" sz="1800" b="0" dirty="0" smtClean="0"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4527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مخصص 12">
      <a:dk1>
        <a:sysClr val="windowText" lastClr="000000"/>
      </a:dk1>
      <a:lt1>
        <a:sysClr val="window" lastClr="FFFFFF"/>
      </a:lt1>
      <a:dk2>
        <a:srgbClr val="C00000"/>
      </a:dk2>
      <a:lt2>
        <a:srgbClr val="DEDEE0"/>
      </a:lt2>
      <a:accent1>
        <a:srgbClr val="C00000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12800</TotalTime>
  <Words>1129</Words>
  <Application>Microsoft Office PowerPoint</Application>
  <PresentationFormat>عرض على الشاشة (3:4)‏</PresentationFormat>
  <Paragraphs>90</Paragraphs>
  <Slides>11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أساسية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لينة</dc:creator>
  <cp:lastModifiedBy>لينة</cp:lastModifiedBy>
  <cp:revision>99</cp:revision>
  <dcterms:created xsi:type="dcterms:W3CDTF">2015-01-31T18:51:18Z</dcterms:created>
  <dcterms:modified xsi:type="dcterms:W3CDTF">2015-02-24T21:29:52Z</dcterms:modified>
</cp:coreProperties>
</file>