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7" r:id="rId9"/>
    <p:sldId id="275" r:id="rId10"/>
    <p:sldId id="262" r:id="rId11"/>
    <p:sldId id="271" r:id="rId12"/>
    <p:sldId id="272" r:id="rId13"/>
    <p:sldId id="273" r:id="rId14"/>
    <p:sldId id="280" r:id="rId15"/>
    <p:sldId id="274" r:id="rId16"/>
    <p:sldId id="276" r:id="rId17"/>
    <p:sldId id="277" r:id="rId18"/>
    <p:sldId id="270" r:id="rId19"/>
    <p:sldId id="279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155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9928FDB-F679-489A-91A5-3A0258BF77EC}" type="datetimeFigureOut">
              <a:rPr lang="ar-SA" smtClean="0"/>
              <a:t>04/02/39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C0F16FE-9388-44B7-A9DB-04CB3DFD48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478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F16FE-9388-44B7-A9DB-04CB3DFD4859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946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F16FE-9388-44B7-A9DB-04CB3DFD4859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13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3E4AA-F42C-410A-84DE-BAB0B595754F}" type="slidenum">
              <a:rPr lang="ar-SA" smtClean="0"/>
              <a:pPr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433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0FC2-F77B-4580-B8DA-222C954F50DA}" type="datetimeFigureOut">
              <a:rPr lang="ar-SA" smtClean="0"/>
              <a:t>04/02/39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1212-30F2-4FDA-AEB8-5812B4C258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383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0FC2-F77B-4580-B8DA-222C954F50DA}" type="datetimeFigureOut">
              <a:rPr lang="ar-SA" smtClean="0"/>
              <a:t>04/02/39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1212-30F2-4FDA-AEB8-5812B4C258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48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0FC2-F77B-4580-B8DA-222C954F50DA}" type="datetimeFigureOut">
              <a:rPr lang="ar-SA" smtClean="0"/>
              <a:t>04/02/39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1212-30F2-4FDA-AEB8-5812B4C258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3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0FC2-F77B-4580-B8DA-222C954F50DA}" type="datetimeFigureOut">
              <a:rPr lang="ar-SA" smtClean="0"/>
              <a:t>04/02/39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1212-30F2-4FDA-AEB8-5812B4C258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232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0FC2-F77B-4580-B8DA-222C954F50DA}" type="datetimeFigureOut">
              <a:rPr lang="ar-SA" smtClean="0"/>
              <a:t>04/02/39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1212-30F2-4FDA-AEB8-5812B4C258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779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0FC2-F77B-4580-B8DA-222C954F50DA}" type="datetimeFigureOut">
              <a:rPr lang="ar-SA" smtClean="0"/>
              <a:t>04/02/39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1212-30F2-4FDA-AEB8-5812B4C258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602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0FC2-F77B-4580-B8DA-222C954F50DA}" type="datetimeFigureOut">
              <a:rPr lang="ar-SA" smtClean="0"/>
              <a:t>04/02/39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1212-30F2-4FDA-AEB8-5812B4C258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17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0FC2-F77B-4580-B8DA-222C954F50DA}" type="datetimeFigureOut">
              <a:rPr lang="ar-SA" smtClean="0"/>
              <a:t>04/02/39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1212-30F2-4FDA-AEB8-5812B4C258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477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0FC2-F77B-4580-B8DA-222C954F50DA}" type="datetimeFigureOut">
              <a:rPr lang="ar-SA" smtClean="0"/>
              <a:t>04/02/39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1212-30F2-4FDA-AEB8-5812B4C258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567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0FC2-F77B-4580-B8DA-222C954F50DA}" type="datetimeFigureOut">
              <a:rPr lang="ar-SA" smtClean="0"/>
              <a:t>04/02/39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1212-30F2-4FDA-AEB8-5812B4C258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58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0FC2-F77B-4580-B8DA-222C954F50DA}" type="datetimeFigureOut">
              <a:rPr lang="ar-SA" smtClean="0"/>
              <a:t>04/02/39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1212-30F2-4FDA-AEB8-5812B4C258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461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0FC2-F77B-4580-B8DA-222C954F50DA}" type="datetimeFigureOut">
              <a:rPr lang="ar-SA" smtClean="0"/>
              <a:t>04/02/39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1212-30F2-4FDA-AEB8-5812B4C258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114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microsoft.com/office/2007/relationships/hdphoto" Target="../media/hdphoto1.wdp"/><Relationship Id="rId7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97768" y="2276871"/>
            <a:ext cx="9070776" cy="864097"/>
          </a:xfrm>
        </p:spPr>
        <p:txBody>
          <a:bodyPr/>
          <a:lstStyle/>
          <a:p>
            <a:pPr algn="ctr" rtl="0"/>
            <a:r>
              <a:rPr lang="en-GB" sz="2600" b="1" dirty="0">
                <a:latin typeface="Calibri" pitchFamily="34" charset="0"/>
              </a:rPr>
              <a:t>Sodium Dodecyl </a:t>
            </a:r>
            <a:r>
              <a:rPr lang="en-GB" sz="2600" b="1" dirty="0" err="1">
                <a:latin typeface="Calibri" pitchFamily="34" charset="0"/>
              </a:rPr>
              <a:t>Sulfate</a:t>
            </a:r>
            <a:r>
              <a:rPr lang="en-GB" sz="2600" b="1" dirty="0">
                <a:latin typeface="Calibri" pitchFamily="34" charset="0"/>
              </a:rPr>
              <a:t> -</a:t>
            </a:r>
            <a:r>
              <a:rPr lang="en-GB" sz="2600" b="1" dirty="0" err="1">
                <a:latin typeface="Calibri" pitchFamily="34" charset="0"/>
              </a:rPr>
              <a:t>Polyacryl</a:t>
            </a:r>
            <a:r>
              <a:rPr lang="en-GB" sz="2600" b="1" dirty="0">
                <a:latin typeface="Calibri" pitchFamily="34" charset="0"/>
              </a:rPr>
              <a:t> Amide Gel Electrophoresis</a:t>
            </a:r>
            <a:br>
              <a:rPr lang="en-GB" sz="3600" b="1" dirty="0">
                <a:latin typeface="Calibri" pitchFamily="34" charset="0"/>
              </a:rPr>
            </a:br>
            <a:r>
              <a:rPr lang="en-GB" sz="2600" b="1" dirty="0">
                <a:latin typeface="Calibri" pitchFamily="34" charset="0"/>
              </a:rPr>
              <a:t>[SDS-PAGE]</a:t>
            </a:r>
            <a:endParaRPr lang="ar-SA" sz="26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88132" y="4365104"/>
            <a:ext cx="6858000" cy="1655762"/>
          </a:xfrm>
        </p:spPr>
        <p:txBody>
          <a:bodyPr/>
          <a:lstStyle/>
          <a:p>
            <a:pPr rtl="0"/>
            <a:r>
              <a:rPr lang="en-GB" sz="2400" b="1" dirty="0">
                <a:solidFill>
                  <a:schemeClr val="tx1"/>
                </a:solidFill>
                <a:latin typeface="Calibri" pitchFamily="34" charset="0"/>
              </a:rPr>
              <a:t>BCH 462 [practical] </a:t>
            </a:r>
            <a:endParaRPr lang="ar-SA" sz="2400" b="1" dirty="0">
              <a:solidFill>
                <a:schemeClr val="tx1"/>
              </a:solidFill>
              <a:latin typeface="Calibri" pitchFamily="34" charset="0"/>
            </a:endParaRPr>
          </a:p>
          <a:p>
            <a:pPr rtl="0"/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619672" y="374970"/>
            <a:ext cx="80022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/>
              <a:t>Lab# 4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03884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 descr="8.jpg"/>
          <p:cNvPicPr>
            <a:picLocks noChangeAspect="1"/>
          </p:cNvPicPr>
          <p:nvPr/>
        </p:nvPicPr>
        <p:blipFill>
          <a:blip r:embed="rId4" cstate="print"/>
          <a:srcRect l="33463" t="22468" r="15350" b="32479"/>
          <a:stretch>
            <a:fillRect/>
          </a:stretch>
        </p:blipFill>
        <p:spPr>
          <a:xfrm>
            <a:off x="1115616" y="980728"/>
            <a:ext cx="6500722" cy="3600400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" name="مستطيل 2"/>
          <p:cNvSpPr/>
          <p:nvPr/>
        </p:nvSpPr>
        <p:spPr>
          <a:xfrm>
            <a:off x="2555776" y="5013176"/>
            <a:ext cx="4021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Calibri" pitchFamily="34" charset="0"/>
              </a:rPr>
              <a:t>SDS-</a:t>
            </a:r>
            <a:r>
              <a:rPr lang="en-GB" b="1" dirty="0" err="1">
                <a:solidFill>
                  <a:schemeClr val="accent2"/>
                </a:solidFill>
                <a:latin typeface="Calibri" pitchFamily="34" charset="0"/>
              </a:rPr>
              <a:t>Polyacrylamide</a:t>
            </a:r>
            <a:r>
              <a:rPr lang="en-GB" b="1" dirty="0">
                <a:solidFill>
                  <a:schemeClr val="accent2"/>
                </a:solidFill>
                <a:latin typeface="Calibri" pitchFamily="34" charset="0"/>
              </a:rPr>
              <a:t> Gel Electrophoresis </a:t>
            </a:r>
            <a:endParaRPr lang="ar-SA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5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51520" y="260648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b="1" dirty="0">
                <a:solidFill>
                  <a:schemeClr val="accent2"/>
                </a:solidFill>
                <a:latin typeface="Calibri" pitchFamily="34" charset="0"/>
              </a:rPr>
              <a:t>SDS-Polyacrylamide Gel Electrophoresis preparations:</a:t>
            </a:r>
          </a:p>
          <a:p>
            <a:pPr algn="ctr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ctr" rtl="0"/>
            <a:r>
              <a:rPr lang="en-GB" sz="2000" b="1" dirty="0">
                <a:solidFill>
                  <a:srgbClr val="FF0000"/>
                </a:solidFill>
                <a:latin typeface="Calibri" pitchFamily="34" charset="0"/>
              </a:rPr>
              <a:t>1-</a:t>
            </a:r>
            <a:r>
              <a:rPr lang="en-GB" sz="2000" b="1" dirty="0">
                <a:solidFill>
                  <a:schemeClr val="accent2"/>
                </a:solidFill>
                <a:latin typeface="Calibri" pitchFamily="34" charset="0"/>
              </a:rPr>
              <a:t>Sample Preparation:</a:t>
            </a:r>
          </a:p>
          <a:p>
            <a:pPr algn="l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l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ctr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ctr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ctr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ctr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ctr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ctr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ctr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ctr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ctr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ctr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ctr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ctr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ctr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ctr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ctr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ctr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36512" y="1340768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-40µl of protein sample + 10 µl of </a:t>
            </a:r>
            <a:r>
              <a:rPr lang="en-GB" u="sng" dirty="0">
                <a:solidFill>
                  <a:schemeClr val="accent2"/>
                </a:solidFill>
                <a:latin typeface="Calibri" pitchFamily="34" charset="0"/>
              </a:rPr>
              <a:t>disruption buffer</a:t>
            </a:r>
            <a:r>
              <a:rPr lang="en-GB" dirty="0">
                <a:latin typeface="Calibri" pitchFamily="34" charset="0"/>
                <a:sym typeface="Wingdings" pitchFamily="2" charset="2"/>
              </a:rPr>
              <a:t> </a:t>
            </a:r>
            <a:r>
              <a:rPr lang="en-GB" u="sng" dirty="0">
                <a:solidFill>
                  <a:schemeClr val="accent2"/>
                </a:solidFill>
                <a:latin typeface="Calibri" pitchFamily="34" charset="0"/>
                <a:sym typeface="Wingdings" pitchFamily="2" charset="2"/>
              </a:rPr>
              <a:t>boil</a:t>
            </a:r>
            <a:r>
              <a:rPr lang="en-GB" dirty="0">
                <a:solidFill>
                  <a:schemeClr val="accent2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GB" dirty="0">
                <a:latin typeface="Calibri" pitchFamily="34" charset="0"/>
                <a:sym typeface="Wingdings" pitchFamily="2" charset="2"/>
              </a:rPr>
              <a:t>the mixture 3minets at 99C.</a:t>
            </a:r>
            <a:r>
              <a:rPr lang="en-GB" dirty="0">
                <a:latin typeface="Calibri" pitchFamily="34" charset="0"/>
                <a:cs typeface="Arial"/>
                <a:sym typeface="Wingdings" pitchFamily="2" charset="2"/>
              </a:rPr>
              <a:t>̊</a:t>
            </a:r>
          </a:p>
          <a:p>
            <a:pPr algn="l" rtl="0"/>
            <a:endParaRPr lang="en-GB" dirty="0">
              <a:latin typeface="Calibri" pitchFamily="34" charset="0"/>
              <a:cs typeface="Arial"/>
              <a:sym typeface="Wingdings" pitchFamily="2" charset="2"/>
            </a:endParaRPr>
          </a:p>
          <a:p>
            <a:pPr algn="l" rtl="0"/>
            <a:endParaRPr lang="en-GB" dirty="0">
              <a:latin typeface="Calibri" pitchFamily="34" charset="0"/>
              <a:cs typeface="Arial"/>
              <a:sym typeface="Wingdings" pitchFamily="2" charset="2"/>
            </a:endParaRPr>
          </a:p>
          <a:p>
            <a:pPr algn="l" rtl="0"/>
            <a:endParaRPr lang="en-GB" dirty="0">
              <a:latin typeface="Calibri" pitchFamily="34" charset="0"/>
              <a:cs typeface="Arial"/>
              <a:sym typeface="Wingdings" pitchFamily="2" charset="2"/>
            </a:endParaRPr>
          </a:p>
          <a:p>
            <a:pPr algn="l" rtl="0"/>
            <a:endParaRPr lang="en-GB" dirty="0">
              <a:latin typeface="Calibri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51520" y="2413338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b="1" dirty="0">
                <a:solidFill>
                  <a:schemeClr val="accent2"/>
                </a:solidFill>
                <a:latin typeface="Calibri" pitchFamily="34" charset="0"/>
              </a:rPr>
              <a:t>-</a:t>
            </a:r>
            <a:r>
              <a:rPr lang="en-GB" b="1" u="sng" dirty="0">
                <a:solidFill>
                  <a:schemeClr val="accent2"/>
                </a:solidFill>
                <a:latin typeface="Calibri" pitchFamily="34" charset="0"/>
              </a:rPr>
              <a:t>Disruption buffer</a:t>
            </a:r>
            <a:r>
              <a:rPr lang="en-GB" b="1" dirty="0">
                <a:solidFill>
                  <a:schemeClr val="accent2"/>
                </a:solidFill>
                <a:latin typeface="Calibri" pitchFamily="34" charset="0"/>
              </a:rPr>
              <a:t> [loading buffer] contain: 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-</a:t>
            </a:r>
            <a:r>
              <a:rPr lang="pl-PL" dirty="0">
                <a:latin typeface="Calibri" pitchFamily="34" charset="0"/>
              </a:rPr>
              <a:t>10% (w/v) SDS</a:t>
            </a:r>
            <a:r>
              <a:rPr lang="en-GB" dirty="0">
                <a:latin typeface="Calibri" pitchFamily="34" charset="0"/>
              </a:rPr>
              <a:t>                                      [?]</a:t>
            </a:r>
            <a:endParaRPr lang="pl-PL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-1M </a:t>
            </a:r>
            <a:r>
              <a:rPr lang="en-GB" dirty="0" err="1">
                <a:latin typeface="Calibri" pitchFamily="34" charset="0"/>
              </a:rPr>
              <a:t>Tris</a:t>
            </a:r>
            <a:r>
              <a:rPr lang="en-GB" dirty="0">
                <a:latin typeface="Calibri" pitchFamily="34" charset="0"/>
              </a:rPr>
              <a:t>/</a:t>
            </a:r>
            <a:r>
              <a:rPr lang="en-GB" dirty="0" err="1">
                <a:latin typeface="Calibri" pitchFamily="34" charset="0"/>
              </a:rPr>
              <a:t>HCl</a:t>
            </a:r>
            <a:r>
              <a:rPr lang="en-GB" dirty="0">
                <a:latin typeface="Calibri" pitchFamily="34" charset="0"/>
              </a:rPr>
              <a:t>, pH 6.8</a:t>
            </a:r>
          </a:p>
          <a:p>
            <a:pPr algn="l" rtl="0"/>
            <a:r>
              <a:rPr lang="en-GB" dirty="0">
                <a:latin typeface="Calibri" pitchFamily="34" charset="0"/>
              </a:rPr>
              <a:t>-Glycerol                                                 [</a:t>
            </a:r>
            <a:r>
              <a:rPr lang="en-US" dirty="0">
                <a:latin typeface="Calibri" pitchFamily="34" charset="0"/>
              </a:rPr>
              <a:t>?</a:t>
            </a:r>
            <a:r>
              <a:rPr lang="en-GB" dirty="0">
                <a:latin typeface="Calibri" pitchFamily="34" charset="0"/>
              </a:rPr>
              <a:t>]</a:t>
            </a:r>
          </a:p>
          <a:p>
            <a:pPr algn="l" rtl="0"/>
            <a:r>
              <a:rPr lang="en-US" dirty="0">
                <a:latin typeface="Calibri" pitchFamily="34" charset="0"/>
              </a:rPr>
              <a:t>-</a:t>
            </a:r>
            <a:r>
              <a:rPr lang="el-GR" dirty="0">
                <a:latin typeface="Calibri" pitchFamily="34" charset="0"/>
              </a:rPr>
              <a:t>β</a:t>
            </a:r>
            <a:r>
              <a:rPr lang="en-GB" dirty="0">
                <a:latin typeface="Calibri" pitchFamily="34" charset="0"/>
              </a:rPr>
              <a:t>-</a:t>
            </a:r>
            <a:r>
              <a:rPr lang="en-GB" dirty="0" err="1">
                <a:latin typeface="Calibri" pitchFamily="34" charset="0"/>
              </a:rPr>
              <a:t>Mercaptoethanol</a:t>
            </a:r>
            <a:r>
              <a:rPr lang="en-GB" dirty="0">
                <a:latin typeface="Calibri" pitchFamily="34" charset="0"/>
              </a:rPr>
              <a:t>                             [</a:t>
            </a:r>
            <a:r>
              <a:rPr lang="en-US" dirty="0">
                <a:latin typeface="Calibri" pitchFamily="34" charset="0"/>
              </a:rPr>
              <a:t>?</a:t>
            </a:r>
            <a:r>
              <a:rPr lang="en-GB" dirty="0">
                <a:latin typeface="Calibri" pitchFamily="34" charset="0"/>
              </a:rPr>
              <a:t>]</a:t>
            </a:r>
          </a:p>
          <a:p>
            <a:pPr algn="l" rtl="0"/>
            <a:r>
              <a:rPr lang="en-GB" dirty="0">
                <a:latin typeface="Calibri" pitchFamily="34" charset="0"/>
              </a:rPr>
              <a:t>-</a:t>
            </a:r>
            <a:r>
              <a:rPr lang="en-GB" dirty="0" err="1">
                <a:latin typeface="Calibri" pitchFamily="34" charset="0"/>
              </a:rPr>
              <a:t>Bromophenol</a:t>
            </a:r>
            <a:r>
              <a:rPr lang="en-GB" dirty="0">
                <a:latin typeface="Calibri" pitchFamily="34" charset="0"/>
              </a:rPr>
              <a:t> blue                               [</a:t>
            </a:r>
            <a:r>
              <a:rPr lang="en-US" dirty="0">
                <a:latin typeface="Calibri" pitchFamily="34" charset="0"/>
              </a:rPr>
              <a:t>?</a:t>
            </a:r>
            <a:r>
              <a:rPr lang="en-GB" dirty="0">
                <a:latin typeface="Calibri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18458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51520" y="260648"/>
            <a:ext cx="79208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2000" b="1" dirty="0">
                <a:solidFill>
                  <a:schemeClr val="accent2"/>
                </a:solidFill>
                <a:latin typeface="Calibri" pitchFamily="34" charset="0"/>
              </a:rPr>
              <a:t>2- Polyacrylamide Gel  Preparation :</a:t>
            </a:r>
          </a:p>
          <a:p>
            <a:pPr algn="l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l" rtl="0"/>
            <a:r>
              <a:rPr lang="en-GB" b="1" dirty="0">
                <a:solidFill>
                  <a:schemeClr val="accent2"/>
                </a:solidFill>
              </a:rPr>
              <a:t>Acrylamide stock  </a:t>
            </a:r>
            <a:r>
              <a:rPr lang="en-GB" b="1" dirty="0"/>
              <a:t>should be prepared first :</a:t>
            </a:r>
          </a:p>
          <a:p>
            <a:pPr algn="l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l" rtl="0"/>
            <a:endParaRPr lang="en-GB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67544" y="2709704"/>
            <a:ext cx="3055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b="1" dirty="0">
                <a:solidFill>
                  <a:schemeClr val="accent2"/>
                </a:solidFill>
                <a:latin typeface="Calibri" pitchFamily="34" charset="0"/>
              </a:rPr>
              <a:t>A-Separation gel  preparation: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96266"/>
              </p:ext>
            </p:extLst>
          </p:nvPr>
        </p:nvGraphicFramePr>
        <p:xfrm>
          <a:off x="1187624" y="3212976"/>
          <a:ext cx="6624736" cy="3260968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3463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1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1800" kern="1200" baseline="0" dirty="0"/>
                        <a:t>Volume of stock solution required to </a:t>
                      </a:r>
                      <a:r>
                        <a:rPr kumimoji="0" lang="en-GB" sz="1800" kern="1200" baseline="0" dirty="0"/>
                        <a:t>make 12% </a:t>
                      </a:r>
                      <a:r>
                        <a:rPr kumimoji="0" lang="en-GB" sz="1800" kern="1200" baseline="0" dirty="0" err="1"/>
                        <a:t>polyacrylamide</a:t>
                      </a:r>
                      <a:r>
                        <a:rPr kumimoji="0" lang="en-GB" sz="1800" kern="1200" baseline="0" dirty="0"/>
                        <a:t> gel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kern="1200" baseline="0" dirty="0"/>
                        <a:t>Stock solutions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06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kern="1200" baseline="0" dirty="0"/>
                        <a:t>2.0 ml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kern="1200" baseline="0" dirty="0"/>
                        <a:t>1.5 M </a:t>
                      </a:r>
                      <a:r>
                        <a:rPr kumimoji="0" lang="en-GB" sz="1800" kern="1200" baseline="0" dirty="0" err="1"/>
                        <a:t>Tris</a:t>
                      </a:r>
                      <a:r>
                        <a:rPr kumimoji="0" lang="en-GB" sz="1800" kern="1200" baseline="0" dirty="0"/>
                        <a:t>/</a:t>
                      </a:r>
                      <a:r>
                        <a:rPr kumimoji="0" lang="en-GB" sz="1800" kern="1200" baseline="0" dirty="0" err="1"/>
                        <a:t>HCl</a:t>
                      </a:r>
                      <a:r>
                        <a:rPr kumimoji="0" lang="en-GB" sz="1800" kern="1200" baseline="0" dirty="0"/>
                        <a:t>, </a:t>
                      </a:r>
                      <a:r>
                        <a:rPr kumimoji="0" lang="en-GB" sz="1800" u="sng" kern="1200" baseline="0" dirty="0"/>
                        <a:t>pH 8.8</a:t>
                      </a:r>
                      <a:endParaRPr lang="ar-SA" u="sng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006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u="sng" kern="1200" baseline="0" dirty="0"/>
                        <a:t>3.2 ml</a:t>
                      </a:r>
                      <a:endParaRPr lang="ar-SA" u="sng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u="sng" kern="1200" baseline="0" dirty="0" err="1"/>
                        <a:t>Acrylamide</a:t>
                      </a:r>
                      <a:r>
                        <a:rPr kumimoji="0" lang="en-GB" sz="1800" u="sng" kern="1200" baseline="0" dirty="0"/>
                        <a:t> stock</a:t>
                      </a:r>
                      <a:endParaRPr lang="ar-SA" u="sng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006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kern="1200" baseline="0" dirty="0"/>
                        <a:t>2.8 ml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kern="1200" baseline="0" dirty="0"/>
                        <a:t>Water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006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kern="1200" baseline="0" dirty="0"/>
                        <a:t>80 µl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kern="1200" baseline="0" dirty="0"/>
                        <a:t>10% SDS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558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kern="1200" baseline="0" dirty="0"/>
                        <a:t>100 µl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u="sng" kern="1200" baseline="0" dirty="0"/>
                        <a:t>10% Ammonium </a:t>
                      </a:r>
                      <a:r>
                        <a:rPr kumimoji="0" lang="en-GB" sz="1800" u="sng" kern="1200" baseline="0" dirty="0" err="1"/>
                        <a:t>persulphate</a:t>
                      </a:r>
                      <a:r>
                        <a:rPr kumimoji="0" lang="en-GB" sz="1800" u="sng" kern="1200" baseline="0" dirty="0"/>
                        <a:t> (fresh)</a:t>
                      </a:r>
                      <a:endParaRPr lang="ar-SA" u="sng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006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kern="1200" baseline="0" dirty="0"/>
                        <a:t>10 µl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u="sng" kern="1200" baseline="0" dirty="0"/>
                        <a:t>TEMED</a:t>
                      </a:r>
                      <a:endParaRPr lang="ar-SA" u="sng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332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51520" y="26064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b="1" dirty="0">
                <a:solidFill>
                  <a:schemeClr val="accent2"/>
                </a:solidFill>
                <a:latin typeface="Calibri" pitchFamily="34" charset="0"/>
              </a:rPr>
              <a:t>B-Stacking gel preparation: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894952"/>
              </p:ext>
            </p:extLst>
          </p:nvPr>
        </p:nvGraphicFramePr>
        <p:xfrm>
          <a:off x="815752" y="1556792"/>
          <a:ext cx="6864424" cy="3626861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3432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/>
                        <a:t>Volume of stock solution required to </a:t>
                      </a:r>
                      <a:r>
                        <a:rPr kumimoji="0" lang="en-GB" sz="1800" kern="1200" baseline="0" dirty="0"/>
                        <a:t>make 7% polyacrylamide gel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kern="1200" baseline="0" dirty="0"/>
                        <a:t>Stock solutions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114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kern="1200" baseline="0" dirty="0"/>
                        <a:t>1.0 ml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kern="1200" baseline="0" dirty="0"/>
                        <a:t>0.5M </a:t>
                      </a:r>
                      <a:r>
                        <a:rPr kumimoji="0" lang="en-GB" sz="1800" kern="1200" baseline="0" dirty="0" err="1"/>
                        <a:t>Tris</a:t>
                      </a:r>
                      <a:r>
                        <a:rPr kumimoji="0" lang="en-GB" sz="1800" kern="1200" baseline="0" dirty="0"/>
                        <a:t>/</a:t>
                      </a:r>
                      <a:r>
                        <a:rPr kumimoji="0" lang="en-GB" sz="1800" kern="1200" baseline="0" dirty="0" err="1"/>
                        <a:t>HCl</a:t>
                      </a:r>
                      <a:r>
                        <a:rPr kumimoji="0" lang="en-GB" sz="1800" kern="1200" baseline="0" dirty="0"/>
                        <a:t>, pH6.8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114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u="sng" kern="1200" baseline="0" dirty="0"/>
                        <a:t>1.0 ml</a:t>
                      </a:r>
                      <a:endParaRPr lang="ar-SA" u="sng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u="sng" kern="1200" baseline="0" dirty="0" err="1"/>
                        <a:t>Acrylamide</a:t>
                      </a:r>
                      <a:r>
                        <a:rPr kumimoji="0" lang="en-GB" sz="1800" u="sng" kern="1200" baseline="0" dirty="0"/>
                        <a:t> stock</a:t>
                      </a:r>
                      <a:endParaRPr lang="ar-SA" u="sng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114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kern="1200" baseline="0" dirty="0"/>
                        <a:t>3.0 ml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kern="1200" baseline="0" dirty="0"/>
                        <a:t>Water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114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kern="1200" baseline="0" dirty="0"/>
                        <a:t>80 µl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kern="1200" baseline="0" dirty="0"/>
                        <a:t>10% SDS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4203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kern="1200" baseline="0" dirty="0"/>
                        <a:t>50 µl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u="sng" kern="1200" baseline="0" dirty="0"/>
                        <a:t>10% Ammonium </a:t>
                      </a:r>
                      <a:r>
                        <a:rPr kumimoji="0" lang="en-GB" sz="1800" u="sng" kern="1200" baseline="0" dirty="0" err="1"/>
                        <a:t>persulphate</a:t>
                      </a:r>
                      <a:r>
                        <a:rPr kumimoji="0" lang="en-GB" sz="1800" u="sng" kern="1200" baseline="0" dirty="0"/>
                        <a:t> (fresh)</a:t>
                      </a:r>
                      <a:endParaRPr lang="ar-SA" u="sng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114">
                <a:tc>
                  <a:txBody>
                    <a:bodyPr/>
                    <a:lstStyle/>
                    <a:p>
                      <a:pPr algn="ctr" rtl="0"/>
                      <a:r>
                        <a:rPr kumimoji="0" lang="en-GB" sz="1800" kern="1200" baseline="0" dirty="0"/>
                        <a:t>5 µl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GB" sz="1800" u="sng" kern="1200" baseline="0" dirty="0"/>
                        <a:t>TEMED</a:t>
                      </a:r>
                      <a:endParaRPr lang="ar-SA" u="sng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67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6" t="32582" r="40321" b="14345"/>
          <a:stretch/>
        </p:blipFill>
        <p:spPr bwMode="auto">
          <a:xfrm>
            <a:off x="2771800" y="980728"/>
            <a:ext cx="3542525" cy="5069137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59866" y="140325"/>
            <a:ext cx="2638928" cy="6771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3-Loading the samples: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42979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51520" y="260648"/>
            <a:ext cx="81369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dirty="0">
                <a:solidFill>
                  <a:schemeClr val="accent2"/>
                </a:solidFill>
                <a:latin typeface="Calibri" pitchFamily="34" charset="0"/>
              </a:rPr>
              <a:t>4-Running the gel using , </a:t>
            </a:r>
            <a:r>
              <a:rPr lang="en-GB" sz="2000" b="1" u="sng" dirty="0">
                <a:solidFill>
                  <a:schemeClr val="accent2"/>
                </a:solidFill>
                <a:latin typeface="Calibri" pitchFamily="34" charset="0"/>
              </a:rPr>
              <a:t>Running buffer  </a:t>
            </a:r>
            <a:r>
              <a:rPr lang="en-GB" sz="2000" b="1" u="sng" dirty="0">
                <a:solidFill>
                  <a:srgbClr val="FF0000"/>
                </a:solidFill>
                <a:latin typeface="Calibri" pitchFamily="34" charset="0"/>
              </a:rPr>
              <a:t>1x</a:t>
            </a:r>
            <a:r>
              <a:rPr lang="en-GB" sz="2000" b="1" u="sng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alibri" pitchFamily="34" charset="0"/>
              </a:rPr>
              <a:t>pH 8.4:</a:t>
            </a:r>
            <a:endParaRPr lang="en-GB" sz="2000" dirty="0">
              <a:solidFill>
                <a:schemeClr val="accent2"/>
              </a:solidFill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It is contain: </a:t>
            </a:r>
          </a:p>
          <a:p>
            <a:pPr algn="l" rtl="0"/>
            <a:r>
              <a:rPr lang="en-GB" dirty="0">
                <a:latin typeface="Calibri" pitchFamily="34" charset="0"/>
              </a:rPr>
              <a:t>-</a:t>
            </a:r>
            <a:r>
              <a:rPr lang="en-GB" dirty="0" err="1">
                <a:latin typeface="Calibri" pitchFamily="34" charset="0"/>
              </a:rPr>
              <a:t>Tris-HCl</a:t>
            </a:r>
            <a:r>
              <a:rPr lang="en-GB" dirty="0">
                <a:latin typeface="Calibri" pitchFamily="34" charset="0"/>
              </a:rPr>
              <a:t>.</a:t>
            </a:r>
          </a:p>
          <a:p>
            <a:pPr algn="l" rtl="0"/>
            <a:r>
              <a:rPr lang="en-GB" dirty="0">
                <a:latin typeface="Calibri" pitchFamily="34" charset="0"/>
              </a:rPr>
              <a:t>-Glycine.</a:t>
            </a:r>
          </a:p>
          <a:p>
            <a:pPr algn="l" rtl="0"/>
            <a:r>
              <a:rPr lang="en-GB" dirty="0">
                <a:latin typeface="Calibri" pitchFamily="34" charset="0"/>
              </a:rPr>
              <a:t>-SDS.</a:t>
            </a:r>
          </a:p>
          <a:p>
            <a:pPr algn="l" rtl="0"/>
            <a:endParaRPr lang="en-US" dirty="0">
              <a:latin typeface="Calibri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12394" y="2303584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GB" sz="2000" b="1" dirty="0">
                <a:solidFill>
                  <a:schemeClr val="accent2"/>
                </a:solidFill>
                <a:latin typeface="Calibri" pitchFamily="34" charset="0"/>
              </a:rPr>
              <a:t>5- </a:t>
            </a:r>
            <a:r>
              <a:rPr lang="en-GB" sz="2000" b="1" u="sng" dirty="0">
                <a:solidFill>
                  <a:schemeClr val="accent2"/>
                </a:solidFill>
                <a:latin typeface="Calibri" pitchFamily="34" charset="0"/>
              </a:rPr>
              <a:t>Stain the gel  using staining buffer :</a:t>
            </a:r>
            <a:r>
              <a:rPr lang="en-GB" sz="20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algn="l" rtl="0"/>
            <a:r>
              <a:rPr lang="en-GB" dirty="0">
                <a:latin typeface="Calibri" pitchFamily="34" charset="0"/>
              </a:rPr>
              <a:t>It is contain: 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-Glacial acetic acid</a:t>
            </a:r>
          </a:p>
          <a:p>
            <a:pPr algn="l" rtl="0"/>
            <a:r>
              <a:rPr lang="en-GB" dirty="0">
                <a:latin typeface="Calibri" pitchFamily="34" charset="0"/>
              </a:rPr>
              <a:t>-Methanol</a:t>
            </a:r>
          </a:p>
          <a:p>
            <a:pPr algn="l" rtl="0"/>
            <a:r>
              <a:rPr lang="en-GB" b="1" dirty="0">
                <a:latin typeface="Calibri" pitchFamily="34" charset="0"/>
              </a:rPr>
              <a:t>-</a:t>
            </a:r>
            <a:r>
              <a:rPr lang="en-GB" b="1" dirty="0" err="1">
                <a:latin typeface="Calibri" pitchFamily="34" charset="0"/>
              </a:rPr>
              <a:t>Coomassie</a:t>
            </a:r>
            <a:r>
              <a:rPr lang="en-GB" b="1" dirty="0">
                <a:latin typeface="Calibri" pitchFamily="34" charset="0"/>
              </a:rPr>
              <a:t> brilliant blue 250-R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46922" y="5085184"/>
            <a:ext cx="47827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dirty="0">
                <a:solidFill>
                  <a:schemeClr val="accent2"/>
                </a:solidFill>
                <a:latin typeface="Calibri" pitchFamily="34" charset="0"/>
              </a:rPr>
              <a:t>6- </a:t>
            </a:r>
            <a:r>
              <a:rPr lang="en-GB" sz="2000" b="1" u="sng" dirty="0">
                <a:solidFill>
                  <a:schemeClr val="accent2"/>
                </a:solidFill>
                <a:latin typeface="Calibri" pitchFamily="34" charset="0"/>
              </a:rPr>
              <a:t>De-stain the gel using De-staining buffer</a:t>
            </a:r>
            <a:r>
              <a:rPr lang="en-GB" sz="2000" b="1" dirty="0">
                <a:solidFill>
                  <a:schemeClr val="accent2"/>
                </a:solidFill>
                <a:latin typeface="Calibri" pitchFamily="34" charset="0"/>
              </a:rPr>
              <a:t>:</a:t>
            </a:r>
          </a:p>
          <a:p>
            <a:pPr algn="l" rtl="0"/>
            <a:r>
              <a:rPr lang="en-GB" dirty="0">
                <a:latin typeface="Calibri" pitchFamily="34" charset="0"/>
              </a:rPr>
              <a:t>It is contain: 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-Glacial acetic acid</a:t>
            </a:r>
          </a:p>
          <a:p>
            <a:pPr algn="l" rtl="0"/>
            <a:r>
              <a:rPr lang="en-GB" dirty="0">
                <a:latin typeface="Calibri" pitchFamily="34" charset="0"/>
              </a:rPr>
              <a:t>-Methanol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4" t="26025" r="62672" b="55328"/>
          <a:stretch/>
        </p:blipFill>
        <p:spPr bwMode="auto">
          <a:xfrm>
            <a:off x="5572518" y="2303584"/>
            <a:ext cx="2856142" cy="18971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5" t="38320" r="14746" b="17418"/>
          <a:stretch/>
        </p:blipFill>
        <p:spPr bwMode="auto">
          <a:xfrm>
            <a:off x="5572518" y="4653136"/>
            <a:ext cx="2919307" cy="20539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رابط كسهم مستقيم 7"/>
          <p:cNvCxnSpPr/>
          <p:nvPr/>
        </p:nvCxnSpPr>
        <p:spPr>
          <a:xfrm>
            <a:off x="4206730" y="3180747"/>
            <a:ext cx="92298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4191746" y="5949280"/>
            <a:ext cx="92298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31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123728" y="56740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altLang="ar-SA" dirty="0"/>
              <a:t>- </a:t>
            </a:r>
            <a:r>
              <a:rPr lang="en-US" altLang="ar-SA" dirty="0" err="1"/>
              <a:t>Rf</a:t>
            </a:r>
            <a:r>
              <a:rPr lang="en-US" altLang="ar-SA" dirty="0"/>
              <a:t> = </a:t>
            </a:r>
            <a:r>
              <a:rPr lang="en-US" altLang="ar-SA" u="sng" dirty="0"/>
              <a:t>Distance of migration of sample</a:t>
            </a:r>
          </a:p>
          <a:p>
            <a:pPr algn="ctr" rtl="0"/>
            <a:r>
              <a:rPr lang="en-GB" altLang="ar-SA" dirty="0"/>
              <a:t>         Distance moved by tracking dye</a:t>
            </a:r>
          </a:p>
          <a:p>
            <a:pPr algn="l" rtl="0"/>
            <a:endParaRPr lang="en-GB" altLang="ar-SA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91814" y="116632"/>
            <a:ext cx="3640420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2"/>
                </a:solidFill>
              </a:rPr>
              <a:t>7-Analysis:</a:t>
            </a:r>
          </a:p>
          <a:p>
            <a:pPr algn="l" rtl="0"/>
            <a:endParaRPr lang="en-US" dirty="0">
              <a:solidFill>
                <a:srgbClr val="0070C0"/>
              </a:solidFill>
            </a:endParaRPr>
          </a:p>
          <a:p>
            <a:pPr algn="l" rtl="0"/>
            <a:r>
              <a:rPr lang="en-US" dirty="0"/>
              <a:t>For Molecular weight Determination.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1282299"/>
            <a:ext cx="8201025" cy="42672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339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4315" t="39673" r="45865" b="36770"/>
          <a:stretch>
            <a:fillRect/>
          </a:stretch>
        </p:blipFill>
        <p:spPr bwMode="auto">
          <a:xfrm>
            <a:off x="1187624" y="692696"/>
            <a:ext cx="6696744" cy="497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1314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ربع نص 3"/>
          <p:cNvSpPr txBox="1"/>
          <p:nvPr/>
        </p:nvSpPr>
        <p:spPr>
          <a:xfrm>
            <a:off x="395536" y="688050"/>
            <a:ext cx="8352928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800" b="1" dirty="0">
                <a:solidFill>
                  <a:schemeClr val="accent2"/>
                </a:solidFill>
                <a:latin typeface="Calibri" pitchFamily="34" charset="0"/>
              </a:rPr>
              <a:t>Applications:</a:t>
            </a:r>
          </a:p>
          <a:p>
            <a:endParaRPr lang="ar-SA" dirty="0"/>
          </a:p>
        </p:txBody>
      </p:sp>
      <p:sp>
        <p:nvSpPr>
          <p:cNvPr id="3" name="مستطيل 2"/>
          <p:cNvSpPr/>
          <p:nvPr/>
        </p:nvSpPr>
        <p:spPr>
          <a:xfrm>
            <a:off x="899592" y="1552147"/>
            <a:ext cx="58864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Calibri" pitchFamily="34" charset="0"/>
              </a:rPr>
              <a:t>1. To detect the purity of the protein.</a:t>
            </a:r>
          </a:p>
          <a:p>
            <a:pPr algn="l" rtl="0"/>
            <a:r>
              <a:rPr lang="en-US" dirty="0">
                <a:latin typeface="Calibri" pitchFamily="34" charset="0"/>
              </a:rPr>
              <a:t>2. Determine of protein molecular weight.</a:t>
            </a:r>
          </a:p>
          <a:p>
            <a:pPr algn="l" rtl="0"/>
            <a:r>
              <a:rPr lang="en-US" dirty="0">
                <a:latin typeface="Calibri" pitchFamily="34" charset="0"/>
              </a:rPr>
              <a:t>3. Determine the presence of certain protein.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21296" y="580061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/>
              <a:t>http://www.youtube.com/watch?v=EDi_n_0NiF4</a:t>
            </a:r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929418"/>
            <a:ext cx="1240532" cy="12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00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2857500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23137"/>
            <a:ext cx="2857500" cy="229552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10" y="4796510"/>
            <a:ext cx="3241736" cy="151281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48409"/>
            <a:ext cx="3202850" cy="199644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8408"/>
            <a:ext cx="3217540" cy="196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9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539552" y="548680"/>
            <a:ext cx="783583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sz="2400" b="1" dirty="0">
                <a:solidFill>
                  <a:schemeClr val="accent2"/>
                </a:solidFill>
                <a:latin typeface="Calibri" pitchFamily="34" charset="0"/>
              </a:rPr>
              <a:t>Objectives: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-Separation of bacterial proteins using SDS-PAGE.</a:t>
            </a:r>
          </a:p>
          <a:p>
            <a:pPr algn="l" rtl="0"/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1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4139952" y="90872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3" name="مستطيل 2"/>
          <p:cNvSpPr/>
          <p:nvPr/>
        </p:nvSpPr>
        <p:spPr>
          <a:xfrm>
            <a:off x="25648" y="1192391"/>
            <a:ext cx="911835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GB" dirty="0">
                <a:latin typeface="Calibri" pitchFamily="34" charset="0"/>
              </a:rPr>
              <a:t>-Sodium Dodecyl </a:t>
            </a:r>
            <a:r>
              <a:rPr lang="en-GB" dirty="0" err="1">
                <a:latin typeface="Calibri" pitchFamily="34" charset="0"/>
              </a:rPr>
              <a:t>Sulfate</a:t>
            </a:r>
            <a:r>
              <a:rPr lang="en-GB" dirty="0">
                <a:latin typeface="Calibri" pitchFamily="34" charset="0"/>
              </a:rPr>
              <a:t>-Polyacrylamide gel Electrophoresis (SDS-PAGE), </a:t>
            </a:r>
            <a:r>
              <a:rPr lang="en-US" dirty="0">
                <a:latin typeface="Calibri" pitchFamily="34" charset="0"/>
              </a:rPr>
              <a:t>is a technique widely used in biochemistry ,forensics, genetics and molecular biology to separate and identify proteins </a:t>
            </a:r>
            <a:r>
              <a:rPr lang="en-US" u="sng" dirty="0">
                <a:latin typeface="Calibri" pitchFamily="34" charset="0"/>
              </a:rPr>
              <a:t>according to their molecular weight</a:t>
            </a:r>
            <a:r>
              <a:rPr lang="en-US" dirty="0">
                <a:latin typeface="Calibri" pitchFamily="34" charset="0"/>
              </a:rPr>
              <a:t>. </a:t>
            </a:r>
          </a:p>
          <a:p>
            <a:pPr algn="l" rtl="0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  <a:p>
            <a:pPr algn="l" rtl="0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-</a:t>
            </a:r>
            <a:r>
              <a:rPr lang="en-GB" dirty="0">
                <a:latin typeface="Calibri" pitchFamily="34" charset="0"/>
              </a:rPr>
              <a:t>This </a:t>
            </a:r>
            <a:r>
              <a:rPr lang="en-US" dirty="0">
                <a:latin typeface="Calibri" pitchFamily="34" charset="0"/>
              </a:rPr>
              <a:t>method separates proteins based primarily on </a:t>
            </a:r>
            <a:r>
              <a:rPr lang="en-US" u="sng" dirty="0">
                <a:latin typeface="Calibri" pitchFamily="34" charset="0"/>
              </a:rPr>
              <a:t>their molecular weights.</a:t>
            </a:r>
          </a:p>
          <a:p>
            <a:pPr algn="l" rtl="0"/>
            <a:endParaRPr lang="en-US" u="sng" dirty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475656" y="440273"/>
            <a:ext cx="6174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2400" b="1" dirty="0">
                <a:solidFill>
                  <a:schemeClr val="accent2"/>
                </a:solidFill>
                <a:latin typeface="Calibri" pitchFamily="34" charset="0"/>
              </a:rPr>
              <a:t>SDS-</a:t>
            </a:r>
            <a:r>
              <a:rPr lang="en-GB" sz="2400" b="1" dirty="0" err="1">
                <a:solidFill>
                  <a:schemeClr val="accent2"/>
                </a:solidFill>
                <a:latin typeface="Calibri" pitchFamily="34" charset="0"/>
              </a:rPr>
              <a:t>Polyacrylamide</a:t>
            </a:r>
            <a:r>
              <a:rPr lang="en-GB" sz="2400" b="1" dirty="0">
                <a:solidFill>
                  <a:schemeClr val="accent2"/>
                </a:solidFill>
                <a:latin typeface="Calibri" pitchFamily="34" charset="0"/>
              </a:rPr>
              <a:t> Gel Electrophoresis</a:t>
            </a:r>
            <a:endParaRPr lang="ar-SA" sz="240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3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-1" y="1124744"/>
            <a:ext cx="9144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dirty="0">
                <a:latin typeface="Calibri" pitchFamily="34" charset="0"/>
              </a:rPr>
              <a:t>-Sodium Dodecyl </a:t>
            </a:r>
            <a:r>
              <a:rPr lang="en-GB" dirty="0" err="1">
                <a:latin typeface="Calibri" pitchFamily="34" charset="0"/>
              </a:rPr>
              <a:t>Sulfate</a:t>
            </a:r>
            <a:r>
              <a:rPr lang="en-GB" dirty="0">
                <a:latin typeface="Calibri" pitchFamily="34" charset="0"/>
              </a:rPr>
              <a:t> [SDS]: is a detergent which denature proteins by binding to the hydrophobic regions, </a:t>
            </a:r>
            <a:r>
              <a:rPr lang="en-US" dirty="0">
                <a:latin typeface="Calibri" pitchFamily="34" charset="0"/>
              </a:rPr>
              <a:t>all non-covalent bonds will disrupted and the proteins acquire a negative net charge.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-So, the proteins samples are having uniformed structure and charge(-</a:t>
            </a:r>
            <a:r>
              <a:rPr lang="en-US" dirty="0" err="1">
                <a:latin typeface="Calibri" pitchFamily="34" charset="0"/>
              </a:rPr>
              <a:t>ve</a:t>
            </a:r>
            <a:r>
              <a:rPr lang="en-US" dirty="0">
                <a:latin typeface="Calibri" pitchFamily="34" charset="0"/>
              </a:rPr>
              <a:t>) </a:t>
            </a:r>
            <a:r>
              <a:rPr lang="en-US" dirty="0">
                <a:latin typeface="Calibri" pitchFamily="34" charset="0"/>
                <a:sym typeface="Wingdings" panose="05000000000000000000" pitchFamily="2" charset="2"/>
              </a:rPr>
              <a:t> the separation will depend on their molecular weight only.</a:t>
            </a:r>
          </a:p>
          <a:p>
            <a:pPr algn="l" rtl="0"/>
            <a:endParaRPr lang="en-US" dirty="0">
              <a:latin typeface="Calibri" pitchFamily="34" charset="0"/>
              <a:sym typeface="Wingdings" panose="05000000000000000000" pitchFamily="2" charset="2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 </a:t>
            </a:r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-</a:t>
            </a:r>
            <a:r>
              <a:rPr lang="en-US" dirty="0">
                <a:latin typeface="Calibri" pitchFamily="34" charset="0"/>
              </a:rPr>
              <a:t>Small proteins migrate faster through the gel under the influence of the applied electric field, </a:t>
            </a:r>
            <a:r>
              <a:rPr lang="en-US" dirty="0"/>
              <a:t>whereas large proteins are successively retarded, due to the sieving effect of the gels.</a:t>
            </a:r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  </a:t>
            </a: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23528" y="211719"/>
            <a:ext cx="138211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Principle:</a:t>
            </a:r>
            <a:endParaRPr lang="ar-SA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2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5" descr="slide0009_image009"/>
          <p:cNvPicPr>
            <a:picLocks noChangeAspect="1" noChangeArrowheads="1"/>
          </p:cNvPicPr>
          <p:nvPr/>
        </p:nvPicPr>
        <p:blipFill>
          <a:blip r:embed="rId4" cstate="print"/>
          <a:srcRect l="4636" t="5433" r="4220" b="3737"/>
          <a:stretch>
            <a:fillRect/>
          </a:stretch>
        </p:blipFill>
        <p:spPr bwMode="auto">
          <a:xfrm>
            <a:off x="755576" y="476672"/>
            <a:ext cx="7344816" cy="5644627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050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9" t="34426" r="47464" b="30738"/>
          <a:stretch/>
        </p:blipFill>
        <p:spPr bwMode="auto">
          <a:xfrm>
            <a:off x="1072152" y="692696"/>
            <a:ext cx="5763363" cy="437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t="5942" r="17279" b="25615"/>
          <a:stretch/>
        </p:blipFill>
        <p:spPr bwMode="auto">
          <a:xfrm>
            <a:off x="19589" y="404664"/>
            <a:ext cx="9124411" cy="576064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669195" y="6309320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http://www.youtube.com/watch?v=3CrzY7jb9fQ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2997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25097" t="37371" r="17023" b="29688"/>
          <a:stretch>
            <a:fillRect/>
          </a:stretch>
        </p:blipFill>
        <p:spPr bwMode="auto">
          <a:xfrm>
            <a:off x="1331640" y="249212"/>
            <a:ext cx="6696744" cy="302433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مستطيل 2"/>
          <p:cNvSpPr/>
          <p:nvPr/>
        </p:nvSpPr>
        <p:spPr>
          <a:xfrm>
            <a:off x="467544" y="3308325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dirty="0">
              <a:latin typeface="Calibri" pitchFamily="34" charset="0"/>
              <a:sym typeface="Wingdings" panose="05000000000000000000" pitchFamily="2" charset="2"/>
            </a:endParaRPr>
          </a:p>
          <a:p>
            <a:pPr algn="l" rtl="0"/>
            <a:r>
              <a:rPr lang="en-US" dirty="0">
                <a:solidFill>
                  <a:schemeClr val="accent2"/>
                </a:solidFill>
              </a:rPr>
              <a:t>-SDS-treated proteins have very similar charge-to-mass ratios, and similar shapes. During PAGE, the rate of migration of SDS-treated proteins is effectively determined by molecular weight.</a:t>
            </a:r>
            <a:endParaRPr lang="en-US" dirty="0">
              <a:solidFill>
                <a:schemeClr val="accent2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 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2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8745" y="260648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b="1" dirty="0">
                <a:solidFill>
                  <a:schemeClr val="accent2"/>
                </a:solidFill>
                <a:latin typeface="Calibri" pitchFamily="34" charset="0"/>
              </a:rPr>
              <a:t>Polyacrylamide gel (Acrylamide stock):</a:t>
            </a:r>
          </a:p>
          <a:p>
            <a:pPr algn="l" rtl="0"/>
            <a:endParaRPr lang="en-GB" b="1" dirty="0">
              <a:solidFill>
                <a:srgbClr val="FF9900"/>
              </a:solidFill>
              <a:latin typeface="Calibri" pitchFamily="34" charset="0"/>
            </a:endParaRPr>
          </a:p>
          <a:p>
            <a:pPr algn="l" rtl="0"/>
            <a:r>
              <a:rPr lang="en-GB" b="1" dirty="0">
                <a:latin typeface="Calibri" pitchFamily="34" charset="0"/>
              </a:rPr>
              <a:t>-</a:t>
            </a:r>
            <a:r>
              <a:rPr lang="en-US" dirty="0">
                <a:latin typeface="Calibri" pitchFamily="34" charset="0"/>
              </a:rPr>
              <a:t> The </a:t>
            </a:r>
            <a:r>
              <a:rPr lang="en-US" dirty="0" err="1">
                <a:latin typeface="Calibri" pitchFamily="34" charset="0"/>
              </a:rPr>
              <a:t>polyacrylamide</a:t>
            </a:r>
            <a:r>
              <a:rPr lang="en-US" dirty="0">
                <a:latin typeface="Calibri" pitchFamily="34" charset="0"/>
              </a:rPr>
              <a:t> gel is formed by co-polymerization of </a:t>
            </a:r>
            <a:r>
              <a:rPr lang="en-US" u="sng" dirty="0" err="1">
                <a:latin typeface="Calibri" pitchFamily="34" charset="0"/>
              </a:rPr>
              <a:t>acrylamide</a:t>
            </a:r>
            <a:r>
              <a:rPr lang="en-US" dirty="0">
                <a:latin typeface="Calibri" pitchFamily="34" charset="0"/>
              </a:rPr>
              <a:t> and a </a:t>
            </a:r>
            <a:r>
              <a:rPr lang="en-US" u="sng" dirty="0">
                <a:latin typeface="Calibri" pitchFamily="34" charset="0"/>
              </a:rPr>
              <a:t>cross-linking</a:t>
            </a:r>
          </a:p>
          <a:p>
            <a:pPr algn="l" rtl="0"/>
            <a:r>
              <a:rPr lang="en-GB" dirty="0">
                <a:latin typeface="Calibri" pitchFamily="34" charset="0"/>
              </a:rPr>
              <a:t>By  N,N’-methylene-</a:t>
            </a:r>
            <a:r>
              <a:rPr lang="en-GB" dirty="0" err="1">
                <a:latin typeface="Calibri" pitchFamily="34" charset="0"/>
              </a:rPr>
              <a:t>bis</a:t>
            </a:r>
            <a:r>
              <a:rPr lang="en-GB" dirty="0">
                <a:latin typeface="Calibri" pitchFamily="34" charset="0"/>
              </a:rPr>
              <a:t>-acrylamide “</a:t>
            </a:r>
            <a:r>
              <a:rPr lang="en-GB" u="sng" dirty="0" err="1">
                <a:latin typeface="Calibri" pitchFamily="34" charset="0"/>
              </a:rPr>
              <a:t>bis</a:t>
            </a:r>
            <a:r>
              <a:rPr lang="en-GB" u="sng" dirty="0">
                <a:latin typeface="Calibri" pitchFamily="34" charset="0"/>
              </a:rPr>
              <a:t>-acrylamide</a:t>
            </a:r>
            <a:r>
              <a:rPr lang="en-GB" dirty="0">
                <a:latin typeface="Calibri" pitchFamily="34" charset="0"/>
              </a:rPr>
              <a:t> “.</a:t>
            </a:r>
          </a:p>
          <a:p>
            <a:pPr algn="l" rtl="0"/>
            <a:endParaRPr lang="en-GB" b="1" dirty="0">
              <a:solidFill>
                <a:srgbClr val="FF9900"/>
              </a:solidFill>
              <a:latin typeface="Calibri" pitchFamily="34" charset="0"/>
            </a:endParaRPr>
          </a:p>
          <a:p>
            <a:pPr algn="l" rtl="0"/>
            <a:endParaRPr lang="en-GB" b="1" dirty="0">
              <a:solidFill>
                <a:srgbClr val="FF9900"/>
              </a:solidFill>
              <a:latin typeface="Calibri" pitchFamily="34" charset="0"/>
            </a:endParaRPr>
          </a:p>
          <a:p>
            <a:pPr algn="l" rtl="0"/>
            <a:endParaRPr lang="en-GB" b="1" dirty="0">
              <a:solidFill>
                <a:srgbClr val="FF9900"/>
              </a:solidFill>
              <a:latin typeface="Calibri" pitchFamily="34" charset="0"/>
            </a:endParaRPr>
          </a:p>
          <a:p>
            <a:pPr algn="l" rtl="0">
              <a:buFontTx/>
              <a:buChar char="-"/>
            </a:pPr>
            <a:r>
              <a:rPr lang="en-US" dirty="0">
                <a:latin typeface="Calibri" pitchFamily="34" charset="0"/>
              </a:rPr>
              <a:t>To polymerize the gel a system:</a:t>
            </a:r>
          </a:p>
          <a:p>
            <a:pPr algn="l" rtl="0"/>
            <a:r>
              <a:rPr lang="en-US" dirty="0">
                <a:latin typeface="Calibri" pitchFamily="34" charset="0"/>
              </a:rPr>
              <a:t>    1- Ammonium </a:t>
            </a:r>
            <a:r>
              <a:rPr lang="en-US" dirty="0" err="1">
                <a:latin typeface="Calibri" pitchFamily="34" charset="0"/>
              </a:rPr>
              <a:t>PerSilfate</a:t>
            </a:r>
            <a:r>
              <a:rPr lang="en-US" dirty="0">
                <a:latin typeface="Calibri" pitchFamily="34" charset="0"/>
              </a:rPr>
              <a:t> (APS)[initiator].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    2-TetraMethylene Ethylene </a:t>
            </a:r>
            <a:r>
              <a:rPr lang="en-US" dirty="0" err="1">
                <a:latin typeface="Calibri" pitchFamily="34" charset="0"/>
              </a:rPr>
              <a:t>Diamin</a:t>
            </a:r>
            <a:r>
              <a:rPr lang="en-US" dirty="0">
                <a:latin typeface="Calibri" pitchFamily="34" charset="0"/>
              </a:rPr>
              <a:t> (TEMED) [catalyst].</a:t>
            </a:r>
          </a:p>
          <a:p>
            <a:pPr algn="l" rtl="0">
              <a:buFontTx/>
              <a:buChar char="-"/>
            </a:pPr>
            <a:endParaRPr lang="en-US" b="1" dirty="0">
              <a:solidFill>
                <a:srgbClr val="FF9900"/>
              </a:solidFill>
              <a:latin typeface="Calibri" pitchFamily="34" charset="0"/>
            </a:endParaRPr>
          </a:p>
          <a:p>
            <a:pPr algn="l" rtl="0">
              <a:buFontTx/>
              <a:buChar char="-"/>
            </a:pPr>
            <a:endParaRPr lang="ar-SA" b="1" dirty="0">
              <a:solidFill>
                <a:srgbClr val="FF99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6" t="27664" r="28455" b="15574"/>
          <a:stretch/>
        </p:blipFill>
        <p:spPr bwMode="auto">
          <a:xfrm>
            <a:off x="395536" y="404664"/>
            <a:ext cx="8255963" cy="54006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86168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2146</TotalTime>
  <Words>596</Words>
  <Application>Microsoft Office PowerPoint</Application>
  <PresentationFormat>عرض على الشاشة (4:3)</PresentationFormat>
  <Paragraphs>135</Paragraphs>
  <Slides>19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نسق Office</vt:lpstr>
      <vt:lpstr>Sodium Dodecyl Sulfate -Polyacryl Amide Gel Electrophoresis [SDS-PAGE]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لينة</dc:creator>
  <cp:lastModifiedBy>ls s</cp:lastModifiedBy>
  <cp:revision>44</cp:revision>
  <dcterms:created xsi:type="dcterms:W3CDTF">2013-10-14T17:41:28Z</dcterms:created>
  <dcterms:modified xsi:type="dcterms:W3CDTF">2017-10-24T19:02:12Z</dcterms:modified>
</cp:coreProperties>
</file>