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75" r:id="rId9"/>
    <p:sldId id="262" r:id="rId10"/>
    <p:sldId id="271" r:id="rId11"/>
    <p:sldId id="272" r:id="rId12"/>
    <p:sldId id="273" r:id="rId13"/>
    <p:sldId id="274" r:id="rId14"/>
    <p:sldId id="270" r:id="rId15"/>
    <p:sldId id="269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9928FDB-F679-489A-91A5-3A0258BF77EC}" type="datetimeFigureOut">
              <a:rPr lang="ar-SA" smtClean="0"/>
              <a:t>20/01/36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C0F16FE-9388-44B7-A9DB-04CB3DFD485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4786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F16FE-9388-44B7-A9DB-04CB3DFD4859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9467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F16FE-9388-44B7-A9DB-04CB3DFD4859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5139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20/01/36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20/01/36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20/01/36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20/01/36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8140FC2-F77B-4580-B8DA-222C954F50DA}" type="datetimeFigureOut">
              <a:rPr lang="ar-SA" smtClean="0"/>
              <a:t>20/01/36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492895"/>
            <a:ext cx="7543800" cy="864097"/>
          </a:xfrm>
        </p:spPr>
        <p:txBody>
          <a:bodyPr/>
          <a:lstStyle/>
          <a:p>
            <a:pPr rtl="0"/>
            <a:r>
              <a:rPr lang="en-GB" sz="3600" b="1" dirty="0">
                <a:latin typeface="Calibri" pitchFamily="34" charset="0"/>
              </a:rPr>
              <a:t>SDS-Polyacrylamide Gel Electrophoresis</a:t>
            </a:r>
            <a:endParaRPr lang="ar-SA" sz="3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GB" b="1" dirty="0">
                <a:latin typeface="Calibri" pitchFamily="34" charset="0"/>
              </a:rPr>
              <a:t>BCH </a:t>
            </a:r>
            <a:r>
              <a:rPr lang="en-GB" b="1" dirty="0" smtClean="0">
                <a:latin typeface="Calibri" pitchFamily="34" charset="0"/>
              </a:rPr>
              <a:t>462 [practical</a:t>
            </a:r>
            <a:r>
              <a:rPr lang="en-GB" b="1" dirty="0">
                <a:latin typeface="Calibri" pitchFamily="34" charset="0"/>
              </a:rPr>
              <a:t>] </a:t>
            </a:r>
            <a:endParaRPr lang="ar-SA" b="1" dirty="0">
              <a:latin typeface="Calibri" pitchFamily="34" charset="0"/>
            </a:endParaRPr>
          </a:p>
          <a:p>
            <a:pPr rtl="0"/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628114" y="692696"/>
            <a:ext cx="81624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Lab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38841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260648"/>
            <a:ext cx="81369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GB" b="1" dirty="0">
                <a:solidFill>
                  <a:schemeClr val="accent1"/>
                </a:solidFill>
                <a:latin typeface="Calibri" pitchFamily="34" charset="0"/>
              </a:rPr>
              <a:t>SDS-Polyacrylamide Gel Electrophoresis 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preparations:</a:t>
            </a:r>
          </a:p>
          <a:p>
            <a:pPr algn="ctr" rtl="0"/>
            <a:endParaRPr lang="en-GB" b="1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algn="l" rtl="0"/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1-Sample </a:t>
            </a:r>
            <a:r>
              <a:rPr lang="en-GB" b="1" dirty="0">
                <a:solidFill>
                  <a:schemeClr val="accent1"/>
                </a:solidFill>
                <a:latin typeface="Calibri" pitchFamily="34" charset="0"/>
              </a:rPr>
              <a:t>P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reparation :</a:t>
            </a:r>
          </a:p>
          <a:p>
            <a:pPr algn="l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l" rtl="0"/>
            <a:endParaRPr lang="en-GB" b="1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-36512" y="1340768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dirty="0" smtClean="0">
                <a:latin typeface="Calibri" pitchFamily="34" charset="0"/>
              </a:rPr>
              <a:t>-40µl </a:t>
            </a:r>
            <a:r>
              <a:rPr lang="en-GB" dirty="0">
                <a:latin typeface="Calibri" pitchFamily="34" charset="0"/>
              </a:rPr>
              <a:t>of protein sample + 10 µl of </a:t>
            </a:r>
            <a:r>
              <a:rPr lang="en-GB" u="sng" dirty="0">
                <a:solidFill>
                  <a:schemeClr val="accent1"/>
                </a:solidFill>
                <a:latin typeface="Calibri" pitchFamily="34" charset="0"/>
              </a:rPr>
              <a:t>disruption buffer</a:t>
            </a:r>
            <a:r>
              <a:rPr lang="en-GB" dirty="0">
                <a:latin typeface="Calibri" pitchFamily="34" charset="0"/>
                <a:sym typeface="Wingdings" pitchFamily="2" charset="2"/>
              </a:rPr>
              <a:t> </a:t>
            </a:r>
            <a:r>
              <a:rPr lang="en-GB" u="sng" dirty="0">
                <a:latin typeface="Calibri" pitchFamily="34" charset="0"/>
                <a:sym typeface="Wingdings" pitchFamily="2" charset="2"/>
              </a:rPr>
              <a:t>boil</a:t>
            </a:r>
            <a:r>
              <a:rPr lang="en-GB" dirty="0">
                <a:latin typeface="Calibri" pitchFamily="34" charset="0"/>
                <a:sym typeface="Wingdings" pitchFamily="2" charset="2"/>
              </a:rPr>
              <a:t> the mixture 3minets at </a:t>
            </a:r>
            <a:r>
              <a:rPr lang="en-GB" dirty="0" smtClean="0">
                <a:latin typeface="Calibri" pitchFamily="34" charset="0"/>
                <a:sym typeface="Wingdings" pitchFamily="2" charset="2"/>
              </a:rPr>
              <a:t>99C.</a:t>
            </a:r>
            <a:r>
              <a:rPr lang="en-GB" dirty="0" smtClean="0">
                <a:latin typeface="Calibri" pitchFamily="34" charset="0"/>
                <a:cs typeface="Arial"/>
                <a:sym typeface="Wingdings" pitchFamily="2" charset="2"/>
              </a:rPr>
              <a:t>̊</a:t>
            </a:r>
          </a:p>
          <a:p>
            <a:pPr algn="l" rtl="0"/>
            <a:endParaRPr lang="en-GB" dirty="0">
              <a:latin typeface="Calibri" pitchFamily="34" charset="0"/>
              <a:cs typeface="Arial"/>
              <a:sym typeface="Wingdings" pitchFamily="2" charset="2"/>
            </a:endParaRPr>
          </a:p>
          <a:p>
            <a:pPr algn="l" rtl="0"/>
            <a:endParaRPr lang="en-GB" dirty="0" smtClean="0">
              <a:latin typeface="Calibri" pitchFamily="34" charset="0"/>
              <a:cs typeface="Arial"/>
              <a:sym typeface="Wingdings" pitchFamily="2" charset="2"/>
            </a:endParaRPr>
          </a:p>
          <a:p>
            <a:pPr algn="l" rtl="0"/>
            <a:endParaRPr lang="en-GB" dirty="0">
              <a:latin typeface="Calibri" pitchFamily="34" charset="0"/>
              <a:cs typeface="Arial"/>
              <a:sym typeface="Wingdings" pitchFamily="2" charset="2"/>
            </a:endParaRPr>
          </a:p>
          <a:p>
            <a:pPr algn="l" rtl="0"/>
            <a:endParaRPr lang="en-GB" dirty="0">
              <a:latin typeface="Calibri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51520" y="2413338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-SDS-PAGE</a:t>
            </a:r>
            <a:r>
              <a:rPr lang="en-GB" b="1" dirty="0">
                <a:solidFill>
                  <a:schemeClr val="accent1"/>
                </a:solidFill>
                <a:latin typeface="Calibri" pitchFamily="34" charset="0"/>
              </a:rPr>
              <a:t>, </a:t>
            </a:r>
            <a:r>
              <a:rPr lang="en-GB" b="1" u="sng" dirty="0">
                <a:solidFill>
                  <a:schemeClr val="accent1"/>
                </a:solidFill>
                <a:latin typeface="Calibri" pitchFamily="34" charset="0"/>
              </a:rPr>
              <a:t>disruption </a:t>
            </a:r>
            <a:r>
              <a:rPr lang="en-GB" b="1" u="sng" dirty="0" smtClean="0">
                <a:solidFill>
                  <a:schemeClr val="accent1"/>
                </a:solidFill>
                <a:latin typeface="Calibri" pitchFamily="34" charset="0"/>
              </a:rPr>
              <a:t>buffer</a:t>
            </a:r>
            <a:r>
              <a:rPr lang="en-GB" b="1" dirty="0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contain: </a:t>
            </a:r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</a:t>
            </a:r>
            <a:r>
              <a:rPr lang="pl-PL" dirty="0" smtClean="0">
                <a:latin typeface="Calibri" pitchFamily="34" charset="0"/>
              </a:rPr>
              <a:t>10</a:t>
            </a:r>
            <a:r>
              <a:rPr lang="pl-PL" dirty="0">
                <a:latin typeface="Calibri" pitchFamily="34" charset="0"/>
              </a:rPr>
              <a:t>% (w/v) SDS</a:t>
            </a:r>
            <a:r>
              <a:rPr lang="en-GB" dirty="0">
                <a:latin typeface="Calibri" pitchFamily="34" charset="0"/>
              </a:rPr>
              <a:t>                                      [?]</a:t>
            </a:r>
            <a:endParaRPr lang="pl-PL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-1M </a:t>
            </a:r>
            <a:r>
              <a:rPr lang="en-GB" dirty="0" err="1">
                <a:latin typeface="Calibri" pitchFamily="34" charset="0"/>
              </a:rPr>
              <a:t>Tris</a:t>
            </a:r>
            <a:r>
              <a:rPr lang="en-GB" dirty="0">
                <a:latin typeface="Calibri" pitchFamily="34" charset="0"/>
              </a:rPr>
              <a:t>/</a:t>
            </a:r>
            <a:r>
              <a:rPr lang="en-GB" dirty="0" err="1">
                <a:latin typeface="Calibri" pitchFamily="34" charset="0"/>
              </a:rPr>
              <a:t>HCl</a:t>
            </a:r>
            <a:r>
              <a:rPr lang="en-GB" dirty="0">
                <a:latin typeface="Calibri" pitchFamily="34" charset="0"/>
              </a:rPr>
              <a:t>, pH 6.8</a:t>
            </a:r>
          </a:p>
          <a:p>
            <a:pPr algn="l" rtl="0"/>
            <a:r>
              <a:rPr lang="en-GB" dirty="0" smtClean="0">
                <a:latin typeface="Calibri" pitchFamily="34" charset="0"/>
              </a:rPr>
              <a:t>-Glycerol                                                 </a:t>
            </a:r>
            <a:r>
              <a:rPr lang="en-GB" dirty="0">
                <a:latin typeface="Calibri" pitchFamily="34" charset="0"/>
              </a:rPr>
              <a:t>[</a:t>
            </a:r>
            <a:r>
              <a:rPr lang="en-US" dirty="0">
                <a:latin typeface="Calibri" pitchFamily="34" charset="0"/>
              </a:rPr>
              <a:t>?</a:t>
            </a:r>
            <a:r>
              <a:rPr lang="en-GB" dirty="0">
                <a:latin typeface="Calibri" pitchFamily="34" charset="0"/>
              </a:rPr>
              <a:t>]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-</a:t>
            </a:r>
            <a:r>
              <a:rPr lang="el-GR" dirty="0" smtClean="0">
                <a:latin typeface="Calibri" pitchFamily="34" charset="0"/>
              </a:rPr>
              <a:t>β</a:t>
            </a:r>
            <a:r>
              <a:rPr lang="en-GB" dirty="0">
                <a:latin typeface="Calibri" pitchFamily="34" charset="0"/>
              </a:rPr>
              <a:t>-</a:t>
            </a:r>
            <a:r>
              <a:rPr lang="en-GB" dirty="0" err="1">
                <a:latin typeface="Calibri" pitchFamily="34" charset="0"/>
              </a:rPr>
              <a:t>Mercaptoethanol</a:t>
            </a:r>
            <a:r>
              <a:rPr lang="en-GB" dirty="0">
                <a:latin typeface="Calibri" pitchFamily="34" charset="0"/>
              </a:rPr>
              <a:t>                             [</a:t>
            </a:r>
            <a:r>
              <a:rPr lang="en-US" dirty="0">
                <a:latin typeface="Calibri" pitchFamily="34" charset="0"/>
              </a:rPr>
              <a:t>?</a:t>
            </a:r>
            <a:r>
              <a:rPr lang="en-GB" dirty="0">
                <a:latin typeface="Calibri" pitchFamily="34" charset="0"/>
              </a:rPr>
              <a:t>]</a:t>
            </a:r>
          </a:p>
          <a:p>
            <a:pPr algn="l" rtl="0"/>
            <a:r>
              <a:rPr lang="en-GB" dirty="0" smtClean="0">
                <a:latin typeface="Calibri" pitchFamily="34" charset="0"/>
              </a:rPr>
              <a:t>-</a:t>
            </a:r>
            <a:r>
              <a:rPr lang="en-GB" dirty="0" err="1" smtClean="0">
                <a:latin typeface="Calibri" pitchFamily="34" charset="0"/>
              </a:rPr>
              <a:t>Bromophenol</a:t>
            </a:r>
            <a:r>
              <a:rPr lang="en-GB" dirty="0" smtClean="0">
                <a:latin typeface="Calibri" pitchFamily="34" charset="0"/>
              </a:rPr>
              <a:t> </a:t>
            </a:r>
            <a:r>
              <a:rPr lang="en-GB" dirty="0">
                <a:latin typeface="Calibri" pitchFamily="34" charset="0"/>
              </a:rPr>
              <a:t>blue                               [</a:t>
            </a:r>
            <a:r>
              <a:rPr lang="en-US" dirty="0">
                <a:latin typeface="Calibri" pitchFamily="34" charset="0"/>
              </a:rPr>
              <a:t>?</a:t>
            </a:r>
            <a:r>
              <a:rPr lang="en-GB" dirty="0">
                <a:latin typeface="Calibri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018458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260648"/>
            <a:ext cx="7920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b="1" dirty="0">
                <a:solidFill>
                  <a:schemeClr val="accent1"/>
                </a:solidFill>
                <a:latin typeface="Calibri" pitchFamily="34" charset="0"/>
              </a:rPr>
              <a:t>2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- Polyacrylamide Gel  </a:t>
            </a:r>
            <a:r>
              <a:rPr lang="en-GB" b="1" dirty="0">
                <a:solidFill>
                  <a:schemeClr val="accent1"/>
                </a:solidFill>
                <a:latin typeface="Calibri" pitchFamily="34" charset="0"/>
              </a:rPr>
              <a:t>Preparation 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:</a:t>
            </a:r>
          </a:p>
          <a:p>
            <a:pPr algn="l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l" rtl="0"/>
            <a:r>
              <a:rPr lang="en-GB" b="1" dirty="0">
                <a:solidFill>
                  <a:schemeClr val="accent1"/>
                </a:solidFill>
              </a:rPr>
              <a:t>Acrylamide </a:t>
            </a:r>
            <a:r>
              <a:rPr lang="en-GB" b="1" dirty="0" smtClean="0">
                <a:solidFill>
                  <a:schemeClr val="accent1"/>
                </a:solidFill>
              </a:rPr>
              <a:t>stock  </a:t>
            </a:r>
            <a:r>
              <a:rPr lang="en-GB" b="1" dirty="0" smtClean="0"/>
              <a:t>should be prepared first :</a:t>
            </a:r>
          </a:p>
          <a:p>
            <a:pPr algn="l" rtl="0"/>
            <a:endParaRPr lang="en-GB" dirty="0"/>
          </a:p>
          <a:p>
            <a:pPr algn="l" rtl="0"/>
            <a:r>
              <a:rPr lang="en-GB" dirty="0" smtClean="0"/>
              <a:t>-</a:t>
            </a:r>
            <a:r>
              <a:rPr lang="en-US" dirty="0" smtClean="0"/>
              <a:t>Cross-linked polyacrylamide </a:t>
            </a:r>
            <a:r>
              <a:rPr lang="en-US" dirty="0"/>
              <a:t>gels are formed from the </a:t>
            </a:r>
            <a:r>
              <a:rPr lang="en-US" dirty="0" err="1"/>
              <a:t>polymerisation</a:t>
            </a:r>
            <a:r>
              <a:rPr lang="en-US" dirty="0"/>
              <a:t> of </a:t>
            </a:r>
            <a:r>
              <a:rPr lang="en-US" dirty="0" smtClean="0"/>
              <a:t>acrylamide monomer </a:t>
            </a:r>
            <a:r>
              <a:rPr lang="en-US" dirty="0"/>
              <a:t>in the presence of smaller amounts of </a:t>
            </a:r>
            <a:r>
              <a:rPr lang="en-US" dirty="0" smtClean="0"/>
              <a:t>N,N’-methylene-</a:t>
            </a:r>
            <a:r>
              <a:rPr lang="en-US" dirty="0" err="1" smtClean="0"/>
              <a:t>bisacrylamide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smtClean="0"/>
              <a:t>normally referred </a:t>
            </a:r>
            <a:r>
              <a:rPr lang="en-US" dirty="0"/>
              <a:t>to as ‘</a:t>
            </a:r>
            <a:r>
              <a:rPr lang="en-US" dirty="0" err="1"/>
              <a:t>bis</a:t>
            </a:r>
            <a:r>
              <a:rPr lang="en-US" dirty="0"/>
              <a:t>’-acrylamide</a:t>
            </a:r>
            <a:r>
              <a:rPr lang="en-US" dirty="0" smtClean="0"/>
              <a:t>).</a:t>
            </a:r>
            <a:endParaRPr lang="ar-SA" u="sng" dirty="0">
              <a:solidFill>
                <a:schemeClr val="accent1"/>
              </a:solidFill>
              <a:latin typeface="Calibri" pitchFamily="34" charset="0"/>
            </a:endParaRPr>
          </a:p>
          <a:p>
            <a:pPr algn="l" rtl="0"/>
            <a:endParaRPr lang="en-GB" b="1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algn="l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l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67544" y="2709704"/>
            <a:ext cx="3055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A-Separation </a:t>
            </a:r>
            <a:r>
              <a:rPr lang="en-GB" b="1" dirty="0">
                <a:solidFill>
                  <a:schemeClr val="accent1"/>
                </a:solidFill>
                <a:latin typeface="Calibri" pitchFamily="34" charset="0"/>
              </a:rPr>
              <a:t>gel 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 preparation:</a:t>
            </a:r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618002"/>
              </p:ext>
            </p:extLst>
          </p:nvPr>
        </p:nvGraphicFramePr>
        <p:xfrm>
          <a:off x="1187624" y="3212976"/>
          <a:ext cx="6624736" cy="3260968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3463230"/>
                <a:gridCol w="3161506"/>
              </a:tblGrid>
              <a:tr h="792088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800" kern="1200" baseline="0" dirty="0" smtClean="0"/>
                        <a:t>Volume of stock solution required to </a:t>
                      </a:r>
                      <a:r>
                        <a:rPr kumimoji="0" lang="en-GB" sz="1800" kern="1200" baseline="0" dirty="0" smtClean="0"/>
                        <a:t>make 12% </a:t>
                      </a:r>
                      <a:r>
                        <a:rPr kumimoji="0" lang="en-GB" sz="1800" kern="1200" baseline="0" dirty="0" err="1" smtClean="0"/>
                        <a:t>polyacrylamide</a:t>
                      </a:r>
                      <a:r>
                        <a:rPr kumimoji="0" lang="en-GB" sz="1800" kern="1200" baseline="0" dirty="0" smtClean="0"/>
                        <a:t> gel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 smtClean="0"/>
                        <a:t>Stock solutions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63006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2.0 ml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 smtClean="0"/>
                        <a:t>1.5 M </a:t>
                      </a:r>
                      <a:r>
                        <a:rPr kumimoji="0" lang="en-GB" sz="1800" kern="1200" baseline="0" dirty="0" err="1" smtClean="0"/>
                        <a:t>Tris</a:t>
                      </a:r>
                      <a:r>
                        <a:rPr kumimoji="0" lang="en-GB" sz="1800" kern="1200" baseline="0" dirty="0" smtClean="0"/>
                        <a:t>/</a:t>
                      </a:r>
                      <a:r>
                        <a:rPr kumimoji="0" lang="en-GB" sz="1800" kern="1200" baseline="0" dirty="0" err="1" smtClean="0"/>
                        <a:t>HCl</a:t>
                      </a:r>
                      <a:r>
                        <a:rPr kumimoji="0" lang="en-GB" sz="1800" kern="1200" baseline="0" dirty="0" smtClean="0"/>
                        <a:t>, </a:t>
                      </a:r>
                      <a:r>
                        <a:rPr kumimoji="0" lang="en-GB" sz="1800" u="sng" kern="1200" baseline="0" dirty="0" smtClean="0"/>
                        <a:t>pH 8.8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63006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u="sng" kern="1200" baseline="0" dirty="0" smtClean="0"/>
                        <a:t>3.2 ml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 err="1" smtClean="0"/>
                        <a:t>Acrylamide</a:t>
                      </a:r>
                      <a:r>
                        <a:rPr kumimoji="0" lang="en-GB" sz="1800" u="sng" kern="1200" baseline="0" dirty="0" smtClean="0"/>
                        <a:t> stock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63006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2.8 ml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 smtClean="0"/>
                        <a:t>Water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63006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80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 smtClean="0"/>
                        <a:t>10% SDS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626558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100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 smtClean="0"/>
                        <a:t>10% Ammonium </a:t>
                      </a:r>
                      <a:r>
                        <a:rPr kumimoji="0" lang="en-GB" sz="1800" u="sng" kern="1200" baseline="0" dirty="0" err="1" smtClean="0"/>
                        <a:t>persulphate</a:t>
                      </a:r>
                      <a:r>
                        <a:rPr kumimoji="0" lang="en-GB" sz="1800" u="sng" kern="1200" baseline="0" dirty="0" smtClean="0"/>
                        <a:t> (fresh)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63006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20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 smtClean="0"/>
                        <a:t>TEMED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3332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260648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B-Stacking </a:t>
            </a:r>
            <a:r>
              <a:rPr lang="en-GB" b="1" dirty="0">
                <a:solidFill>
                  <a:schemeClr val="accent1"/>
                </a:solidFill>
                <a:latin typeface="Calibri" pitchFamily="34" charset="0"/>
              </a:rPr>
              <a:t>gel 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preparation:</a:t>
            </a:r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944004"/>
              </p:ext>
            </p:extLst>
          </p:nvPr>
        </p:nvGraphicFramePr>
        <p:xfrm>
          <a:off x="815752" y="1556792"/>
          <a:ext cx="6864424" cy="3626861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3432212"/>
                <a:gridCol w="3432212"/>
              </a:tblGrid>
              <a:tr h="792088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/>
                        <a:t>Volume of stock solution required to </a:t>
                      </a:r>
                      <a:r>
                        <a:rPr kumimoji="0" lang="en-GB" sz="1800" kern="1200" baseline="0" dirty="0" smtClean="0"/>
                        <a:t>make 12% </a:t>
                      </a:r>
                      <a:r>
                        <a:rPr kumimoji="0" lang="en-GB" sz="1800" kern="1200" baseline="0" dirty="0" err="1" smtClean="0"/>
                        <a:t>polyacrylamide</a:t>
                      </a:r>
                      <a:r>
                        <a:rPr kumimoji="0" lang="en-GB" sz="1800" kern="1200" baseline="0" dirty="0" smtClean="0"/>
                        <a:t> gel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 smtClean="0"/>
                        <a:t>Stock solutions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98114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1.0 ml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 smtClean="0"/>
                        <a:t>0.5M </a:t>
                      </a:r>
                      <a:r>
                        <a:rPr kumimoji="0" lang="en-GB" sz="1800" kern="1200" baseline="0" dirty="0" err="1" smtClean="0"/>
                        <a:t>Tris</a:t>
                      </a:r>
                      <a:r>
                        <a:rPr kumimoji="0" lang="en-GB" sz="1800" kern="1200" baseline="0" dirty="0" smtClean="0"/>
                        <a:t>/</a:t>
                      </a:r>
                      <a:r>
                        <a:rPr kumimoji="0" lang="en-GB" sz="1800" kern="1200" baseline="0" dirty="0" err="1" smtClean="0"/>
                        <a:t>HCl</a:t>
                      </a:r>
                      <a:r>
                        <a:rPr kumimoji="0" lang="en-GB" sz="1800" kern="1200" baseline="0" dirty="0" smtClean="0"/>
                        <a:t>, pH6.8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98114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u="sng" kern="1200" baseline="0" dirty="0" smtClean="0"/>
                        <a:t>1.0 ml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 err="1" smtClean="0"/>
                        <a:t>Acrylamide</a:t>
                      </a:r>
                      <a:r>
                        <a:rPr kumimoji="0" lang="en-GB" sz="1800" u="sng" kern="1200" baseline="0" dirty="0" smtClean="0"/>
                        <a:t> stock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98114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3.0 ml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 smtClean="0"/>
                        <a:t>Water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98114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80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 smtClean="0"/>
                        <a:t>10% SDS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844203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100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 smtClean="0"/>
                        <a:t>10% Ammonium </a:t>
                      </a:r>
                      <a:r>
                        <a:rPr kumimoji="0" lang="en-GB" sz="1800" u="sng" kern="1200" baseline="0" dirty="0" err="1" smtClean="0"/>
                        <a:t>persulphate</a:t>
                      </a:r>
                      <a:r>
                        <a:rPr kumimoji="0" lang="en-GB" sz="1800" u="sng" kern="1200" baseline="0" dirty="0" smtClean="0"/>
                        <a:t> (fresh)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98114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20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 smtClean="0"/>
                        <a:t>TEMED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2674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260648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3-Running the gel using , </a:t>
            </a:r>
            <a:r>
              <a:rPr lang="en-GB" b="1" u="sng" dirty="0" smtClean="0">
                <a:solidFill>
                  <a:schemeClr val="accent1"/>
                </a:solidFill>
                <a:latin typeface="Calibri" pitchFamily="34" charset="0"/>
              </a:rPr>
              <a:t>Running </a:t>
            </a:r>
            <a:r>
              <a:rPr lang="en-GB" b="1" u="sng" dirty="0">
                <a:solidFill>
                  <a:schemeClr val="accent1"/>
                </a:solidFill>
                <a:latin typeface="Calibri" pitchFamily="34" charset="0"/>
              </a:rPr>
              <a:t>buffer </a:t>
            </a:r>
            <a:r>
              <a:rPr lang="en-GB" b="1" u="sng" dirty="0" smtClean="0">
                <a:solidFill>
                  <a:schemeClr val="accent1"/>
                </a:solidFill>
                <a:latin typeface="Calibri" pitchFamily="34" charset="0"/>
              </a:rPr>
              <a:t> 1x 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pH </a:t>
            </a:r>
            <a:r>
              <a:rPr lang="en-GB" b="1" dirty="0">
                <a:solidFill>
                  <a:schemeClr val="accent1"/>
                </a:solidFill>
                <a:latin typeface="Calibri" pitchFamily="34" charset="0"/>
              </a:rPr>
              <a:t>8.4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:</a:t>
            </a:r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It is contain: </a:t>
            </a:r>
          </a:p>
          <a:p>
            <a:pPr algn="l" rtl="0"/>
            <a:r>
              <a:rPr lang="en-GB" dirty="0" smtClean="0">
                <a:latin typeface="Calibri" pitchFamily="34" charset="0"/>
              </a:rPr>
              <a:t>-</a:t>
            </a:r>
            <a:r>
              <a:rPr lang="en-GB" dirty="0" err="1" smtClean="0">
                <a:latin typeface="Calibri" pitchFamily="34" charset="0"/>
              </a:rPr>
              <a:t>Tris-HCl</a:t>
            </a:r>
            <a:r>
              <a:rPr lang="en-GB" dirty="0" smtClean="0">
                <a:latin typeface="Calibri" pitchFamily="34" charset="0"/>
              </a:rPr>
              <a:t>.</a:t>
            </a:r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-Glycine.</a:t>
            </a:r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-SDS.</a:t>
            </a:r>
            <a:endParaRPr lang="en-GB" dirty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endParaRPr lang="en-US" b="1" dirty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23528" y="270892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4- </a:t>
            </a:r>
            <a:r>
              <a:rPr lang="en-GB" b="1" u="sng" dirty="0" smtClean="0">
                <a:solidFill>
                  <a:schemeClr val="accent1"/>
                </a:solidFill>
                <a:latin typeface="Calibri" pitchFamily="34" charset="0"/>
              </a:rPr>
              <a:t>Stain the gel  using staining buffer :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 </a:t>
            </a:r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It is contain: </a:t>
            </a: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-Glacial </a:t>
            </a:r>
            <a:r>
              <a:rPr lang="en-GB" dirty="0">
                <a:latin typeface="Calibri" pitchFamily="34" charset="0"/>
              </a:rPr>
              <a:t>acetic acid</a:t>
            </a:r>
          </a:p>
          <a:p>
            <a:pPr algn="l" rtl="0"/>
            <a:r>
              <a:rPr lang="en-GB" dirty="0" smtClean="0">
                <a:latin typeface="Calibri" pitchFamily="34" charset="0"/>
              </a:rPr>
              <a:t>-Methanol</a:t>
            </a:r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</a:t>
            </a:r>
            <a:r>
              <a:rPr lang="en-GB" dirty="0" err="1" smtClean="0">
                <a:latin typeface="Calibri" pitchFamily="34" charset="0"/>
              </a:rPr>
              <a:t>Coomassie</a:t>
            </a:r>
            <a:r>
              <a:rPr lang="en-GB" dirty="0" smtClean="0">
                <a:latin typeface="Calibri" pitchFamily="34" charset="0"/>
              </a:rPr>
              <a:t> </a:t>
            </a:r>
            <a:r>
              <a:rPr lang="en-GB" dirty="0">
                <a:latin typeface="Calibri" pitchFamily="34" charset="0"/>
              </a:rPr>
              <a:t>brilliant blue </a:t>
            </a:r>
            <a:r>
              <a:rPr lang="en-GB" dirty="0" smtClean="0">
                <a:latin typeface="Calibri" pitchFamily="34" charset="0"/>
              </a:rPr>
              <a:t>250-R</a:t>
            </a:r>
            <a:endParaRPr lang="en-GB" b="1" dirty="0">
              <a:latin typeface="Calibri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46922" y="508518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5- </a:t>
            </a:r>
            <a:r>
              <a:rPr lang="en-GB" b="1" u="sng" dirty="0" smtClean="0">
                <a:solidFill>
                  <a:schemeClr val="accent1"/>
                </a:solidFill>
                <a:latin typeface="Calibri" pitchFamily="34" charset="0"/>
              </a:rPr>
              <a:t>De-stain the gel using De-staining buffer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:</a:t>
            </a:r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It is contain: 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-Glacial </a:t>
            </a:r>
            <a:r>
              <a:rPr lang="en-GB" dirty="0">
                <a:latin typeface="Calibri" pitchFamily="34" charset="0"/>
              </a:rPr>
              <a:t>acetic acid</a:t>
            </a:r>
          </a:p>
          <a:p>
            <a:pPr algn="l" rtl="0"/>
            <a:r>
              <a:rPr lang="en-GB" dirty="0" smtClean="0">
                <a:latin typeface="Calibri" pitchFamily="34" charset="0"/>
              </a:rPr>
              <a:t>-Methanol</a:t>
            </a:r>
            <a:endParaRPr lang="en-GB" dirty="0">
              <a:latin typeface="Calibr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4" t="26025" r="62672" b="55328"/>
          <a:stretch/>
        </p:blipFill>
        <p:spPr bwMode="auto">
          <a:xfrm>
            <a:off x="5580112" y="2708920"/>
            <a:ext cx="2856142" cy="189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85" t="38320" r="14746" b="17418"/>
          <a:stretch/>
        </p:blipFill>
        <p:spPr bwMode="auto">
          <a:xfrm>
            <a:off x="5509353" y="4796860"/>
            <a:ext cx="2919307" cy="205397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8" name="رابط كسهم مستقيم 7"/>
          <p:cNvCxnSpPr/>
          <p:nvPr/>
        </p:nvCxnSpPr>
        <p:spPr>
          <a:xfrm>
            <a:off x="3995936" y="3586083"/>
            <a:ext cx="92298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3995936" y="5823848"/>
            <a:ext cx="92298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31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3"/>
          <p:cNvSpPr txBox="1"/>
          <p:nvPr/>
        </p:nvSpPr>
        <p:spPr>
          <a:xfrm>
            <a:off x="395536" y="688050"/>
            <a:ext cx="8352928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GB" sz="2800" b="1" dirty="0" smtClean="0">
                <a:solidFill>
                  <a:schemeClr val="accent1"/>
                </a:solidFill>
                <a:latin typeface="Calibri" pitchFamily="34" charset="0"/>
              </a:rPr>
              <a:t>Applications:</a:t>
            </a:r>
          </a:p>
          <a:p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899592" y="1552147"/>
            <a:ext cx="588640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latin typeface="Calibri" pitchFamily="34" charset="0"/>
              </a:rPr>
              <a:t>1. To detect the purity of the protein.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2. Determine of protein molecular weight.</a:t>
            </a:r>
            <a:endParaRPr lang="ar-SA" dirty="0">
              <a:latin typeface="Calibri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21296" y="580061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/>
              <a:t>http://www.youtube.com/watch?v=EDi_n_0NiF4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929418"/>
            <a:ext cx="1240532" cy="124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100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764704"/>
            <a:ext cx="4824536" cy="541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6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39552" y="548680"/>
            <a:ext cx="7835835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sz="2400" b="1" dirty="0" smtClean="0">
                <a:solidFill>
                  <a:schemeClr val="accent1"/>
                </a:solidFill>
                <a:latin typeface="Calibri" pitchFamily="34" charset="0"/>
              </a:rPr>
              <a:t>Objectives: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-Separation of protein fractions using SDS-PAGE.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411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139952" y="908720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25648" y="1192391"/>
            <a:ext cx="864096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GB" dirty="0" smtClean="0">
                <a:latin typeface="Calibri" pitchFamily="34" charset="0"/>
              </a:rPr>
              <a:t>-Sodium </a:t>
            </a:r>
            <a:r>
              <a:rPr lang="en-GB" dirty="0">
                <a:latin typeface="Calibri" pitchFamily="34" charset="0"/>
              </a:rPr>
              <a:t>Dodecyl </a:t>
            </a:r>
            <a:r>
              <a:rPr lang="en-GB" dirty="0" err="1" smtClean="0">
                <a:latin typeface="Calibri" pitchFamily="34" charset="0"/>
              </a:rPr>
              <a:t>Sulfate</a:t>
            </a:r>
            <a:r>
              <a:rPr lang="en-GB" dirty="0" smtClean="0">
                <a:latin typeface="Calibri" pitchFamily="34" charset="0"/>
              </a:rPr>
              <a:t>-Polyacrylamide </a:t>
            </a:r>
            <a:r>
              <a:rPr lang="en-GB" dirty="0">
                <a:latin typeface="Calibri" pitchFamily="34" charset="0"/>
              </a:rPr>
              <a:t>gel Electrophoresis (SDS-PAGE</a:t>
            </a:r>
            <a:r>
              <a:rPr lang="en-GB" dirty="0" smtClean="0">
                <a:latin typeface="Calibri" pitchFamily="34" charset="0"/>
              </a:rPr>
              <a:t>), </a:t>
            </a:r>
            <a:r>
              <a:rPr lang="en-US" dirty="0" smtClean="0">
                <a:latin typeface="Calibri" pitchFamily="34" charset="0"/>
              </a:rPr>
              <a:t>is a technique widely used in biochemistry ,forensics, genetics and molecular biology to separate and identify proteins </a:t>
            </a:r>
            <a:r>
              <a:rPr lang="en-US" u="sng" dirty="0" smtClean="0">
                <a:latin typeface="Calibri" pitchFamily="34" charset="0"/>
              </a:rPr>
              <a:t>according to their molecular weight</a:t>
            </a:r>
            <a:r>
              <a:rPr lang="en-US" dirty="0" smtClean="0">
                <a:latin typeface="Calibri" pitchFamily="34" charset="0"/>
              </a:rPr>
              <a:t>. </a:t>
            </a:r>
          </a:p>
          <a:p>
            <a:pPr algn="l" rtl="0">
              <a:lnSpc>
                <a:spcPct val="150000"/>
              </a:lnSpc>
            </a:pPr>
            <a:endParaRPr lang="en-US" dirty="0">
              <a:latin typeface="Calibri" pitchFamily="34" charset="0"/>
            </a:endParaRPr>
          </a:p>
          <a:p>
            <a:pPr algn="l" rtl="0">
              <a:lnSpc>
                <a:spcPct val="150000"/>
              </a:lnSpc>
            </a:pPr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</a:t>
            </a:r>
            <a:r>
              <a:rPr lang="en-GB" dirty="0" smtClean="0">
                <a:latin typeface="Calibri" pitchFamily="34" charset="0"/>
              </a:rPr>
              <a:t>This </a:t>
            </a:r>
            <a:r>
              <a:rPr lang="en-US" dirty="0" smtClean="0">
                <a:latin typeface="Calibri" pitchFamily="34" charset="0"/>
              </a:rPr>
              <a:t>method </a:t>
            </a:r>
            <a:r>
              <a:rPr lang="en-US" dirty="0">
                <a:latin typeface="Calibri" pitchFamily="34" charset="0"/>
              </a:rPr>
              <a:t>separates proteins based primarily on their molecular </a:t>
            </a:r>
            <a:r>
              <a:rPr lang="en-US" dirty="0" smtClean="0">
                <a:latin typeface="Calibri" pitchFamily="34" charset="0"/>
              </a:rPr>
              <a:t>weights.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475656" y="440273"/>
            <a:ext cx="6174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GB" sz="2400" b="1" dirty="0">
                <a:solidFill>
                  <a:schemeClr val="accent1"/>
                </a:solidFill>
                <a:latin typeface="Calibri" pitchFamily="34" charset="0"/>
              </a:rPr>
              <a:t>SDS-</a:t>
            </a:r>
            <a:r>
              <a:rPr lang="en-GB" sz="2400" b="1" dirty="0" err="1">
                <a:solidFill>
                  <a:schemeClr val="accent1"/>
                </a:solidFill>
                <a:latin typeface="Calibri" pitchFamily="34" charset="0"/>
              </a:rPr>
              <a:t>Polyacrylamide</a:t>
            </a:r>
            <a:r>
              <a:rPr lang="en-GB" sz="2400" b="1" dirty="0">
                <a:solidFill>
                  <a:schemeClr val="accent1"/>
                </a:solidFill>
                <a:latin typeface="Calibri" pitchFamily="34" charset="0"/>
              </a:rPr>
              <a:t> Gel Electrophoresis</a:t>
            </a:r>
            <a:endParaRPr lang="ar-SA" sz="2400" dirty="0">
              <a:solidFill>
                <a:schemeClr val="accent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030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1" y="1124744"/>
            <a:ext cx="8460433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dirty="0" smtClean="0">
                <a:latin typeface="Calibri" pitchFamily="34" charset="0"/>
              </a:rPr>
              <a:t>-Sodium Dodecyl </a:t>
            </a:r>
            <a:r>
              <a:rPr lang="en-GB" dirty="0" err="1" smtClean="0">
                <a:latin typeface="Calibri" pitchFamily="34" charset="0"/>
              </a:rPr>
              <a:t>Sulfate</a:t>
            </a:r>
            <a:r>
              <a:rPr lang="en-GB" dirty="0" smtClean="0">
                <a:latin typeface="Calibri" pitchFamily="34" charset="0"/>
              </a:rPr>
              <a:t> [SDS]: is a detergent which denature proteins by binding to the hydrophobic regions, </a:t>
            </a:r>
            <a:r>
              <a:rPr lang="en-US" dirty="0" smtClean="0">
                <a:latin typeface="Calibri" pitchFamily="34" charset="0"/>
              </a:rPr>
              <a:t>all non-covalent bonds will disrupted and the proteins acquire a negative net charge.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-So, the proteins samples are having uniformed structure and charge </a:t>
            </a: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 the separation will depend on their molecular weight only.</a:t>
            </a:r>
          </a:p>
          <a:p>
            <a:pPr algn="l" rtl="0"/>
            <a:endParaRPr lang="en-US" dirty="0">
              <a:latin typeface="Calibri" pitchFamily="34" charset="0"/>
              <a:sym typeface="Wingdings" panose="05000000000000000000" pitchFamily="2" charset="2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 </a:t>
            </a:r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</a:rPr>
              <a:t>Small proteins migrate faster through the gel under the influence of the applied electric field.</a:t>
            </a:r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The number of SDS molecules that bind is proportional to the size of the protein,</a:t>
            </a:r>
          </a:p>
          <a:p>
            <a:pPr algn="l" rtl="0"/>
            <a:r>
              <a:rPr lang="en-GB" dirty="0" smtClean="0">
                <a:latin typeface="Calibri" pitchFamily="34" charset="0"/>
              </a:rPr>
              <a:t>Thereby in the electrical field, protein molecules move towards the anode (+) and separated only according to their molecular weight.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  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23528" y="211719"/>
            <a:ext cx="138211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Principle:</a:t>
            </a:r>
            <a:endParaRPr lang="ar-SA" sz="2400" b="1" dirty="0">
              <a:solidFill>
                <a:schemeClr val="accent1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888" y="2060848"/>
            <a:ext cx="8532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dirty="0" smtClean="0">
                <a:latin typeface="Calibri" pitchFamily="34" charset="0"/>
              </a:rPr>
              <a:t>-A </a:t>
            </a:r>
            <a:r>
              <a:rPr lang="en-US" dirty="0" smtClean="0">
                <a:latin typeface="Calibri" pitchFamily="34" charset="0"/>
              </a:rPr>
              <a:t>Concurrent </a:t>
            </a:r>
            <a:r>
              <a:rPr lang="en-US" dirty="0">
                <a:latin typeface="Calibri" pitchFamily="34" charset="0"/>
              </a:rPr>
              <a:t>treatment with a disulfide reducing agent such as β-</a:t>
            </a:r>
            <a:r>
              <a:rPr lang="en-US" dirty="0" err="1">
                <a:latin typeface="Calibri" pitchFamily="34" charset="0"/>
              </a:rPr>
              <a:t>mercaptoethanol</a:t>
            </a:r>
            <a:r>
              <a:rPr lang="en-US" dirty="0">
                <a:latin typeface="Calibri" pitchFamily="34" charset="0"/>
              </a:rPr>
              <a:t> or </a:t>
            </a:r>
            <a:r>
              <a:rPr lang="en-US" dirty="0" smtClean="0">
                <a:latin typeface="Calibri" pitchFamily="34" charset="0"/>
              </a:rPr>
              <a:t>DTT (</a:t>
            </a:r>
            <a:r>
              <a:rPr lang="en-US" dirty="0" err="1" smtClean="0">
                <a:latin typeface="Calibri" pitchFamily="34" charset="0"/>
              </a:rPr>
              <a:t>dithiothreitol</a:t>
            </a:r>
            <a:r>
              <a:rPr lang="en-US" dirty="0" smtClean="0">
                <a:latin typeface="Calibri" pitchFamily="34" charset="0"/>
              </a:rPr>
              <a:t>), </a:t>
            </a:r>
            <a:r>
              <a:rPr lang="en-US" dirty="0"/>
              <a:t>which further denatures the proteins by reducing disulfide linkages, thus overcoming some forms of tertiary protein folding, and breaking up quaternary protein structure </a:t>
            </a:r>
            <a:endParaRPr lang="ar-SA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429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slide0009_image009"/>
          <p:cNvPicPr>
            <a:picLocks noChangeAspect="1" noChangeArrowheads="1"/>
          </p:cNvPicPr>
          <p:nvPr/>
        </p:nvPicPr>
        <p:blipFill>
          <a:blip r:embed="rId2" cstate="print"/>
          <a:srcRect l="4636" t="5433" r="4220" b="3737"/>
          <a:stretch>
            <a:fillRect/>
          </a:stretch>
        </p:blipFill>
        <p:spPr bwMode="auto">
          <a:xfrm>
            <a:off x="611560" y="476672"/>
            <a:ext cx="7344816" cy="5644627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tx1">
                <a:lumMod val="75000"/>
                <a:lumOff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00502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25097" t="37371" r="17023" b="29688"/>
          <a:stretch>
            <a:fillRect/>
          </a:stretch>
        </p:blipFill>
        <p:spPr bwMode="auto">
          <a:xfrm>
            <a:off x="755576" y="260648"/>
            <a:ext cx="6696744" cy="3024337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tx1">
                <a:lumMod val="75000"/>
                <a:lumOff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مستطيل 2"/>
          <p:cNvSpPr/>
          <p:nvPr/>
        </p:nvSpPr>
        <p:spPr>
          <a:xfrm>
            <a:off x="179512" y="3501008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</a:rPr>
              <a:t>the proteins samples are having uniformed structure and charge </a:t>
            </a: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 the separation will depend on their molecular weight only.</a:t>
            </a:r>
          </a:p>
          <a:p>
            <a:pPr algn="l" rtl="0"/>
            <a:endParaRPr lang="en-US" dirty="0">
              <a:latin typeface="Calibri" pitchFamily="34" charset="0"/>
              <a:sym typeface="Wingdings" panose="05000000000000000000" pitchFamily="2" charset="2"/>
            </a:endParaRPr>
          </a:p>
          <a:p>
            <a:pPr algn="l" rtl="0"/>
            <a:r>
              <a:rPr lang="en-US" dirty="0"/>
              <a:t>-</a:t>
            </a:r>
            <a:r>
              <a:rPr lang="en-US" dirty="0" smtClean="0"/>
              <a:t>SDS-treated </a:t>
            </a:r>
            <a:r>
              <a:rPr lang="en-US" dirty="0"/>
              <a:t>proteins have very similar charge-to-mass ratios, and similar shapes. During PAGE, the rate of migration of SDS-treated proteins is effectively determined by molecular weight.</a:t>
            </a:r>
            <a:endParaRPr lang="en-US" dirty="0" smtClean="0">
              <a:latin typeface="Calibri" pitchFamily="34" charset="0"/>
              <a:sym typeface="Wingdings" panose="05000000000000000000" pitchFamily="2" charset="2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 </a:t>
            </a:r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</a:rPr>
              <a:t>Small proteins migrate faster through the gel under the influence of the applied electric field, </a:t>
            </a:r>
            <a:r>
              <a:rPr lang="en-US" dirty="0" smtClean="0"/>
              <a:t>whereas </a:t>
            </a:r>
            <a:r>
              <a:rPr lang="en-US" dirty="0"/>
              <a:t>large </a:t>
            </a:r>
            <a:r>
              <a:rPr lang="en-US" dirty="0" smtClean="0"/>
              <a:t>proteins are </a:t>
            </a:r>
            <a:r>
              <a:rPr lang="en-US" dirty="0"/>
              <a:t>successively </a:t>
            </a:r>
            <a:r>
              <a:rPr lang="en-US" dirty="0" smtClean="0"/>
              <a:t>retarded, due </a:t>
            </a:r>
            <a:r>
              <a:rPr lang="en-US" dirty="0"/>
              <a:t>to the sieving effect of the gels.</a:t>
            </a:r>
            <a:endParaRPr lang="en-GB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123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745" y="260648"/>
            <a:ext cx="871296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400" b="1" dirty="0" smtClean="0">
                <a:solidFill>
                  <a:schemeClr val="accent1"/>
                </a:solidFill>
                <a:latin typeface="Calibri" pitchFamily="34" charset="0"/>
              </a:rPr>
              <a:t>Polyacrylamide gel:</a:t>
            </a:r>
          </a:p>
          <a:p>
            <a:pPr algn="l" rtl="0"/>
            <a:endParaRPr lang="en-GB" b="1" dirty="0">
              <a:solidFill>
                <a:srgbClr val="FF9900"/>
              </a:solidFill>
              <a:latin typeface="Calibri" pitchFamily="34" charset="0"/>
            </a:endParaRPr>
          </a:p>
          <a:p>
            <a:pPr algn="l" rtl="0"/>
            <a:r>
              <a:rPr lang="en-GB" b="1" dirty="0" smtClean="0"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 The </a:t>
            </a:r>
            <a:r>
              <a:rPr lang="en-US" dirty="0" err="1">
                <a:latin typeface="Calibri" pitchFamily="34" charset="0"/>
              </a:rPr>
              <a:t>polyacrylamide</a:t>
            </a:r>
            <a:r>
              <a:rPr lang="en-US" dirty="0">
                <a:latin typeface="Calibri" pitchFamily="34" charset="0"/>
              </a:rPr>
              <a:t> gel is formed by co-polymerization of </a:t>
            </a:r>
            <a:r>
              <a:rPr lang="en-US" dirty="0" err="1">
                <a:latin typeface="Calibri" pitchFamily="34" charset="0"/>
              </a:rPr>
              <a:t>acrylamide</a:t>
            </a:r>
            <a:r>
              <a:rPr lang="en-US" dirty="0">
                <a:latin typeface="Calibri" pitchFamily="34" charset="0"/>
              </a:rPr>
              <a:t> and a cross-linking</a:t>
            </a:r>
          </a:p>
          <a:p>
            <a:pPr algn="l" rtl="0"/>
            <a:r>
              <a:rPr lang="en-GB" dirty="0" smtClean="0">
                <a:latin typeface="Calibri" pitchFamily="34" charset="0"/>
              </a:rPr>
              <a:t>By  </a:t>
            </a:r>
            <a:r>
              <a:rPr lang="en-GB" dirty="0">
                <a:latin typeface="Calibri" pitchFamily="34" charset="0"/>
              </a:rPr>
              <a:t>N,N’-</a:t>
            </a:r>
            <a:r>
              <a:rPr lang="en-GB" dirty="0" smtClean="0">
                <a:latin typeface="Calibri" pitchFamily="34" charset="0"/>
              </a:rPr>
              <a:t>methylene-</a:t>
            </a:r>
            <a:r>
              <a:rPr lang="en-GB" dirty="0" err="1" smtClean="0">
                <a:latin typeface="Calibri" pitchFamily="34" charset="0"/>
              </a:rPr>
              <a:t>bis</a:t>
            </a:r>
            <a:r>
              <a:rPr lang="en-GB" dirty="0">
                <a:latin typeface="Calibri" pitchFamily="34" charset="0"/>
              </a:rPr>
              <a:t>-acrylamide ” </a:t>
            </a:r>
            <a:r>
              <a:rPr lang="en-GB" dirty="0" err="1">
                <a:latin typeface="Calibri" pitchFamily="34" charset="0"/>
              </a:rPr>
              <a:t>bis</a:t>
            </a:r>
            <a:r>
              <a:rPr lang="en-GB" dirty="0">
                <a:latin typeface="Calibri" pitchFamily="34" charset="0"/>
              </a:rPr>
              <a:t>-acrylamide </a:t>
            </a:r>
            <a:r>
              <a:rPr lang="en-GB" dirty="0" smtClean="0">
                <a:latin typeface="Calibri" pitchFamily="34" charset="0"/>
              </a:rPr>
              <a:t>“.</a:t>
            </a:r>
          </a:p>
          <a:p>
            <a:pPr algn="l" rtl="0"/>
            <a:endParaRPr lang="en-GB" b="1" dirty="0" smtClean="0">
              <a:solidFill>
                <a:srgbClr val="FF9900"/>
              </a:solidFill>
              <a:latin typeface="Calibri" pitchFamily="34" charset="0"/>
            </a:endParaRPr>
          </a:p>
          <a:p>
            <a:pPr algn="l" rtl="0"/>
            <a:endParaRPr lang="en-GB" b="1" dirty="0">
              <a:solidFill>
                <a:srgbClr val="FF9900"/>
              </a:solidFill>
              <a:latin typeface="Calibri" pitchFamily="34" charset="0"/>
            </a:endParaRPr>
          </a:p>
          <a:p>
            <a:pPr algn="l" rtl="0"/>
            <a:endParaRPr lang="en-GB" b="1" dirty="0">
              <a:solidFill>
                <a:srgbClr val="FF9900"/>
              </a:solidFill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dirty="0" smtClean="0">
                <a:latin typeface="Calibri" pitchFamily="34" charset="0"/>
              </a:rPr>
              <a:t>To </a:t>
            </a:r>
            <a:r>
              <a:rPr lang="en-US" dirty="0">
                <a:latin typeface="Calibri" pitchFamily="34" charset="0"/>
              </a:rPr>
              <a:t>polymerize the gel a </a:t>
            </a:r>
            <a:r>
              <a:rPr lang="en-US" dirty="0" smtClean="0">
                <a:latin typeface="Calibri" pitchFamily="34" charset="0"/>
              </a:rPr>
              <a:t>system, </a:t>
            </a:r>
            <a:r>
              <a:rPr lang="en-US" dirty="0">
                <a:latin typeface="Calibri" pitchFamily="34" charset="0"/>
              </a:rPr>
              <a:t>consisting of ammonium </a:t>
            </a:r>
            <a:r>
              <a:rPr lang="en-US" dirty="0" err="1" smtClean="0">
                <a:latin typeface="Calibri" pitchFamily="34" charset="0"/>
              </a:rPr>
              <a:t>persilfate</a:t>
            </a:r>
            <a:r>
              <a:rPr lang="en-US" dirty="0" smtClean="0">
                <a:latin typeface="Calibri" pitchFamily="34" charset="0"/>
              </a:rPr>
              <a:t> (initiator</a:t>
            </a:r>
            <a:r>
              <a:rPr lang="en-US" dirty="0">
                <a:latin typeface="Calibri" pitchFamily="34" charset="0"/>
              </a:rPr>
              <a:t>) and </a:t>
            </a:r>
            <a:r>
              <a:rPr lang="en-US" dirty="0" err="1">
                <a:latin typeface="Calibri" pitchFamily="34" charset="0"/>
              </a:rPr>
              <a:t>tetramethylene</a:t>
            </a:r>
            <a:r>
              <a:rPr lang="en-US" dirty="0">
                <a:latin typeface="Calibri" pitchFamily="34" charset="0"/>
              </a:rPr>
              <a:t> ethylene </a:t>
            </a:r>
            <a:r>
              <a:rPr lang="en-US" dirty="0" err="1">
                <a:latin typeface="Calibri" pitchFamily="34" charset="0"/>
              </a:rPr>
              <a:t>diamin</a:t>
            </a:r>
            <a:r>
              <a:rPr lang="en-US" dirty="0">
                <a:latin typeface="Calibri" pitchFamily="34" charset="0"/>
              </a:rPr>
              <a:t> (TEMED) is </a:t>
            </a:r>
            <a:r>
              <a:rPr lang="en-US" dirty="0" smtClean="0">
                <a:latin typeface="Calibri" pitchFamily="34" charset="0"/>
              </a:rPr>
              <a:t>added[catalyst].</a:t>
            </a:r>
          </a:p>
          <a:p>
            <a:pPr algn="l" rtl="0">
              <a:buFontTx/>
              <a:buChar char="-"/>
            </a:pPr>
            <a:endParaRPr lang="en-US" b="1" dirty="0">
              <a:solidFill>
                <a:srgbClr val="FF9900"/>
              </a:solidFill>
              <a:latin typeface="Calibri" pitchFamily="34" charset="0"/>
            </a:endParaRPr>
          </a:p>
          <a:p>
            <a:pPr algn="l" rtl="0">
              <a:buFontTx/>
              <a:buChar char="-"/>
            </a:pPr>
            <a:endParaRPr lang="ar-SA" b="1" dirty="0">
              <a:solidFill>
                <a:srgbClr val="FF99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72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6" t="27664" r="28455" b="15574"/>
          <a:stretch/>
        </p:blipFill>
        <p:spPr bwMode="auto">
          <a:xfrm>
            <a:off x="107504" y="548680"/>
            <a:ext cx="8255963" cy="5400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8861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8.jpg"/>
          <p:cNvPicPr>
            <a:picLocks noChangeAspect="1"/>
          </p:cNvPicPr>
          <p:nvPr/>
        </p:nvPicPr>
        <p:blipFill>
          <a:blip r:embed="rId2" cstate="print"/>
          <a:srcRect l="33463" t="22468" r="15350" b="32479"/>
          <a:stretch>
            <a:fillRect/>
          </a:stretch>
        </p:blipFill>
        <p:spPr>
          <a:xfrm>
            <a:off x="1115616" y="980728"/>
            <a:ext cx="6500722" cy="3600400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3" name="مستطيل 2"/>
          <p:cNvSpPr/>
          <p:nvPr/>
        </p:nvSpPr>
        <p:spPr>
          <a:xfrm>
            <a:off x="2555776" y="5013176"/>
            <a:ext cx="4021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Calibri" pitchFamily="34" charset="0"/>
              </a:rPr>
              <a:t>SDS-</a:t>
            </a:r>
            <a:r>
              <a:rPr lang="en-GB" b="1" dirty="0" err="1" smtClean="0">
                <a:latin typeface="Calibri" pitchFamily="34" charset="0"/>
              </a:rPr>
              <a:t>Polyacrylamide</a:t>
            </a:r>
            <a:r>
              <a:rPr lang="en-GB" b="1" dirty="0" smtClean="0">
                <a:latin typeface="Calibri" pitchFamily="34" charset="0"/>
              </a:rPr>
              <a:t> Gel Electrophoresis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85555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واجهة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419</TotalTime>
  <Words>658</Words>
  <Application>Microsoft Office PowerPoint</Application>
  <PresentationFormat>عرض على الشاشة (3:4)‏</PresentationFormat>
  <Paragraphs>136</Paragraphs>
  <Slides>15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تجاور</vt:lpstr>
      <vt:lpstr>SDS-Polyacrylamide Gel Electrophoresis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لينة</dc:creator>
  <cp:lastModifiedBy>لينة</cp:lastModifiedBy>
  <cp:revision>29</cp:revision>
  <dcterms:created xsi:type="dcterms:W3CDTF">2013-10-14T17:41:28Z</dcterms:created>
  <dcterms:modified xsi:type="dcterms:W3CDTF">2014-11-12T05:21:59Z</dcterms:modified>
</cp:coreProperties>
</file>