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94" r:id="rId2"/>
    <p:sldId id="296" r:id="rId3"/>
    <p:sldId id="312" r:id="rId4"/>
    <p:sldId id="308" r:id="rId5"/>
    <p:sldId id="309" r:id="rId6"/>
    <p:sldId id="306" r:id="rId7"/>
    <p:sldId id="310" r:id="rId8"/>
    <p:sldId id="311" r:id="rId9"/>
    <p:sldId id="317" r:id="rId10"/>
    <p:sldId id="304" r:id="rId11"/>
    <p:sldId id="297" r:id="rId12"/>
    <p:sldId id="298" r:id="rId13"/>
    <p:sldId id="318" r:id="rId14"/>
    <p:sldId id="321" r:id="rId15"/>
    <p:sldId id="299" r:id="rId16"/>
    <p:sldId id="322" r:id="rId17"/>
    <p:sldId id="319" r:id="rId18"/>
    <p:sldId id="313" r:id="rId19"/>
    <p:sldId id="323" r:id="rId20"/>
    <p:sldId id="324" r:id="rId21"/>
    <p:sldId id="327" r:id="rId22"/>
    <p:sldId id="328" r:id="rId23"/>
    <p:sldId id="325" r:id="rId24"/>
    <p:sldId id="326" r:id="rId25"/>
    <p:sldId id="316" r:id="rId26"/>
    <p:sldId id="314" r:id="rId27"/>
    <p:sldId id="315" r:id="rId28"/>
  </p:sldIdLst>
  <p:sldSz cx="9144000" cy="6858000" type="screen4x3"/>
  <p:notesSz cx="6794500" cy="100711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400"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400"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400"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400" kern="1200">
        <a:solidFill>
          <a:schemeClr val="tx1"/>
        </a:solidFill>
        <a:latin typeface="Times New Roman" pitchFamily="18" charset="0"/>
        <a:ea typeface="+mn-ea"/>
        <a:cs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9999"/>
    <a:srgbClr val="FFCCFF"/>
    <a:srgbClr val="339933"/>
    <a:srgbClr val="996633"/>
    <a:srgbClr val="FFCCCC"/>
    <a:srgbClr val="99FF99"/>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7" d="100"/>
          <a:sy n="117" d="100"/>
        </p:scale>
        <p:origin x="-1464" y="-102"/>
      </p:cViewPr>
      <p:guideLst>
        <p:guide orient="horz" pos="2160"/>
        <p:guide orient="horz" pos="229"/>
        <p:guide orient="horz" pos="4092"/>
        <p:guide pos="2880"/>
        <p:guide pos="230"/>
        <p:guide pos="553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4813"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49688" y="0"/>
            <a:ext cx="2944812"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879475" y="755650"/>
            <a:ext cx="5035550" cy="3776663"/>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06463" y="4783138"/>
            <a:ext cx="4981575" cy="45323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9567863"/>
            <a:ext cx="2944813" cy="5032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49688" y="9567863"/>
            <a:ext cx="2944812" cy="5032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47FE773-5636-4F30-8412-7E2D774C7B47}" type="slidenum">
              <a:rPr lang="en-US"/>
              <a:pPr/>
              <a:t>‹#›</a:t>
            </a:fld>
            <a:endParaRPr lang="en-US"/>
          </a:p>
        </p:txBody>
      </p:sp>
    </p:spTree>
    <p:extLst>
      <p:ext uri="{BB962C8B-B14F-4D97-AF65-F5344CB8AC3E}">
        <p14:creationId xmlns:p14="http://schemas.microsoft.com/office/powerpoint/2010/main" val="130102822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ar-SA" smtClean="0"/>
              <a:t>انقر لتحرير نمط العنوان الثانوي الرئيسي</a:t>
            </a:r>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15100" y="609600"/>
            <a:ext cx="1943100" cy="5486400"/>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685800" y="609600"/>
            <a:ext cx="5676900" cy="54864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Text Box 8"/>
          <p:cNvSpPr txBox="1">
            <a:spLocks noChangeArrowheads="1"/>
          </p:cNvSpPr>
          <p:nvPr/>
        </p:nvSpPr>
        <p:spPr bwMode="auto">
          <a:xfrm>
            <a:off x="381000" y="381000"/>
            <a:ext cx="1295400" cy="360363"/>
          </a:xfrm>
          <a:prstGeom prst="rect">
            <a:avLst/>
          </a:prstGeom>
          <a:solidFill>
            <a:schemeClr val="bg1"/>
          </a:solidFill>
          <a:ln w="9525">
            <a:solidFill>
              <a:schemeClr val="tx1"/>
            </a:solidFill>
            <a:miter lim="800000"/>
            <a:headEnd/>
            <a:tailEnd/>
          </a:ln>
          <a:effectLst/>
        </p:spPr>
        <p:txBody>
          <a:bodyPr wrap="none"/>
          <a:lstStyle/>
          <a:p>
            <a:pPr algn="ctr"/>
            <a:r>
              <a:rPr lang="en-GB" sz="1800" b="1">
                <a:solidFill>
                  <a:srgbClr val="0000FF"/>
                </a:solidFill>
                <a:latin typeface="Arial" pitchFamily="34" charset="0"/>
              </a:rPr>
              <a:t>OHT 4.</a:t>
            </a:r>
            <a:fld id="{283A1D9A-9AF3-474C-AD2F-1E215BDE451E}" type="slidenum">
              <a:rPr lang="en-GB" sz="1800" b="1">
                <a:solidFill>
                  <a:srgbClr val="0000FF"/>
                </a:solidFill>
                <a:latin typeface="Arial" pitchFamily="34" charset="0"/>
              </a:rPr>
              <a:pPr algn="ctr"/>
              <a:t>‹#›</a:t>
            </a:fld>
            <a:endParaRPr lang="en-GB" b="1"/>
          </a:p>
        </p:txBody>
      </p:sp>
      <p:sp>
        <p:nvSpPr>
          <p:cNvPr id="1033" name="Text Box 9"/>
          <p:cNvSpPr txBox="1">
            <a:spLocks noChangeArrowheads="1"/>
          </p:cNvSpPr>
          <p:nvPr/>
        </p:nvSpPr>
        <p:spPr bwMode="auto">
          <a:xfrm>
            <a:off x="265113" y="6292850"/>
            <a:ext cx="3000375" cy="274638"/>
          </a:xfrm>
          <a:prstGeom prst="rect">
            <a:avLst/>
          </a:prstGeom>
          <a:noFill/>
          <a:ln w="9525">
            <a:noFill/>
            <a:miter lim="800000"/>
            <a:headEnd/>
            <a:tailEnd/>
          </a:ln>
          <a:effectLst/>
        </p:spPr>
        <p:txBody>
          <a:bodyPr wrap="none">
            <a:spAutoFit/>
          </a:bodyPr>
          <a:lstStyle/>
          <a:p>
            <a:r>
              <a:rPr lang="en-US" sz="1200">
                <a:latin typeface="Arial" pitchFamily="34" charset="0"/>
              </a:rPr>
              <a:t>Galin, </a:t>
            </a:r>
            <a:r>
              <a:rPr lang="en-US" sz="1200" i="1">
                <a:latin typeface="Arial" pitchFamily="34" charset="0"/>
              </a:rPr>
              <a:t>SQA from theory to implementation</a:t>
            </a:r>
            <a:endParaRPr lang="en-GB" b="1"/>
          </a:p>
        </p:txBody>
      </p:sp>
      <p:sp>
        <p:nvSpPr>
          <p:cNvPr id="1034" name="Text Box 10"/>
          <p:cNvSpPr txBox="1">
            <a:spLocks noChangeArrowheads="1"/>
          </p:cNvSpPr>
          <p:nvPr/>
        </p:nvSpPr>
        <p:spPr bwMode="auto">
          <a:xfrm>
            <a:off x="6069013" y="6311900"/>
            <a:ext cx="2830512" cy="360363"/>
          </a:xfrm>
          <a:prstGeom prst="rect">
            <a:avLst/>
          </a:prstGeom>
          <a:noFill/>
          <a:ln w="9525">
            <a:noFill/>
            <a:miter lim="800000"/>
            <a:headEnd/>
            <a:tailEnd/>
          </a:ln>
          <a:effectLst/>
        </p:spPr>
        <p:txBody>
          <a:bodyPr/>
          <a:lstStyle/>
          <a:p>
            <a:pPr algn="r"/>
            <a:r>
              <a:rPr lang="en-GB" sz="1200">
                <a:latin typeface="Arial" pitchFamily="34" charset="0"/>
              </a:rPr>
              <a:t>© Pearson Education Limited 2004</a:t>
            </a:r>
            <a:endParaRPr lang="en-GB" b="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cs typeface="Times New Roman" pitchFamily="18" charset="0"/>
        </a:defRPr>
      </a:lvl2pPr>
      <a:lvl3pPr algn="ctr" rtl="0" fontAlgn="base">
        <a:spcBef>
          <a:spcPct val="0"/>
        </a:spcBef>
        <a:spcAft>
          <a:spcPct val="0"/>
        </a:spcAft>
        <a:defRPr sz="4400">
          <a:solidFill>
            <a:schemeClr val="tx2"/>
          </a:solidFill>
          <a:latin typeface="Times New Roman" pitchFamily="18" charset="0"/>
          <a:cs typeface="Times New Roman" pitchFamily="18" charset="0"/>
        </a:defRPr>
      </a:lvl3pPr>
      <a:lvl4pPr algn="ctr" rtl="0" fontAlgn="base">
        <a:spcBef>
          <a:spcPct val="0"/>
        </a:spcBef>
        <a:spcAft>
          <a:spcPct val="0"/>
        </a:spcAft>
        <a:defRPr sz="4400">
          <a:solidFill>
            <a:schemeClr val="tx2"/>
          </a:solidFill>
          <a:latin typeface="Times New Roman" pitchFamily="18" charset="0"/>
          <a:cs typeface="Times New Roman" pitchFamily="18" charset="0"/>
        </a:defRPr>
      </a:lvl4pPr>
      <a:lvl5pPr algn="ctr" rtl="0" fontAlgn="base">
        <a:spcBef>
          <a:spcPct val="0"/>
        </a:spcBef>
        <a:spcAft>
          <a:spcPct val="0"/>
        </a:spcAft>
        <a:defRPr sz="4400">
          <a:solidFill>
            <a:schemeClr val="tx2"/>
          </a:solidFill>
          <a:latin typeface="Times New Roman" pitchFamily="18" charset="0"/>
          <a:cs typeface="Times New Roman" pitchFamily="18" charset="0"/>
        </a:defRPr>
      </a:lvl5pPr>
      <a:lvl6pPr marL="457200" algn="ctr" rtl="0" fontAlgn="base">
        <a:spcBef>
          <a:spcPct val="0"/>
        </a:spcBef>
        <a:spcAft>
          <a:spcPct val="0"/>
        </a:spcAft>
        <a:defRPr sz="4400">
          <a:solidFill>
            <a:schemeClr val="tx2"/>
          </a:solidFill>
          <a:latin typeface="Times New Roman" pitchFamily="18" charset="0"/>
          <a:cs typeface="Times New Roman" pitchFamily="18" charset="0"/>
        </a:defRPr>
      </a:lvl6pPr>
      <a:lvl7pPr marL="914400" algn="ctr" rtl="0" fontAlgn="base">
        <a:spcBef>
          <a:spcPct val="0"/>
        </a:spcBef>
        <a:spcAft>
          <a:spcPct val="0"/>
        </a:spcAft>
        <a:defRPr sz="4400">
          <a:solidFill>
            <a:schemeClr val="tx2"/>
          </a:solidFill>
          <a:latin typeface="Times New Roman" pitchFamily="18" charset="0"/>
          <a:cs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cs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cs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143000"/>
            <a:ext cx="7772400" cy="1470025"/>
          </a:xfrm>
        </p:spPr>
        <p:txBody>
          <a:bodyPr>
            <a:normAutofit/>
          </a:bodyPr>
          <a:lstStyle/>
          <a:p>
            <a:pPr eaLnBrk="1" fontAlgn="auto" hangingPunct="1">
              <a:spcAft>
                <a:spcPts val="0"/>
              </a:spcAft>
              <a:defRPr/>
            </a:pPr>
            <a:r>
              <a:rPr lang="en-US" altLang="zh-CN" dirty="0" smtClean="0">
                <a:ea typeface="宋体" pitchFamily="2" charset="-122"/>
              </a:rPr>
              <a:t>Software Quality assurance (SQA) </a:t>
            </a:r>
            <a:br>
              <a:rPr lang="en-US" altLang="zh-CN" dirty="0" smtClean="0">
                <a:ea typeface="宋体" pitchFamily="2" charset="-122"/>
              </a:rPr>
            </a:br>
            <a:r>
              <a:rPr lang="en-US" altLang="zh-CN" dirty="0" smtClean="0">
                <a:ea typeface="宋体" pitchFamily="2" charset="-122"/>
              </a:rPr>
              <a:t> </a:t>
            </a:r>
            <a:r>
              <a:rPr lang="en-US" dirty="0" smtClean="0"/>
              <a:t>SWE 333</a:t>
            </a:r>
          </a:p>
        </p:txBody>
      </p:sp>
      <p:sp>
        <p:nvSpPr>
          <p:cNvPr id="8195" name="Rectangle 3"/>
          <p:cNvSpPr>
            <a:spLocks noGrp="1" noChangeArrowheads="1"/>
          </p:cNvSpPr>
          <p:nvPr>
            <p:ph type="subTitle" idx="1"/>
          </p:nvPr>
        </p:nvSpPr>
        <p:spPr>
          <a:xfrm>
            <a:off x="1371600" y="3962400"/>
            <a:ext cx="6629400" cy="2438400"/>
          </a:xfrm>
        </p:spPr>
        <p:txBody>
          <a:bodyPr/>
          <a:lstStyle/>
          <a:p>
            <a:pPr marR="0" eaLnBrk="1" hangingPunct="1"/>
            <a:r>
              <a:rPr lang="en-US" altLang="zh-CN" dirty="0" smtClean="0"/>
              <a:t>  </a:t>
            </a:r>
            <a:endParaRPr lang="en-US" dirty="0" smtClean="0"/>
          </a:p>
          <a:p>
            <a:pPr marR="0" eaLnBrk="1" hangingPunct="1"/>
            <a:endParaRPr lang="en-US" altLang="zh-CN" dirty="0" smtClean="0"/>
          </a:p>
          <a:p>
            <a:pPr marR="0" eaLnBrk="1" hangingPunct="1"/>
            <a:r>
              <a:rPr lang="en-US" altLang="zh-CN" dirty="0" smtClean="0"/>
              <a:t>Dr Khalid </a:t>
            </a:r>
            <a:r>
              <a:rPr lang="en-US" altLang="zh-CN" dirty="0" err="1" smtClean="0"/>
              <a:t>Alnafjan</a:t>
            </a:r>
            <a:endParaRPr lang="en-US" altLang="zh-CN" dirty="0" smtClean="0"/>
          </a:p>
          <a:p>
            <a:pPr marR="0" eaLnBrk="1" hangingPunct="1"/>
            <a:r>
              <a:rPr lang="en-US" altLang="zh-CN" dirty="0" smtClean="0"/>
              <a:t>kalnafjan@ksu.edu.sa</a:t>
            </a:r>
            <a:endParaRPr lang="en-US" dirty="0" smtClean="0"/>
          </a:p>
        </p:txBody>
      </p:sp>
      <p:sp>
        <p:nvSpPr>
          <p:cNvPr id="6" name="Rectangle 5"/>
          <p:cNvSpPr/>
          <p:nvPr/>
        </p:nvSpPr>
        <p:spPr>
          <a:xfrm>
            <a:off x="323529" y="3048000"/>
            <a:ext cx="8352928" cy="1446550"/>
          </a:xfrm>
          <a:prstGeom prst="rect">
            <a:avLst/>
          </a:prstGeom>
          <a:noFill/>
        </p:spPr>
        <p:txBody>
          <a:bodyPr wrap="square">
            <a:spAutoFit/>
          </a:bodyPr>
          <a:lstStyle/>
          <a:p>
            <a:pPr algn="ctr">
              <a:defRPr/>
            </a:pP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rPr>
              <a:t>Software Quality Planning and </a:t>
            </a:r>
          </a:p>
          <a:p>
            <a:pPr algn="ctr">
              <a:defRPr/>
            </a:pPr>
            <a:r>
              <a:rPr lang="en-US"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rPr>
              <a:t>control</a:t>
            </a:r>
            <a:endParaRPr lang="en-US" sz="4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28600" y="274638"/>
            <a:ext cx="8458200" cy="1143000"/>
          </a:xfrm>
        </p:spPr>
        <p:txBody>
          <a:bodyPr/>
          <a:lstStyle/>
          <a:p>
            <a:pPr eaLnBrk="1" fontAlgn="auto" hangingPunct="1">
              <a:spcAft>
                <a:spcPts val="0"/>
              </a:spcAft>
              <a:defRPr/>
            </a:pPr>
            <a:r>
              <a:rPr lang="en-US" dirty="0" smtClean="0">
                <a:latin typeface="Andalus" pitchFamily="18" charset="-78"/>
                <a:cs typeface="Andalus" pitchFamily="18" charset="-78"/>
              </a:rPr>
              <a:t>Quality </a:t>
            </a:r>
            <a:r>
              <a:rPr lang="en-US" dirty="0" smtClean="0">
                <a:latin typeface="Andalus" pitchFamily="18" charset="-78"/>
                <a:cs typeface="Andalus" pitchFamily="18" charset="-78"/>
              </a:rPr>
              <a:t>Control and Quality assurance</a:t>
            </a:r>
            <a:endParaRPr lang="en-GB" dirty="0" smtClean="0">
              <a:latin typeface="Andalus" pitchFamily="18" charset="-78"/>
              <a:cs typeface="Andalus" pitchFamily="18" charset="-78"/>
            </a:endParaRPr>
          </a:p>
        </p:txBody>
      </p:sp>
      <p:sp>
        <p:nvSpPr>
          <p:cNvPr id="32771" name="Content Placeholder 2"/>
          <p:cNvSpPr>
            <a:spLocks noGrp="1"/>
          </p:cNvSpPr>
          <p:nvPr>
            <p:ph idx="1"/>
          </p:nvPr>
        </p:nvSpPr>
        <p:spPr/>
        <p:txBody>
          <a:bodyPr>
            <a:normAutofit fontScale="92500"/>
          </a:bodyPr>
          <a:lstStyle/>
          <a:p>
            <a:pPr marL="548640" indent="-411480" eaLnBrk="1" fontAlgn="auto" hangingPunct="1">
              <a:spcAft>
                <a:spcPts val="0"/>
              </a:spcAft>
              <a:buClr>
                <a:schemeClr val="tx1">
                  <a:shade val="95000"/>
                </a:schemeClr>
              </a:buClr>
              <a:buFont typeface="Wingdings 2"/>
              <a:buChar char=""/>
              <a:defRPr/>
            </a:pPr>
            <a:r>
              <a:rPr lang="en-US" dirty="0" smtClean="0">
                <a:solidFill>
                  <a:srgbClr val="FF0000"/>
                </a:solidFill>
              </a:rPr>
              <a:t>Quality control </a:t>
            </a:r>
            <a:r>
              <a:rPr lang="en-US" dirty="0" smtClean="0"/>
              <a:t>is designed to:</a:t>
            </a:r>
          </a:p>
          <a:p>
            <a:pPr marL="1133856" lvl="2" eaLnBrk="1" fontAlgn="auto" hangingPunct="1">
              <a:spcAft>
                <a:spcPts val="0"/>
              </a:spcAft>
              <a:buFont typeface="Wingdings"/>
              <a:buNone/>
              <a:defRPr/>
            </a:pPr>
            <a:r>
              <a:rPr lang="en-US" dirty="0" smtClean="0"/>
              <a:t> </a:t>
            </a:r>
            <a:r>
              <a:rPr lang="en-US" sz="3200" dirty="0" smtClean="0">
                <a:solidFill>
                  <a:srgbClr val="FF0000"/>
                </a:solidFill>
              </a:rPr>
              <a:t>detect</a:t>
            </a:r>
            <a:r>
              <a:rPr lang="en-US" sz="3200" dirty="0" smtClean="0"/>
              <a:t> and </a:t>
            </a:r>
            <a:r>
              <a:rPr lang="en-US" sz="3200" dirty="0" smtClean="0">
                <a:solidFill>
                  <a:srgbClr val="FF0000"/>
                </a:solidFill>
              </a:rPr>
              <a:t>correct defects</a:t>
            </a:r>
            <a:r>
              <a:rPr lang="en-US" sz="3200" dirty="0" smtClean="0"/>
              <a:t>, </a:t>
            </a:r>
          </a:p>
          <a:p>
            <a:pPr marL="548640" indent="-411480" eaLnBrk="1" fontAlgn="auto" hangingPunct="1">
              <a:spcAft>
                <a:spcPts val="0"/>
              </a:spcAft>
              <a:buClr>
                <a:schemeClr val="tx1">
                  <a:shade val="95000"/>
                </a:schemeClr>
              </a:buClr>
              <a:buFont typeface="Wingdings 2"/>
              <a:buChar char=""/>
              <a:defRPr/>
            </a:pPr>
            <a:r>
              <a:rPr lang="en-US" dirty="0" smtClean="0"/>
              <a:t>whereas </a:t>
            </a:r>
            <a:r>
              <a:rPr lang="en-US" dirty="0" smtClean="0">
                <a:solidFill>
                  <a:srgbClr val="FFC000"/>
                </a:solidFill>
              </a:rPr>
              <a:t>quality assurance </a:t>
            </a:r>
            <a:r>
              <a:rPr lang="en-US" dirty="0" smtClean="0"/>
              <a:t>is oriented toward: </a:t>
            </a:r>
          </a:p>
          <a:p>
            <a:pPr marL="1133856" lvl="2" eaLnBrk="1" fontAlgn="auto" hangingPunct="1">
              <a:spcAft>
                <a:spcPts val="0"/>
              </a:spcAft>
              <a:buFont typeface="Wingdings"/>
              <a:buNone/>
              <a:defRPr/>
            </a:pPr>
            <a:r>
              <a:rPr lang="en-US" sz="3200" dirty="0" smtClean="0">
                <a:solidFill>
                  <a:srgbClr val="FF0000"/>
                </a:solidFill>
              </a:rPr>
              <a:t>preventing</a:t>
            </a:r>
            <a:r>
              <a:rPr lang="en-US" sz="3200" dirty="0" smtClean="0"/>
              <a:t> them.</a:t>
            </a:r>
          </a:p>
          <a:p>
            <a:pPr marL="548640" indent="-411480" eaLnBrk="1" fontAlgn="auto" hangingPunct="1">
              <a:spcAft>
                <a:spcPts val="0"/>
              </a:spcAft>
              <a:buClr>
                <a:schemeClr val="tx1">
                  <a:shade val="95000"/>
                </a:schemeClr>
              </a:buClr>
              <a:buFontTx/>
              <a:buNone/>
              <a:defRPr/>
            </a:pPr>
            <a:endParaRPr lang="en-US" sz="800" dirty="0" smtClean="0"/>
          </a:p>
          <a:p>
            <a:pPr marL="548640" indent="-411480" eaLnBrk="1" fontAlgn="auto" hangingPunct="1">
              <a:spcAft>
                <a:spcPts val="0"/>
              </a:spcAft>
              <a:buClr>
                <a:schemeClr val="tx1">
                  <a:shade val="95000"/>
                </a:schemeClr>
              </a:buClr>
              <a:buFontTx/>
              <a:buNone/>
              <a:defRPr/>
            </a:pPr>
            <a:endParaRPr lang="en-US" sz="800" dirty="0" smtClean="0"/>
          </a:p>
          <a:p>
            <a:pPr marL="548640" indent="-411480" eaLnBrk="1" fontAlgn="auto" hangingPunct="1">
              <a:spcAft>
                <a:spcPts val="0"/>
              </a:spcAft>
              <a:buClr>
                <a:schemeClr val="tx1">
                  <a:shade val="95000"/>
                </a:schemeClr>
              </a:buClr>
              <a:buFont typeface="Wingdings 2"/>
              <a:buChar char=""/>
              <a:defRPr/>
            </a:pPr>
            <a:r>
              <a:rPr lang="en-US" dirty="0" smtClean="0"/>
              <a:t>Quality assurance is a managerial function that prevents problems by heading them off, and by advising restraint and redirection.</a:t>
            </a:r>
          </a:p>
        </p:txBody>
      </p:sp>
      <p:sp>
        <p:nvSpPr>
          <p:cNvPr id="32772" name="Slide Number Placeholder 3"/>
          <p:cNvSpPr>
            <a:spLocks noGrp="1"/>
          </p:cNvSpPr>
          <p:nvPr>
            <p:ph type="sldNum" sz="quarter" idx="4294967295"/>
          </p:nvPr>
        </p:nvSpPr>
        <p:spPr>
          <a:xfrm>
            <a:off x="7924800" y="6416675"/>
            <a:ext cx="762000" cy="365125"/>
          </a:xfrm>
          <a:prstGeom prst="rect">
            <a:avLst/>
          </a:prstGeom>
        </p:spPr>
        <p:txBody>
          <a:bodyPr/>
          <a:lstStyle/>
          <a:p>
            <a:pPr>
              <a:defRPr/>
            </a:pPr>
            <a:fld id="{696DCC7D-3829-4CC4-A889-07EEAA3EAC80}"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fontAlgn="auto" hangingPunct="1">
              <a:spcAft>
                <a:spcPts val="0"/>
              </a:spcAft>
              <a:defRPr/>
            </a:pPr>
            <a:r>
              <a:rPr lang="en-US" dirty="0" smtClean="0">
                <a:cs typeface="Andalus" pitchFamily="18" charset="-78"/>
              </a:rPr>
              <a:t>Quality Control</a:t>
            </a:r>
            <a:endParaRPr lang="en-US" dirty="0" smtClean="0"/>
          </a:p>
        </p:txBody>
      </p:sp>
      <p:sp>
        <p:nvSpPr>
          <p:cNvPr id="33795" name="Content Placeholder 2"/>
          <p:cNvSpPr>
            <a:spLocks noGrp="1"/>
          </p:cNvSpPr>
          <p:nvPr>
            <p:ph idx="1"/>
          </p:nvPr>
        </p:nvSpPr>
        <p:spPr/>
        <p:txBody>
          <a:bodyPr>
            <a:normAutofit fontScale="92500" lnSpcReduction="10000"/>
          </a:bodyPr>
          <a:lstStyle/>
          <a:p>
            <a:pPr marL="548640" indent="-411480" eaLnBrk="1" fontAlgn="auto" hangingPunct="1">
              <a:spcAft>
                <a:spcPts val="0"/>
              </a:spcAft>
              <a:buClr>
                <a:schemeClr val="tx1">
                  <a:shade val="95000"/>
                </a:schemeClr>
              </a:buClr>
              <a:buFont typeface="Wingdings 2"/>
              <a:buChar char=""/>
              <a:defRPr/>
            </a:pPr>
            <a:endParaRPr lang="en-US" dirty="0" smtClean="0"/>
          </a:p>
          <a:p>
            <a:pPr marL="548640" indent="-411480" eaLnBrk="1" fontAlgn="auto" hangingPunct="1">
              <a:spcAft>
                <a:spcPts val="0"/>
              </a:spcAft>
              <a:buClr>
                <a:schemeClr val="tx1">
                  <a:shade val="95000"/>
                </a:schemeClr>
              </a:buClr>
              <a:buFont typeface="Wingdings 2"/>
              <a:buChar char=""/>
              <a:defRPr/>
            </a:pPr>
            <a:r>
              <a:rPr lang="en-US" dirty="0" smtClean="0"/>
              <a:t>Quality control consists of well-defined </a:t>
            </a:r>
            <a:r>
              <a:rPr lang="en-US" dirty="0" smtClean="0">
                <a:solidFill>
                  <a:srgbClr val="FF0066"/>
                </a:solidFill>
              </a:rPr>
              <a:t>checks</a:t>
            </a:r>
            <a:r>
              <a:rPr lang="en-US" dirty="0" smtClean="0"/>
              <a:t> on a product that are specified in the </a:t>
            </a:r>
            <a:r>
              <a:rPr lang="en-US" dirty="0" smtClean="0">
                <a:solidFill>
                  <a:srgbClr val="FF0066"/>
                </a:solidFill>
              </a:rPr>
              <a:t>product quality plan. </a:t>
            </a:r>
          </a:p>
          <a:p>
            <a:pPr marL="548640" indent="-411480" eaLnBrk="1" fontAlgn="auto" hangingPunct="1">
              <a:spcAft>
                <a:spcPts val="0"/>
              </a:spcAft>
              <a:buClr>
                <a:schemeClr val="tx1">
                  <a:shade val="95000"/>
                </a:schemeClr>
              </a:buClr>
              <a:buFont typeface="Wingdings 2"/>
              <a:buChar char=""/>
              <a:defRPr/>
            </a:pPr>
            <a:endParaRPr lang="en-US" dirty="0" smtClean="0"/>
          </a:p>
          <a:p>
            <a:pPr marL="548640" indent="-411480" eaLnBrk="1" fontAlgn="auto" hangingPunct="1">
              <a:spcAft>
                <a:spcPts val="0"/>
              </a:spcAft>
              <a:buClr>
                <a:schemeClr val="tx1">
                  <a:shade val="95000"/>
                </a:schemeClr>
              </a:buClr>
              <a:buFont typeface="Wingdings 2"/>
              <a:buChar char=""/>
              <a:defRPr/>
            </a:pPr>
            <a:r>
              <a:rPr lang="en-US" dirty="0" smtClean="0"/>
              <a:t>For software products, quality control typically includes </a:t>
            </a:r>
            <a:r>
              <a:rPr lang="en-US" dirty="0" smtClean="0">
                <a:solidFill>
                  <a:srgbClr val="FF0066"/>
                </a:solidFill>
              </a:rPr>
              <a:t>specification reviews, inspections of code and documents, </a:t>
            </a:r>
            <a:r>
              <a:rPr lang="en-US" dirty="0" smtClean="0"/>
              <a:t>and </a:t>
            </a:r>
            <a:r>
              <a:rPr lang="en-US" dirty="0" smtClean="0">
                <a:solidFill>
                  <a:srgbClr val="FF0066"/>
                </a:solidFill>
              </a:rPr>
              <a:t>checks</a:t>
            </a:r>
            <a:r>
              <a:rPr lang="en-US" dirty="0" smtClean="0"/>
              <a:t> for user deliverables.</a:t>
            </a:r>
          </a:p>
          <a:p>
            <a:pPr marL="548640" indent="-411480" eaLnBrk="1" fontAlgn="auto" hangingPunct="1">
              <a:spcAft>
                <a:spcPts val="0"/>
              </a:spcAft>
              <a:buClr>
                <a:schemeClr val="tx1">
                  <a:shade val="95000"/>
                </a:schemeClr>
              </a:buClr>
              <a:buFont typeface="Wingdings 2"/>
              <a:buChar char=""/>
              <a:defRPr/>
            </a:pPr>
            <a:endParaRPr lang="en-US" dirty="0" smtClean="0"/>
          </a:p>
        </p:txBody>
      </p:sp>
      <p:sp>
        <p:nvSpPr>
          <p:cNvPr id="33796" name="Slide Number Placeholder 3"/>
          <p:cNvSpPr>
            <a:spLocks noGrp="1"/>
          </p:cNvSpPr>
          <p:nvPr>
            <p:ph type="sldNum" sz="quarter" idx="4294967295"/>
          </p:nvPr>
        </p:nvSpPr>
        <p:spPr>
          <a:xfrm>
            <a:off x="7924800" y="6416675"/>
            <a:ext cx="762000" cy="365125"/>
          </a:xfrm>
          <a:prstGeom prst="rect">
            <a:avLst/>
          </a:prstGeom>
        </p:spPr>
        <p:txBody>
          <a:bodyPr/>
          <a:lstStyle/>
          <a:p>
            <a:pPr>
              <a:defRPr/>
            </a:pPr>
            <a:fld id="{3419C03A-5DEA-4C1F-935B-87298814A802}"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fontAlgn="auto" hangingPunct="1">
              <a:spcAft>
                <a:spcPts val="0"/>
              </a:spcAft>
              <a:defRPr/>
            </a:pPr>
            <a:r>
              <a:rPr lang="en-US" dirty="0" smtClean="0">
                <a:cs typeface="Andalus" pitchFamily="18" charset="-78"/>
              </a:rPr>
              <a:t>Quality Control</a:t>
            </a:r>
            <a:endParaRPr lang="en-US" dirty="0" smtClean="0"/>
          </a:p>
        </p:txBody>
      </p:sp>
      <p:sp>
        <p:nvSpPr>
          <p:cNvPr id="31747" name="Content Placeholder 2"/>
          <p:cNvSpPr>
            <a:spLocks noGrp="1"/>
          </p:cNvSpPr>
          <p:nvPr>
            <p:ph idx="1"/>
          </p:nvPr>
        </p:nvSpPr>
        <p:spPr>
          <a:xfrm>
            <a:off x="457200" y="1600200"/>
            <a:ext cx="8229600" cy="5029200"/>
          </a:xfrm>
        </p:spPr>
        <p:txBody>
          <a:bodyPr>
            <a:normAutofit fontScale="92500" lnSpcReduction="20000"/>
          </a:bodyPr>
          <a:lstStyle/>
          <a:p>
            <a:pPr marL="548640" indent="-411480" eaLnBrk="1" fontAlgn="auto" hangingPunct="1">
              <a:spcAft>
                <a:spcPts val="0"/>
              </a:spcAft>
              <a:buClr>
                <a:schemeClr val="tx1">
                  <a:shade val="95000"/>
                </a:schemeClr>
              </a:buClr>
              <a:buFont typeface="Wingdings 2"/>
              <a:buChar char=""/>
              <a:defRPr/>
            </a:pPr>
            <a:r>
              <a:rPr lang="en-US" dirty="0" smtClean="0"/>
              <a:t>Quality control is defined as the processes and methods used to </a:t>
            </a:r>
            <a:r>
              <a:rPr lang="en-US" dirty="0" smtClean="0">
                <a:solidFill>
                  <a:srgbClr val="FF0000"/>
                </a:solidFill>
              </a:rPr>
              <a:t>monitor work </a:t>
            </a:r>
            <a:r>
              <a:rPr lang="en-US" dirty="0" smtClean="0"/>
              <a:t>and </a:t>
            </a:r>
            <a:r>
              <a:rPr lang="en-US" dirty="0" smtClean="0">
                <a:solidFill>
                  <a:srgbClr val="FF0000"/>
                </a:solidFill>
              </a:rPr>
              <a:t>observe</a:t>
            </a:r>
            <a:r>
              <a:rPr lang="en-US" dirty="0" smtClean="0"/>
              <a:t> whether requirements are met. It focuses on </a:t>
            </a:r>
            <a:r>
              <a:rPr lang="en-US" dirty="0" smtClean="0">
                <a:solidFill>
                  <a:srgbClr val="FF0066"/>
                </a:solidFill>
              </a:rPr>
              <a:t>reviews</a:t>
            </a:r>
            <a:r>
              <a:rPr lang="en-US" dirty="0" smtClean="0"/>
              <a:t> and </a:t>
            </a:r>
            <a:r>
              <a:rPr lang="en-US" dirty="0" smtClean="0">
                <a:solidFill>
                  <a:srgbClr val="FF0066"/>
                </a:solidFill>
              </a:rPr>
              <a:t>removal</a:t>
            </a:r>
            <a:r>
              <a:rPr lang="en-US" dirty="0" smtClean="0">
                <a:solidFill>
                  <a:srgbClr val="FFFF00"/>
                </a:solidFill>
              </a:rPr>
              <a:t> </a:t>
            </a:r>
            <a:r>
              <a:rPr lang="en-US" dirty="0" smtClean="0">
                <a:solidFill>
                  <a:srgbClr val="FF0066"/>
                </a:solidFill>
              </a:rPr>
              <a:t>of defects </a:t>
            </a:r>
            <a:r>
              <a:rPr lang="en-US" dirty="0" smtClean="0"/>
              <a:t>before shipment of products.</a:t>
            </a:r>
          </a:p>
          <a:p>
            <a:pPr marL="548640" indent="-411480" eaLnBrk="1" fontAlgn="auto" hangingPunct="1">
              <a:spcAft>
                <a:spcPts val="0"/>
              </a:spcAft>
              <a:buClr>
                <a:schemeClr val="tx1">
                  <a:shade val="95000"/>
                </a:schemeClr>
              </a:buClr>
              <a:buFont typeface="Wingdings 2"/>
              <a:buChar char=""/>
              <a:defRPr/>
            </a:pPr>
            <a:endParaRPr lang="en-GB" dirty="0" smtClean="0"/>
          </a:p>
          <a:p>
            <a:pPr marL="548640" indent="-411480" eaLnBrk="1" fontAlgn="auto" hangingPunct="1">
              <a:spcAft>
                <a:spcPts val="0"/>
              </a:spcAft>
              <a:buClr>
                <a:schemeClr val="tx1">
                  <a:shade val="95000"/>
                </a:schemeClr>
              </a:buClr>
              <a:buFont typeface="Wingdings 2"/>
              <a:buChar char=""/>
              <a:defRPr/>
            </a:pPr>
            <a:r>
              <a:rPr lang="en-GB" dirty="0" smtClean="0"/>
              <a:t>This involves checking the software development process to ensure that </a:t>
            </a:r>
            <a:r>
              <a:rPr lang="en-GB" dirty="0" smtClean="0">
                <a:solidFill>
                  <a:srgbClr val="FF0066"/>
                </a:solidFill>
              </a:rPr>
              <a:t>procedures</a:t>
            </a:r>
            <a:r>
              <a:rPr lang="en-GB" dirty="0" smtClean="0"/>
              <a:t> and </a:t>
            </a:r>
            <a:r>
              <a:rPr lang="en-GB" dirty="0" smtClean="0">
                <a:solidFill>
                  <a:srgbClr val="FF0066"/>
                </a:solidFill>
              </a:rPr>
              <a:t>standards</a:t>
            </a:r>
            <a:r>
              <a:rPr lang="en-GB" dirty="0" smtClean="0">
                <a:solidFill>
                  <a:srgbClr val="92D050"/>
                </a:solidFill>
              </a:rPr>
              <a:t> </a:t>
            </a:r>
            <a:r>
              <a:rPr lang="en-GB" dirty="0" smtClean="0"/>
              <a:t>are being followed.</a:t>
            </a:r>
          </a:p>
          <a:p>
            <a:pPr marL="548640" indent="-411480" eaLnBrk="1" fontAlgn="auto" hangingPunct="1">
              <a:spcAft>
                <a:spcPts val="0"/>
              </a:spcAft>
              <a:buClr>
                <a:schemeClr val="tx1">
                  <a:shade val="95000"/>
                </a:schemeClr>
              </a:buClr>
              <a:buFont typeface="Wingdings 2"/>
              <a:buChar char=""/>
              <a:defRPr/>
            </a:pPr>
            <a:endParaRPr lang="en-GB" dirty="0" smtClean="0"/>
          </a:p>
          <a:p>
            <a:pPr marL="868680" lvl="1" indent="-283464" eaLnBrk="1" fontAlgn="auto" hangingPunct="1">
              <a:spcAft>
                <a:spcPts val="0"/>
              </a:spcAft>
              <a:buFont typeface="Wingdings 2"/>
              <a:buChar char=""/>
              <a:defRPr/>
            </a:pPr>
            <a:r>
              <a:rPr lang="en-GB" dirty="0" smtClean="0">
                <a:solidFill>
                  <a:schemeClr val="accent3">
                    <a:lumMod val="40000"/>
                    <a:lumOff val="60000"/>
                  </a:schemeClr>
                </a:solidFill>
              </a:rPr>
              <a:t>Automated software assessment and software measurement</a:t>
            </a:r>
            <a:r>
              <a:rPr lang="en-GB" dirty="0" smtClean="0"/>
              <a:t>.</a:t>
            </a:r>
          </a:p>
          <a:p>
            <a:pPr marL="548640" indent="-411480" eaLnBrk="1" fontAlgn="auto" hangingPunct="1">
              <a:spcAft>
                <a:spcPts val="0"/>
              </a:spcAft>
              <a:buClr>
                <a:schemeClr val="tx1">
                  <a:shade val="95000"/>
                </a:schemeClr>
              </a:buClr>
              <a:buFont typeface="Wingdings 2"/>
              <a:buChar char=""/>
              <a:defRPr/>
            </a:pPr>
            <a:endParaRPr lang="en-US" dirty="0" smtClean="0"/>
          </a:p>
          <a:p>
            <a:pPr marL="548640" indent="-411480" eaLnBrk="1" fontAlgn="auto" hangingPunct="1">
              <a:spcAft>
                <a:spcPts val="0"/>
              </a:spcAft>
              <a:buClr>
                <a:schemeClr val="tx1">
                  <a:shade val="95000"/>
                </a:schemeClr>
              </a:buClr>
              <a:buFont typeface="Wingdings 2"/>
              <a:buChar char=""/>
              <a:defRPr/>
            </a:pPr>
            <a:endParaRPr lang="en-US" dirty="0" smtClean="0"/>
          </a:p>
        </p:txBody>
      </p:sp>
      <p:sp>
        <p:nvSpPr>
          <p:cNvPr id="31748" name="Slide Number Placeholder 3"/>
          <p:cNvSpPr>
            <a:spLocks noGrp="1"/>
          </p:cNvSpPr>
          <p:nvPr>
            <p:ph type="sldNum" sz="quarter" idx="4294967295"/>
          </p:nvPr>
        </p:nvSpPr>
        <p:spPr>
          <a:xfrm>
            <a:off x="7924800" y="6416675"/>
            <a:ext cx="762000" cy="365125"/>
          </a:xfrm>
          <a:prstGeom prst="rect">
            <a:avLst/>
          </a:prstGeom>
        </p:spPr>
        <p:txBody>
          <a:bodyPr/>
          <a:lstStyle/>
          <a:p>
            <a:pPr>
              <a:defRPr/>
            </a:pPr>
            <a:fld id="{DBBE2B93-AB54-4B1F-A02F-04C0F96A6E50}"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Control </a:t>
            </a:r>
            <a:endParaRPr lang="ar-SA" dirty="0"/>
          </a:p>
        </p:txBody>
      </p:sp>
      <p:sp>
        <p:nvSpPr>
          <p:cNvPr id="3" name="Content Placeholder 2"/>
          <p:cNvSpPr>
            <a:spLocks noGrp="1"/>
          </p:cNvSpPr>
          <p:nvPr>
            <p:ph idx="1"/>
          </p:nvPr>
        </p:nvSpPr>
        <p:spPr>
          <a:xfrm>
            <a:off x="685800" y="1981200"/>
            <a:ext cx="7990656" cy="4114800"/>
          </a:xfrm>
        </p:spPr>
        <p:txBody>
          <a:bodyPr/>
          <a:lstStyle/>
          <a:p>
            <a:r>
              <a:rPr lang="en-US" dirty="0" smtClean="0"/>
              <a:t>Quality control is usually performed using two methods.</a:t>
            </a:r>
          </a:p>
          <a:p>
            <a:pPr>
              <a:buNone/>
            </a:pPr>
            <a:endParaRPr lang="en-US" dirty="0" smtClean="0"/>
          </a:p>
          <a:p>
            <a:r>
              <a:rPr lang="en-US" dirty="0" smtClean="0">
                <a:solidFill>
                  <a:srgbClr val="FF0000"/>
                </a:solidFill>
              </a:rPr>
              <a:t>Reviews</a:t>
            </a:r>
            <a:r>
              <a:rPr lang="en-US" dirty="0" smtClean="0"/>
              <a:t> of documents  such as requirements documents and design documents.</a:t>
            </a:r>
          </a:p>
          <a:p>
            <a:pPr>
              <a:buNone/>
            </a:pPr>
            <a:endParaRPr lang="en-US" dirty="0" smtClean="0"/>
          </a:p>
          <a:p>
            <a:r>
              <a:rPr lang="en-US" dirty="0" smtClean="0"/>
              <a:t>And </a:t>
            </a:r>
            <a:r>
              <a:rPr lang="en-US" dirty="0" smtClean="0">
                <a:solidFill>
                  <a:srgbClr val="FF0000"/>
                </a:solidFill>
              </a:rPr>
              <a:t>testing</a:t>
            </a:r>
            <a:r>
              <a:rPr lang="en-US" dirty="0" smtClean="0"/>
              <a:t> of code and modules</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p:txBody>
          <a:bodyPr/>
          <a:lstStyle/>
          <a:p>
            <a:r>
              <a:rPr lang="en-US" altLang="en-US" dirty="0">
                <a:solidFill>
                  <a:schemeClr val="tx1"/>
                </a:solidFill>
                <a:effectLst>
                  <a:outerShdw blurRad="38100" dist="38100" dir="2700000" algn="tl">
                    <a:srgbClr val="000000"/>
                  </a:outerShdw>
                </a:effectLst>
              </a:rPr>
              <a:t>Quality Assurance vs. Quality Control</a:t>
            </a:r>
          </a:p>
        </p:txBody>
      </p:sp>
      <p:sp>
        <p:nvSpPr>
          <p:cNvPr id="158723" name="Text Box 3"/>
          <p:cNvSpPr txBox="1">
            <a:spLocks noChangeArrowheads="1"/>
          </p:cNvSpPr>
          <p:nvPr/>
        </p:nvSpPr>
        <p:spPr bwMode="auto">
          <a:xfrm>
            <a:off x="609600" y="2362200"/>
            <a:ext cx="39528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u="sng" dirty="0">
                <a:effectLst>
                  <a:outerShdw blurRad="38100" dist="38100" dir="2700000" algn="tl">
                    <a:srgbClr val="000000"/>
                  </a:outerShdw>
                </a:effectLst>
              </a:rPr>
              <a:t>Quality Assurance</a:t>
            </a:r>
          </a:p>
        </p:txBody>
      </p:sp>
      <p:sp>
        <p:nvSpPr>
          <p:cNvPr id="158724" name="Text Box 4"/>
          <p:cNvSpPr txBox="1">
            <a:spLocks noChangeArrowheads="1"/>
          </p:cNvSpPr>
          <p:nvPr/>
        </p:nvSpPr>
        <p:spPr bwMode="auto">
          <a:xfrm>
            <a:off x="685800" y="2971800"/>
            <a:ext cx="3204723" cy="22467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i="1" dirty="0">
                <a:effectLst/>
              </a:rPr>
              <a:t>An overall</a:t>
            </a:r>
          </a:p>
          <a:p>
            <a:r>
              <a:rPr lang="en-US" altLang="en-US" sz="2800" i="1" dirty="0">
                <a:effectLst/>
              </a:rPr>
              <a:t>management plan to </a:t>
            </a:r>
          </a:p>
          <a:p>
            <a:r>
              <a:rPr lang="en-US" altLang="en-US" sz="2800" i="1" dirty="0">
                <a:effectLst/>
              </a:rPr>
              <a:t>guarantee the</a:t>
            </a:r>
          </a:p>
          <a:p>
            <a:r>
              <a:rPr lang="en-US" altLang="en-US" sz="2800" i="1" dirty="0">
                <a:effectLst/>
              </a:rPr>
              <a:t>integrity of data</a:t>
            </a:r>
          </a:p>
          <a:p>
            <a:r>
              <a:rPr lang="en-US" altLang="en-US" sz="2800" i="1" dirty="0">
                <a:effectLst/>
              </a:rPr>
              <a:t>(The “system”)</a:t>
            </a:r>
          </a:p>
        </p:txBody>
      </p:sp>
      <p:sp>
        <p:nvSpPr>
          <p:cNvPr id="158725" name="Text Box 5"/>
          <p:cNvSpPr txBox="1">
            <a:spLocks noChangeArrowheads="1"/>
          </p:cNvSpPr>
          <p:nvPr/>
        </p:nvSpPr>
        <p:spPr bwMode="auto">
          <a:xfrm>
            <a:off x="5181600" y="2362200"/>
            <a:ext cx="338772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u="sng" dirty="0">
                <a:effectLst>
                  <a:outerShdw blurRad="38100" dist="38100" dir="2700000" algn="tl">
                    <a:srgbClr val="000000"/>
                  </a:outerShdw>
                </a:effectLst>
              </a:rPr>
              <a:t>Quality Control</a:t>
            </a:r>
          </a:p>
        </p:txBody>
      </p:sp>
      <p:sp>
        <p:nvSpPr>
          <p:cNvPr id="158726" name="Text Box 6"/>
          <p:cNvSpPr txBox="1">
            <a:spLocks noChangeArrowheads="1"/>
          </p:cNvSpPr>
          <p:nvPr/>
        </p:nvSpPr>
        <p:spPr bwMode="auto">
          <a:xfrm>
            <a:off x="5181600" y="2921000"/>
            <a:ext cx="2970172"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800" i="1" dirty="0">
                <a:effectLst/>
              </a:rPr>
              <a:t>A series of </a:t>
            </a:r>
          </a:p>
          <a:p>
            <a:r>
              <a:rPr lang="en-US" altLang="en-US" sz="2800" i="1" dirty="0">
                <a:effectLst/>
              </a:rPr>
              <a:t>analytical </a:t>
            </a:r>
          </a:p>
          <a:p>
            <a:r>
              <a:rPr lang="en-US" altLang="en-US" sz="2800" i="1" dirty="0">
                <a:effectLst/>
              </a:rPr>
              <a:t>measurements used</a:t>
            </a:r>
          </a:p>
          <a:p>
            <a:r>
              <a:rPr lang="en-US" altLang="en-US" sz="2800" i="1" dirty="0">
                <a:effectLst/>
              </a:rPr>
              <a:t>to assess the</a:t>
            </a:r>
          </a:p>
          <a:p>
            <a:r>
              <a:rPr lang="en-US" altLang="en-US" sz="2800" i="1" dirty="0">
                <a:effectLst/>
              </a:rPr>
              <a:t>quality of the </a:t>
            </a:r>
          </a:p>
          <a:p>
            <a:r>
              <a:rPr lang="en-US" altLang="en-US" sz="2800" i="1" dirty="0">
                <a:effectLst/>
              </a:rPr>
              <a:t>analytical data</a:t>
            </a:r>
          </a:p>
          <a:p>
            <a:r>
              <a:rPr lang="en-US" altLang="en-US" sz="2800" i="1" dirty="0">
                <a:effectLst/>
              </a:rPr>
              <a:t>(The “tools”)</a:t>
            </a:r>
            <a:endParaRPr lang="en-US" altLang="en-US" sz="2800" i="1" dirty="0">
              <a:effectLst>
                <a:outerShdw blurRad="38100" dist="38100" dir="2700000" algn="tl">
                  <a:srgbClr val="000000"/>
                </a:outerShdw>
              </a:effectLst>
            </a:endParaRPr>
          </a:p>
        </p:txBody>
      </p:sp>
    </p:spTree>
    <p:extLst>
      <p:ext uri="{BB962C8B-B14F-4D97-AF65-F5344CB8AC3E}">
        <p14:creationId xmlns:p14="http://schemas.microsoft.com/office/powerpoint/2010/main" val="35527486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587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158724"/>
                                        </p:tgtEl>
                                        <p:attrNameLst>
                                          <p:attrName>style.visibility</p:attrName>
                                        </p:attrNameLst>
                                      </p:cBhvr>
                                      <p:to>
                                        <p:strVal val="visible"/>
                                      </p:to>
                                    </p:set>
                                    <p:animEffect transition="in" filter="wipe(left)">
                                      <p:cBhvr>
                                        <p:cTn id="11" dur="500"/>
                                        <p:tgtEl>
                                          <p:spTgt spid="15872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 presetClass="entr" presetSubtype="0" fill="hold" grpId="0" nodeType="clickEffect">
                                  <p:stCondLst>
                                    <p:cond delay="0"/>
                                  </p:stCondLst>
                                  <p:childTnLst>
                                    <p:set>
                                      <p:cBhvr>
                                        <p:cTn id="15" dur="1" fill="hold">
                                          <p:stCondLst>
                                            <p:cond delay="499"/>
                                          </p:stCondLst>
                                        </p:cTn>
                                        <p:tgtEl>
                                          <p:spTgt spid="158725"/>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58726"/>
                                        </p:tgtEl>
                                        <p:attrNameLst>
                                          <p:attrName>style.visibility</p:attrName>
                                        </p:attrNameLst>
                                      </p:cBhvr>
                                      <p:to>
                                        <p:strVal val="visible"/>
                                      </p:to>
                                    </p:set>
                                    <p:animEffect transition="in" filter="wipe(left)">
                                      <p:cBhvr>
                                        <p:cTn id="20" dur="500"/>
                                        <p:tgtEl>
                                          <p:spTgt spid="1587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3" grpId="0" autoUpdateAnimBg="0"/>
      <p:bldP spid="158724" grpId="0" autoUpdateAnimBg="0"/>
      <p:bldP spid="158725" grpId="0" autoUpdateAnimBg="0"/>
      <p:bldP spid="15872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fontAlgn="auto" hangingPunct="1">
              <a:spcAft>
                <a:spcPts val="0"/>
              </a:spcAft>
              <a:defRPr/>
            </a:pPr>
            <a:r>
              <a:rPr lang="en-US" altLang="en-US" dirty="0">
                <a:solidFill>
                  <a:schemeClr val="tx1"/>
                </a:solidFill>
                <a:effectLst>
                  <a:outerShdw blurRad="38100" dist="38100" dir="2700000" algn="tl">
                    <a:srgbClr val="000000"/>
                  </a:outerShdw>
                </a:effectLst>
              </a:rPr>
              <a:t>Quality Assurance vs. Quality Control</a:t>
            </a:r>
            <a:endParaRPr lang="en-US" dirty="0" smtClean="0"/>
          </a:p>
        </p:txBody>
      </p:sp>
      <p:sp>
        <p:nvSpPr>
          <p:cNvPr id="33795" name="Content Placeholder 2"/>
          <p:cNvSpPr>
            <a:spLocks noGrp="1"/>
          </p:cNvSpPr>
          <p:nvPr>
            <p:ph idx="1"/>
          </p:nvPr>
        </p:nvSpPr>
        <p:spPr/>
        <p:txBody>
          <a:bodyPr>
            <a:normAutofit/>
          </a:bodyPr>
          <a:lstStyle/>
          <a:p>
            <a:pPr marL="480060" fontAlgn="auto">
              <a:spcAft>
                <a:spcPts val="0"/>
              </a:spcAft>
              <a:buClr>
                <a:schemeClr val="tx1">
                  <a:shade val="95000"/>
                </a:schemeClr>
              </a:buClr>
              <a:defRPr/>
            </a:pPr>
            <a:r>
              <a:rPr lang="en-GB" sz="2400" dirty="0" smtClean="0"/>
              <a:t>Quality assurance prevents mistakes by several means such as training and the use of quality tools (Guidelines, User manuals, Standards, </a:t>
            </a:r>
            <a:r>
              <a:rPr lang="en-GB" sz="2400" dirty="0" smtClean="0"/>
              <a:t>Check </a:t>
            </a:r>
            <a:r>
              <a:rPr lang="en-GB" sz="2400" dirty="0" smtClean="0"/>
              <a:t>lists, Templates)</a:t>
            </a:r>
          </a:p>
          <a:p>
            <a:pPr marL="480060" fontAlgn="auto">
              <a:spcAft>
                <a:spcPts val="0"/>
              </a:spcAft>
              <a:buClr>
                <a:schemeClr val="tx1">
                  <a:shade val="95000"/>
                </a:schemeClr>
              </a:buClr>
              <a:defRPr/>
            </a:pPr>
            <a:r>
              <a:rPr lang="en-GB" sz="2400" dirty="0" smtClean="0"/>
              <a:t>Quality control tries to detect and correct mistakes using reviews for documentation and testing for coding</a:t>
            </a:r>
          </a:p>
          <a:p>
            <a:pPr marL="480060" fontAlgn="auto">
              <a:spcAft>
                <a:spcPts val="0"/>
              </a:spcAft>
              <a:buClr>
                <a:schemeClr val="tx1">
                  <a:shade val="95000"/>
                </a:schemeClr>
              </a:buClr>
              <a:defRPr/>
            </a:pPr>
            <a:endParaRPr lang="en-GB" sz="2400" dirty="0" smtClean="0"/>
          </a:p>
        </p:txBody>
      </p:sp>
      <p:sp>
        <p:nvSpPr>
          <p:cNvPr id="33796" name="Slide Number Placeholder 3"/>
          <p:cNvSpPr>
            <a:spLocks noGrp="1"/>
          </p:cNvSpPr>
          <p:nvPr>
            <p:ph type="sldNum" sz="quarter" idx="4294967295"/>
          </p:nvPr>
        </p:nvSpPr>
        <p:spPr>
          <a:xfrm>
            <a:off x="7924800" y="6416675"/>
            <a:ext cx="762000" cy="365125"/>
          </a:xfrm>
          <a:prstGeom prst="rect">
            <a:avLst/>
          </a:prstGeom>
        </p:spPr>
        <p:txBody>
          <a:bodyPr/>
          <a:lstStyle/>
          <a:p>
            <a:pPr>
              <a:defRPr/>
            </a:pPr>
            <a:fld id="{8FF4833E-580C-44DD-A1BE-34830C263F99}"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fontAlgn="auto" hangingPunct="1">
              <a:spcAft>
                <a:spcPts val="0"/>
              </a:spcAft>
              <a:defRPr/>
            </a:pPr>
            <a:r>
              <a:rPr lang="en-US" dirty="0" smtClean="0">
                <a:cs typeface="Andalus" pitchFamily="18" charset="-78"/>
              </a:rPr>
              <a:t>Reviews</a:t>
            </a:r>
            <a:endParaRPr lang="en-US" dirty="0" smtClean="0"/>
          </a:p>
        </p:txBody>
      </p:sp>
      <p:sp>
        <p:nvSpPr>
          <p:cNvPr id="33795" name="Content Placeholder 2"/>
          <p:cNvSpPr>
            <a:spLocks noGrp="1"/>
          </p:cNvSpPr>
          <p:nvPr>
            <p:ph idx="1"/>
          </p:nvPr>
        </p:nvSpPr>
        <p:spPr/>
        <p:txBody>
          <a:bodyPr>
            <a:normAutofit fontScale="92500" lnSpcReduction="20000"/>
          </a:bodyPr>
          <a:lstStyle/>
          <a:p>
            <a:pPr marL="548640" indent="-411480" eaLnBrk="1" fontAlgn="auto" hangingPunct="1">
              <a:spcAft>
                <a:spcPts val="0"/>
              </a:spcAft>
              <a:buClr>
                <a:schemeClr val="tx1">
                  <a:shade val="95000"/>
                </a:schemeClr>
              </a:buClr>
              <a:buFont typeface="Wingdings 2"/>
              <a:buChar char=""/>
              <a:defRPr/>
            </a:pPr>
            <a:r>
              <a:rPr lang="en-GB" sz="2400" dirty="0" smtClean="0"/>
              <a:t>This is the principal method of </a:t>
            </a:r>
            <a:r>
              <a:rPr lang="en-GB" sz="2400" dirty="0" smtClean="0">
                <a:solidFill>
                  <a:srgbClr val="FF0066"/>
                </a:solidFill>
              </a:rPr>
              <a:t>validating</a:t>
            </a:r>
            <a:r>
              <a:rPr lang="en-GB" sz="2400" dirty="0" smtClean="0"/>
              <a:t> the quality of a </a:t>
            </a:r>
            <a:r>
              <a:rPr lang="en-GB" sz="2400" dirty="0" smtClean="0">
                <a:solidFill>
                  <a:srgbClr val="FF0066"/>
                </a:solidFill>
              </a:rPr>
              <a:t>process</a:t>
            </a:r>
            <a:r>
              <a:rPr lang="en-GB" sz="2400" dirty="0" smtClean="0"/>
              <a:t> or of a </a:t>
            </a:r>
            <a:r>
              <a:rPr lang="en-GB" sz="2400" dirty="0" smtClean="0">
                <a:solidFill>
                  <a:srgbClr val="FF0066"/>
                </a:solidFill>
              </a:rPr>
              <a:t>product</a:t>
            </a:r>
            <a:r>
              <a:rPr lang="en-GB" sz="2400" dirty="0" smtClean="0"/>
              <a:t>.</a:t>
            </a:r>
            <a:endParaRPr lang="en-US" sz="2400" dirty="0" smtClean="0"/>
          </a:p>
          <a:p>
            <a:pPr marL="548640" indent="-411480" eaLnBrk="1" fontAlgn="auto" hangingPunct="1">
              <a:spcAft>
                <a:spcPts val="0"/>
              </a:spcAft>
              <a:buClr>
                <a:schemeClr val="tx1">
                  <a:shade val="95000"/>
                </a:schemeClr>
              </a:buClr>
              <a:buFont typeface="Wingdings 2"/>
              <a:buChar char=""/>
              <a:defRPr/>
            </a:pPr>
            <a:endParaRPr lang="en-GB" sz="2400" dirty="0" smtClean="0"/>
          </a:p>
          <a:p>
            <a:pPr marL="548640" indent="-411480" eaLnBrk="1" fontAlgn="auto" hangingPunct="1">
              <a:spcAft>
                <a:spcPts val="0"/>
              </a:spcAft>
              <a:buClr>
                <a:schemeClr val="tx1">
                  <a:shade val="95000"/>
                </a:schemeClr>
              </a:buClr>
              <a:buFont typeface="Wingdings 2"/>
              <a:buChar char=""/>
              <a:defRPr/>
            </a:pPr>
            <a:r>
              <a:rPr lang="en-GB" sz="2400" dirty="0" smtClean="0"/>
              <a:t>A group of people carefully examine part or all of a software system and its associated documentation to find potential problems.</a:t>
            </a:r>
          </a:p>
          <a:p>
            <a:pPr marL="548640" indent="-411480" eaLnBrk="1" fontAlgn="auto" hangingPunct="1">
              <a:spcAft>
                <a:spcPts val="0"/>
              </a:spcAft>
              <a:buClr>
                <a:schemeClr val="tx1">
                  <a:shade val="95000"/>
                </a:schemeClr>
              </a:buClr>
              <a:buFont typeface="Wingdings 2"/>
              <a:buChar char=""/>
              <a:defRPr/>
            </a:pPr>
            <a:endParaRPr lang="en-GB" sz="2400" dirty="0" smtClean="0"/>
          </a:p>
          <a:p>
            <a:pPr marL="548640" indent="-411480" eaLnBrk="1" fontAlgn="auto" hangingPunct="1">
              <a:spcAft>
                <a:spcPts val="0"/>
              </a:spcAft>
              <a:buClr>
                <a:schemeClr val="tx1">
                  <a:shade val="95000"/>
                </a:schemeClr>
              </a:buClr>
              <a:buFont typeface="Wingdings 2"/>
              <a:buChar char=""/>
              <a:defRPr/>
            </a:pPr>
            <a:r>
              <a:rPr lang="en-GB" sz="2400" dirty="0" smtClean="0"/>
              <a:t>Code, designs, specifications, test plans, standards, etc. can all be reviewed.</a:t>
            </a:r>
          </a:p>
          <a:p>
            <a:pPr marL="548640" indent="-411480" eaLnBrk="1" fontAlgn="auto" hangingPunct="1">
              <a:spcAft>
                <a:spcPts val="0"/>
              </a:spcAft>
              <a:buClr>
                <a:schemeClr val="tx1">
                  <a:shade val="95000"/>
                </a:schemeClr>
              </a:buClr>
              <a:buFont typeface="Wingdings 2"/>
              <a:buChar char=""/>
              <a:defRPr/>
            </a:pPr>
            <a:endParaRPr lang="en-GB" sz="2400" dirty="0" smtClean="0"/>
          </a:p>
          <a:p>
            <a:pPr marL="548640" indent="-411480" eaLnBrk="1" fontAlgn="auto" hangingPunct="1">
              <a:spcAft>
                <a:spcPts val="0"/>
              </a:spcAft>
              <a:buClr>
                <a:schemeClr val="tx1">
                  <a:shade val="95000"/>
                </a:schemeClr>
              </a:buClr>
              <a:buFont typeface="Wingdings 2"/>
              <a:buChar char=""/>
              <a:defRPr/>
            </a:pPr>
            <a:r>
              <a:rPr lang="en-GB" sz="2400" dirty="0" smtClean="0"/>
              <a:t>Software or documents may be </a:t>
            </a:r>
            <a:r>
              <a:rPr lang="en-GB" sz="2400" dirty="0" smtClean="0">
                <a:solidFill>
                  <a:srgbClr val="FF0000"/>
                </a:solidFill>
              </a:rPr>
              <a:t>'signed off' </a:t>
            </a:r>
            <a:r>
              <a:rPr lang="en-GB" sz="2400" dirty="0" smtClean="0"/>
              <a:t>at a review which signifies that progress to the next development stage has been approved by management.</a:t>
            </a:r>
          </a:p>
        </p:txBody>
      </p:sp>
      <p:sp>
        <p:nvSpPr>
          <p:cNvPr id="33796" name="Slide Number Placeholder 3"/>
          <p:cNvSpPr>
            <a:spLocks noGrp="1"/>
          </p:cNvSpPr>
          <p:nvPr>
            <p:ph type="sldNum" sz="quarter" idx="4294967295"/>
          </p:nvPr>
        </p:nvSpPr>
        <p:spPr>
          <a:xfrm>
            <a:off x="7924800" y="6416675"/>
            <a:ext cx="762000" cy="365125"/>
          </a:xfrm>
          <a:prstGeom prst="rect">
            <a:avLst/>
          </a:prstGeom>
        </p:spPr>
        <p:txBody>
          <a:bodyPr/>
          <a:lstStyle/>
          <a:p>
            <a:pPr>
              <a:defRPr/>
            </a:pPr>
            <a:fld id="{8FF4833E-580C-44DD-A1BE-34830C263F99}" type="slidenum">
              <a:rPr lang="en-US"/>
              <a:pPr>
                <a:defRPr/>
              </a:pPr>
              <a:t>16</a:t>
            </a:fld>
            <a:endParaRPr lang="en-US"/>
          </a:p>
        </p:txBody>
      </p:sp>
    </p:spTree>
    <p:extLst>
      <p:ext uri="{BB962C8B-B14F-4D97-AF65-F5344CB8AC3E}">
        <p14:creationId xmlns:p14="http://schemas.microsoft.com/office/powerpoint/2010/main" val="1259680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Box 3"/>
          <p:cNvSpPr txBox="1">
            <a:spLocks noChangeArrowheads="1"/>
          </p:cNvSpPr>
          <p:nvPr/>
        </p:nvSpPr>
        <p:spPr bwMode="auto">
          <a:xfrm>
            <a:off x="533400" y="1719263"/>
            <a:ext cx="7696200" cy="4446587"/>
          </a:xfrm>
          <a:prstGeom prst="rect">
            <a:avLst/>
          </a:prstGeom>
          <a:noFill/>
          <a:ln w="9525">
            <a:noFill/>
            <a:miter lim="800000"/>
            <a:headEnd/>
            <a:tailEnd/>
          </a:ln>
          <a:effectLst/>
        </p:spPr>
        <p:txBody>
          <a:bodyPr>
            <a:spAutoFit/>
          </a:bodyPr>
          <a:lstStyle/>
          <a:p>
            <a:r>
              <a:rPr lang="en-US" sz="2200" b="1" dirty="0">
                <a:solidFill>
                  <a:srgbClr val="000000"/>
                </a:solidFill>
              </a:rPr>
              <a:t>DPR – Development Plan Review</a:t>
            </a:r>
            <a:endParaRPr lang="en-US" sz="2200" b="1" dirty="0"/>
          </a:p>
          <a:p>
            <a:r>
              <a:rPr lang="en-US" sz="2200" b="1" dirty="0">
                <a:solidFill>
                  <a:srgbClr val="000000"/>
                </a:solidFill>
              </a:rPr>
              <a:t>SRSR – Software Requirement Specification Review</a:t>
            </a:r>
            <a:endParaRPr lang="en-US" sz="2200" b="1" dirty="0"/>
          </a:p>
          <a:p>
            <a:r>
              <a:rPr lang="en-US" sz="2200" b="1" dirty="0">
                <a:solidFill>
                  <a:srgbClr val="000000"/>
                </a:solidFill>
              </a:rPr>
              <a:t>PDR – Preliminary Design Review</a:t>
            </a:r>
            <a:endParaRPr lang="en-US" sz="2200" b="1" dirty="0"/>
          </a:p>
          <a:p>
            <a:r>
              <a:rPr lang="en-US" sz="2200" b="1" dirty="0">
                <a:solidFill>
                  <a:srgbClr val="000000"/>
                </a:solidFill>
              </a:rPr>
              <a:t>DDR – Detailed Design Review</a:t>
            </a:r>
            <a:endParaRPr lang="en-US" sz="2200" b="1" dirty="0"/>
          </a:p>
          <a:p>
            <a:r>
              <a:rPr lang="en-US" sz="2200" b="1" dirty="0">
                <a:solidFill>
                  <a:srgbClr val="000000"/>
                </a:solidFill>
              </a:rPr>
              <a:t>DBDR – Data Base Design Review</a:t>
            </a:r>
            <a:endParaRPr lang="en-US" sz="2200" b="1" dirty="0"/>
          </a:p>
          <a:p>
            <a:r>
              <a:rPr lang="en-US" sz="2200" b="1" dirty="0">
                <a:solidFill>
                  <a:srgbClr val="000000"/>
                </a:solidFill>
              </a:rPr>
              <a:t>TPR – Test Plan Review</a:t>
            </a:r>
            <a:endParaRPr lang="en-US" sz="2200" b="1" dirty="0"/>
          </a:p>
          <a:p>
            <a:r>
              <a:rPr lang="en-US" sz="2200" b="1" dirty="0">
                <a:solidFill>
                  <a:srgbClr val="000000"/>
                </a:solidFill>
              </a:rPr>
              <a:t>STPR – Software Test Procedure Review</a:t>
            </a:r>
            <a:endParaRPr lang="en-US" sz="2200" b="1" dirty="0"/>
          </a:p>
          <a:p>
            <a:r>
              <a:rPr lang="en-US" sz="2200" b="1" dirty="0">
                <a:solidFill>
                  <a:srgbClr val="000000"/>
                </a:solidFill>
              </a:rPr>
              <a:t>VDR – Version Description Review</a:t>
            </a:r>
            <a:endParaRPr lang="en-US" sz="2200" b="1" dirty="0"/>
          </a:p>
          <a:p>
            <a:r>
              <a:rPr lang="en-US" sz="2200" b="1" dirty="0">
                <a:solidFill>
                  <a:srgbClr val="000000"/>
                </a:solidFill>
              </a:rPr>
              <a:t>OMR – Operator Manual Review</a:t>
            </a:r>
            <a:endParaRPr lang="en-US" sz="2200" b="1" dirty="0"/>
          </a:p>
          <a:p>
            <a:r>
              <a:rPr lang="en-US" sz="2200" b="1" dirty="0">
                <a:solidFill>
                  <a:srgbClr val="000000"/>
                </a:solidFill>
              </a:rPr>
              <a:t>SMR – Support Manual Review</a:t>
            </a:r>
            <a:endParaRPr lang="en-US" sz="2200" b="1" dirty="0"/>
          </a:p>
          <a:p>
            <a:r>
              <a:rPr lang="en-US" sz="2200" b="1" dirty="0">
                <a:solidFill>
                  <a:srgbClr val="000000"/>
                </a:solidFill>
              </a:rPr>
              <a:t>TRR – Test Readiness Review</a:t>
            </a:r>
            <a:endParaRPr lang="en-US" sz="2200" b="1" dirty="0"/>
          </a:p>
          <a:p>
            <a:r>
              <a:rPr lang="en-US" sz="2200" b="1" dirty="0">
                <a:solidFill>
                  <a:srgbClr val="000000"/>
                </a:solidFill>
              </a:rPr>
              <a:t>PRR – Product Release Review</a:t>
            </a:r>
            <a:endParaRPr lang="en-US" sz="2200" b="1" dirty="0"/>
          </a:p>
          <a:p>
            <a:r>
              <a:rPr lang="en-US" sz="2200" b="1" dirty="0">
                <a:solidFill>
                  <a:srgbClr val="000000"/>
                </a:solidFill>
              </a:rPr>
              <a:t>IPR – Installation Plan Review</a:t>
            </a:r>
            <a:r>
              <a:rPr lang="en-US" sz="2200" b="1" dirty="0"/>
              <a:t> </a:t>
            </a:r>
          </a:p>
        </p:txBody>
      </p:sp>
      <p:sp>
        <p:nvSpPr>
          <p:cNvPr id="60422" name="WordArt 6"/>
          <p:cNvSpPr>
            <a:spLocks noChangeArrowheads="1" noChangeShapeType="1" noTextEdit="1"/>
          </p:cNvSpPr>
          <p:nvPr/>
        </p:nvSpPr>
        <p:spPr bwMode="auto">
          <a:xfrm>
            <a:off x="1838325" y="508000"/>
            <a:ext cx="5438775" cy="1120775"/>
          </a:xfrm>
          <a:prstGeom prst="rect">
            <a:avLst/>
          </a:prstGeom>
        </p:spPr>
        <p:txBody>
          <a:bodyPr wrap="none" fromWordArt="1">
            <a:prstTxWarp prst="textPlain">
              <a:avLst>
                <a:gd name="adj" fmla="val 50000"/>
              </a:avLst>
            </a:prstTxWarp>
          </a:bodyPr>
          <a:lstStyle/>
          <a:p>
            <a:pPr algn="ctr"/>
            <a:r>
              <a:rPr lang="en-US" sz="3600" kern="10" dirty="0" smtClean="0">
                <a:ln w="12700">
                  <a:solidFill>
                    <a:srgbClr val="000000"/>
                  </a:solidFill>
                  <a:round/>
                  <a:headEnd/>
                  <a:tailEnd/>
                </a:ln>
                <a:latin typeface="+mj-lt"/>
              </a:rPr>
              <a:t>Some common</a:t>
            </a:r>
          </a:p>
          <a:p>
            <a:pPr algn="ctr"/>
            <a:r>
              <a:rPr lang="en-US" sz="3600" kern="10" dirty="0" smtClean="0">
                <a:ln w="12700">
                  <a:solidFill>
                    <a:srgbClr val="000000"/>
                  </a:solidFill>
                  <a:round/>
                  <a:headEnd/>
                  <a:tailEnd/>
                </a:ln>
                <a:latin typeface="+mj-lt"/>
              </a:rPr>
              <a:t>reviews  </a:t>
            </a:r>
            <a:endParaRPr lang="ar-SA" sz="3600" kern="10" dirty="0">
              <a:ln w="12700">
                <a:solidFill>
                  <a:srgbClr val="000000"/>
                </a:solidFill>
                <a:round/>
                <a:headEnd/>
                <a:tailEnd/>
              </a:ln>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685800" y="609600"/>
            <a:ext cx="7772400" cy="803176"/>
          </a:xfrm>
        </p:spPr>
        <p:txBody>
          <a:bodyPr>
            <a:normAutofit fontScale="90000"/>
          </a:bodyPr>
          <a:lstStyle/>
          <a:p>
            <a:pPr eaLnBrk="1" fontAlgn="auto" hangingPunct="1">
              <a:spcAft>
                <a:spcPts val="0"/>
              </a:spcAft>
              <a:defRPr/>
            </a:pPr>
            <a:r>
              <a:rPr lang="en-US" dirty="0" smtClean="0">
                <a:cs typeface="Andalus" pitchFamily="18" charset="-78"/>
              </a:rPr>
              <a:t>Quality </a:t>
            </a:r>
            <a:r>
              <a:rPr lang="en-US" dirty="0" smtClean="0">
                <a:cs typeface="Andalus" pitchFamily="18" charset="-78"/>
              </a:rPr>
              <a:t>Control Review types</a:t>
            </a:r>
            <a:r>
              <a:rPr lang="en-US" dirty="0" smtClean="0">
                <a:cs typeface="Andalus" pitchFamily="18" charset="-78"/>
              </a:rPr>
              <a:t/>
            </a:r>
            <a:br>
              <a:rPr lang="en-US" dirty="0" smtClean="0">
                <a:cs typeface="Andalus" pitchFamily="18" charset="-78"/>
              </a:rPr>
            </a:br>
            <a:endParaRPr lang="en-US" dirty="0" smtClean="0"/>
          </a:p>
        </p:txBody>
      </p:sp>
      <p:sp>
        <p:nvSpPr>
          <p:cNvPr id="10243" name="Content Placeholder 2"/>
          <p:cNvSpPr>
            <a:spLocks noGrp="1"/>
          </p:cNvSpPr>
          <p:nvPr>
            <p:ph idx="1"/>
          </p:nvPr>
        </p:nvSpPr>
        <p:spPr>
          <a:xfrm>
            <a:off x="251520" y="1981200"/>
            <a:ext cx="8712968" cy="4114800"/>
          </a:xfrm>
        </p:spPr>
        <p:txBody>
          <a:bodyPr/>
          <a:lstStyle/>
          <a:p>
            <a:r>
              <a:rPr lang="en-US" dirty="0" smtClean="0"/>
              <a:t>The main technique for achieving </a:t>
            </a:r>
            <a:r>
              <a:rPr lang="en-US" dirty="0" smtClean="0"/>
              <a:t>quality control </a:t>
            </a:r>
            <a:r>
              <a:rPr lang="en-US" dirty="0" smtClean="0"/>
              <a:t>is the software </a:t>
            </a:r>
            <a:r>
              <a:rPr lang="en-US" dirty="0" smtClean="0">
                <a:solidFill>
                  <a:schemeClr val="accent2"/>
                </a:solidFill>
              </a:rPr>
              <a:t>checklist,</a:t>
            </a:r>
            <a:r>
              <a:rPr lang="en-US" dirty="0" smtClean="0"/>
              <a:t> </a:t>
            </a:r>
            <a:r>
              <a:rPr lang="en-US" dirty="0" smtClean="0">
                <a:solidFill>
                  <a:schemeClr val="accent2"/>
                </a:solidFill>
              </a:rPr>
              <a:t>walkthrough and inspection</a:t>
            </a:r>
            <a:r>
              <a:rPr lang="en-US" dirty="0" smtClean="0"/>
              <a:t>.</a:t>
            </a:r>
          </a:p>
          <a:p>
            <a:r>
              <a:rPr lang="en-US" dirty="0" smtClean="0"/>
              <a:t>These are different types of </a:t>
            </a:r>
            <a:r>
              <a:rPr lang="en-US" dirty="0" smtClean="0">
                <a:solidFill>
                  <a:srgbClr val="FF0000"/>
                </a:solidFill>
              </a:rPr>
              <a:t>reviews </a:t>
            </a:r>
          </a:p>
          <a:p>
            <a:pPr eaLnBrk="1" hangingPunct="1">
              <a:buFontTx/>
              <a:buNone/>
            </a:pPr>
            <a:endParaRPr lang="en-US" sz="800" dirty="0" smtClean="0"/>
          </a:p>
          <a:p>
            <a:r>
              <a:rPr lang="en-US" dirty="0" smtClean="0">
                <a:solidFill>
                  <a:schemeClr val="accent2"/>
                </a:solidFill>
              </a:rPr>
              <a:t>Walkthrough</a:t>
            </a:r>
            <a:r>
              <a:rPr lang="en-US" dirty="0" smtClean="0"/>
              <a:t> is an informal review performed by peers. It need no prior preparation.</a:t>
            </a:r>
            <a:endParaRPr lang="en-US" dirty="0" smtClean="0">
              <a:solidFill>
                <a:srgbClr val="FFC000"/>
              </a:solidFill>
            </a:endParaRPr>
          </a:p>
          <a:p>
            <a:pPr eaLnBrk="1" hangingPunct="1"/>
            <a:r>
              <a:rPr lang="en-US" dirty="0" smtClean="0">
                <a:solidFill>
                  <a:schemeClr val="accent2"/>
                </a:solidFill>
              </a:rPr>
              <a:t>Checklists</a:t>
            </a:r>
            <a:r>
              <a:rPr lang="en-US" dirty="0" smtClean="0"/>
              <a:t> are list of items that should be checked during the review.  </a:t>
            </a:r>
          </a:p>
          <a:p>
            <a:pPr eaLnBrk="1" hangingPunct="1">
              <a:buFontTx/>
              <a:buNone/>
            </a:pPr>
            <a:endParaRPr lang="en-US" sz="800" dirty="0" smtClean="0"/>
          </a:p>
          <a:p>
            <a:pPr eaLnBrk="1" hangingPunct="1"/>
            <a:endParaRPr lang="en-US" dirty="0" smtClean="0"/>
          </a:p>
        </p:txBody>
      </p:sp>
      <p:sp>
        <p:nvSpPr>
          <p:cNvPr id="34820" name="Slide Number Placeholder 3"/>
          <p:cNvSpPr>
            <a:spLocks noGrp="1"/>
          </p:cNvSpPr>
          <p:nvPr>
            <p:ph type="sldNum" sz="quarter" idx="4294967295"/>
          </p:nvPr>
        </p:nvSpPr>
        <p:spPr>
          <a:xfrm>
            <a:off x="7924800" y="6416675"/>
            <a:ext cx="762000" cy="365125"/>
          </a:xfrm>
          <a:prstGeom prst="rect">
            <a:avLst/>
          </a:prstGeom>
        </p:spPr>
        <p:txBody>
          <a:bodyPr/>
          <a:lstStyle/>
          <a:p>
            <a:pPr>
              <a:defRPr/>
            </a:pPr>
            <a:fld id="{A8CE86AD-38FB-40F0-85BB-FCEC724321FC}" type="slidenum">
              <a:rPr lang="en-US"/>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Walkthrough</a:t>
            </a:r>
            <a:endParaRPr lang="en-US" dirty="0"/>
          </a:p>
        </p:txBody>
      </p:sp>
      <p:sp>
        <p:nvSpPr>
          <p:cNvPr id="3" name="Content Placeholder 2"/>
          <p:cNvSpPr>
            <a:spLocks noGrp="1"/>
          </p:cNvSpPr>
          <p:nvPr>
            <p:ph idx="1"/>
          </p:nvPr>
        </p:nvSpPr>
        <p:spPr/>
        <p:txBody>
          <a:bodyPr/>
          <a:lstStyle/>
          <a:p>
            <a:r>
              <a:rPr lang="en-US" sz="2800" dirty="0" smtClean="0"/>
              <a:t>In Walkthrough a piece of work is given to one or more colleague</a:t>
            </a:r>
          </a:p>
          <a:p>
            <a:r>
              <a:rPr lang="en-US" sz="2800" dirty="0" smtClean="0"/>
              <a:t>They review that work and give their comments in order to enhance the job</a:t>
            </a:r>
          </a:p>
          <a:p>
            <a:r>
              <a:rPr lang="en-US" sz="2800" dirty="0" smtClean="0"/>
              <a:t>Comments are usually in terms of problems detected or suggestions for further improvement</a:t>
            </a:r>
          </a:p>
          <a:p>
            <a:r>
              <a:rPr lang="en-US" sz="2800" dirty="0" smtClean="0"/>
              <a:t>Walkthrough is informal and hence these comments might not be made</a:t>
            </a:r>
            <a:endParaRPr lang="en-US" sz="2800" dirty="0"/>
          </a:p>
        </p:txBody>
      </p:sp>
    </p:spTree>
    <p:extLst>
      <p:ext uri="{BB962C8B-B14F-4D97-AF65-F5344CB8AC3E}">
        <p14:creationId xmlns:p14="http://schemas.microsoft.com/office/powerpoint/2010/main" val="2134210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28600" y="274638"/>
            <a:ext cx="8458200" cy="1143000"/>
          </a:xfrm>
        </p:spPr>
        <p:txBody>
          <a:bodyPr/>
          <a:lstStyle/>
          <a:p>
            <a:pPr eaLnBrk="1" fontAlgn="auto" hangingPunct="1">
              <a:spcAft>
                <a:spcPts val="0"/>
              </a:spcAft>
              <a:defRPr/>
            </a:pPr>
            <a:r>
              <a:rPr lang="en-US" dirty="0" smtClean="0">
                <a:cs typeface="Andalus" pitchFamily="18" charset="-78"/>
              </a:rPr>
              <a:t>Quality Plan</a:t>
            </a:r>
            <a:endParaRPr lang="en-GB" dirty="0" smtClean="0">
              <a:cs typeface="Andalus" pitchFamily="18" charset="-78"/>
            </a:endParaRPr>
          </a:p>
        </p:txBody>
      </p:sp>
      <p:sp>
        <p:nvSpPr>
          <p:cNvPr id="32771" name="Content Placeholder 2"/>
          <p:cNvSpPr>
            <a:spLocks noGrp="1"/>
          </p:cNvSpPr>
          <p:nvPr>
            <p:ph idx="1"/>
          </p:nvPr>
        </p:nvSpPr>
        <p:spPr/>
        <p:txBody>
          <a:bodyPr>
            <a:noAutofit/>
          </a:bodyPr>
          <a:lstStyle/>
          <a:p>
            <a:pPr marL="548640" indent="-411480" eaLnBrk="1" fontAlgn="auto" hangingPunct="1">
              <a:spcAft>
                <a:spcPts val="0"/>
              </a:spcAft>
              <a:buClr>
                <a:schemeClr val="tx1">
                  <a:shade val="95000"/>
                </a:schemeClr>
              </a:buClr>
              <a:buNone/>
              <a:defRPr/>
            </a:pPr>
            <a:r>
              <a:rPr lang="en-US" sz="4800" dirty="0" smtClean="0">
                <a:solidFill>
                  <a:srgbClr val="FF0000"/>
                </a:solidFill>
              </a:rPr>
              <a:t>Quality plan </a:t>
            </a:r>
            <a:r>
              <a:rPr lang="en-US" sz="4800" b="1" dirty="0" smtClean="0"/>
              <a:t>Defines the Quality goals and activities performed to ensure the satisfaction of these goals.</a:t>
            </a:r>
            <a:endParaRPr lang="en-US" sz="4800" dirty="0" smtClean="0"/>
          </a:p>
          <a:p>
            <a:pPr marL="1133856" lvl="2" eaLnBrk="1" fontAlgn="auto" hangingPunct="1">
              <a:spcAft>
                <a:spcPts val="0"/>
              </a:spcAft>
              <a:buFont typeface="Wingdings"/>
              <a:buNone/>
              <a:defRPr/>
            </a:pPr>
            <a:r>
              <a:rPr lang="en-US" sz="4800" dirty="0" smtClean="0"/>
              <a:t> </a:t>
            </a:r>
          </a:p>
        </p:txBody>
      </p:sp>
      <p:sp>
        <p:nvSpPr>
          <p:cNvPr id="32772" name="Slide Number Placeholder 3"/>
          <p:cNvSpPr>
            <a:spLocks noGrp="1"/>
          </p:cNvSpPr>
          <p:nvPr>
            <p:ph type="sldNum" sz="quarter" idx="4294967295"/>
          </p:nvPr>
        </p:nvSpPr>
        <p:spPr>
          <a:xfrm>
            <a:off x="7924800" y="6416675"/>
            <a:ext cx="762000" cy="365125"/>
          </a:xfrm>
          <a:prstGeom prst="rect">
            <a:avLst/>
          </a:prstGeom>
        </p:spPr>
        <p:txBody>
          <a:bodyPr/>
          <a:lstStyle/>
          <a:p>
            <a:pPr>
              <a:defRPr/>
            </a:pPr>
            <a:fld id="{696DCC7D-3829-4CC4-A889-07EEAA3EAC80}"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a:t>
            </a:r>
            <a:endParaRPr lang="en-US" dirty="0"/>
          </a:p>
        </p:txBody>
      </p:sp>
      <p:sp>
        <p:nvSpPr>
          <p:cNvPr id="3" name="Content Placeholder 2"/>
          <p:cNvSpPr>
            <a:spLocks noGrp="1"/>
          </p:cNvSpPr>
          <p:nvPr>
            <p:ph idx="1"/>
          </p:nvPr>
        </p:nvSpPr>
        <p:spPr/>
        <p:txBody>
          <a:bodyPr/>
          <a:lstStyle/>
          <a:p>
            <a:r>
              <a:rPr lang="en-US" dirty="0" smtClean="0"/>
              <a:t>Inspection is the most formal review type</a:t>
            </a:r>
          </a:p>
          <a:p>
            <a:r>
              <a:rPr lang="en-US" dirty="0" smtClean="0"/>
              <a:t>In an inspection a piece of document is given to  group of inspector in advance </a:t>
            </a:r>
            <a:r>
              <a:rPr lang="en-US" dirty="0"/>
              <a:t>with the specific intent of finding errors in it</a:t>
            </a:r>
            <a:r>
              <a:rPr lang="en-US" dirty="0" smtClean="0"/>
              <a:t>.</a:t>
            </a:r>
          </a:p>
          <a:p>
            <a:r>
              <a:rPr lang="en-US" dirty="0" smtClean="0"/>
              <a:t>The inspection group usually includes:</a:t>
            </a:r>
          </a:p>
          <a:p>
            <a:pPr lvl="2"/>
            <a:r>
              <a:rPr lang="en-US" b="1" dirty="0" smtClean="0"/>
              <a:t>Moderator</a:t>
            </a:r>
            <a:r>
              <a:rPr lang="en-US" dirty="0"/>
              <a:t> - leads the inspection, schedules meetings, controls the meetings, reports inspection results, and follows up on rework issues. </a:t>
            </a:r>
            <a:r>
              <a:rPr lang="en-US" dirty="0" smtClean="0"/>
              <a:t> each  </a:t>
            </a:r>
            <a:endParaRPr lang="en-US" dirty="0"/>
          </a:p>
          <a:p>
            <a:endParaRPr lang="en-US" dirty="0"/>
          </a:p>
        </p:txBody>
      </p:sp>
    </p:spTree>
    <p:extLst>
      <p:ext uri="{BB962C8B-B14F-4D97-AF65-F5344CB8AC3E}">
        <p14:creationId xmlns:p14="http://schemas.microsoft.com/office/powerpoint/2010/main" val="4264828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Inspection</a:t>
            </a:r>
          </a:p>
        </p:txBody>
      </p:sp>
      <p:sp>
        <p:nvSpPr>
          <p:cNvPr id="3" name="Content Placeholder 2"/>
          <p:cNvSpPr>
            <a:spLocks noGrp="1"/>
          </p:cNvSpPr>
          <p:nvPr>
            <p:ph idx="1"/>
          </p:nvPr>
        </p:nvSpPr>
        <p:spPr/>
        <p:txBody>
          <a:bodyPr/>
          <a:lstStyle/>
          <a:p>
            <a:pPr lvl="2"/>
            <a:r>
              <a:rPr lang="en-US" b="1" dirty="0"/>
              <a:t>Author</a:t>
            </a:r>
            <a:r>
              <a:rPr lang="en-US" dirty="0"/>
              <a:t> - created or maintains the work product being inspected. The author may answer questions asked about the product during the inspection, and he also looks for defects. The author cannot serve as moderator, reader, or recorder.</a:t>
            </a:r>
          </a:p>
          <a:p>
            <a:pPr lvl="2"/>
            <a:r>
              <a:rPr lang="en-US" b="1" dirty="0"/>
              <a:t>Reader</a:t>
            </a:r>
            <a:r>
              <a:rPr lang="en-US" dirty="0"/>
              <a:t> - describes the sections of the work product to the team as they proceed through the inspection. The reader may paraphrase what is happening in the product, such as describing what a section of code is supposed to do, but he does not usually read the product verbatim.</a:t>
            </a:r>
          </a:p>
          <a:p>
            <a:endParaRPr lang="en-US" dirty="0"/>
          </a:p>
        </p:txBody>
      </p:sp>
    </p:spTree>
    <p:extLst>
      <p:ext uri="{BB962C8B-B14F-4D97-AF65-F5344CB8AC3E}">
        <p14:creationId xmlns:p14="http://schemas.microsoft.com/office/powerpoint/2010/main" val="33013748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Inspection</a:t>
            </a:r>
          </a:p>
        </p:txBody>
      </p:sp>
      <p:sp>
        <p:nvSpPr>
          <p:cNvPr id="3" name="Content Placeholder 2"/>
          <p:cNvSpPr>
            <a:spLocks noGrp="1"/>
          </p:cNvSpPr>
          <p:nvPr>
            <p:ph idx="1"/>
          </p:nvPr>
        </p:nvSpPr>
        <p:spPr/>
        <p:txBody>
          <a:bodyPr/>
          <a:lstStyle/>
          <a:p>
            <a:pPr lvl="2"/>
            <a:r>
              <a:rPr lang="en-US" b="1" dirty="0"/>
              <a:t>Inspector</a:t>
            </a:r>
            <a:r>
              <a:rPr lang="en-US" dirty="0"/>
              <a:t> - attempts to find errors in the product. All participants actually are acting as inspectors, in addition to any other responsibilities. </a:t>
            </a:r>
            <a:r>
              <a:rPr lang="en-US" dirty="0" smtClean="0"/>
              <a:t> </a:t>
            </a:r>
            <a:endParaRPr lang="en-US" dirty="0"/>
          </a:p>
          <a:p>
            <a:endParaRPr lang="en-US" dirty="0"/>
          </a:p>
        </p:txBody>
      </p:sp>
    </p:spTree>
    <p:extLst>
      <p:ext uri="{BB962C8B-B14F-4D97-AF65-F5344CB8AC3E}">
        <p14:creationId xmlns:p14="http://schemas.microsoft.com/office/powerpoint/2010/main" val="36622285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 and walkthrough</a:t>
            </a:r>
            <a:endParaRPr lang="en-US" dirty="0"/>
          </a:p>
        </p:txBody>
      </p:sp>
      <p:sp>
        <p:nvSpPr>
          <p:cNvPr id="3" name="Content Placeholder 2"/>
          <p:cNvSpPr>
            <a:spLocks noGrp="1"/>
          </p:cNvSpPr>
          <p:nvPr>
            <p:ph idx="1"/>
          </p:nvPr>
        </p:nvSpPr>
        <p:spPr/>
        <p:txBody>
          <a:bodyPr/>
          <a:lstStyle/>
          <a:p>
            <a:r>
              <a:rPr lang="en-US" dirty="0" smtClean="0"/>
              <a:t>Inspections and walkthroughs are primarily intended to discover defects in software code or documentation..</a:t>
            </a:r>
          </a:p>
          <a:p>
            <a:r>
              <a:rPr lang="en-US" altLang="en-US" dirty="0"/>
              <a:t>Inspections </a:t>
            </a:r>
            <a:r>
              <a:rPr lang="en-US" altLang="en-US" dirty="0" smtClean="0"/>
              <a:t>and walkthrough can </a:t>
            </a:r>
            <a:r>
              <a:rPr lang="en-US" altLang="en-US" dirty="0"/>
              <a:t>be held a various points in development </a:t>
            </a:r>
            <a:r>
              <a:rPr lang="en-US" altLang="en-US" dirty="0" smtClean="0"/>
              <a:t>process.</a:t>
            </a:r>
          </a:p>
          <a:p>
            <a:r>
              <a:rPr lang="en-US" altLang="en-US" dirty="0"/>
              <a:t>Inspections and </a:t>
            </a:r>
            <a:r>
              <a:rPr lang="en-US" altLang="en-US" dirty="0" smtClean="0"/>
              <a:t>walkthrough have proven to be very successful tools for improving software quality</a:t>
            </a:r>
            <a:endParaRPr lang="en-US" altLang="en-US" dirty="0"/>
          </a:p>
          <a:p>
            <a:endParaRPr lang="en-US" dirty="0" smtClean="0"/>
          </a:p>
          <a:p>
            <a:endParaRPr lang="en-US" dirty="0"/>
          </a:p>
        </p:txBody>
      </p:sp>
    </p:spTree>
    <p:extLst>
      <p:ext uri="{BB962C8B-B14F-4D97-AF65-F5344CB8AC3E}">
        <p14:creationId xmlns:p14="http://schemas.microsoft.com/office/powerpoint/2010/main" val="2200596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Checklists</a:t>
            </a:r>
            <a:endParaRPr lang="en-US" dirty="0"/>
          </a:p>
        </p:txBody>
      </p:sp>
      <p:sp>
        <p:nvSpPr>
          <p:cNvPr id="3" name="Content Placeholder 2"/>
          <p:cNvSpPr>
            <a:spLocks noGrp="1"/>
          </p:cNvSpPr>
          <p:nvPr>
            <p:ph idx="1"/>
          </p:nvPr>
        </p:nvSpPr>
        <p:spPr/>
        <p:txBody>
          <a:bodyPr/>
          <a:lstStyle/>
          <a:p>
            <a:pPr>
              <a:lnSpc>
                <a:spcPct val="90000"/>
              </a:lnSpc>
            </a:pPr>
            <a:r>
              <a:rPr lang="en-US" altLang="en-US" sz="2000" dirty="0" smtClean="0"/>
              <a:t>Check lists are useful </a:t>
            </a:r>
            <a:r>
              <a:rPr lang="en-US" altLang="en-US" sz="2000" dirty="0"/>
              <a:t>to support reviews, inspections, walkthroughs</a:t>
            </a:r>
          </a:p>
          <a:p>
            <a:pPr>
              <a:lnSpc>
                <a:spcPct val="90000"/>
              </a:lnSpc>
            </a:pPr>
            <a:r>
              <a:rPr lang="en-US" altLang="en-US" sz="2000" dirty="0"/>
              <a:t>Expertise is captured in a list format</a:t>
            </a:r>
          </a:p>
          <a:p>
            <a:pPr lvl="1">
              <a:lnSpc>
                <a:spcPct val="90000"/>
              </a:lnSpc>
            </a:pPr>
            <a:r>
              <a:rPr lang="en-US" altLang="en-US" sz="1800" dirty="0"/>
              <a:t>Less experienced people can use</a:t>
            </a:r>
          </a:p>
          <a:p>
            <a:pPr lvl="2">
              <a:lnSpc>
                <a:spcPct val="90000"/>
              </a:lnSpc>
            </a:pPr>
            <a:r>
              <a:rPr lang="en-US" altLang="en-US" sz="1600" dirty="0"/>
              <a:t>Straightforward to use (each check should be clear, simple to assess/apply) </a:t>
            </a:r>
          </a:p>
          <a:p>
            <a:pPr lvl="1">
              <a:lnSpc>
                <a:spcPct val="90000"/>
              </a:lnSpc>
            </a:pPr>
            <a:r>
              <a:rPr lang="en-US" altLang="en-US" sz="1800" dirty="0"/>
              <a:t>Improve consistency of assessments</a:t>
            </a:r>
          </a:p>
          <a:p>
            <a:endParaRPr lang="en-US" dirty="0"/>
          </a:p>
        </p:txBody>
      </p:sp>
    </p:spTree>
    <p:extLst>
      <p:ext uri="{BB962C8B-B14F-4D97-AF65-F5344CB8AC3E}">
        <p14:creationId xmlns:p14="http://schemas.microsoft.com/office/powerpoint/2010/main" val="2130179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fontScale="90000"/>
          </a:bodyPr>
          <a:lstStyle/>
          <a:p>
            <a:pPr eaLnBrk="1" fontAlgn="auto" hangingPunct="1">
              <a:spcAft>
                <a:spcPts val="0"/>
              </a:spcAft>
              <a:defRPr/>
            </a:pPr>
            <a:r>
              <a:rPr lang="en-US" dirty="0" smtClean="0">
                <a:latin typeface="Andalus" pitchFamily="18" charset="-78"/>
                <a:cs typeface="Andalus" pitchFamily="18" charset="-78"/>
              </a:rPr>
              <a:t>Quality Control</a:t>
            </a:r>
            <a:br>
              <a:rPr lang="en-US" dirty="0" smtClean="0">
                <a:latin typeface="Andalus" pitchFamily="18" charset="-78"/>
                <a:cs typeface="Andalus" pitchFamily="18" charset="-78"/>
              </a:rPr>
            </a:br>
            <a:r>
              <a:rPr lang="en-US" dirty="0" smtClean="0">
                <a:latin typeface="Andalus" pitchFamily="18" charset="-78"/>
                <a:cs typeface="Andalus" pitchFamily="18" charset="-78"/>
              </a:rPr>
              <a:t>walkthrough and Checklist</a:t>
            </a:r>
            <a:endParaRPr lang="en-US" dirty="0" smtClean="0"/>
          </a:p>
        </p:txBody>
      </p:sp>
      <p:sp>
        <p:nvSpPr>
          <p:cNvPr id="10243" name="Content Placeholder 2"/>
          <p:cNvSpPr>
            <a:spLocks noGrp="1"/>
          </p:cNvSpPr>
          <p:nvPr>
            <p:ph idx="1"/>
          </p:nvPr>
        </p:nvSpPr>
        <p:spPr>
          <a:xfrm>
            <a:off x="251520" y="1981200"/>
            <a:ext cx="8712968" cy="4114800"/>
          </a:xfrm>
        </p:spPr>
        <p:txBody>
          <a:bodyPr/>
          <a:lstStyle/>
          <a:p>
            <a:pPr eaLnBrk="1" hangingPunct="1"/>
            <a:endParaRPr lang="en-US" dirty="0" smtClean="0"/>
          </a:p>
          <a:p>
            <a:pPr eaLnBrk="1" hangingPunct="1"/>
            <a:r>
              <a:rPr lang="en-US" dirty="0" smtClean="0">
                <a:solidFill>
                  <a:schemeClr val="accent2"/>
                </a:solidFill>
              </a:rPr>
              <a:t>Inspection</a:t>
            </a:r>
            <a:r>
              <a:rPr lang="en-US" dirty="0" smtClean="0"/>
              <a:t> is a formal type of review. It requires preparation on the part the review team members before the inspection meeting takes place. A </a:t>
            </a:r>
            <a:r>
              <a:rPr lang="en-US" dirty="0" smtClean="0">
                <a:solidFill>
                  <a:schemeClr val="accent2"/>
                </a:solidFill>
              </a:rPr>
              <a:t>follow- up </a:t>
            </a:r>
            <a:r>
              <a:rPr lang="en-US" dirty="0" smtClean="0"/>
              <a:t>stage is also a requirement of the inspection. This ensures that any re-working is carried out correctly.</a:t>
            </a:r>
          </a:p>
          <a:p>
            <a:pPr eaLnBrk="1" hangingPunct="1">
              <a:buFontTx/>
              <a:buNone/>
            </a:pPr>
            <a:endParaRPr lang="en-US" sz="800" dirty="0" smtClean="0"/>
          </a:p>
          <a:p>
            <a:pPr eaLnBrk="1" hangingPunct="1"/>
            <a:endParaRPr lang="en-US" dirty="0" smtClean="0"/>
          </a:p>
        </p:txBody>
      </p:sp>
      <p:sp>
        <p:nvSpPr>
          <p:cNvPr id="34820" name="Slide Number Placeholder 3"/>
          <p:cNvSpPr>
            <a:spLocks noGrp="1"/>
          </p:cNvSpPr>
          <p:nvPr>
            <p:ph type="sldNum" sz="quarter" idx="4294967295"/>
          </p:nvPr>
        </p:nvSpPr>
        <p:spPr>
          <a:xfrm>
            <a:off x="7924800" y="6416675"/>
            <a:ext cx="762000" cy="365125"/>
          </a:xfrm>
          <a:prstGeom prst="rect">
            <a:avLst/>
          </a:prstGeom>
        </p:spPr>
        <p:txBody>
          <a:bodyPr/>
          <a:lstStyle/>
          <a:p>
            <a:pPr>
              <a:defRPr/>
            </a:pPr>
            <a:fld id="{A8CE86AD-38FB-40F0-85BB-FCEC724321FC}" type="slidenum">
              <a:rPr lang="en-US"/>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fontScale="90000"/>
          </a:bodyPr>
          <a:lstStyle/>
          <a:p>
            <a:pPr eaLnBrk="1" fontAlgn="auto" hangingPunct="1">
              <a:spcAft>
                <a:spcPts val="0"/>
              </a:spcAft>
              <a:defRPr/>
            </a:pPr>
            <a:r>
              <a:rPr lang="en-US" dirty="0" smtClean="0">
                <a:latin typeface="Andalus" pitchFamily="18" charset="-78"/>
                <a:cs typeface="Andalus" pitchFamily="18" charset="-78"/>
              </a:rPr>
              <a:t>Quality Control</a:t>
            </a:r>
            <a:br>
              <a:rPr lang="en-US" dirty="0" smtClean="0">
                <a:latin typeface="Andalus" pitchFamily="18" charset="-78"/>
                <a:cs typeface="Andalus" pitchFamily="18" charset="-78"/>
              </a:rPr>
            </a:br>
            <a:r>
              <a:rPr lang="en-US" dirty="0" smtClean="0">
                <a:latin typeface="Andalus" pitchFamily="18" charset="-78"/>
                <a:cs typeface="Andalus" pitchFamily="18" charset="-78"/>
              </a:rPr>
              <a:t> Checklist for reviewing java code</a:t>
            </a:r>
            <a:endParaRPr lang="en-US" dirty="0" smtClean="0"/>
          </a:p>
        </p:txBody>
      </p:sp>
      <p:sp>
        <p:nvSpPr>
          <p:cNvPr id="11267" name="Content Placeholder 2"/>
          <p:cNvSpPr>
            <a:spLocks noGrp="1"/>
          </p:cNvSpPr>
          <p:nvPr>
            <p:ph idx="1"/>
          </p:nvPr>
        </p:nvSpPr>
        <p:spPr>
          <a:xfrm>
            <a:off x="457200" y="1828800"/>
            <a:ext cx="8229600" cy="4525963"/>
          </a:xfrm>
        </p:spPr>
        <p:txBody>
          <a:bodyPr/>
          <a:lstStyle/>
          <a:p>
            <a:pPr eaLnBrk="1" hangingPunct="1">
              <a:buFontTx/>
              <a:buNone/>
            </a:pPr>
            <a:r>
              <a:rPr lang="en-US" dirty="0" smtClean="0"/>
              <a:t>Check list for java code:</a:t>
            </a:r>
          </a:p>
          <a:p>
            <a:pPr eaLnBrk="1" hangingPunct="1">
              <a:buFontTx/>
              <a:buNone/>
            </a:pPr>
            <a:endParaRPr lang="en-US" sz="1200" dirty="0" smtClean="0"/>
          </a:p>
          <a:p>
            <a:pPr eaLnBrk="1" hangingPunct="1"/>
            <a:r>
              <a:rPr lang="en-US" sz="3600" i="1" dirty="0" smtClean="0">
                <a:solidFill>
                  <a:srgbClr val="0070C0"/>
                </a:solidFill>
              </a:rPr>
              <a:t>are any while or if conditions closed with semicolon “;”  ?</a:t>
            </a:r>
          </a:p>
          <a:p>
            <a:pPr eaLnBrk="1" hangingPunct="1"/>
            <a:r>
              <a:rPr lang="en-US" sz="3600" i="1" dirty="0" smtClean="0">
                <a:solidFill>
                  <a:srgbClr val="0070C0"/>
                </a:solidFill>
              </a:rPr>
              <a:t>are all variables declared ?</a:t>
            </a:r>
          </a:p>
          <a:p>
            <a:pPr eaLnBrk="1" hangingPunct="1"/>
            <a:r>
              <a:rPr lang="en-US" sz="3600" i="1" dirty="0" smtClean="0">
                <a:solidFill>
                  <a:srgbClr val="0070C0"/>
                </a:solidFill>
              </a:rPr>
              <a:t>does every ‘‘{’’ have a matching ‘‘}’’?</a:t>
            </a:r>
          </a:p>
          <a:p>
            <a:pPr eaLnBrk="1" hangingPunct="1"/>
            <a:r>
              <a:rPr lang="en-US" sz="3600" i="1" dirty="0" smtClean="0">
                <a:solidFill>
                  <a:srgbClr val="0070C0"/>
                </a:solidFill>
              </a:rPr>
              <a:t>does every equality comparison have a double ‘‘=’’?</a:t>
            </a:r>
          </a:p>
        </p:txBody>
      </p:sp>
      <p:sp>
        <p:nvSpPr>
          <p:cNvPr id="35844" name="Slide Number Placeholder 3"/>
          <p:cNvSpPr>
            <a:spLocks noGrp="1"/>
          </p:cNvSpPr>
          <p:nvPr>
            <p:ph type="sldNum" sz="quarter" idx="4294967295"/>
          </p:nvPr>
        </p:nvSpPr>
        <p:spPr>
          <a:xfrm>
            <a:off x="7924800" y="6416675"/>
            <a:ext cx="762000" cy="365125"/>
          </a:xfrm>
          <a:prstGeom prst="rect">
            <a:avLst/>
          </a:prstGeom>
        </p:spPr>
        <p:txBody>
          <a:bodyPr/>
          <a:lstStyle/>
          <a:p>
            <a:pPr>
              <a:defRPr/>
            </a:pPr>
            <a:fld id="{EA56AFDD-6161-4B49-B2DF-7C7DF4CAA912}" type="slidenum">
              <a:rPr lang="en-US"/>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fontScale="90000"/>
          </a:bodyPr>
          <a:lstStyle/>
          <a:p>
            <a:pPr eaLnBrk="1" fontAlgn="auto" hangingPunct="1">
              <a:spcAft>
                <a:spcPts val="0"/>
              </a:spcAft>
              <a:defRPr/>
            </a:pPr>
            <a:r>
              <a:rPr lang="en-US" dirty="0" smtClean="0">
                <a:latin typeface="Andalus" pitchFamily="18" charset="-78"/>
                <a:cs typeface="Andalus" pitchFamily="18" charset="-78"/>
              </a:rPr>
              <a:t>Quality Control</a:t>
            </a:r>
            <a:br>
              <a:rPr lang="en-US" dirty="0" smtClean="0">
                <a:latin typeface="Andalus" pitchFamily="18" charset="-78"/>
                <a:cs typeface="Andalus" pitchFamily="18" charset="-78"/>
              </a:rPr>
            </a:br>
            <a:r>
              <a:rPr lang="en-US" dirty="0" smtClean="0">
                <a:latin typeface="Andalus" pitchFamily="18" charset="-78"/>
                <a:cs typeface="Andalus" pitchFamily="18" charset="-78"/>
              </a:rPr>
              <a:t> Checklist for reviewing software design</a:t>
            </a:r>
            <a:endParaRPr lang="en-US" dirty="0" smtClean="0"/>
          </a:p>
        </p:txBody>
      </p:sp>
      <p:sp>
        <p:nvSpPr>
          <p:cNvPr id="35843" name="Content Placeholder 2"/>
          <p:cNvSpPr>
            <a:spLocks noGrp="1"/>
          </p:cNvSpPr>
          <p:nvPr>
            <p:ph idx="1"/>
          </p:nvPr>
        </p:nvSpPr>
        <p:spPr>
          <a:xfrm>
            <a:off x="457200" y="1828800"/>
            <a:ext cx="8229600" cy="4525963"/>
          </a:xfrm>
        </p:spPr>
        <p:txBody>
          <a:bodyPr>
            <a:normAutofit lnSpcReduction="10000"/>
          </a:bodyPr>
          <a:lstStyle/>
          <a:p>
            <a:pPr marL="548640" indent="-411480" eaLnBrk="1" fontAlgn="auto" hangingPunct="1">
              <a:spcAft>
                <a:spcPts val="0"/>
              </a:spcAft>
              <a:buClr>
                <a:schemeClr val="tx1">
                  <a:shade val="95000"/>
                </a:schemeClr>
              </a:buClr>
              <a:buFontTx/>
              <a:buNone/>
              <a:defRPr/>
            </a:pPr>
            <a:endParaRPr lang="en-US" dirty="0" smtClean="0"/>
          </a:p>
          <a:p>
            <a:pPr marL="548640" indent="-411480" eaLnBrk="1" fontAlgn="auto" hangingPunct="1">
              <a:spcAft>
                <a:spcPts val="0"/>
              </a:spcAft>
              <a:buClr>
                <a:schemeClr val="tx1">
                  <a:shade val="95000"/>
                </a:schemeClr>
              </a:buClr>
              <a:buFontTx/>
              <a:buNone/>
              <a:defRPr/>
            </a:pPr>
            <a:r>
              <a:rPr lang="en-US" dirty="0" smtClean="0"/>
              <a:t>Check list for reviewing software design:</a:t>
            </a:r>
          </a:p>
          <a:p>
            <a:pPr marL="548640" indent="-411480" eaLnBrk="1" fontAlgn="auto" hangingPunct="1">
              <a:spcAft>
                <a:spcPts val="0"/>
              </a:spcAft>
              <a:buClr>
                <a:schemeClr val="tx1">
                  <a:shade val="95000"/>
                </a:schemeClr>
              </a:buClr>
              <a:buFontTx/>
              <a:buNone/>
              <a:defRPr/>
            </a:pPr>
            <a:endParaRPr lang="en-US" sz="1200" dirty="0" smtClean="0"/>
          </a:p>
          <a:p>
            <a:pPr marL="548640" indent="-411480" eaLnBrk="1" fontAlgn="auto" hangingPunct="1">
              <a:spcAft>
                <a:spcPts val="0"/>
              </a:spcAft>
              <a:buClr>
                <a:schemeClr val="tx1">
                  <a:shade val="95000"/>
                </a:schemeClr>
              </a:buClr>
              <a:buFont typeface="Wingdings 2"/>
              <a:buChar char=""/>
              <a:defRPr/>
            </a:pPr>
            <a:r>
              <a:rPr lang="en-US" sz="2900" i="1" dirty="0" smtClean="0">
                <a:solidFill>
                  <a:schemeClr val="accent2"/>
                </a:solidFill>
              </a:rPr>
              <a:t>Are all significant functions shown in design?</a:t>
            </a:r>
          </a:p>
          <a:p>
            <a:pPr marL="548640" indent="-411480" eaLnBrk="1" fontAlgn="auto" hangingPunct="1">
              <a:spcAft>
                <a:spcPts val="0"/>
              </a:spcAft>
              <a:buClr>
                <a:schemeClr val="tx1">
                  <a:shade val="95000"/>
                </a:schemeClr>
              </a:buClr>
              <a:buFont typeface="Wingdings 2"/>
              <a:buChar char=""/>
              <a:defRPr/>
            </a:pPr>
            <a:r>
              <a:rPr lang="en-US" sz="2900" i="1" dirty="0" smtClean="0">
                <a:solidFill>
                  <a:schemeClr val="accent2"/>
                </a:solidFill>
              </a:rPr>
              <a:t>Are all significant attributes specified in design?</a:t>
            </a:r>
          </a:p>
          <a:p>
            <a:pPr marL="548640" indent="-411480" eaLnBrk="1" fontAlgn="auto" hangingPunct="1">
              <a:spcAft>
                <a:spcPts val="0"/>
              </a:spcAft>
              <a:buClr>
                <a:schemeClr val="tx1">
                  <a:shade val="95000"/>
                </a:schemeClr>
              </a:buClr>
              <a:buFont typeface="Wingdings 2"/>
              <a:buChar char=""/>
              <a:defRPr/>
            </a:pPr>
            <a:r>
              <a:rPr lang="en-US" sz="2900" i="1" dirty="0" smtClean="0">
                <a:solidFill>
                  <a:schemeClr val="accent2"/>
                </a:solidFill>
              </a:rPr>
              <a:t>Are all names related to purpose and type and are they unambiguous?</a:t>
            </a:r>
          </a:p>
          <a:p>
            <a:pPr marL="548640" indent="-411480" eaLnBrk="1" fontAlgn="auto" hangingPunct="1">
              <a:spcAft>
                <a:spcPts val="0"/>
              </a:spcAft>
              <a:buClr>
                <a:schemeClr val="tx1">
                  <a:shade val="95000"/>
                </a:schemeClr>
              </a:buClr>
              <a:buFont typeface="Wingdings 2"/>
              <a:buChar char=""/>
              <a:defRPr/>
            </a:pPr>
            <a:r>
              <a:rPr lang="en-US" sz="2900" i="1" dirty="0" smtClean="0">
                <a:solidFill>
                  <a:schemeClr val="accent2"/>
                </a:solidFill>
              </a:rPr>
              <a:t>Are all relationships between classes specified?</a:t>
            </a:r>
          </a:p>
          <a:p>
            <a:pPr marL="548640" indent="-411480" eaLnBrk="1" fontAlgn="auto" hangingPunct="1">
              <a:spcAft>
                <a:spcPts val="0"/>
              </a:spcAft>
              <a:buClr>
                <a:schemeClr val="tx1">
                  <a:shade val="95000"/>
                </a:schemeClr>
              </a:buClr>
              <a:buFont typeface="Wingdings 2"/>
              <a:buChar char=""/>
              <a:defRPr/>
            </a:pPr>
            <a:r>
              <a:rPr lang="en-US" sz="2900" i="1" dirty="0" smtClean="0">
                <a:solidFill>
                  <a:schemeClr val="accent2"/>
                </a:solidFill>
              </a:rPr>
              <a:t>Do all functions have the data necessary for the function to execute?</a:t>
            </a:r>
          </a:p>
        </p:txBody>
      </p:sp>
      <p:sp>
        <p:nvSpPr>
          <p:cNvPr id="35844" name="Slide Number Placeholder 3"/>
          <p:cNvSpPr>
            <a:spLocks noGrp="1"/>
          </p:cNvSpPr>
          <p:nvPr>
            <p:ph type="sldNum" sz="quarter" idx="4294967295"/>
          </p:nvPr>
        </p:nvSpPr>
        <p:spPr>
          <a:xfrm>
            <a:off x="7924800" y="6416675"/>
            <a:ext cx="762000" cy="365125"/>
          </a:xfrm>
          <a:prstGeom prst="rect">
            <a:avLst/>
          </a:prstGeom>
        </p:spPr>
        <p:txBody>
          <a:bodyPr/>
          <a:lstStyle/>
          <a:p>
            <a:pPr>
              <a:defRPr/>
            </a:pPr>
            <a:fld id="{F09CEAD5-BED6-4CB1-AF2B-68C097C7C2D9}" type="slidenum">
              <a:rPr lang="en-US"/>
              <a:pPr>
                <a:defRPr/>
              </a:pPr>
              <a:t>27</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61" name="Rectangle 13"/>
          <p:cNvSpPr>
            <a:spLocks noGrp="1" noChangeArrowheads="1"/>
          </p:cNvSpPr>
          <p:nvPr>
            <p:ph type="body" idx="1"/>
          </p:nvPr>
        </p:nvSpPr>
        <p:spPr>
          <a:xfrm>
            <a:off x="685800" y="1981200"/>
            <a:ext cx="7772400" cy="4256112"/>
          </a:xfrm>
          <a:ln w="57150">
            <a:solidFill>
              <a:srgbClr val="CC3399"/>
            </a:solidFill>
          </a:ln>
        </p:spPr>
        <p:txBody>
          <a:bodyPr/>
          <a:lstStyle/>
          <a:p>
            <a:pPr marL="720725" indent="-720725">
              <a:lnSpc>
                <a:spcPct val="90000"/>
              </a:lnSpc>
              <a:spcBef>
                <a:spcPct val="0"/>
              </a:spcBef>
              <a:buFontTx/>
              <a:buNone/>
            </a:pPr>
            <a:r>
              <a:rPr lang="en-US" b="1" dirty="0">
                <a:solidFill>
                  <a:srgbClr val="669900"/>
                </a:solidFill>
              </a:rPr>
              <a:t>1</a:t>
            </a:r>
            <a:r>
              <a:rPr lang="en-US" b="1" dirty="0">
                <a:solidFill>
                  <a:srgbClr val="000000"/>
                </a:solidFill>
              </a:rPr>
              <a:t>.</a:t>
            </a:r>
            <a:r>
              <a:rPr lang="en-US" sz="2400" b="1" dirty="0">
                <a:solidFill>
                  <a:srgbClr val="000000"/>
                </a:solidFill>
              </a:rPr>
              <a:t>    </a:t>
            </a:r>
            <a:r>
              <a:rPr lang="en-US" sz="700" b="1" dirty="0">
                <a:solidFill>
                  <a:srgbClr val="000000"/>
                </a:solidFill>
              </a:rPr>
              <a:t>     </a:t>
            </a:r>
            <a:r>
              <a:rPr lang="en-US" b="1" dirty="0">
                <a:solidFill>
                  <a:srgbClr val="669900"/>
                </a:solidFill>
              </a:rPr>
              <a:t>List of quality goals</a:t>
            </a:r>
            <a:endParaRPr lang="en-US" dirty="0">
              <a:solidFill>
                <a:srgbClr val="669900"/>
              </a:solidFill>
            </a:endParaRPr>
          </a:p>
          <a:p>
            <a:pPr marL="720725" indent="-720725">
              <a:lnSpc>
                <a:spcPct val="90000"/>
              </a:lnSpc>
              <a:spcBef>
                <a:spcPct val="0"/>
              </a:spcBef>
              <a:buFontTx/>
              <a:buNone/>
            </a:pPr>
            <a:endParaRPr lang="en-US" b="1" dirty="0" smtClean="0">
              <a:solidFill>
                <a:srgbClr val="FF6600"/>
              </a:solidFill>
            </a:endParaRPr>
          </a:p>
          <a:p>
            <a:pPr marL="720725" indent="-720725">
              <a:lnSpc>
                <a:spcPct val="90000"/>
              </a:lnSpc>
              <a:spcBef>
                <a:spcPct val="0"/>
              </a:spcBef>
              <a:buFontTx/>
              <a:buNone/>
            </a:pPr>
            <a:r>
              <a:rPr lang="en-US" b="1" dirty="0" smtClean="0">
                <a:solidFill>
                  <a:srgbClr val="FF6600"/>
                </a:solidFill>
              </a:rPr>
              <a:t>2</a:t>
            </a:r>
            <a:r>
              <a:rPr lang="en-US" b="1" dirty="0">
                <a:solidFill>
                  <a:srgbClr val="FF6600"/>
                </a:solidFill>
              </a:rPr>
              <a:t>.    Review activities</a:t>
            </a:r>
            <a:endParaRPr lang="en-US" dirty="0">
              <a:solidFill>
                <a:srgbClr val="FF6600"/>
              </a:solidFill>
            </a:endParaRPr>
          </a:p>
          <a:p>
            <a:pPr marL="720725" indent="-720725" eaLnBrk="0" hangingPunct="0">
              <a:lnSpc>
                <a:spcPct val="90000"/>
              </a:lnSpc>
              <a:spcBef>
                <a:spcPct val="0"/>
              </a:spcBef>
              <a:buFontTx/>
              <a:buNone/>
            </a:pPr>
            <a:endParaRPr lang="en-US" b="1" dirty="0" smtClean="0">
              <a:solidFill>
                <a:schemeClr val="accent2"/>
              </a:solidFill>
            </a:endParaRPr>
          </a:p>
          <a:p>
            <a:pPr marL="720725" indent="-720725" eaLnBrk="0" hangingPunct="0">
              <a:lnSpc>
                <a:spcPct val="90000"/>
              </a:lnSpc>
              <a:spcBef>
                <a:spcPct val="0"/>
              </a:spcBef>
              <a:buFontTx/>
              <a:buNone/>
            </a:pPr>
            <a:r>
              <a:rPr lang="en-US" b="1" dirty="0" smtClean="0">
                <a:solidFill>
                  <a:schemeClr val="accent2"/>
                </a:solidFill>
              </a:rPr>
              <a:t>3</a:t>
            </a:r>
            <a:r>
              <a:rPr lang="en-US" b="1" dirty="0">
                <a:solidFill>
                  <a:srgbClr val="000000"/>
                </a:solidFill>
              </a:rPr>
              <a:t>.    </a:t>
            </a:r>
            <a:r>
              <a:rPr lang="en-US" b="1" dirty="0">
                <a:solidFill>
                  <a:schemeClr val="accent2"/>
                </a:solidFill>
              </a:rPr>
              <a:t>Software tests</a:t>
            </a:r>
            <a:r>
              <a:rPr lang="en-US" b="1" dirty="0">
                <a:solidFill>
                  <a:srgbClr val="000000"/>
                </a:solidFill>
              </a:rPr>
              <a:t> </a:t>
            </a:r>
            <a:endParaRPr lang="en-US" dirty="0"/>
          </a:p>
          <a:p>
            <a:pPr marL="720725" indent="-720725" eaLnBrk="0" hangingPunct="0">
              <a:lnSpc>
                <a:spcPct val="90000"/>
              </a:lnSpc>
              <a:spcBef>
                <a:spcPct val="0"/>
              </a:spcBef>
              <a:buFontTx/>
              <a:buNone/>
            </a:pPr>
            <a:endParaRPr lang="en-US" dirty="0">
              <a:solidFill>
                <a:srgbClr val="CC3399"/>
              </a:solidFill>
            </a:endParaRPr>
          </a:p>
          <a:p>
            <a:pPr marL="720725" indent="-720725" eaLnBrk="0" hangingPunct="0">
              <a:lnSpc>
                <a:spcPct val="90000"/>
              </a:lnSpc>
              <a:spcBef>
                <a:spcPct val="0"/>
              </a:spcBef>
              <a:buFontTx/>
              <a:buNone/>
            </a:pPr>
            <a:r>
              <a:rPr lang="en-US" b="1" dirty="0" smtClean="0">
                <a:solidFill>
                  <a:schemeClr val="bg2"/>
                </a:solidFill>
              </a:rPr>
              <a:t>4.    </a:t>
            </a:r>
            <a:r>
              <a:rPr lang="en-US" b="1" dirty="0">
                <a:solidFill>
                  <a:schemeClr val="bg2"/>
                </a:solidFill>
              </a:rPr>
              <a:t>Configuration management plans: tools, procedures and data for version releases</a:t>
            </a:r>
            <a:endParaRPr lang="en-US" dirty="0"/>
          </a:p>
        </p:txBody>
      </p:sp>
      <p:sp>
        <p:nvSpPr>
          <p:cNvPr id="27662" name="WordArt 14"/>
          <p:cNvSpPr>
            <a:spLocks noChangeArrowheads="1" noChangeShapeType="1" noTextEdit="1"/>
          </p:cNvSpPr>
          <p:nvPr/>
        </p:nvSpPr>
        <p:spPr bwMode="auto">
          <a:xfrm>
            <a:off x="1924050" y="361950"/>
            <a:ext cx="5267325" cy="1295400"/>
          </a:xfrm>
          <a:prstGeom prst="rect">
            <a:avLst/>
          </a:prstGeom>
        </p:spPr>
        <p:txBody>
          <a:bodyPr wrap="none" fromWordArt="1">
            <a:prstTxWarp prst="textPlain">
              <a:avLst>
                <a:gd name="adj" fmla="val 50000"/>
              </a:avLst>
            </a:prstTxWarp>
          </a:bodyPr>
          <a:lstStyle/>
          <a:p>
            <a:pPr algn="ctr"/>
            <a:r>
              <a:rPr lang="en-US" sz="3600" dirty="0" smtClean="0">
                <a:latin typeface="Andalus" pitchFamily="18" charset="-78"/>
                <a:cs typeface="Andalus" pitchFamily="18" charset="-78"/>
              </a:rPr>
              <a:t>The elements of software quality</a:t>
            </a:r>
          </a:p>
          <a:p>
            <a:pPr algn="ctr"/>
            <a:r>
              <a:rPr lang="en-US" sz="3600" dirty="0" smtClean="0">
                <a:latin typeface="Andalus" pitchFamily="18" charset="-78"/>
                <a:cs typeface="Andalus" pitchFamily="18" charset="-78"/>
              </a:rPr>
              <a:t>Quality plan</a:t>
            </a:r>
          </a:p>
          <a:p>
            <a:pPr algn="ctr"/>
            <a:endParaRPr lang="ar-SA" sz="3600" kern="10" dirty="0">
              <a:ln w="12700">
                <a:solidFill>
                  <a:srgbClr val="000000"/>
                </a:solidFill>
                <a:round/>
                <a:headEnd/>
                <a:tailEnd/>
              </a:ln>
              <a:solidFill>
                <a:srgbClr val="33CC33"/>
              </a:solidFill>
              <a:latin typeface="Andalus" pitchFamily="18" charset="-78"/>
              <a:cs typeface="Andalus" pitchFamily="18"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28600" y="274638"/>
            <a:ext cx="8458200" cy="1143000"/>
          </a:xfrm>
        </p:spPr>
        <p:txBody>
          <a:bodyPr/>
          <a:lstStyle/>
          <a:p>
            <a:pPr eaLnBrk="1" fontAlgn="auto" hangingPunct="1">
              <a:spcAft>
                <a:spcPts val="0"/>
              </a:spcAft>
              <a:defRPr/>
            </a:pPr>
            <a:r>
              <a:rPr lang="en-US" dirty="0" smtClean="0">
                <a:cs typeface="Andalus" pitchFamily="18" charset="-78"/>
              </a:rPr>
              <a:t>Elements of quality Plan</a:t>
            </a:r>
            <a:endParaRPr lang="en-GB" dirty="0" smtClean="0">
              <a:cs typeface="Andalus" pitchFamily="18" charset="-78"/>
            </a:endParaRPr>
          </a:p>
        </p:txBody>
      </p:sp>
      <p:sp>
        <p:nvSpPr>
          <p:cNvPr id="32771" name="Content Placeholder 2"/>
          <p:cNvSpPr>
            <a:spLocks noGrp="1"/>
          </p:cNvSpPr>
          <p:nvPr>
            <p:ph idx="1"/>
          </p:nvPr>
        </p:nvSpPr>
        <p:spPr/>
        <p:txBody>
          <a:bodyPr>
            <a:noAutofit/>
          </a:bodyPr>
          <a:lstStyle/>
          <a:p>
            <a:pPr>
              <a:buNone/>
            </a:pPr>
            <a:r>
              <a:rPr lang="en-US" dirty="0" smtClean="0">
                <a:solidFill>
                  <a:srgbClr val="FF0000"/>
                </a:solidFill>
              </a:rPr>
              <a:t>Quality goals: </a:t>
            </a:r>
            <a:r>
              <a:rPr lang="en-US" dirty="0" smtClean="0"/>
              <a:t>Refers to the developed software quality requirements. The quality goals should reflect the major acceptance criteria indicated in the customer’s requirement document (i.e., the RFP document). As such, quality goals serve as measures of the successful achievement of the customer’s quality requirements.</a:t>
            </a:r>
          </a:p>
        </p:txBody>
      </p:sp>
      <p:sp>
        <p:nvSpPr>
          <p:cNvPr id="32772" name="Slide Number Placeholder 3"/>
          <p:cNvSpPr>
            <a:spLocks noGrp="1"/>
          </p:cNvSpPr>
          <p:nvPr>
            <p:ph type="sldNum" sz="quarter" idx="4294967295"/>
          </p:nvPr>
        </p:nvSpPr>
        <p:spPr>
          <a:xfrm>
            <a:off x="7924800" y="6416675"/>
            <a:ext cx="762000" cy="365125"/>
          </a:xfrm>
          <a:prstGeom prst="rect">
            <a:avLst/>
          </a:prstGeom>
        </p:spPr>
        <p:txBody>
          <a:bodyPr/>
          <a:lstStyle/>
          <a:p>
            <a:pPr>
              <a:defRPr/>
            </a:pPr>
            <a:fld id="{696DCC7D-3829-4CC4-A889-07EEAA3EAC80}" type="slidenum">
              <a:rPr lang="en-US"/>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28600" y="274638"/>
            <a:ext cx="8458200" cy="1143000"/>
          </a:xfrm>
        </p:spPr>
        <p:txBody>
          <a:bodyPr/>
          <a:lstStyle/>
          <a:p>
            <a:pPr eaLnBrk="1" fontAlgn="auto" hangingPunct="1">
              <a:spcAft>
                <a:spcPts val="0"/>
              </a:spcAft>
              <a:defRPr/>
            </a:pPr>
            <a:r>
              <a:rPr lang="en-US" dirty="0" smtClean="0">
                <a:latin typeface="Andalus" pitchFamily="18" charset="-78"/>
                <a:cs typeface="Andalus" pitchFamily="18" charset="-78"/>
              </a:rPr>
              <a:t>Quality goal example</a:t>
            </a:r>
            <a:endParaRPr lang="en-GB" dirty="0" smtClean="0">
              <a:latin typeface="Andalus" pitchFamily="18" charset="-78"/>
              <a:cs typeface="Andalus" pitchFamily="18" charset="-78"/>
            </a:endParaRPr>
          </a:p>
        </p:txBody>
      </p:sp>
      <p:sp>
        <p:nvSpPr>
          <p:cNvPr id="32771" name="Content Placeholder 2"/>
          <p:cNvSpPr>
            <a:spLocks noGrp="1"/>
          </p:cNvSpPr>
          <p:nvPr>
            <p:ph idx="1"/>
          </p:nvPr>
        </p:nvSpPr>
        <p:spPr/>
        <p:txBody>
          <a:bodyPr>
            <a:noAutofit/>
          </a:bodyPr>
          <a:lstStyle/>
          <a:p>
            <a:pPr algn="ctr">
              <a:buNone/>
            </a:pPr>
            <a:endParaRPr lang="en-US" sz="7200" dirty="0" smtClean="0">
              <a:solidFill>
                <a:srgbClr val="FF0000"/>
              </a:solidFill>
            </a:endParaRPr>
          </a:p>
          <a:p>
            <a:pPr algn="ctr">
              <a:buNone/>
            </a:pPr>
            <a:r>
              <a:rPr lang="en-US" sz="7200" dirty="0" smtClean="0">
                <a:solidFill>
                  <a:srgbClr val="FF0000"/>
                </a:solidFill>
              </a:rPr>
              <a:t>See Table 6.1</a:t>
            </a:r>
          </a:p>
          <a:p>
            <a:pPr>
              <a:buNone/>
            </a:pPr>
            <a:endParaRPr lang="en-US" dirty="0" smtClean="0"/>
          </a:p>
        </p:txBody>
      </p:sp>
      <p:sp>
        <p:nvSpPr>
          <p:cNvPr id="32772" name="Slide Number Placeholder 3"/>
          <p:cNvSpPr>
            <a:spLocks noGrp="1"/>
          </p:cNvSpPr>
          <p:nvPr>
            <p:ph type="sldNum" sz="quarter" idx="4294967295"/>
          </p:nvPr>
        </p:nvSpPr>
        <p:spPr>
          <a:xfrm>
            <a:off x="7924800" y="6416675"/>
            <a:ext cx="762000" cy="365125"/>
          </a:xfrm>
          <a:prstGeom prst="rect">
            <a:avLst/>
          </a:prstGeom>
        </p:spPr>
        <p:txBody>
          <a:bodyPr/>
          <a:lstStyle/>
          <a:p>
            <a:pPr>
              <a:defRPr/>
            </a:pPr>
            <a:fld id="{696DCC7D-3829-4CC4-A889-07EEAA3EAC80}" type="slidenum">
              <a:rPr lang="en-US"/>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28600" y="274638"/>
            <a:ext cx="8458200" cy="1143000"/>
          </a:xfrm>
        </p:spPr>
        <p:txBody>
          <a:bodyPr/>
          <a:lstStyle/>
          <a:p>
            <a:pPr eaLnBrk="1" fontAlgn="auto" hangingPunct="1">
              <a:spcAft>
                <a:spcPts val="0"/>
              </a:spcAft>
              <a:defRPr/>
            </a:pPr>
            <a:r>
              <a:rPr lang="en-US" dirty="0" smtClean="0">
                <a:cs typeface="Andalus" pitchFamily="18" charset="-78"/>
              </a:rPr>
              <a:t>Elements of quality Plan</a:t>
            </a:r>
            <a:endParaRPr lang="en-GB" dirty="0" smtClean="0">
              <a:cs typeface="Andalus" pitchFamily="18" charset="-78"/>
            </a:endParaRPr>
          </a:p>
        </p:txBody>
      </p:sp>
      <p:sp>
        <p:nvSpPr>
          <p:cNvPr id="32771" name="Content Placeholder 2"/>
          <p:cNvSpPr>
            <a:spLocks noGrp="1"/>
          </p:cNvSpPr>
          <p:nvPr>
            <p:ph idx="1"/>
          </p:nvPr>
        </p:nvSpPr>
        <p:spPr/>
        <p:txBody>
          <a:bodyPr>
            <a:noAutofit/>
          </a:bodyPr>
          <a:lstStyle/>
          <a:p>
            <a:pPr marL="548640" indent="-411480" eaLnBrk="1" fontAlgn="auto" hangingPunct="1">
              <a:spcAft>
                <a:spcPts val="0"/>
              </a:spcAft>
              <a:buClr>
                <a:schemeClr val="tx1">
                  <a:shade val="95000"/>
                </a:schemeClr>
              </a:buClr>
              <a:buNone/>
              <a:defRPr/>
            </a:pPr>
            <a:r>
              <a:rPr lang="en-US" dirty="0" smtClean="0">
                <a:solidFill>
                  <a:srgbClr val="FF0000"/>
                </a:solidFill>
              </a:rPr>
              <a:t>Planned review activities: </a:t>
            </a:r>
            <a:r>
              <a:rPr lang="en-US" dirty="0" smtClean="0"/>
              <a:t>A list of all SDLC activities and deliverables to be reviewed to ensure that quality meets requirements</a:t>
            </a:r>
          </a:p>
          <a:p>
            <a:pPr marL="1348740" lvl="2" indent="-411480" fontAlgn="auto">
              <a:spcAft>
                <a:spcPts val="0"/>
              </a:spcAft>
              <a:buClr>
                <a:schemeClr val="tx1">
                  <a:shade val="95000"/>
                </a:schemeClr>
              </a:buClr>
              <a:buNone/>
              <a:defRPr/>
            </a:pPr>
            <a:r>
              <a:rPr lang="en-US" sz="4000" dirty="0" smtClean="0"/>
              <a:t>Example: </a:t>
            </a:r>
            <a:r>
              <a:rPr lang="en-US" sz="2000" dirty="0" smtClean="0"/>
              <a:t>Development plan review, software requirements specification review, preliminary design review, detailed design review, database design review, test plan review, software test procedure review, operator manual review, installation plan review, training objectives review </a:t>
            </a:r>
          </a:p>
          <a:p>
            <a:pPr marL="1348740" lvl="2" indent="-411480" fontAlgn="auto">
              <a:spcAft>
                <a:spcPts val="0"/>
              </a:spcAft>
              <a:buClr>
                <a:schemeClr val="tx1">
                  <a:shade val="95000"/>
                </a:schemeClr>
              </a:buClr>
              <a:buNone/>
              <a:defRPr/>
            </a:pPr>
            <a:endParaRPr lang="en-US" sz="4000" dirty="0" smtClean="0"/>
          </a:p>
        </p:txBody>
      </p:sp>
      <p:sp>
        <p:nvSpPr>
          <p:cNvPr id="32772" name="Slide Number Placeholder 3"/>
          <p:cNvSpPr>
            <a:spLocks noGrp="1"/>
          </p:cNvSpPr>
          <p:nvPr>
            <p:ph type="sldNum" sz="quarter" idx="4294967295"/>
          </p:nvPr>
        </p:nvSpPr>
        <p:spPr>
          <a:xfrm>
            <a:off x="7924800" y="6416675"/>
            <a:ext cx="762000" cy="365125"/>
          </a:xfrm>
          <a:prstGeom prst="rect">
            <a:avLst/>
          </a:prstGeom>
        </p:spPr>
        <p:txBody>
          <a:bodyPr/>
          <a:lstStyle/>
          <a:p>
            <a:pPr>
              <a:defRPr/>
            </a:pPr>
            <a:fld id="{696DCC7D-3829-4CC4-A889-07EEAA3EAC80}"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28600" y="274638"/>
            <a:ext cx="8458200" cy="1143000"/>
          </a:xfrm>
        </p:spPr>
        <p:txBody>
          <a:bodyPr/>
          <a:lstStyle/>
          <a:p>
            <a:pPr eaLnBrk="1" fontAlgn="auto" hangingPunct="1">
              <a:spcAft>
                <a:spcPts val="0"/>
              </a:spcAft>
              <a:defRPr/>
            </a:pPr>
            <a:r>
              <a:rPr lang="en-US" dirty="0" smtClean="0">
                <a:cs typeface="Andalus" pitchFamily="18" charset="-78"/>
              </a:rPr>
              <a:t>Elements of quality Plan</a:t>
            </a:r>
            <a:endParaRPr lang="en-GB" dirty="0" smtClean="0">
              <a:cs typeface="Andalus" pitchFamily="18" charset="-78"/>
            </a:endParaRPr>
          </a:p>
        </p:txBody>
      </p:sp>
      <p:sp>
        <p:nvSpPr>
          <p:cNvPr id="32771" name="Content Placeholder 2"/>
          <p:cNvSpPr>
            <a:spLocks noGrp="1"/>
          </p:cNvSpPr>
          <p:nvPr>
            <p:ph idx="1"/>
          </p:nvPr>
        </p:nvSpPr>
        <p:spPr>
          <a:xfrm>
            <a:off x="179512" y="1981200"/>
            <a:ext cx="8784976" cy="4114800"/>
          </a:xfrm>
        </p:spPr>
        <p:txBody>
          <a:bodyPr>
            <a:noAutofit/>
          </a:bodyPr>
          <a:lstStyle/>
          <a:p>
            <a:pPr>
              <a:buNone/>
            </a:pPr>
            <a:r>
              <a:rPr lang="en-US" dirty="0" smtClean="0">
                <a:solidFill>
                  <a:srgbClr val="FF0000"/>
                </a:solidFill>
              </a:rPr>
              <a:t>Planned software tests : </a:t>
            </a:r>
            <a:r>
              <a:rPr lang="en-US" dirty="0" smtClean="0"/>
              <a:t>The quality plan should provide </a:t>
            </a:r>
            <a:r>
              <a:rPr lang="en-US" dirty="0" smtClean="0">
                <a:solidFill>
                  <a:srgbClr val="00B050"/>
                </a:solidFill>
              </a:rPr>
              <a:t>a complete list of planned software tests</a:t>
            </a:r>
            <a:r>
              <a:rPr lang="en-US" dirty="0" smtClean="0"/>
              <a:t>, with the following designated for each test:</a:t>
            </a:r>
          </a:p>
          <a:p>
            <a:pPr>
              <a:buNone/>
            </a:pPr>
            <a:r>
              <a:rPr lang="en-US" dirty="0" smtClean="0"/>
              <a:t>■ The unit, integration or the complete system to be tested</a:t>
            </a:r>
          </a:p>
          <a:p>
            <a:pPr>
              <a:buNone/>
            </a:pPr>
            <a:r>
              <a:rPr lang="en-US" dirty="0" smtClean="0"/>
              <a:t>■ The type of testing activities to be carried out.</a:t>
            </a:r>
          </a:p>
          <a:p>
            <a:pPr>
              <a:buNone/>
            </a:pPr>
            <a:r>
              <a:rPr lang="en-US" dirty="0" smtClean="0"/>
              <a:t>■ The planned test schedule</a:t>
            </a:r>
          </a:p>
          <a:p>
            <a:pPr>
              <a:buNone/>
            </a:pPr>
            <a:endParaRPr lang="en-US" sz="2000" dirty="0" smtClean="0"/>
          </a:p>
          <a:p>
            <a:pPr marL="1348740" lvl="2" indent="-411480" fontAlgn="auto">
              <a:spcAft>
                <a:spcPts val="0"/>
              </a:spcAft>
              <a:buClr>
                <a:schemeClr val="tx1">
                  <a:shade val="95000"/>
                </a:schemeClr>
              </a:buClr>
              <a:buNone/>
              <a:defRPr/>
            </a:pPr>
            <a:endParaRPr lang="en-US" sz="4000" dirty="0" smtClean="0"/>
          </a:p>
        </p:txBody>
      </p:sp>
      <p:sp>
        <p:nvSpPr>
          <p:cNvPr id="32772" name="Slide Number Placeholder 3"/>
          <p:cNvSpPr>
            <a:spLocks noGrp="1"/>
          </p:cNvSpPr>
          <p:nvPr>
            <p:ph type="sldNum" sz="quarter" idx="4294967295"/>
          </p:nvPr>
        </p:nvSpPr>
        <p:spPr>
          <a:xfrm>
            <a:off x="7924800" y="6416675"/>
            <a:ext cx="762000" cy="365125"/>
          </a:xfrm>
          <a:prstGeom prst="rect">
            <a:avLst/>
          </a:prstGeom>
        </p:spPr>
        <p:txBody>
          <a:bodyPr/>
          <a:lstStyle/>
          <a:p>
            <a:pPr>
              <a:defRPr/>
            </a:pPr>
            <a:fld id="{696DCC7D-3829-4CC4-A889-07EEAA3EAC80}"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28600" y="274638"/>
            <a:ext cx="8458200" cy="1143000"/>
          </a:xfrm>
        </p:spPr>
        <p:txBody>
          <a:bodyPr/>
          <a:lstStyle/>
          <a:p>
            <a:pPr eaLnBrk="1" fontAlgn="auto" hangingPunct="1">
              <a:spcAft>
                <a:spcPts val="0"/>
              </a:spcAft>
              <a:defRPr/>
            </a:pPr>
            <a:r>
              <a:rPr lang="en-US" dirty="0" smtClean="0">
                <a:cs typeface="Andalus" pitchFamily="18" charset="-78"/>
              </a:rPr>
              <a:t>Elements of quality Plan</a:t>
            </a:r>
            <a:endParaRPr lang="en-GB" dirty="0" smtClean="0">
              <a:cs typeface="Andalus" pitchFamily="18" charset="-78"/>
            </a:endParaRPr>
          </a:p>
        </p:txBody>
      </p:sp>
      <p:sp>
        <p:nvSpPr>
          <p:cNvPr id="32771" name="Content Placeholder 2"/>
          <p:cNvSpPr>
            <a:spLocks noGrp="1"/>
          </p:cNvSpPr>
          <p:nvPr>
            <p:ph idx="1"/>
          </p:nvPr>
        </p:nvSpPr>
        <p:spPr>
          <a:xfrm>
            <a:off x="179512" y="1981200"/>
            <a:ext cx="8784976" cy="4114800"/>
          </a:xfrm>
        </p:spPr>
        <p:txBody>
          <a:bodyPr>
            <a:noAutofit/>
          </a:bodyPr>
          <a:lstStyle/>
          <a:p>
            <a:pPr>
              <a:buNone/>
            </a:pPr>
            <a:r>
              <a:rPr lang="en-US" dirty="0" smtClean="0">
                <a:solidFill>
                  <a:srgbClr val="FF0000"/>
                </a:solidFill>
              </a:rPr>
              <a:t>Configuration management</a:t>
            </a:r>
            <a:endParaRPr lang="en-US" b="1" dirty="0" smtClean="0">
              <a:solidFill>
                <a:srgbClr val="FF0066"/>
              </a:solidFill>
            </a:endParaRPr>
          </a:p>
          <a:p>
            <a:r>
              <a:rPr lang="en-US" dirty="0" smtClean="0"/>
              <a:t>The quality plan should specify configuration management tools and procedures, including those change-control procedures meant to be applied throughout the project.</a:t>
            </a:r>
            <a:endParaRPr lang="en-US" sz="2000" dirty="0" smtClean="0"/>
          </a:p>
          <a:p>
            <a:pPr marL="1348740" lvl="2" indent="-411480" fontAlgn="auto">
              <a:spcAft>
                <a:spcPts val="0"/>
              </a:spcAft>
              <a:buClr>
                <a:schemeClr val="tx1">
                  <a:shade val="95000"/>
                </a:schemeClr>
              </a:buClr>
              <a:buNone/>
              <a:defRPr/>
            </a:pPr>
            <a:endParaRPr lang="en-US" sz="4000" dirty="0" smtClean="0"/>
          </a:p>
        </p:txBody>
      </p:sp>
      <p:sp>
        <p:nvSpPr>
          <p:cNvPr id="32772" name="Slide Number Placeholder 3"/>
          <p:cNvSpPr>
            <a:spLocks noGrp="1"/>
          </p:cNvSpPr>
          <p:nvPr>
            <p:ph type="sldNum" sz="quarter" idx="4294967295"/>
          </p:nvPr>
        </p:nvSpPr>
        <p:spPr>
          <a:xfrm>
            <a:off x="7924800" y="6416675"/>
            <a:ext cx="762000" cy="365125"/>
          </a:xfrm>
          <a:prstGeom prst="rect">
            <a:avLst/>
          </a:prstGeom>
        </p:spPr>
        <p:txBody>
          <a:bodyPr/>
          <a:lstStyle/>
          <a:p>
            <a:pPr>
              <a:defRPr/>
            </a:pPr>
            <a:fld id="{696DCC7D-3829-4CC4-A889-07EEAA3EAC80}"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Project</a:t>
            </a:r>
            <a:endParaRPr lang="ar-SA" dirty="0"/>
          </a:p>
        </p:txBody>
      </p:sp>
      <p:sp>
        <p:nvSpPr>
          <p:cNvPr id="3" name="Content Placeholder 2"/>
          <p:cNvSpPr>
            <a:spLocks noGrp="1"/>
          </p:cNvSpPr>
          <p:nvPr>
            <p:ph idx="1"/>
          </p:nvPr>
        </p:nvSpPr>
        <p:spPr>
          <a:xfrm>
            <a:off x="685800" y="1700808"/>
            <a:ext cx="7772400" cy="4395192"/>
          </a:xfrm>
        </p:spPr>
        <p:txBody>
          <a:bodyPr/>
          <a:lstStyle/>
          <a:p>
            <a:pPr algn="just"/>
            <a:r>
              <a:rPr lang="en-US" dirty="0" smtClean="0"/>
              <a:t>As part of your course project you are required to create a software quality plan</a:t>
            </a:r>
          </a:p>
          <a:p>
            <a:r>
              <a:rPr lang="en-US" dirty="0" smtClean="0"/>
              <a:t>Use the previous guidelines in the slides to prepare your software quality plan required in your project</a:t>
            </a:r>
          </a:p>
          <a:p>
            <a:r>
              <a:rPr lang="en-US" dirty="0" smtClean="0"/>
              <a:t>Search the web for “</a:t>
            </a:r>
            <a:r>
              <a:rPr lang="en-US" b="1" dirty="0" smtClean="0"/>
              <a:t>Software quality Plan samples</a:t>
            </a:r>
            <a:r>
              <a:rPr lang="en-US" dirty="0" smtClean="0"/>
              <a:t>”  to obtain several samples  </a:t>
            </a:r>
            <a:endParaRPr lang="ar-SA"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14964</TotalTime>
  <Words>1134</Words>
  <Application>Microsoft Office PowerPoint</Application>
  <PresentationFormat>On-screen Show (4:3)</PresentationFormat>
  <Paragraphs>170</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Default Design</vt:lpstr>
      <vt:lpstr>Software Quality assurance (SQA)   SWE 333</vt:lpstr>
      <vt:lpstr>Quality Plan</vt:lpstr>
      <vt:lpstr>PowerPoint Presentation</vt:lpstr>
      <vt:lpstr>Elements of quality Plan</vt:lpstr>
      <vt:lpstr>Quality goal example</vt:lpstr>
      <vt:lpstr>Elements of quality Plan</vt:lpstr>
      <vt:lpstr>Elements of quality Plan</vt:lpstr>
      <vt:lpstr>Elements of quality Plan</vt:lpstr>
      <vt:lpstr>Your Project</vt:lpstr>
      <vt:lpstr>Quality Control and Quality assurance</vt:lpstr>
      <vt:lpstr>Quality Control</vt:lpstr>
      <vt:lpstr>Quality Control</vt:lpstr>
      <vt:lpstr>Quality Control </vt:lpstr>
      <vt:lpstr>Quality Assurance vs. Quality Control</vt:lpstr>
      <vt:lpstr>Quality Assurance vs. Quality Control</vt:lpstr>
      <vt:lpstr>Reviews</vt:lpstr>
      <vt:lpstr>PowerPoint Presentation</vt:lpstr>
      <vt:lpstr>Quality Control Review types </vt:lpstr>
      <vt:lpstr>Walkthrough</vt:lpstr>
      <vt:lpstr>Inspection</vt:lpstr>
      <vt:lpstr>Inspection</vt:lpstr>
      <vt:lpstr>Inspection</vt:lpstr>
      <vt:lpstr>Inspection and walkthrough</vt:lpstr>
      <vt:lpstr>Checklists</vt:lpstr>
      <vt:lpstr>Quality Control walkthrough and Checklist</vt:lpstr>
      <vt:lpstr>Quality Control  Checklist for reviewing java code</vt:lpstr>
      <vt:lpstr>Quality Control  Checklist for reviewing software design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BOSS</dc:creator>
  <cp:lastModifiedBy>Dr.Khalid</cp:lastModifiedBy>
  <cp:revision>96</cp:revision>
  <dcterms:created xsi:type="dcterms:W3CDTF">2003-09-09T17:49:50Z</dcterms:created>
  <dcterms:modified xsi:type="dcterms:W3CDTF">2013-11-03T06:10:30Z</dcterms:modified>
</cp:coreProperties>
</file>