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5" r:id="rId6"/>
    <p:sldId id="261" r:id="rId7"/>
    <p:sldId id="262" r:id="rId8"/>
    <p:sldId id="263" r:id="rId9"/>
    <p:sldId id="266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80" d="100"/>
          <a:sy n="80" d="100"/>
        </p:scale>
        <p:origin x="-5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361E-0EBB-5342-ADD2-8B9E4DB88DB4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3B9EC-AA5A-024D-99A4-D325F99D8B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304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BBEB7-B581-D946-8831-3A1E36F93BC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59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 repair: replacement of damaged tissue by a new healthy one.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3B9EC-AA5A-024D-99A4-D325F99D8B0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689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Stable cells like liver undergo regeneration</a:t>
            </a:r>
            <a:r>
              <a:rPr lang="en-US" baseline="0" dirty="0" smtClean="0"/>
              <a:t> incase of a mild injury but once the injury is severe and reached the supporting structures then repair will occur with connective tissue formation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3B9EC-AA5A-024D-99A4-D325F99D8B0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72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Severity of tissue damage: </a:t>
            </a:r>
            <a:r>
              <a:rPr lang="en-US" dirty="0" smtClean="0"/>
              <a:t>If the injury</a:t>
            </a:r>
            <a:r>
              <a:rPr lang="en-US" baseline="0" dirty="0" smtClean="0"/>
              <a:t> is so bad that the</a:t>
            </a:r>
            <a:r>
              <a:rPr lang="en-US" dirty="0" smtClean="0"/>
              <a:t> tissue is incapable of complete restoration, or</a:t>
            </a:r>
            <a:r>
              <a:rPr lang="en-US" baseline="0" dirty="0" smtClean="0"/>
              <a:t> if the supporting structure of the tissue are severely damaged, repair occurs by connective (</a:t>
            </a:r>
            <a:r>
              <a:rPr lang="en-US" baseline="0" dirty="0" err="1" smtClean="0"/>
              <a:t>fibrouse</a:t>
            </a:r>
            <a:r>
              <a:rPr lang="en-US" baseline="0" dirty="0" smtClean="0"/>
              <a:t>) tissue formation (scar). </a:t>
            </a:r>
            <a:endParaRPr lang="en-US" dirty="0" smtClean="0"/>
          </a:p>
          <a:p>
            <a:endParaRPr lang="en-US" dirty="0" smtClean="0"/>
          </a:p>
          <a:p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3B9EC-AA5A-024D-99A4-D325F99D8B0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596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vasoconstriction? Plug formation? Steps of coagulation</a:t>
            </a:r>
            <a:r>
              <a:rPr lang="en-US" baseline="0" dirty="0" smtClean="0"/>
              <a:t>, clot formation (anatomy and physiology)</a:t>
            </a:r>
          </a:p>
          <a:p>
            <a:r>
              <a:rPr lang="en-US" baseline="0" dirty="0" smtClean="0"/>
              <a:t>Inflammation (take from previous lecture what is the mechanism), what type of inflammation will take place?</a:t>
            </a:r>
          </a:p>
          <a:p>
            <a:r>
              <a:rPr lang="en-US" baseline="0" dirty="0" smtClean="0"/>
              <a:t>Which white blood cells will increase the most?</a:t>
            </a:r>
          </a:p>
          <a:p>
            <a:r>
              <a:rPr lang="en-US" baseline="0" dirty="0" smtClean="0"/>
              <a:t>Repair: will it regenerate or scar?</a:t>
            </a:r>
          </a:p>
          <a:p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3B9EC-AA5A-024D-99A4-D325F99D8B0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174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4A6F-D563-C641-B6BC-FEAA223BA225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05CCB-D2B2-384E-9186-E71CA9F6B2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4A6F-D563-C641-B6BC-FEAA223BA225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05CCB-D2B2-384E-9186-E71CA9F6B2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4A6F-D563-C641-B6BC-FEAA223BA225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05CCB-D2B2-384E-9186-E71CA9F6B2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4A6F-D563-C641-B6BC-FEAA223BA225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05CCB-D2B2-384E-9186-E71CA9F6B2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4A6F-D563-C641-B6BC-FEAA223BA225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05CCB-D2B2-384E-9186-E71CA9F6B2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4A6F-D563-C641-B6BC-FEAA223BA225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05CCB-D2B2-384E-9186-E71CA9F6B2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4A6F-D563-C641-B6BC-FEAA223BA225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05CCB-D2B2-384E-9186-E71CA9F6B2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4A6F-D563-C641-B6BC-FEAA223BA225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05CCB-D2B2-384E-9186-E71CA9F6B2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4A6F-D563-C641-B6BC-FEAA223BA225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05CCB-D2B2-384E-9186-E71CA9F6B2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4A6F-D563-C641-B6BC-FEAA223BA225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05CCB-D2B2-384E-9186-E71CA9F6B2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4A6F-D563-C641-B6BC-FEAA223BA225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05CCB-D2B2-384E-9186-E71CA9F6B2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34A6F-D563-C641-B6BC-FEAA223BA225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5CCB-D2B2-384E-9186-E71CA9F6B2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8800"/>
            <a:ext cx="7772400" cy="1470025"/>
          </a:xfrm>
        </p:spPr>
        <p:txBody>
          <a:bodyPr/>
          <a:lstStyle/>
          <a:p>
            <a:r>
              <a:rPr lang="en-US" dirty="0" smtClean="0"/>
              <a:t>CLS 223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657231"/>
            <a:ext cx="3276600" cy="4200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24000" y="0"/>
            <a:ext cx="10127960" cy="239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ksu logoo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600" y="152400"/>
            <a:ext cx="2057400" cy="239132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Describe what happens if you get pricked by a needle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087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7638"/>
            <a:ext cx="91440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#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533400" y="2332037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Tissue repair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1714488"/>
            <a:ext cx="9144000" cy="5143512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Char char="-"/>
              <a:tabLst/>
              <a:defRPr/>
            </a:pPr>
            <a:endParaRPr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057400" y="2362200"/>
          <a:ext cx="70104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5105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Adaptive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Non-adaptive (</a:t>
                      </a:r>
                      <a:r>
                        <a:rPr lang="en-US" sz="2400" b="1" dirty="0" smtClean="0">
                          <a:cs typeface="Calibri"/>
                        </a:rPr>
                        <a:t>cell injury-----cell death)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hypertrophy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Dysplasia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hyperplasia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neoplasia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Atrophy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Degeneration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Metaplasia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Necrosis, apoptosis</a:t>
                      </a:r>
                      <a:r>
                        <a:rPr lang="en-US" sz="2400" baseline="0" dirty="0" smtClean="0"/>
                        <a:t> &amp; gangrene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Reversible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Reversible* / Irreversible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010151" y="5715000"/>
            <a:ext cx="206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*to a certain limit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71600" y="1175879"/>
            <a:ext cx="6781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3200" b="1" dirty="0" smtClean="0"/>
              <a:t>Cellular response to stress may be </a:t>
            </a:r>
            <a:r>
              <a:rPr lang="en-US" sz="3200" b="1" u="sng" dirty="0" smtClean="0"/>
              <a:t>adaptive</a:t>
            </a:r>
            <a:r>
              <a:rPr lang="en-US" sz="3200" b="1" dirty="0" smtClean="0"/>
              <a:t> or </a:t>
            </a:r>
            <a:r>
              <a:rPr lang="en-US" sz="3200" b="1" u="sng" dirty="0" smtClean="0"/>
              <a:t>non adaptive</a:t>
            </a:r>
            <a:r>
              <a:rPr lang="en-US" sz="3200" b="1" dirty="0" smtClean="0"/>
              <a:t>.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Cellular response to stress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5562600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2) Inflammation and </a:t>
            </a:r>
            <a:r>
              <a:rPr lang="en-US" b="1" dirty="0" smtClean="0">
                <a:solidFill>
                  <a:schemeClr val="accent6"/>
                </a:solidFill>
              </a:rPr>
              <a:t>repair</a:t>
            </a:r>
          </a:p>
          <a:p>
            <a:r>
              <a:rPr lang="en-US" b="1" dirty="0" smtClean="0"/>
              <a:t>3) Immune response</a:t>
            </a:r>
            <a:endParaRPr lang="en-US" b="1" dirty="0"/>
          </a:p>
        </p:txBody>
      </p:sp>
      <p:sp>
        <p:nvSpPr>
          <p:cNvPr id="12" name="Left Brace 11"/>
          <p:cNvSpPr/>
          <p:nvPr/>
        </p:nvSpPr>
        <p:spPr>
          <a:xfrm>
            <a:off x="1752600" y="2819400"/>
            <a:ext cx="304800" cy="19050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35814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1) Change in cell number, size, type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Repair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It is the restoration of tissue architecture and function after an injury.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r>
              <a:rPr lang="en-US" sz="2400" b="1" dirty="0" smtClean="0"/>
              <a:t>The ability of tissue to repair is influenced by Local Factors: </a:t>
            </a:r>
          </a:p>
          <a:p>
            <a:pPr>
              <a:buNone/>
            </a:pPr>
            <a:r>
              <a:rPr lang="en-US" sz="2400" u="sng" dirty="0" smtClean="0">
                <a:solidFill>
                  <a:schemeClr val="accent2"/>
                </a:solidFill>
              </a:rPr>
              <a:t>- What is the type of this injured cells (based on the ability of a cell to proliferate):</a:t>
            </a:r>
          </a:p>
          <a:p>
            <a:pPr marL="514350" indent="-514350"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2749765"/>
            <a:ext cx="6019800" cy="4260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0" y="3733800"/>
            <a:ext cx="3276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None/>
            </a:pPr>
            <a:r>
              <a:rPr lang="en-US" sz="2400" dirty="0" smtClean="0"/>
              <a:t>1) Labile: continuously dividing cells. E.g. skin, mucous membrane of the GIT.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581025"/>
            <a:ext cx="56388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0" y="0"/>
            <a:ext cx="35052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None/>
            </a:pPr>
            <a:r>
              <a:rPr lang="en-US" sz="2400" dirty="0" smtClean="0"/>
              <a:t>2) Stable: Have minimal replacement capacity in normal state. However, they are capable of proliferating in response to injury. E.g. Hepatocytes.</a:t>
            </a:r>
          </a:p>
          <a:p>
            <a:pPr marL="457200" indent="-457200">
              <a:buNone/>
            </a:pPr>
            <a:r>
              <a:rPr lang="en-US" sz="2400" dirty="0" smtClean="0"/>
              <a:t>  </a:t>
            </a:r>
          </a:p>
          <a:p>
            <a:pPr marL="457200" indent="-457200">
              <a:buNone/>
            </a:pPr>
            <a:r>
              <a:rPr lang="en-US" sz="2400" dirty="0" smtClean="0"/>
              <a:t>3) Permanent: non-proliferative cells. E.g. Nerves and cardiac muscles cells.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5380672"/>
            <a:ext cx="91440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Tx/>
              <a:buChar char="-"/>
            </a:pPr>
            <a:r>
              <a:rPr lang="en-US" sz="2400" u="sng" dirty="0" smtClean="0">
                <a:solidFill>
                  <a:srgbClr val="C0504D"/>
                </a:solidFill>
              </a:rPr>
              <a:t>Blood supply:</a:t>
            </a:r>
            <a:r>
              <a:rPr lang="en-US" sz="2400" dirty="0" smtClean="0">
                <a:solidFill>
                  <a:srgbClr val="C0504D"/>
                </a:solidFill>
              </a:rPr>
              <a:t> Poor blood supply and ischaemia delays repair.</a:t>
            </a:r>
          </a:p>
          <a:p>
            <a:pPr marL="514350" indent="-514350">
              <a:buFontTx/>
              <a:buChar char="-"/>
            </a:pPr>
            <a:r>
              <a:rPr lang="en-US" sz="2400" u="sng" dirty="0" smtClean="0">
                <a:solidFill>
                  <a:srgbClr val="C0504D"/>
                </a:solidFill>
              </a:rPr>
              <a:t>Infection and presence of foreign bodies </a:t>
            </a:r>
            <a:r>
              <a:rPr lang="en-US" sz="2400" dirty="0" smtClean="0">
                <a:solidFill>
                  <a:srgbClr val="C0504D"/>
                </a:solidFill>
              </a:rPr>
              <a:t>delays repair</a:t>
            </a:r>
          </a:p>
          <a:p>
            <a:pPr marL="514350" indent="-514350">
              <a:buFontTx/>
              <a:buChar char="-"/>
            </a:pPr>
            <a:r>
              <a:rPr lang="en-US" sz="2400" u="sng" dirty="0" smtClean="0">
                <a:solidFill>
                  <a:srgbClr val="C0504D"/>
                </a:solidFill>
              </a:rPr>
              <a:t>Severity of tissue damage</a:t>
            </a:r>
            <a:r>
              <a:rPr lang="en-US" sz="2400" dirty="0" smtClean="0">
                <a:solidFill>
                  <a:srgbClr val="C0504D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endParaRPr lang="en-US" sz="2400" b="1" dirty="0" smtClean="0"/>
          </a:p>
          <a:p>
            <a:r>
              <a:rPr lang="en-US" sz="2400" b="1" dirty="0" smtClean="0"/>
              <a:t>The ability of tissue to repair is influenced by General Factors:</a:t>
            </a:r>
          </a:p>
          <a:p>
            <a:pPr>
              <a:buNone/>
            </a:pPr>
            <a:r>
              <a:rPr lang="en-US" sz="2400" b="1" dirty="0" smtClean="0"/>
              <a:t> </a:t>
            </a:r>
          </a:p>
          <a:p>
            <a:pPr>
              <a:buFontTx/>
              <a:buChar char="-"/>
            </a:pPr>
            <a:r>
              <a:rPr lang="en-US" sz="2400" dirty="0" smtClean="0"/>
              <a:t>Age: Repair is more rapid and adequate in young age.</a:t>
            </a:r>
          </a:p>
          <a:p>
            <a:pPr>
              <a:buFontTx/>
              <a:buChar char="-"/>
            </a:pPr>
            <a:r>
              <a:rPr lang="en-US" sz="2400" dirty="0" smtClean="0"/>
              <a:t>Hormonal effect</a:t>
            </a:r>
          </a:p>
          <a:p>
            <a:pPr>
              <a:buFontTx/>
              <a:buChar char="-"/>
            </a:pPr>
            <a:r>
              <a:rPr lang="en-US" sz="2400" dirty="0" smtClean="0"/>
              <a:t>Protein deficiency, Vitamin deficiency delays repair</a:t>
            </a:r>
          </a:p>
          <a:p>
            <a:pPr>
              <a:buFontTx/>
              <a:buChar char="-"/>
            </a:pPr>
            <a:r>
              <a:rPr lang="en-US" sz="2400" dirty="0" smtClean="0"/>
              <a:t>Diabetes mellitus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Types of repair:</a:t>
            </a:r>
          </a:p>
          <a:p>
            <a:pPr marL="514350" indent="-514350" algn="ctr">
              <a:buAutoNum type="arabicParenR"/>
            </a:pPr>
            <a:r>
              <a:rPr lang="en-US" sz="2400" dirty="0" smtClean="0">
                <a:solidFill>
                  <a:schemeClr val="accent1"/>
                </a:solidFill>
              </a:rPr>
              <a:t>Cell and tissue regeneration</a:t>
            </a:r>
          </a:p>
          <a:p>
            <a:pPr marL="514350" indent="-514350" algn="ctr">
              <a:buAutoNum type="arabicParenR"/>
            </a:pPr>
            <a:r>
              <a:rPr lang="en-US" sz="2400" dirty="0" smtClean="0">
                <a:solidFill>
                  <a:schemeClr val="accent6"/>
                </a:solidFill>
              </a:rPr>
              <a:t>Repair by connective tissue (fibrosis, scarring)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Regeneration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867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Definition: Replacement of damaged cells by new cells of the same kind.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Occurs in:</a:t>
            </a:r>
          </a:p>
          <a:p>
            <a:pPr>
              <a:buNone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Labile cells </a:t>
            </a:r>
            <a:r>
              <a:rPr lang="en-US" sz="2400" dirty="0" err="1" smtClean="0">
                <a:sym typeface="Wingdings"/>
              </a:rPr>
              <a:t></a:t>
            </a:r>
            <a:r>
              <a:rPr lang="en-US" sz="2400" dirty="0" smtClean="0">
                <a:sym typeface="Wingdings"/>
              </a:rPr>
              <a:t> C</a:t>
            </a:r>
            <a:r>
              <a:rPr lang="en-US" sz="2400" dirty="0" smtClean="0"/>
              <a:t>ontinue to regenerate throughout life as long as the pool of stem cells is preserved.</a:t>
            </a:r>
          </a:p>
          <a:p>
            <a:pPr>
              <a:buNone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Stable cells </a:t>
            </a:r>
            <a:r>
              <a:rPr lang="en-US" sz="2400" dirty="0" err="1" smtClean="0">
                <a:sym typeface="Wingdings"/>
              </a:rPr>
              <a:t></a:t>
            </a:r>
            <a:r>
              <a:rPr lang="en-US" sz="2400" dirty="0" smtClean="0">
                <a:sym typeface="Wingdings"/>
              </a:rPr>
              <a:t> R</a:t>
            </a:r>
            <a:r>
              <a:rPr lang="en-US" sz="2400" dirty="0" smtClean="0"/>
              <a:t>egeneration occurs with </a:t>
            </a:r>
            <a:r>
              <a:rPr lang="en-US" sz="2400" b="1" dirty="0" smtClean="0"/>
              <a:t>small</a:t>
            </a:r>
            <a:r>
              <a:rPr lang="en-US" sz="2400" dirty="0" smtClean="0"/>
              <a:t> damage to stable cells.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Healing by fibrosis 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Definition: Replacement of damaged tissue by granulation tissue which matures to fibrous tissue resulting in scar formation.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r>
              <a:rPr lang="en-US" sz="2400" dirty="0" smtClean="0"/>
              <a:t>Occurs in: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pPr>
              <a:buFontTx/>
              <a:buChar char="-"/>
            </a:pPr>
            <a:r>
              <a:rPr lang="en-US" sz="2400" dirty="0" smtClean="0"/>
              <a:t>Stable cells </a:t>
            </a:r>
            <a:r>
              <a:rPr lang="en-US" sz="2400" dirty="0" err="1" smtClean="0">
                <a:sym typeface="Wingdings"/>
              </a:rPr>
              <a:t></a:t>
            </a:r>
            <a:r>
              <a:rPr lang="en-US" sz="2400" dirty="0" smtClean="0">
                <a:sym typeface="Wingdings"/>
              </a:rPr>
              <a:t> </a:t>
            </a:r>
            <a:r>
              <a:rPr lang="en-US" sz="2400" dirty="0" smtClean="0"/>
              <a:t>repair by connective tissue occurs with </a:t>
            </a:r>
            <a:r>
              <a:rPr lang="en-US" sz="2400" b="1" dirty="0" smtClean="0"/>
              <a:t>large</a:t>
            </a:r>
            <a:r>
              <a:rPr lang="en-US" sz="2400" dirty="0" smtClean="0"/>
              <a:t> damage to these cells.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Permanent or fixed cells </a:t>
            </a:r>
            <a:r>
              <a:rPr lang="en-US" sz="2400" dirty="0" err="1" smtClean="0">
                <a:sym typeface="Wingdings"/>
              </a:rPr>
              <a:t></a:t>
            </a:r>
            <a:r>
              <a:rPr lang="en-US" sz="2400" dirty="0" smtClean="0">
                <a:sym typeface="Wingdings"/>
              </a:rPr>
              <a:t> </a:t>
            </a:r>
            <a:r>
              <a:rPr lang="en-US" sz="2400" dirty="0" smtClean="0"/>
              <a:t>cannot undergo regeneration at all.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Pathogenesis: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1)The damaged area is invaded by </a:t>
            </a:r>
            <a:r>
              <a:rPr lang="en-US" sz="2400" b="1" dirty="0" smtClean="0"/>
              <a:t>granulation tissue </a:t>
            </a:r>
            <a:r>
              <a:rPr lang="en-US" sz="2400" dirty="0" smtClean="0"/>
              <a:t>from the surrounding living tissue. It consists of </a:t>
            </a:r>
            <a:r>
              <a:rPr lang="en-US" sz="2400" u="sng" dirty="0" smtClean="0"/>
              <a:t>new capillaries </a:t>
            </a:r>
            <a:r>
              <a:rPr lang="en-US" sz="2400" dirty="0" smtClean="0"/>
              <a:t>and proliferating f</a:t>
            </a:r>
            <a:r>
              <a:rPr lang="en-US" sz="2400" u="sng" dirty="0" smtClean="0"/>
              <a:t>ibroblasts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2)The </a:t>
            </a:r>
            <a:r>
              <a:rPr lang="en-US" sz="2400" dirty="0" smtClean="0">
                <a:solidFill>
                  <a:srgbClr val="000000"/>
                </a:solidFill>
              </a:rPr>
              <a:t>granulation tissue then matures </a:t>
            </a:r>
            <a:r>
              <a:rPr lang="en-US" sz="2400" dirty="0" smtClean="0"/>
              <a:t>when fibroblasts change to </a:t>
            </a:r>
            <a:r>
              <a:rPr lang="en-US" sz="2400" u="sng" dirty="0" smtClean="0"/>
              <a:t>fibrocytes</a:t>
            </a:r>
            <a:r>
              <a:rPr lang="en-US" sz="2400" dirty="0" smtClean="0"/>
              <a:t> and </a:t>
            </a:r>
            <a:r>
              <a:rPr lang="en-US" sz="2400" u="sng" dirty="0" smtClean="0"/>
              <a:t>capillaries undergo atrophy and </a:t>
            </a:r>
            <a:r>
              <a:rPr lang="en-US" sz="2400" u="sng" dirty="0" err="1" smtClean="0"/>
              <a:t>resorption</a:t>
            </a:r>
            <a:r>
              <a:rPr lang="en-US" sz="2400" dirty="0" smtClean="0"/>
              <a:t>. The resulting avascular tissue is called </a:t>
            </a:r>
            <a:r>
              <a:rPr lang="en-US" sz="2400" b="1" dirty="0" smtClean="0">
                <a:solidFill>
                  <a:srgbClr val="000000"/>
                </a:solidFill>
              </a:rPr>
              <a:t>scar.</a:t>
            </a:r>
            <a:r>
              <a:rPr lang="en-US" sz="2400" dirty="0" smtClean="0"/>
              <a:t>  </a:t>
            </a:r>
          </a:p>
          <a:p>
            <a:endParaRPr lang="en-US" sz="2400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4267200"/>
            <a:ext cx="551806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569</Words>
  <Application>Microsoft Office PowerPoint</Application>
  <PresentationFormat>On-screen Show (4:3)</PresentationFormat>
  <Paragraphs>86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CLS 223</vt:lpstr>
      <vt:lpstr>Lecture # 4</vt:lpstr>
      <vt:lpstr>Cellular response to stress</vt:lpstr>
      <vt:lpstr>Repair</vt:lpstr>
      <vt:lpstr>PowerPoint Presentation</vt:lpstr>
      <vt:lpstr>PowerPoint Presentation</vt:lpstr>
      <vt:lpstr>Regeneration</vt:lpstr>
      <vt:lpstr>Healing by fibrosis </vt:lpstr>
      <vt:lpstr>PowerPoint Presentation</vt:lpstr>
      <vt:lpstr>Describe what happens if you get pricked by a needle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CLS 223</dc:title>
  <dc:creator>mac pro</dc:creator>
  <cp:lastModifiedBy>CAMS110121G-02</cp:lastModifiedBy>
  <cp:revision>22</cp:revision>
  <dcterms:created xsi:type="dcterms:W3CDTF">2014-10-22T14:53:24Z</dcterms:created>
  <dcterms:modified xsi:type="dcterms:W3CDTF">2017-10-08T09:16:06Z</dcterms:modified>
</cp:coreProperties>
</file>