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21"/>
  </p:notesMasterIdLst>
  <p:sldIdLst>
    <p:sldId id="256" r:id="rId2"/>
    <p:sldId id="257" r:id="rId3"/>
    <p:sldId id="259" r:id="rId4"/>
    <p:sldId id="258" r:id="rId5"/>
    <p:sldId id="266" r:id="rId6"/>
    <p:sldId id="260" r:id="rId7"/>
    <p:sldId id="264" r:id="rId8"/>
    <p:sldId id="263" r:id="rId9"/>
    <p:sldId id="265" r:id="rId10"/>
    <p:sldId id="261" r:id="rId11"/>
    <p:sldId id="267" r:id="rId12"/>
    <p:sldId id="269" r:id="rId13"/>
    <p:sldId id="268" r:id="rId14"/>
    <p:sldId id="270" r:id="rId15"/>
    <p:sldId id="274" r:id="rId16"/>
    <p:sldId id="275" r:id="rId17"/>
    <p:sldId id="272" r:id="rId18"/>
    <p:sldId id="273" r:id="rId19"/>
    <p:sldId id="271" r:id="rId20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64" autoAdjust="0"/>
    <p:restoredTop sz="94709" autoAdjust="0"/>
  </p:normalViewPr>
  <p:slideViewPr>
    <p:cSldViewPr>
      <p:cViewPr varScale="1">
        <p:scale>
          <a:sx n="98" d="100"/>
          <a:sy n="98" d="100"/>
        </p:scale>
        <p:origin x="-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F06DF92-DBD8-42DE-8B35-57C884765C1B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9A2AEC1-9263-483C-BF4B-679156E88F02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2AEC1-9263-483C-BF4B-679156E88F02}" type="slidenum">
              <a:rPr lang="x-none" smtClean="0"/>
              <a:pPr/>
              <a:t>18</a:t>
            </a:fld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</a:lstStyle>
          <a:p>
            <a:fld id="{8B4A790B-4F41-4A01-AFDC-6E6863B445D1}" type="datetimeFigureOut">
              <a:rPr lang="x-none" smtClean="0"/>
              <a:pPr/>
              <a:t>4/27/12</a:t>
            </a:fld>
            <a:endParaRPr lang="x-non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</a:lstStyle>
          <a:p>
            <a:fld id="{E1818449-1406-4365-96CF-2D340CCDF749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marL="54864" algn="r" rtl="1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92100" indent="-292100" algn="r" rtl="1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rtl="1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3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jpeg"/><Relationship Id="rId5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3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STREPTOCOCCUS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2643182"/>
            <a:ext cx="6560234" cy="1752600"/>
          </a:xfrm>
        </p:spPr>
        <p:txBody>
          <a:bodyPr/>
          <a:lstStyle/>
          <a:p>
            <a:pPr algn="l"/>
            <a:r>
              <a:rPr lang="en-US" dirty="0" smtClean="0"/>
              <a:t>411  ,   Lab 5 </a:t>
            </a:r>
          </a:p>
          <a:p>
            <a:pPr algn="l"/>
            <a:endParaRPr lang="en-US" dirty="0" smtClean="0"/>
          </a:p>
          <a:p>
            <a:pPr algn="l"/>
            <a:r>
              <a:rPr lang="en-US" dirty="0" err="1" smtClean="0"/>
              <a:t>Amany</a:t>
            </a:r>
            <a:r>
              <a:rPr lang="en-US" dirty="0" smtClean="0"/>
              <a:t> </a:t>
            </a:r>
            <a:r>
              <a:rPr lang="en-US" dirty="0" err="1" smtClean="0"/>
              <a:t>Niazy</a:t>
            </a:r>
            <a:endParaRPr lang="x-none" dirty="0"/>
          </a:p>
        </p:txBody>
      </p:sp>
      <p:pic>
        <p:nvPicPr>
          <p:cNvPr id="4" name="Picture 3" descr="Stre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643182"/>
            <a:ext cx="5652814" cy="4214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1.  </a:t>
            </a:r>
            <a:r>
              <a:rPr lang="en-US" dirty="0" err="1" smtClean="0"/>
              <a:t>Optochin</a:t>
            </a:r>
            <a:r>
              <a:rPr lang="en-US" dirty="0" smtClean="0"/>
              <a:t> Test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Ethylhydrocupreine</a:t>
            </a:r>
            <a:r>
              <a:rPr lang="en-US" dirty="0" smtClean="0"/>
              <a:t> hydrochloride.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Zone of inhibition of </a:t>
            </a:r>
            <a:r>
              <a:rPr lang="en-US" dirty="0" smtClean="0">
                <a:solidFill>
                  <a:srgbClr val="FFFF99"/>
                </a:solidFill>
              </a:rPr>
              <a:t>14 mm or more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sensitive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u="sng" dirty="0" smtClean="0">
                <a:sym typeface="Wingdings" pitchFamily="2" charset="2"/>
              </a:rPr>
              <a:t>S. </a:t>
            </a:r>
            <a:r>
              <a:rPr lang="en-US" i="1" u="sng" dirty="0" err="1" smtClean="0">
                <a:sym typeface="Wingdings" pitchFamily="2" charset="2"/>
              </a:rPr>
              <a:t>pneumoniae</a:t>
            </a:r>
            <a:endParaRPr lang="en-US" i="1" u="sng" dirty="0" smtClean="0">
              <a:sym typeface="Wingdings" pitchFamily="2" charset="2"/>
            </a:endParaRPr>
          </a:p>
          <a:p>
            <a:pPr algn="l" rtl="0">
              <a:buNone/>
            </a:pPr>
            <a:endParaRPr lang="en-US" dirty="0" smtClean="0">
              <a:sym typeface="Wingdings" pitchFamily="2" charset="2"/>
            </a:endParaRPr>
          </a:p>
          <a:p>
            <a:pPr algn="l" rtl="0"/>
            <a:r>
              <a:rPr lang="en-US" i="1" u="sng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No zone of inhibition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S.viridans</a:t>
            </a:r>
            <a:endParaRPr lang="en-US" i="1" u="sng" dirty="0" smtClean="0">
              <a:sym typeface="Wingdings" pitchFamily="2" charset="2"/>
            </a:endParaRPr>
          </a:p>
          <a:p>
            <a:pPr algn="l" rtl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x-none" dirty="0"/>
          </a:p>
        </p:txBody>
      </p:sp>
      <p:sp>
        <p:nvSpPr>
          <p:cNvPr id="5" name="Rectangle 4"/>
          <p:cNvSpPr/>
          <p:nvPr/>
        </p:nvSpPr>
        <p:spPr>
          <a:xfrm>
            <a:off x="1571604" y="4929198"/>
            <a:ext cx="5929354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smtClean="0"/>
              <a:t>Always don on a BAP.</a:t>
            </a:r>
          </a:p>
          <a:p>
            <a:pPr algn="ctr"/>
            <a:r>
              <a:rPr lang="en-US" sz="2000" dirty="0" smtClean="0"/>
              <a:t>On the primary culture of  isolation plate before incubation</a:t>
            </a:r>
            <a:endParaRPr lang="x-none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Optochin</a:t>
            </a:r>
            <a:r>
              <a:rPr lang="en-US" dirty="0" smtClean="0"/>
              <a:t> Disk</a:t>
            </a:r>
            <a:endParaRPr lang="x-none" dirty="0"/>
          </a:p>
        </p:txBody>
      </p:sp>
      <p:pic>
        <p:nvPicPr>
          <p:cNvPr id="6" name="Content Placeholder 5" descr="opto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646237"/>
            <a:ext cx="4763311" cy="4763311"/>
          </a:xfrm>
          <a:prstGeom prst="rect">
            <a:avLst/>
          </a:prstGeom>
          <a:ln w="381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825056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4900" dirty="0" smtClean="0"/>
              <a:t>Bile Solubility Test</a:t>
            </a:r>
            <a:endParaRPr lang="x-none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To test if colonies are </a:t>
            </a:r>
            <a:r>
              <a:rPr lang="en-US" dirty="0" err="1" smtClean="0"/>
              <a:t>lysed</a:t>
            </a:r>
            <a:r>
              <a:rPr lang="en-US" dirty="0" smtClean="0"/>
              <a:t> by bile salt (</a:t>
            </a:r>
            <a:r>
              <a:rPr lang="en-US" dirty="0" smtClean="0">
                <a:solidFill>
                  <a:srgbClr val="FFFF99"/>
                </a:solidFill>
              </a:rPr>
              <a:t>such as </a:t>
            </a:r>
            <a:r>
              <a:rPr lang="en-US" dirty="0" err="1" smtClean="0">
                <a:solidFill>
                  <a:srgbClr val="FFFF99"/>
                </a:solidFill>
              </a:rPr>
              <a:t>desoxycholate</a:t>
            </a:r>
            <a:r>
              <a:rPr lang="en-US" dirty="0" smtClean="0">
                <a:solidFill>
                  <a:srgbClr val="FFFF99"/>
                </a:solidFill>
              </a:rPr>
              <a:t>) </a:t>
            </a:r>
            <a:r>
              <a:rPr lang="en-US" dirty="0" smtClean="0"/>
              <a:t>or not.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There are 2 ways to do the test :</a:t>
            </a:r>
          </a:p>
          <a:p>
            <a:pPr algn="l" rtl="0"/>
            <a:endParaRPr lang="en-US" dirty="0" smtClean="0"/>
          </a:p>
          <a:p>
            <a:pPr lvl="1" algn="l" rtl="0"/>
            <a:r>
              <a:rPr lang="en-US" dirty="0" smtClean="0"/>
              <a:t>In a tube</a:t>
            </a:r>
          </a:p>
          <a:p>
            <a:pPr lvl="1" algn="l" rtl="0"/>
            <a:r>
              <a:rPr lang="en-US" dirty="0" smtClean="0"/>
              <a:t>On plate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en-US" dirty="0" smtClean="0"/>
              <a:t>Bile Solubility in Tube</a:t>
            </a:r>
            <a:endParaRPr lang="x-non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l" rtl="0"/>
            <a:r>
              <a:rPr lang="en-US" dirty="0" smtClean="0"/>
              <a:t>2 ml of saline in a tube</a:t>
            </a:r>
          </a:p>
          <a:p>
            <a:pPr algn="l" rtl="0"/>
            <a:r>
              <a:rPr lang="en-US" dirty="0" smtClean="0"/>
              <a:t>Emulsify several colonies of test organism in it</a:t>
            </a:r>
          </a:p>
          <a:p>
            <a:pPr algn="l" rtl="0"/>
            <a:r>
              <a:rPr lang="en-US" dirty="0" smtClean="0"/>
              <a:t>Divide organism suspension in 2 tubes</a:t>
            </a:r>
          </a:p>
          <a:p>
            <a:pPr algn="l" rtl="0"/>
            <a:r>
              <a:rPr lang="en-US" dirty="0" smtClean="0"/>
              <a:t>Add 2 drops of bile salt to one tube and 2 drops of sterile distilled water to the other.</a:t>
            </a:r>
          </a:p>
          <a:p>
            <a:pPr algn="l" rtl="0"/>
            <a:r>
              <a:rPr lang="en-US" dirty="0" smtClean="0"/>
              <a:t>Leave 10-25 </a:t>
            </a:r>
            <a:r>
              <a:rPr lang="en-US" dirty="0" err="1" smtClean="0"/>
              <a:t>mn</a:t>
            </a:r>
            <a:r>
              <a:rPr lang="en-US" dirty="0" smtClean="0"/>
              <a:t> at RT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x-none" dirty="0"/>
          </a:p>
        </p:txBody>
      </p:sp>
      <p:pic>
        <p:nvPicPr>
          <p:cNvPr id="9" name="Content Placeholder 8" descr="bile1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95031" y="2362200"/>
            <a:ext cx="3941763" cy="3941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Bile Solubility on Plate</a:t>
            </a:r>
            <a:endParaRPr 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28596" y="1643050"/>
            <a:ext cx="4040188" cy="4870457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/>
              <a:t>Add drop of bile salt to specified part of plate</a:t>
            </a:r>
          </a:p>
          <a:p>
            <a:pPr algn="l" rtl="0"/>
            <a:r>
              <a:rPr lang="en-US" sz="2400" dirty="0" smtClean="0"/>
              <a:t>Incubate at 37C for 10 - 30 min</a:t>
            </a:r>
          </a:p>
          <a:p>
            <a:pPr algn="l" rtl="0"/>
            <a:r>
              <a:rPr lang="en-US" sz="2400" dirty="0" smtClean="0"/>
              <a:t>Colony disappear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sz="2400" dirty="0" smtClean="0">
                <a:sym typeface="Wingdings" pitchFamily="2" charset="2"/>
              </a:rPr>
              <a:t> +</a:t>
            </a:r>
            <a:r>
              <a:rPr lang="en-US" sz="2400" dirty="0" err="1" smtClean="0">
                <a:sym typeface="Wingdings" pitchFamily="2" charset="2"/>
              </a:rPr>
              <a:t>ve</a:t>
            </a:r>
            <a:endParaRPr lang="en-US" sz="2400" dirty="0" smtClean="0">
              <a:sym typeface="Wingdings" pitchFamily="2" charset="2"/>
            </a:endParaRPr>
          </a:p>
          <a:p>
            <a:pPr algn="l" rtl="0"/>
            <a:r>
              <a:rPr lang="en-US" sz="2400" dirty="0" smtClean="0">
                <a:sym typeface="Wingdings" pitchFamily="2" charset="2"/>
              </a:rPr>
              <a:t>Colony stay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sym typeface="Wingdings" pitchFamily="2" charset="2"/>
              </a:rPr>
              <a:t></a:t>
            </a:r>
            <a:r>
              <a:rPr lang="en-US" sz="2400" dirty="0" smtClean="0">
                <a:sym typeface="Wingdings" pitchFamily="2" charset="2"/>
              </a:rPr>
              <a:t> -</a:t>
            </a:r>
            <a:r>
              <a:rPr lang="en-US" sz="2400" dirty="0" err="1" smtClean="0">
                <a:sym typeface="Wingdings" pitchFamily="2" charset="2"/>
              </a:rPr>
              <a:t>ve</a:t>
            </a:r>
            <a:endParaRPr lang="x-none" sz="2400" dirty="0"/>
          </a:p>
        </p:txBody>
      </p:sp>
      <p:pic>
        <p:nvPicPr>
          <p:cNvPr id="7" name="Content Placeholder 6" descr="before bile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286380" y="1571612"/>
            <a:ext cx="3429024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7" descr="after b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4232653"/>
            <a:ext cx="3500462" cy="26253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pneumo and PMN g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4429156" cy="2923963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Content Placeholder 7" descr="Streptococcus pneumonia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285992"/>
            <a:ext cx="4448822" cy="4402958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 pn on blood agar.jpg"/>
          <p:cNvPicPr>
            <a:picLocks noGrp="1" noChangeAspect="1"/>
          </p:cNvPicPr>
          <p:nvPr>
            <p:ph idx="1"/>
          </p:nvPr>
        </p:nvPicPr>
        <p:blipFill>
          <a:blip r:embed="rId2"/>
          <a:srcRect t="56311"/>
          <a:stretch>
            <a:fillRect/>
          </a:stretch>
        </p:blipFill>
        <p:spPr>
          <a:xfrm>
            <a:off x="4710075" y="142852"/>
            <a:ext cx="4218682" cy="3000396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st pn g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928934"/>
            <a:ext cx="5610225" cy="3771900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Rapid Detection of S. </a:t>
            </a:r>
            <a:r>
              <a:rPr lang="en-US" dirty="0" err="1" smtClean="0"/>
              <a:t>pneumoniae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6280"/>
          </a:xfrm>
        </p:spPr>
        <p:txBody>
          <a:bodyPr/>
          <a:lstStyle/>
          <a:p>
            <a:pPr algn="l" rtl="0"/>
            <a:r>
              <a:rPr lang="en-US" dirty="0" smtClean="0"/>
              <a:t>Rapid latex and </a:t>
            </a:r>
            <a:r>
              <a:rPr lang="en-US" dirty="0" err="1" smtClean="0"/>
              <a:t>coagglutination</a:t>
            </a:r>
            <a:r>
              <a:rPr lang="en-US" dirty="0" smtClean="0"/>
              <a:t> tests are available to detect capsular pneumococcal antigen in CSF or other sterile body fluids.</a:t>
            </a:r>
          </a:p>
          <a:p>
            <a:pPr algn="l" rtl="0">
              <a:buNone/>
            </a:pPr>
            <a:endParaRPr lang="x-none" dirty="0"/>
          </a:p>
        </p:txBody>
      </p:sp>
      <p:pic>
        <p:nvPicPr>
          <p:cNvPr id="4" name="Picture 3" descr="stp pneum rapid detec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4357694"/>
            <a:ext cx="1643074" cy="1643074"/>
          </a:xfrm>
          <a:prstGeom prst="rect">
            <a:avLst/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152400"/>
            <a:ext cx="17716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Sensitivity Testing of S. </a:t>
            </a:r>
            <a:r>
              <a:rPr lang="en-US" dirty="0" err="1" smtClean="0"/>
              <a:t>pneumoniae</a:t>
            </a:r>
            <a:endParaRPr lang="x-none" dirty="0"/>
          </a:p>
        </p:txBody>
      </p:sp>
      <p:pic>
        <p:nvPicPr>
          <p:cNvPr id="5" name="Content Placeholder 4" descr="sterp pneumo sen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40652" y="2214554"/>
            <a:ext cx="2857520" cy="2857520"/>
          </a:xfrm>
          <a:prstGeom prst="rect">
            <a:avLst/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52400"/>
            <a:ext cx="17716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strep sens on blood mh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538" y="2357430"/>
            <a:ext cx="3508680" cy="2643206"/>
          </a:xfrm>
          <a:prstGeom prst="rect">
            <a:avLst/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000" dirty="0" smtClean="0"/>
              <a:t>Thank You</a:t>
            </a:r>
            <a:endParaRPr lang="x-none" sz="4000" dirty="0"/>
          </a:p>
        </p:txBody>
      </p:sp>
      <p:pic>
        <p:nvPicPr>
          <p:cNvPr id="6" name="Picture 5" descr="strep e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57166"/>
            <a:ext cx="3767393" cy="50844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 descr="strep g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928670"/>
            <a:ext cx="4112375" cy="29289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Streptococci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All are Gram Positive </a:t>
            </a:r>
            <a:r>
              <a:rPr lang="en-US" dirty="0" err="1" smtClean="0"/>
              <a:t>Cocci</a:t>
            </a:r>
            <a:r>
              <a:rPr lang="en-US" dirty="0" smtClean="0"/>
              <a:t> arranged in chains (short or long)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All are </a:t>
            </a:r>
            <a:r>
              <a:rPr lang="en-US" dirty="0" err="1" smtClean="0"/>
              <a:t>Catalase</a:t>
            </a:r>
            <a:r>
              <a:rPr lang="en-US" dirty="0" smtClean="0"/>
              <a:t> -</a:t>
            </a:r>
            <a:r>
              <a:rPr lang="en-US" dirty="0" err="1" smtClean="0"/>
              <a:t>ve</a:t>
            </a:r>
            <a:endParaRPr lang="x-none" dirty="0"/>
          </a:p>
        </p:txBody>
      </p:sp>
      <p:pic>
        <p:nvPicPr>
          <p:cNvPr id="4" name="Picture 3" descr="gs of streptocooc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5" y="2285992"/>
            <a:ext cx="3291963" cy="2789249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atalas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3000372"/>
            <a:ext cx="3200404" cy="193067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71934" y="2786058"/>
            <a:ext cx="71438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 </a:t>
            </a:r>
            <a:r>
              <a:rPr lang="en-US" dirty="0" err="1" smtClean="0"/>
              <a:t>ve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2910" y="2857496"/>
            <a:ext cx="714380" cy="557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 </a:t>
            </a:r>
            <a:r>
              <a:rPr lang="en-US" dirty="0" err="1" smtClean="0"/>
              <a:t>ve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3786182" y="3214686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1142976" y="3286124"/>
            <a:ext cx="857256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Gram Stain</a:t>
            </a:r>
            <a:endParaRPr lang="x-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1285860"/>
            <a:ext cx="4040188" cy="639762"/>
          </a:xfrm>
        </p:spPr>
        <p:txBody>
          <a:bodyPr/>
          <a:lstStyle/>
          <a:p>
            <a:pPr rtl="0"/>
            <a:r>
              <a:rPr lang="en-US" dirty="0" smtClean="0"/>
              <a:t>Staphylococci</a:t>
            </a:r>
            <a:endParaRPr 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000496" y="1285860"/>
            <a:ext cx="4041775" cy="639762"/>
          </a:xfrm>
        </p:spPr>
        <p:txBody>
          <a:bodyPr/>
          <a:lstStyle/>
          <a:p>
            <a:pPr rtl="0"/>
            <a:r>
              <a:rPr lang="en-US" dirty="0" smtClean="0"/>
              <a:t>streptococci</a:t>
            </a:r>
            <a:endParaRPr lang="x-none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6324635" cy="4742473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Culture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Fastidious organism </a:t>
            </a:r>
            <a:r>
              <a:rPr lang="en-US" dirty="0" smtClean="0">
                <a:sym typeface="Wingdings" pitchFamily="2" charset="2"/>
              </a:rPr>
              <a:t> no growth on NA</a:t>
            </a:r>
          </a:p>
          <a:p>
            <a:pPr algn="l" rtl="0">
              <a:buNone/>
            </a:pPr>
            <a:endParaRPr lang="en-US" dirty="0" smtClean="0">
              <a:sym typeface="Wingdings" pitchFamily="2" charset="2"/>
            </a:endParaRPr>
          </a:p>
          <a:p>
            <a:pPr algn="l" rtl="0"/>
            <a:r>
              <a:rPr lang="en-US" dirty="0" smtClean="0">
                <a:sym typeface="Wingdings" pitchFamily="2" charset="2"/>
              </a:rPr>
              <a:t>Grows well on BAP</a:t>
            </a:r>
          </a:p>
          <a:p>
            <a:pPr algn="l" rtl="0">
              <a:buNone/>
            </a:pPr>
            <a:endParaRPr lang="en-US" dirty="0" smtClean="0">
              <a:sym typeface="Wingdings" pitchFamily="2" charset="2"/>
            </a:endParaRPr>
          </a:p>
          <a:p>
            <a:pPr algn="l" rtl="0"/>
            <a:r>
              <a:rPr lang="en-US" dirty="0" smtClean="0">
                <a:sym typeface="Wingdings" pitchFamily="2" charset="2"/>
              </a:rPr>
              <a:t>Facultative anaerobe</a:t>
            </a:r>
          </a:p>
          <a:p>
            <a:pPr algn="l" rtl="0">
              <a:buNone/>
            </a:pPr>
            <a:endParaRPr lang="en-US" dirty="0" smtClean="0">
              <a:sym typeface="Wingdings" pitchFamily="2" charset="2"/>
            </a:endParaRPr>
          </a:p>
          <a:p>
            <a:pPr algn="l" rtl="0"/>
            <a:r>
              <a:rPr lang="en-US" dirty="0" smtClean="0">
                <a:sym typeface="Wingdings" pitchFamily="2" charset="2"/>
              </a:rPr>
              <a:t>Grow at 37C need 24 to 48 hour .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Streptococcus Classification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628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rgbClr val="FFFF99"/>
                </a:solidFill>
              </a:rPr>
              <a:t>Alpha hemolytic</a:t>
            </a:r>
          </a:p>
          <a:p>
            <a:pPr lvl="1" algn="l" rtl="0"/>
            <a:r>
              <a:rPr lang="en-US" dirty="0" smtClean="0"/>
              <a:t>S. </a:t>
            </a:r>
            <a:r>
              <a:rPr lang="en-US" dirty="0" err="1" smtClean="0"/>
              <a:t>viridans</a:t>
            </a:r>
            <a:endParaRPr lang="en-US" dirty="0" smtClean="0"/>
          </a:p>
          <a:p>
            <a:pPr lvl="1" algn="l" rtl="0"/>
            <a:r>
              <a:rPr lang="en-US" dirty="0" smtClean="0"/>
              <a:t>S. </a:t>
            </a:r>
            <a:r>
              <a:rPr lang="en-US" dirty="0" err="1" smtClean="0"/>
              <a:t>pneumoniae</a:t>
            </a:r>
            <a:endParaRPr lang="en-US" dirty="0" smtClean="0"/>
          </a:p>
          <a:p>
            <a:pPr algn="l" rtl="0"/>
            <a:r>
              <a:rPr lang="en-US" dirty="0" smtClean="0">
                <a:solidFill>
                  <a:srgbClr val="FFFF99"/>
                </a:solidFill>
              </a:rPr>
              <a:t>Beta hemolytic:</a:t>
            </a:r>
          </a:p>
          <a:p>
            <a:pPr lvl="1" algn="l" rtl="0"/>
            <a:r>
              <a:rPr lang="en-US" dirty="0" smtClean="0"/>
              <a:t>Group A, B, C, G  &amp; D</a:t>
            </a:r>
          </a:p>
          <a:p>
            <a:pPr algn="ctr" rtl="0">
              <a:buNone/>
            </a:pPr>
            <a:r>
              <a:rPr lang="en-US" dirty="0" smtClean="0">
                <a:solidFill>
                  <a:schemeClr val="accent6">
                    <a:lumMod val="90000"/>
                  </a:schemeClr>
                </a:solidFill>
              </a:rPr>
              <a:t>Lancefield grouping according to  antigens in their cell wall </a:t>
            </a:r>
          </a:p>
          <a:p>
            <a:pPr algn="l" rtl="0"/>
            <a:r>
              <a:rPr lang="en-US" dirty="0" smtClean="0">
                <a:solidFill>
                  <a:srgbClr val="FFFF99"/>
                </a:solidFill>
              </a:rPr>
              <a:t>Non-hemolytic:</a:t>
            </a:r>
          </a:p>
          <a:p>
            <a:pPr lvl="1" algn="l" rtl="0"/>
            <a:r>
              <a:rPr lang="en-US" dirty="0" err="1" smtClean="0"/>
              <a:t>Enterococcus</a:t>
            </a:r>
            <a:r>
              <a:rPr lang="en-US" dirty="0" smtClean="0"/>
              <a:t> (</a:t>
            </a:r>
            <a:r>
              <a:rPr lang="en-US" dirty="0" err="1" smtClean="0"/>
              <a:t>formaly</a:t>
            </a:r>
            <a:r>
              <a:rPr lang="en-US" dirty="0" smtClean="0"/>
              <a:t> known as Group D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Alpha Hemolytic Streptococci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Give alpha </a:t>
            </a:r>
            <a:r>
              <a:rPr lang="en-US" dirty="0" err="1" smtClean="0"/>
              <a:t>hemolysis</a:t>
            </a:r>
            <a:r>
              <a:rPr lang="en-US" dirty="0" smtClean="0"/>
              <a:t> on BAP.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It Can be divided in to 2: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  <a:p>
            <a:pPr marL="639763" lvl="1" indent="260350" algn="l" rtl="0">
              <a:tabLst>
                <a:tab pos="900113" algn="l"/>
              </a:tabLst>
            </a:pPr>
            <a:r>
              <a:rPr lang="en-US" dirty="0" err="1" smtClean="0"/>
              <a:t>Viridans</a:t>
            </a:r>
            <a:r>
              <a:rPr lang="en-US" dirty="0" smtClean="0"/>
              <a:t> group</a:t>
            </a:r>
          </a:p>
          <a:p>
            <a:pPr marL="639763" lvl="1" indent="260350" algn="l" rtl="0">
              <a:buNone/>
              <a:tabLst>
                <a:tab pos="900113" algn="l"/>
              </a:tabLst>
            </a:pPr>
            <a:endParaRPr lang="en-US" dirty="0" smtClean="0"/>
          </a:p>
          <a:p>
            <a:pPr marL="639763" lvl="1" indent="260350" algn="l" rtl="0">
              <a:tabLst>
                <a:tab pos="900113" algn="l"/>
              </a:tabLst>
            </a:pPr>
            <a:r>
              <a:rPr lang="en-US" dirty="0" err="1" smtClean="0"/>
              <a:t>S.pneumoniae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x-none" dirty="0"/>
          </a:p>
        </p:txBody>
      </p:sp>
      <p:pic>
        <p:nvPicPr>
          <p:cNvPr id="4" name="Picture 3" descr="all heamolysis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286124"/>
            <a:ext cx="3314506" cy="3039823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034" y="1214422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Streptococcus </a:t>
            </a:r>
            <a:r>
              <a:rPr lang="en-US" dirty="0" err="1" smtClean="0"/>
              <a:t>viridans</a:t>
            </a:r>
            <a:endParaRPr lang="x-non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3438" y="1142984"/>
            <a:ext cx="4041775" cy="639762"/>
          </a:xfrm>
        </p:spPr>
        <p:txBody>
          <a:bodyPr/>
          <a:lstStyle/>
          <a:p>
            <a:pPr algn="ctr"/>
            <a:r>
              <a:rPr lang="en-US" dirty="0" smtClean="0"/>
              <a:t>s. </a:t>
            </a:r>
            <a:r>
              <a:rPr lang="en-US" dirty="0" err="1" smtClean="0"/>
              <a:t>pneumoniae</a:t>
            </a:r>
            <a:endParaRPr lang="x-none" dirty="0"/>
          </a:p>
        </p:txBody>
      </p:sp>
      <p:pic>
        <p:nvPicPr>
          <p:cNvPr id="7" name="Content Placeholder 6" descr="viridans group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85882" y="2362200"/>
            <a:ext cx="3982823" cy="3941763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Content Placeholder 8" descr="st pn on ba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2473" y="2357430"/>
            <a:ext cx="3929090" cy="3929090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76" y="500042"/>
            <a:ext cx="4040188" cy="639762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90000"/>
                  </a:schemeClr>
                </a:solidFill>
              </a:rPr>
              <a:t>S. PNEUMONIAE</a:t>
            </a:r>
            <a:endParaRPr lang="x-none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28596" y="428604"/>
            <a:ext cx="4184651" cy="639762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accent6">
                    <a:lumMod val="90000"/>
                  </a:schemeClr>
                </a:solidFill>
              </a:rPr>
              <a:t>Viridans</a:t>
            </a:r>
            <a:r>
              <a:rPr lang="en-US" b="1" dirty="0" smtClean="0">
                <a:solidFill>
                  <a:schemeClr val="accent6">
                    <a:lumMod val="90000"/>
                  </a:schemeClr>
                </a:solidFill>
              </a:rPr>
              <a:t> Streptococci</a:t>
            </a:r>
            <a:endParaRPr lang="x-none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214422"/>
            <a:ext cx="4040188" cy="5643578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Alpha </a:t>
            </a:r>
            <a:r>
              <a:rPr lang="en-US" dirty="0" err="1" smtClean="0"/>
              <a:t>haemolysis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Pin point colonies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err="1" smtClean="0"/>
              <a:t>Optochin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resistant</a:t>
            </a:r>
          </a:p>
          <a:p>
            <a:pPr algn="l" rtl="0"/>
            <a:endParaRPr lang="en-US" dirty="0" smtClean="0">
              <a:sym typeface="Wingdings" pitchFamily="2" charset="2"/>
            </a:endParaRPr>
          </a:p>
          <a:p>
            <a:pPr algn="l" rtl="0"/>
            <a:r>
              <a:rPr lang="en-US" dirty="0" smtClean="0">
                <a:sym typeface="Wingdings" pitchFamily="2" charset="2"/>
              </a:rPr>
              <a:t>Bile Solubility  -</a:t>
            </a:r>
            <a:r>
              <a:rPr lang="en-US" dirty="0" err="1" smtClean="0">
                <a:sym typeface="Wingdings" pitchFamily="2" charset="2"/>
              </a:rPr>
              <a:t>ve</a:t>
            </a:r>
            <a:endParaRPr lang="en-US" dirty="0" smtClean="0">
              <a:sym typeface="Wingdings" pitchFamily="2" charset="2"/>
            </a:endParaRPr>
          </a:p>
          <a:p>
            <a:pPr algn="l" rtl="0">
              <a:buNone/>
            </a:pPr>
            <a:endParaRPr lang="en-US" dirty="0" smtClean="0">
              <a:sym typeface="Wingdings" pitchFamily="2" charset="2"/>
            </a:endParaRPr>
          </a:p>
          <a:p>
            <a:pPr algn="l" rtl="0"/>
            <a:r>
              <a:rPr lang="en-US" dirty="0" smtClean="0">
                <a:sym typeface="Wingdings" pitchFamily="2" charset="2"/>
              </a:rPr>
              <a:t>Part of normal flora of upper respiratory and GI</a:t>
            </a:r>
            <a:endParaRPr lang="x-non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00562" y="1214422"/>
            <a:ext cx="4041775" cy="5089541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Alpha </a:t>
            </a:r>
            <a:r>
              <a:rPr lang="en-US" dirty="0" err="1" smtClean="0"/>
              <a:t>haemolysis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Ring form colonies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err="1" smtClean="0"/>
              <a:t>Tanslucent</a:t>
            </a:r>
            <a:r>
              <a:rPr lang="en-US" dirty="0" smtClean="0"/>
              <a:t> or </a:t>
            </a:r>
            <a:r>
              <a:rPr lang="en-US" dirty="0" err="1" smtClean="0"/>
              <a:t>mucoid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err="1" smtClean="0"/>
              <a:t>Optochin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sensitive</a:t>
            </a:r>
          </a:p>
          <a:p>
            <a:pPr algn="l" rtl="0">
              <a:buNone/>
            </a:pPr>
            <a:endParaRPr lang="en-US" dirty="0" smtClean="0">
              <a:sym typeface="Wingdings" pitchFamily="2" charset="2"/>
            </a:endParaRPr>
          </a:p>
          <a:p>
            <a:pPr algn="l" rtl="0"/>
            <a:r>
              <a:rPr lang="en-US" dirty="0" err="1" smtClean="0">
                <a:sym typeface="Wingdings" pitchFamily="2" charset="2"/>
              </a:rPr>
              <a:t>Sile</a:t>
            </a:r>
            <a:r>
              <a:rPr lang="en-US" dirty="0" smtClean="0">
                <a:sym typeface="Wingdings" pitchFamily="2" charset="2"/>
              </a:rPr>
              <a:t> solubility  +</a:t>
            </a:r>
            <a:r>
              <a:rPr lang="en-US" dirty="0" err="1" smtClean="0">
                <a:sym typeface="Wingdings" pitchFamily="2" charset="2"/>
              </a:rPr>
              <a:t>ve</a:t>
            </a:r>
            <a:endParaRPr lang="en-US" dirty="0" smtClean="0">
              <a:sym typeface="Wingdings" pitchFamily="2" charset="2"/>
            </a:endParaRPr>
          </a:p>
          <a:p>
            <a:pPr algn="l" rtl="0"/>
            <a:endParaRPr lang="en-US" dirty="0" smtClean="0">
              <a:sym typeface="Wingdings" pitchFamily="2" charset="2"/>
            </a:endParaRPr>
          </a:p>
          <a:p>
            <a:pPr algn="l" rtl="0"/>
            <a:r>
              <a:rPr lang="en-US" dirty="0" smtClean="0">
                <a:sym typeface="Wingdings" pitchFamily="2" charset="2"/>
              </a:rPr>
              <a:t>Not part of NF</a:t>
            </a:r>
            <a:endParaRPr lang="x-none" dirty="0"/>
          </a:p>
        </p:txBody>
      </p:sp>
      <p:sp>
        <p:nvSpPr>
          <p:cNvPr id="7" name="Rectangle 6"/>
          <p:cNvSpPr/>
          <p:nvPr/>
        </p:nvSpPr>
        <p:spPr>
          <a:xfrm>
            <a:off x="5500694" y="3857628"/>
            <a:ext cx="1700218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Capsulated</a:t>
            </a:r>
            <a:endParaRPr lang="x-none" dirty="0"/>
          </a:p>
        </p:txBody>
      </p:sp>
      <p:sp>
        <p:nvSpPr>
          <p:cNvPr id="8" name="Rectangle 7"/>
          <p:cNvSpPr/>
          <p:nvPr/>
        </p:nvSpPr>
        <p:spPr>
          <a:xfrm>
            <a:off x="1000100" y="2928934"/>
            <a:ext cx="177165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Not Capsulated</a:t>
            </a:r>
            <a:endParaRPr lang="x-none" dirty="0"/>
          </a:p>
        </p:txBody>
      </p:sp>
      <p:sp>
        <p:nvSpPr>
          <p:cNvPr id="9" name="Rectangle 8"/>
          <p:cNvSpPr/>
          <p:nvPr/>
        </p:nvSpPr>
        <p:spPr>
          <a:xfrm>
            <a:off x="4929190" y="2928934"/>
            <a:ext cx="278608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Flattened with raised edges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285860"/>
            <a:ext cx="4040188" cy="639762"/>
          </a:xfrm>
        </p:spPr>
        <p:txBody>
          <a:bodyPr/>
          <a:lstStyle/>
          <a:p>
            <a:pPr algn="ctr"/>
            <a:r>
              <a:rPr lang="en-US" sz="2800" b="1" dirty="0" err="1" smtClean="0">
                <a:solidFill>
                  <a:schemeClr val="accent6">
                    <a:lumMod val="90000"/>
                  </a:schemeClr>
                </a:solidFill>
              </a:rPr>
              <a:t>Viridans</a:t>
            </a:r>
            <a:r>
              <a:rPr lang="en-US" sz="2800" b="1" dirty="0" smtClean="0">
                <a:solidFill>
                  <a:schemeClr val="accent6">
                    <a:lumMod val="90000"/>
                  </a:schemeClr>
                </a:solidFill>
              </a:rPr>
              <a:t> Streptococci</a:t>
            </a:r>
            <a:endParaRPr lang="x-none" sz="2800" b="1" dirty="0">
              <a:solidFill>
                <a:schemeClr val="accent6">
                  <a:lumMod val="9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000" y="1357298"/>
            <a:ext cx="4041775" cy="639762"/>
          </a:xfrm>
        </p:spPr>
        <p:txBody>
          <a:bodyPr/>
          <a:lstStyle/>
          <a:p>
            <a:endParaRPr lang="en-US" b="1" dirty="0" smtClean="0">
              <a:solidFill>
                <a:schemeClr val="accent6">
                  <a:lumMod val="90000"/>
                </a:schemeClr>
              </a:solidFill>
            </a:endParaRPr>
          </a:p>
          <a:p>
            <a:endParaRPr lang="en-US" b="1" dirty="0" smtClean="0">
              <a:solidFill>
                <a:schemeClr val="accent6">
                  <a:lumMod val="90000"/>
                </a:schemeClr>
              </a:solidFill>
            </a:endParaRPr>
          </a:p>
          <a:p>
            <a:endParaRPr lang="en-US" b="1" dirty="0" smtClean="0">
              <a:solidFill>
                <a:schemeClr val="accent6">
                  <a:lumMod val="90000"/>
                </a:schemeClr>
              </a:solidFill>
            </a:endParaRPr>
          </a:p>
          <a:p>
            <a:endParaRPr lang="en-US" b="1" dirty="0" smtClean="0">
              <a:solidFill>
                <a:schemeClr val="accent6">
                  <a:lumMod val="90000"/>
                </a:schemeClr>
              </a:solidFill>
            </a:endParaRPr>
          </a:p>
          <a:p>
            <a:endParaRPr lang="en-US" b="1" dirty="0" smtClean="0">
              <a:solidFill>
                <a:schemeClr val="accent6">
                  <a:lumMod val="90000"/>
                </a:schemeClr>
              </a:solidFill>
            </a:endParaRPr>
          </a:p>
          <a:p>
            <a:pPr algn="ctr"/>
            <a:r>
              <a:rPr lang="en-US" sz="2800" b="1" dirty="0" smtClean="0">
                <a:solidFill>
                  <a:schemeClr val="accent6">
                    <a:lumMod val="90000"/>
                  </a:schemeClr>
                </a:solidFill>
              </a:rPr>
              <a:t>S. PNEUMONIAE</a:t>
            </a:r>
            <a:endParaRPr lang="x-none" sz="2800" b="1" dirty="0" smtClean="0">
              <a:solidFill>
                <a:schemeClr val="accent6">
                  <a:lumMod val="90000"/>
                </a:schemeClr>
              </a:solidFill>
            </a:endParaRPr>
          </a:p>
          <a:p>
            <a:endParaRPr lang="x-non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l" rtl="0"/>
            <a:r>
              <a:rPr lang="en-US" dirty="0" smtClean="0"/>
              <a:t>GPS in chains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x-non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l" rtl="0"/>
            <a:r>
              <a:rPr lang="en-US" dirty="0" smtClean="0"/>
              <a:t>GPC elongated (</a:t>
            </a:r>
            <a:r>
              <a:rPr lang="en-US" dirty="0" err="1" smtClean="0"/>
              <a:t>Lanceolated</a:t>
            </a:r>
            <a:r>
              <a:rPr lang="en-US" dirty="0" smtClean="0"/>
              <a:t>) </a:t>
            </a:r>
            <a:r>
              <a:rPr lang="en-US" dirty="0" err="1" smtClean="0"/>
              <a:t>diplococci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x-none" dirty="0"/>
          </a:p>
        </p:txBody>
      </p:sp>
      <p:pic>
        <p:nvPicPr>
          <p:cNvPr id="8" name="Picture 7" descr="S_pneumoniae g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500438"/>
            <a:ext cx="4097179" cy="2786082"/>
          </a:xfrm>
          <a:prstGeom prst="rect">
            <a:avLst/>
          </a:prstGeom>
          <a:ln w="381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strep viridans gs.jpg"/>
          <p:cNvPicPr>
            <a:picLocks noChangeAspect="1"/>
          </p:cNvPicPr>
          <p:nvPr/>
        </p:nvPicPr>
        <p:blipFill>
          <a:blip r:embed="rId3"/>
          <a:srcRect t="14722" r="8524"/>
          <a:stretch>
            <a:fillRect/>
          </a:stretch>
        </p:blipFill>
        <p:spPr>
          <a:xfrm>
            <a:off x="357158" y="3500438"/>
            <a:ext cx="4062652" cy="2768598"/>
          </a:xfrm>
          <a:prstGeom prst="rect">
            <a:avLst/>
          </a:prstGeom>
          <a:ln w="381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301</TotalTime>
  <Words>401</Words>
  <Application>Microsoft Office PowerPoint</Application>
  <PresentationFormat>On-screen Show (4:3)</PresentationFormat>
  <Paragraphs>128</Paragraphs>
  <Slides>19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Foundry</vt:lpstr>
      <vt:lpstr>STREPTOCOCCUS</vt:lpstr>
      <vt:lpstr>Streptococci</vt:lpstr>
      <vt:lpstr>Gram Stain</vt:lpstr>
      <vt:lpstr>Culture</vt:lpstr>
      <vt:lpstr>Streptococcus Classification</vt:lpstr>
      <vt:lpstr>Alpha Hemolytic Streptococci</vt:lpstr>
      <vt:lpstr>Slide 7</vt:lpstr>
      <vt:lpstr>Slide 8</vt:lpstr>
      <vt:lpstr>Slide 9</vt:lpstr>
      <vt:lpstr>1.  Optochin Test</vt:lpstr>
      <vt:lpstr>Optochin Disk</vt:lpstr>
      <vt:lpstr>.  Bile Solubility Test</vt:lpstr>
      <vt:lpstr>    Bile Solubility in Tube</vt:lpstr>
      <vt:lpstr>Bile Solubility on Plate</vt:lpstr>
      <vt:lpstr>Slide 15</vt:lpstr>
      <vt:lpstr>Slide 16</vt:lpstr>
      <vt:lpstr>Rapid Detection of S. pneumoniae</vt:lpstr>
      <vt:lpstr>Sensitivity Testing of S. pneumoniae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STREPTOCOCCUS</dc:title>
  <dc:creator>ksu</dc:creator>
  <cp:lastModifiedBy>Apple User</cp:lastModifiedBy>
  <cp:revision>32</cp:revision>
  <dcterms:created xsi:type="dcterms:W3CDTF">2012-04-27T17:07:24Z</dcterms:created>
  <dcterms:modified xsi:type="dcterms:W3CDTF">2012-04-27T17:08:01Z</dcterms:modified>
</cp:coreProperties>
</file>