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70" r:id="rId7"/>
    <p:sldId id="263" r:id="rId8"/>
    <p:sldId id="265" r:id="rId9"/>
    <p:sldId id="261" r:id="rId10"/>
    <p:sldId id="262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3300"/>
    <a:srgbClr val="382E18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EA497-A0FF-443D-87A1-527C900B425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06977-42AC-4C21-9E26-0069435BD4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800" b="1" kern="1200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Colony morphology: </a:t>
            </a:r>
            <a:r>
              <a:rPr lang="en-US" alt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small, gray translucent, </a:t>
            </a:r>
            <a:r>
              <a:rPr lang="en-US" altLang="en-US" sz="1800" b="1" dirty="0" smtClean="0"/>
              <a:t>raised</a:t>
            </a:r>
            <a:endParaRPr lang="en-US" altLang="en-US" sz="1600" b="1" dirty="0" smtClean="0">
              <a:latin typeface="Verdana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6977-42AC-4C21-9E26-0069435BD4B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06977-42AC-4C21-9E26-0069435BD4B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4/27/12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458200" cy="1222375"/>
          </a:xfrm>
        </p:spPr>
        <p:txBody>
          <a:bodyPr>
            <a:normAutofit/>
          </a:bodyPr>
          <a:lstStyle/>
          <a:p>
            <a:pPr algn="l"/>
            <a:r>
              <a:rPr lang="en-US" sz="5400" b="1" dirty="0" smtClean="0">
                <a:latin typeface="Century Gothic" pitchFamily="34" charset="0"/>
              </a:rPr>
              <a:t>	GENUS: NEISSERIA</a:t>
            </a:r>
            <a:endParaRPr lang="en-US" sz="5400" b="1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				Amany Niazy</a:t>
            </a:r>
          </a:p>
          <a:p>
            <a:endParaRPr lang="en-US" dirty="0" smtClean="0"/>
          </a:p>
          <a:p>
            <a:r>
              <a:rPr lang="en-US" dirty="0" smtClean="0"/>
              <a:t>				Lab # 6</a:t>
            </a:r>
          </a:p>
          <a:p>
            <a:endParaRPr lang="en-US" dirty="0"/>
          </a:p>
        </p:txBody>
      </p:sp>
      <p:pic>
        <p:nvPicPr>
          <p:cNvPr id="6" name="Picture 5" descr="shape neisser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505200"/>
            <a:ext cx="3439410" cy="2667000"/>
          </a:xfrm>
          <a:prstGeom prst="rect">
            <a:avLst/>
          </a:prstGeom>
        </p:spPr>
      </p:pic>
      <p:pic>
        <p:nvPicPr>
          <p:cNvPr id="7" name="Picture 6" descr="Neisseria meningitidi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828800"/>
            <a:ext cx="3225800" cy="322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 startAt="2"/>
            </a:pPr>
            <a:r>
              <a:rPr lang="en-US" dirty="0" smtClean="0"/>
              <a:t>All  Neisseria species are </a:t>
            </a:r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Oxidase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+</a:t>
            </a:r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</a:t>
            </a:r>
            <a:endParaRPr lang="en-US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96646" indent="-514350">
              <a:buNone/>
            </a:pPr>
            <a:endParaRPr lang="en-US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596646" indent="-514350">
              <a:buNone/>
            </a:pPr>
            <a:endParaRPr lang="en-US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2133600"/>
            <a:ext cx="6858000" cy="381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Preparation of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Oxidase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Test: 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Add filter paper on a clean slide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Add 2-3 drops of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oxidase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reagent on filter paper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Use cover slip to transfer colony onto filter paper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+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ve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 Purple color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Flowchart: Process 4"/>
          <p:cNvSpPr/>
          <p:nvPr/>
        </p:nvSpPr>
        <p:spPr>
          <a:xfrm>
            <a:off x="4800600" y="4572000"/>
            <a:ext cx="1752600" cy="61264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5181600" y="4191000"/>
            <a:ext cx="990600" cy="13716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562600" y="4800600"/>
            <a:ext cx="228600" cy="1524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 startAt="3"/>
            </a:pPr>
            <a:r>
              <a:rPr lang="en-US" dirty="0" smtClean="0"/>
              <a:t>HISS medium.</a:t>
            </a:r>
          </a:p>
          <a:p>
            <a:pPr marL="596646" indent="-514350">
              <a:buNone/>
            </a:pPr>
            <a:r>
              <a:rPr lang="en-US" sz="2800" dirty="0" smtClean="0">
                <a:solidFill>
                  <a:srgbClr val="663300"/>
                </a:solidFill>
              </a:rPr>
              <a:t>broth + serum + sugar + indicator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(phenol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red)</a:t>
            </a:r>
          </a:p>
          <a:p>
            <a:pPr marL="596646" indent="-514350">
              <a:buFont typeface="+mj-lt"/>
              <a:buAutoNum type="arabicPeriod" startAt="3"/>
            </a:pPr>
            <a:endParaRPr lang="en-US" dirty="0" smtClean="0"/>
          </a:p>
          <a:p>
            <a:pPr marL="596646" indent="-514350">
              <a:buNone/>
            </a:pPr>
            <a:endParaRPr lang="en-US" dirty="0"/>
          </a:p>
        </p:txBody>
      </p:sp>
      <p:pic>
        <p:nvPicPr>
          <p:cNvPr id="4" name="Picture 3" descr="sugar fermentato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667000"/>
            <a:ext cx="2527300" cy="3399955"/>
          </a:xfrm>
          <a:prstGeom prst="rect">
            <a:avLst/>
          </a:prstGeom>
        </p:spPr>
      </p:pic>
      <p:pic>
        <p:nvPicPr>
          <p:cNvPr id="5" name="Picture 4" descr="sugar oxidation gonoccoc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667000"/>
            <a:ext cx="2387600" cy="33786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0" y="6019800"/>
            <a:ext cx="2895600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 w="412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Neisseria </a:t>
            </a:r>
            <a:r>
              <a:rPr lang="en-US" sz="2000" b="1" dirty="0" err="1" smtClean="0"/>
              <a:t>gonorrhoeae</a:t>
            </a:r>
            <a:endParaRPr lang="en-US" sz="20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52600" y="6019800"/>
            <a:ext cx="3048000" cy="40011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 cmpd="sng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Neisseria meningitides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YOUR WORK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498080" cy="4800600"/>
          </a:xfrm>
        </p:spPr>
        <p:txBody>
          <a:bodyPr>
            <a:normAutofit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Prepare gram stain from culture.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Do </a:t>
            </a:r>
            <a:r>
              <a:rPr lang="en-US" dirty="0" err="1" smtClean="0"/>
              <a:t>oxidase</a:t>
            </a:r>
            <a:r>
              <a:rPr lang="en-US" dirty="0" smtClean="0"/>
              <a:t> test.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Subculture organism to chocolate agar.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Incubate in the CO2 jar.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Read after 48 hours.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See sugar utilization tube (demonstration) 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See intracellular GNDC slide  (demonstration slide)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498080" cy="4800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New diagnosis techniques: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Immunoassays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DNA hybridization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PCR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Doc Kaiser’s microbiology website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http://student.ccbcmd.edu/~gkaiser/goshp.htm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 descr="BD_Probete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667000"/>
            <a:ext cx="2898183" cy="191053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0"/>
            <a:ext cx="1771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05000"/>
            <a:ext cx="7498080" cy="4800600"/>
          </a:xfrm>
        </p:spPr>
        <p:txBody>
          <a:bodyPr/>
          <a:lstStyle/>
          <a:p>
            <a:pPr algn="ctr">
              <a:buNone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Numbers in Saudi Population</a:t>
            </a:r>
          </a:p>
          <a:p>
            <a:pPr algn="ctr">
              <a:buNone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en-US" sz="3600" dirty="0" smtClean="0">
                <a:sym typeface="Wingdings" pitchFamily="2" charset="2"/>
              </a:rPr>
              <a:t>13 cases of meningococcal meningitis in 2007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381000"/>
            <a:ext cx="1771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81534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</a:rPr>
              <a:t>THANK   YOU</a:t>
            </a:r>
          </a:p>
          <a:p>
            <a:pPr algn="ctr">
              <a:buNone/>
            </a:pPr>
            <a:endParaRPr lang="en-US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4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057400"/>
            <a:ext cx="5638800" cy="42419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NEISSERIA SPECIES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many species; 2 are human pathogens</a:t>
            </a:r>
          </a:p>
          <a:p>
            <a:pPr lvl="1"/>
            <a:r>
              <a:rPr lang="en-US" dirty="0" smtClean="0"/>
              <a:t>Neisseria </a:t>
            </a:r>
            <a:r>
              <a:rPr lang="en-US" dirty="0" err="1" smtClean="0"/>
              <a:t>gonorrhoea</a:t>
            </a:r>
            <a:r>
              <a:rPr lang="en-US" dirty="0" smtClean="0"/>
              <a:t> (gonococcus)</a:t>
            </a:r>
          </a:p>
          <a:p>
            <a:pPr lvl="1"/>
            <a:r>
              <a:rPr lang="en-US" dirty="0" smtClean="0"/>
              <a:t>Neisseria </a:t>
            </a:r>
            <a:r>
              <a:rPr lang="en-US" dirty="0" err="1" smtClean="0"/>
              <a:t>meningitidis</a:t>
            </a:r>
            <a:r>
              <a:rPr lang="en-US" dirty="0" smtClean="0"/>
              <a:t> (</a:t>
            </a:r>
            <a:r>
              <a:rPr lang="en-US" dirty="0" err="1" smtClean="0"/>
              <a:t>meningococcus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algn="just"/>
            <a:r>
              <a:rPr lang="en-US" dirty="0" smtClean="0"/>
              <a:t>Other species are normal flora that inhabit the upper respiratory tract of humans.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SPECIMEN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Neisseria </a:t>
            </a:r>
            <a:r>
              <a:rPr lang="en-US" dirty="0" err="1" smtClean="0"/>
              <a:t>gonorrhoea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Urethral discharge</a:t>
            </a:r>
          </a:p>
          <a:p>
            <a:pPr marL="365760" lvl="1" indent="-283464">
              <a:spcBef>
                <a:spcPts val="600"/>
              </a:spcBef>
              <a:buSzPct val="80000"/>
              <a:buNone/>
            </a:pPr>
            <a:r>
              <a:rPr lang="en-US" dirty="0" smtClean="0">
                <a:sym typeface="Wingdings" pitchFamily="2" charset="2"/>
              </a:rPr>
              <a:t>				         </a:t>
            </a:r>
            <a:r>
              <a:rPr lang="en-US" dirty="0" smtClean="0"/>
              <a:t> Genital swabs 						    (</a:t>
            </a:r>
            <a:r>
              <a:rPr lang="en-US" dirty="0" err="1" smtClean="0"/>
              <a:t>servical</a:t>
            </a:r>
            <a:r>
              <a:rPr lang="en-US" dirty="0" smtClean="0"/>
              <a:t> or rectal)</a:t>
            </a:r>
          </a:p>
          <a:p>
            <a:pPr marL="365760" lvl="1" indent="-283464">
              <a:spcBef>
                <a:spcPts val="600"/>
              </a:spcBef>
              <a:buSzPct val="80000"/>
              <a:buNone/>
            </a:pPr>
            <a:endParaRPr lang="en-US" dirty="0" smtClean="0"/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/>
              <a:t>Neisseria </a:t>
            </a:r>
            <a:r>
              <a:rPr lang="en-US" dirty="0" err="1" smtClean="0"/>
              <a:t>meningitidis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CSF</a:t>
            </a:r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endParaRPr lang="en-US" dirty="0" smtClean="0">
              <a:sym typeface="Wingdings" pitchFamily="2" charset="2"/>
            </a:endParaRPr>
          </a:p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 smtClean="0">
                <a:sym typeface="Wingdings" pitchFamily="2" charset="2"/>
              </a:rPr>
              <a:t>Fastidious organism very sensitive to environmental factors   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096000" y="4953000"/>
            <a:ext cx="2438400" cy="1295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Process specimen as soon as possible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 STAIN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 Gram Stain:</a:t>
            </a:r>
          </a:p>
          <a:p>
            <a:endParaRPr lang="en-US" dirty="0"/>
          </a:p>
        </p:txBody>
      </p:sp>
      <p:pic>
        <p:nvPicPr>
          <p:cNvPr id="4" name="Picture 3" descr="genital gram st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057400"/>
            <a:ext cx="4267200" cy="2877312"/>
          </a:xfrm>
          <a:prstGeom prst="rect">
            <a:avLst/>
          </a:prstGeom>
          <a:ln w="508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334000" y="3276600"/>
            <a:ext cx="3657600" cy="23622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Neisseria are intracellular    </a:t>
            </a:r>
          </a:p>
          <a:p>
            <a:r>
              <a:rPr lang="en-US" sz="2000" dirty="0" smtClean="0"/>
              <a:t> organisms</a:t>
            </a:r>
          </a:p>
          <a:p>
            <a:endParaRPr lang="en-US" sz="20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/>
              <a:t>GNDC inside and outside pus cells (PMN) </a:t>
            </a:r>
            <a:r>
              <a:rPr lang="en-US" sz="2000" dirty="0" smtClean="0">
                <a:solidFill>
                  <a:srgbClr val="663300"/>
                </a:solidFill>
              </a:rPr>
              <a:t>(kidney or bean shaped)</a:t>
            </a:r>
            <a:endParaRPr lang="en-US" sz="20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Inoculate into</a:t>
            </a:r>
          </a:p>
          <a:p>
            <a:pPr lvl="1"/>
            <a:r>
              <a:rPr lang="en-US" dirty="0" smtClean="0"/>
              <a:t> Chocolate Agar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33400" y="2514600"/>
            <a:ext cx="5867400" cy="1676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82E18"/>
                </a:solidFill>
              </a:rPr>
              <a:t>Basal media </a:t>
            </a:r>
            <a:r>
              <a:rPr lang="en-US" dirty="0" smtClean="0">
                <a:solidFill>
                  <a:srgbClr val="382E18"/>
                </a:solidFill>
                <a:sym typeface="Wingdings" pitchFamily="2" charset="2"/>
              </a:rPr>
              <a:t> at 40C (no solidification) add sheep blood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382E18"/>
                </a:solidFill>
                <a:sym typeface="Wingdings" pitchFamily="2" charset="2"/>
              </a:rPr>
              <a:t>Keep in water bath at 70C to </a:t>
            </a:r>
            <a:r>
              <a:rPr lang="en-US" dirty="0" err="1" smtClean="0">
                <a:solidFill>
                  <a:srgbClr val="382E18"/>
                </a:solidFill>
                <a:sym typeface="Wingdings" pitchFamily="2" charset="2"/>
              </a:rPr>
              <a:t>hemolyse</a:t>
            </a:r>
            <a:r>
              <a:rPr lang="en-US" dirty="0" smtClean="0">
                <a:solidFill>
                  <a:srgbClr val="382E18"/>
                </a:solidFill>
                <a:sym typeface="Wingdings" pitchFamily="2" charset="2"/>
              </a:rPr>
              <a:t> blood</a:t>
            </a:r>
          </a:p>
          <a:p>
            <a:endParaRPr lang="en-US" dirty="0" smtClean="0">
              <a:solidFill>
                <a:srgbClr val="382E18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382E18"/>
              </a:solidFill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382E1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3276600"/>
            <a:ext cx="5867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63300"/>
                </a:solidFill>
              </a:rPr>
              <a:t>This releases and denatures many RBCs and serum proteins, </a:t>
            </a:r>
          </a:p>
          <a:p>
            <a:r>
              <a:rPr lang="en-US" dirty="0" smtClean="0">
                <a:solidFill>
                  <a:srgbClr val="663300"/>
                </a:solidFill>
              </a:rPr>
              <a:t>  making them more readily digestible to the bacteria</a:t>
            </a:r>
            <a:endParaRPr lang="en-US" dirty="0">
              <a:solidFill>
                <a:srgbClr val="663300"/>
              </a:solidFill>
            </a:endParaRPr>
          </a:p>
        </p:txBody>
      </p:sp>
      <p:pic>
        <p:nvPicPr>
          <p:cNvPr id="8" name="Picture 6" descr="W7917-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77000" y="1828799"/>
            <a:ext cx="2667000" cy="238527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533400" y="4191000"/>
            <a:ext cx="5867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663300"/>
                </a:solidFill>
              </a:rPr>
              <a:t>Colonies appear:  Colorless , raised, 1-2 mm in diameter</a:t>
            </a:r>
            <a:endParaRPr lang="x-none" dirty="0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Thayer Martin (selective medium)</a:t>
            </a:r>
          </a:p>
          <a:p>
            <a:endParaRPr lang="x-none" dirty="0"/>
          </a:p>
        </p:txBody>
      </p:sp>
      <p:sp>
        <p:nvSpPr>
          <p:cNvPr id="4" name="Rectangle 3"/>
          <p:cNvSpPr/>
          <p:nvPr/>
        </p:nvSpPr>
        <p:spPr>
          <a:xfrm>
            <a:off x="1524000" y="2362200"/>
            <a:ext cx="58674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382E18"/>
                </a:solidFill>
              </a:rPr>
              <a:t>Contain antibiotics to inhibit other bacteria and fungi</a:t>
            </a:r>
            <a:endParaRPr lang="en-US" sz="2000" dirty="0">
              <a:solidFill>
                <a:srgbClr val="382E18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3733800"/>
            <a:ext cx="58674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VCNT</a:t>
            </a:r>
          </a:p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Vancomycin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, 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Colistin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, 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Nystatin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,  </a:t>
            </a:r>
            <a:r>
              <a:rPr lang="en-US" dirty="0" err="1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Trimethoprim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sym typeface="Wingdings" pitchFamily="2" charset="2"/>
              </a:rPr>
              <a:t>.</a:t>
            </a:r>
            <a:endParaRPr lang="x-none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INCUBATION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 35-37 ˚C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ONLY</a:t>
            </a:r>
          </a:p>
          <a:p>
            <a:pPr>
              <a:buNone/>
            </a:pPr>
            <a:endParaRPr lang="en-US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</a:p>
          <a:p>
            <a:endParaRPr lang="en-US" dirty="0" smtClean="0"/>
          </a:p>
          <a:p>
            <a:r>
              <a:rPr lang="en-US" dirty="0" smtClean="0"/>
              <a:t>Need 5-10% CO2 to grow:</a:t>
            </a:r>
          </a:p>
          <a:p>
            <a:pPr lvl="2"/>
            <a:r>
              <a:rPr lang="en-US" dirty="0" smtClean="0"/>
              <a:t>CO2 envelop in anaerobic jar or</a:t>
            </a:r>
          </a:p>
          <a:p>
            <a:pPr lvl="2"/>
            <a:r>
              <a:rPr lang="en-US" dirty="0" smtClean="0"/>
              <a:t>Candle jar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For 48 hours 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8800" y="2286000"/>
            <a:ext cx="5105400" cy="9144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Non-pathogenic Neisseria grow at room temperature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stain </a:t>
            </a:r>
            <a:r>
              <a:rPr lang="en-US" dirty="0" smtClean="0">
                <a:sym typeface="Wingdings" pitchFamily="2" charset="2"/>
              </a:rPr>
              <a:t> GNDC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Oxidase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+</a:t>
            </a:r>
            <a:r>
              <a:rPr lang="en-US" dirty="0" err="1" smtClean="0">
                <a:sym typeface="Wingdings" pitchFamily="2" charset="2"/>
              </a:rPr>
              <a:t>ve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Carbohydrate utilization test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Gram stain from plate </a:t>
            </a:r>
            <a:r>
              <a:rPr lang="en-US" dirty="0" smtClean="0">
                <a:sym typeface="Wingdings" pitchFamily="2" charset="2"/>
              </a:rPr>
              <a:t> GNDC 				(Kidney shaped)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gs from plate Ne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714625"/>
            <a:ext cx="5838825" cy="4143375"/>
          </a:xfrm>
          <a:prstGeom prst="rect">
            <a:avLst/>
          </a:prstGeom>
          <a:ln w="508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1829</TotalTime>
  <Words>431</Words>
  <Application>Microsoft Office PowerPoint</Application>
  <PresentationFormat>On-screen Show (4:3)</PresentationFormat>
  <Paragraphs>95</Paragraphs>
  <Slides>15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 GENUS: NEISSERIA</vt:lpstr>
      <vt:lpstr>NEISSERIA SPECIES</vt:lpstr>
      <vt:lpstr>SPECIMEN</vt:lpstr>
      <vt:lpstr>GRAM STAIN</vt:lpstr>
      <vt:lpstr>CULTURE</vt:lpstr>
      <vt:lpstr>CULTURE</vt:lpstr>
      <vt:lpstr>INCUBATION</vt:lpstr>
      <vt:lpstr>IDENTIFICATION</vt:lpstr>
      <vt:lpstr>IDENTIFICATION </vt:lpstr>
      <vt:lpstr>IDENTIFICATION</vt:lpstr>
      <vt:lpstr>IDENTIFICATION</vt:lpstr>
      <vt:lpstr>YOUR WORK FOR TODAY</vt:lpstr>
      <vt:lpstr>Slide 13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</dc:creator>
  <cp:lastModifiedBy>Apple User</cp:lastModifiedBy>
  <cp:revision>207</cp:revision>
  <dcterms:created xsi:type="dcterms:W3CDTF">2012-04-27T17:09:38Z</dcterms:created>
  <dcterms:modified xsi:type="dcterms:W3CDTF">2012-04-27T17:10:13Z</dcterms:modified>
</cp:coreProperties>
</file>