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rtl="1" saveSubsetFonts="1">
  <p:sldMasterIdLst>
    <p:sldMasterId r:id="rId1"/>
  </p:sldMasterIdLst>
  <p:sldIdLst>
    <p:sldId id="256" r:id="rId2"/>
    <p:sldId id="257" r:id="rId3"/>
    <p:sldId id="259" r:id="rId4"/>
    <p:sldId id="261" r:id="rId5"/>
    <p:sldId id="263" r:id="rId6"/>
    <p:sldId id="262" r:id="rId7"/>
    <p:sldId id="260" r:id="rId8"/>
    <p:sldId id="264" r:id="rId9"/>
    <p:sldId id="265" r:id="rId10"/>
    <p:sldId id="266" r:id="rId11"/>
    <p:sldId id="269" r:id="rId12"/>
    <p:sldId id="267" r:id="rId13"/>
    <p:sldId id="270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84381" autoAdjust="0"/>
    <p:restoredTop sz="94709" autoAdjust="0"/>
  </p:normalViewPr>
  <p:slideViewPr>
    <p:cSldViewPr>
      <p:cViewPr varScale="1">
        <p:scale>
          <a:sx n="31" d="100"/>
          <a:sy n="31" d="100"/>
        </p:scale>
        <p:origin x="-104" y="-1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x-none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x-none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767F32-9F70-4D35-8952-BB728FF3D210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376C6C-28DD-4228-9277-FE5A395AC43D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STAPHYLOCICCI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# 3</a:t>
            </a:r>
            <a:endParaRPr lang="x-none" dirty="0"/>
          </a:p>
        </p:txBody>
      </p:sp>
      <p:pic>
        <p:nvPicPr>
          <p:cNvPr id="4" name="صورة 3" descr="sa 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2126566"/>
            <a:ext cx="3505199" cy="2750233"/>
          </a:xfrm>
          <a:prstGeom prst="rect">
            <a:avLst/>
          </a:prstGeom>
        </p:spPr>
      </p:pic>
      <p:pic>
        <p:nvPicPr>
          <p:cNvPr id="5" name="Picture 4" descr="StaphylococcusS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838200"/>
            <a:ext cx="3733800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81000"/>
              <a:buFont typeface="+mj-lt"/>
              <a:buAutoNum type="alphaUcPeriod" startAt="2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Bound (slide)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One drop of saline on clean slide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Emulsify </a:t>
            </a:r>
            <a:r>
              <a:rPr lang="en-US" dirty="0" err="1" smtClean="0"/>
              <a:t>loopful</a:t>
            </a:r>
            <a:r>
              <a:rPr lang="en-US" dirty="0" smtClean="0"/>
              <a:t> of organism in saline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Add one drop of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+mj-lt"/>
              <a:buAutoNum type="arabicPeriod"/>
            </a:pPr>
            <a:r>
              <a:rPr lang="en-US" dirty="0" smtClean="0"/>
              <a:t>Mix rocking for 2 min      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br>
              <a:rPr lang="en-US" dirty="0" smtClean="0"/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(Latex agglutination test)</a:t>
            </a:r>
            <a:endParaRPr lang="x-none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Several latex agglutination test kits are available to identify </a:t>
            </a:r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Latex  particles  coated  with  fibrinogen.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r>
              <a:rPr lang="en-US" dirty="0" smtClean="0"/>
              <a:t>Rapid clumping of latex particles occurs when mixed with colony material of </a:t>
            </a:r>
            <a:r>
              <a:rPr lang="en-US" i="1" dirty="0" smtClean="0"/>
              <a:t>S.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1000"/>
              <a:buFont typeface="Arial" pitchFamily="34" charset="0"/>
              <a:buChar char="•"/>
            </a:pPr>
            <a:endParaRPr lang="en-US" dirty="0" smtClean="0"/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l" rtl="0">
              <a:buSzPct val="90000"/>
              <a:buFont typeface="+mj-lt"/>
              <a:buAutoNum type="arabicPeriod" startAt="3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DNase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marL="514350" indent="-514350" algn="ctr" rtl="0">
              <a:buSzPct val="90000"/>
              <a:buNone/>
            </a:pP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DNase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enzyme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 hydrolyze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Spot-inoculate organism on a DNA containing media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Incubate 37ºC x 24 hr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/>
            </a:pPr>
            <a:r>
              <a:rPr lang="en-US" dirty="0" smtClean="0"/>
              <a:t>Flood plate with 1 mol/ml HCL  sol</a:t>
            </a:r>
          </a:p>
          <a:p>
            <a:pPr marL="514350" indent="-514350" algn="ctr" rtl="0">
              <a:buClr>
                <a:schemeClr val="accent1">
                  <a:lumMod val="50000"/>
                </a:schemeClr>
              </a:buClr>
              <a:buSzPct val="75000"/>
              <a:buNone/>
            </a:pP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HCL will precipitate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unhydrolyzed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DNA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Tip off the excess acid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/>
              <a:t>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positive strain</a:t>
            </a:r>
          </a:p>
          <a:p>
            <a:pPr marL="514350" indent="-514350" algn="l" rtl="0">
              <a:buClr>
                <a:schemeClr val="accent1">
                  <a:lumMod val="50000"/>
                </a:schemeClr>
              </a:buClr>
              <a:buSzPct val="75000"/>
              <a:buFont typeface="+mj-lt"/>
              <a:buAutoNum type="arabicPeriod" startAt="4"/>
            </a:pPr>
            <a:r>
              <a:rPr lang="en-US" dirty="0" smtClean="0">
                <a:sym typeface="Wingdings" pitchFamily="2" charset="2"/>
              </a:rPr>
              <a:t>No Clearing around colonies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DNase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 negative strain</a:t>
            </a:r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514350" indent="-514350" algn="l" rtl="0">
              <a:buSzPct val="90000"/>
              <a:buNone/>
            </a:pP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MRSA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br>
              <a:rPr lang="en-US" b="1" i="1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methicillin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resistant 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Staphylococcus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aureus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x-none" sz="40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These   strains   are   resistant  to  </a:t>
            </a:r>
            <a:r>
              <a:rPr lang="en-US" sz="2700" dirty="0" err="1" smtClean="0"/>
              <a:t>methicillin</a:t>
            </a:r>
            <a:r>
              <a:rPr lang="en-US" sz="2700" dirty="0" smtClean="0"/>
              <a:t>  and related </a:t>
            </a:r>
            <a:r>
              <a:rPr lang="en-US" sz="2700" dirty="0" err="1" smtClean="0"/>
              <a:t>penicillins</a:t>
            </a:r>
            <a:r>
              <a:rPr lang="en-US" sz="2700" dirty="0" smtClean="0"/>
              <a:t> and are particularly difficult to treat because they are also resistant to most other common antibiotics.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smtClean="0"/>
              <a:t>MRSA     strains     cause     hospital     infections, particularly wound infection and </a:t>
            </a:r>
            <a:r>
              <a:rPr lang="en-US" sz="2700" dirty="0" err="1" smtClean="0"/>
              <a:t>septicaemia</a:t>
            </a:r>
            <a:r>
              <a:rPr lang="en-US" sz="2700" dirty="0" smtClean="0"/>
              <a:t>.</a:t>
            </a:r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endParaRPr lang="en-US" sz="2700" dirty="0" smtClean="0"/>
          </a:p>
          <a:p>
            <a:pPr marL="514350" indent="-514350" algn="l" rtl="0">
              <a:lnSpc>
                <a:spcPct val="90000"/>
              </a:lnSpc>
              <a:buClr>
                <a:schemeClr val="accent1">
                  <a:lumMod val="50000"/>
                </a:schemeClr>
              </a:buClr>
              <a:buSzPct val="75000"/>
              <a:buFont typeface="Arial" pitchFamily="34" charset="0"/>
              <a:buChar char="•"/>
            </a:pPr>
            <a:r>
              <a:rPr lang="en-US" sz="2700" dirty="0" err="1" smtClean="0"/>
              <a:t>Vancomycin</a:t>
            </a:r>
            <a:r>
              <a:rPr lang="en-US" sz="2700" dirty="0" smtClean="0"/>
              <a:t>   is   often   needed  to  treat  MRSA infections.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 Staphylococci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Novobiocin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Disk:</a:t>
            </a:r>
          </a:p>
          <a:p>
            <a:pPr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dirty="0" smtClean="0"/>
              <a:t>Staphylococcus </a:t>
            </a:r>
            <a:r>
              <a:rPr lang="en-US" dirty="0" err="1" smtClean="0"/>
              <a:t>saprophyticus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Resistant</a:t>
            </a:r>
          </a:p>
          <a:p>
            <a:pPr lvl="1" algn="l" rtl="0"/>
            <a:r>
              <a:rPr lang="en-US" dirty="0" smtClean="0">
                <a:sym typeface="Wingdings" pitchFamily="2" charset="2"/>
              </a:rPr>
              <a:t>Staphylococcus </a:t>
            </a:r>
            <a:r>
              <a:rPr lang="en-US" dirty="0" err="1" smtClean="0">
                <a:sym typeface="Wingdings" pitchFamily="2" charset="2"/>
              </a:rPr>
              <a:t>epidermidis</a:t>
            </a:r>
            <a:r>
              <a:rPr lang="en-US" dirty="0" smtClean="0">
                <a:sym typeface="Wingdings" pitchFamily="2" charset="2"/>
              </a:rPr>
              <a:t>  Sensitive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x-none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 in pairs and tetrads. </a:t>
            </a:r>
          </a:p>
          <a:p>
            <a:pPr algn="l" rtl="0"/>
            <a:r>
              <a:rPr lang="en-US" dirty="0" err="1" smtClean="0"/>
              <a:t>Catalase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Generally harmless, but can cause disease in </a:t>
            </a:r>
            <a:r>
              <a:rPr lang="en-US" dirty="0" err="1" smtClean="0"/>
              <a:t>immunocompromised</a:t>
            </a:r>
            <a:r>
              <a:rPr lang="en-US" dirty="0" smtClean="0"/>
              <a:t> host. 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Micrococcus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854952" cy="4495800"/>
          </a:xfrm>
        </p:spPr>
        <p:txBody>
          <a:bodyPr/>
          <a:lstStyle/>
          <a:p>
            <a:pPr algn="l" rtl="0"/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Blood agar or chocolate agar: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</a:t>
            </a:r>
            <a:r>
              <a:rPr lang="en-US" sz="2700" dirty="0" smtClean="0">
                <a:sym typeface="Symbol" pitchFamily="18" charset="2"/>
              </a:rPr>
              <a:t>Small,  non-hemolytic,   variably    pigmented    (white, orange, yellow pink) colonies.</a:t>
            </a: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>
              <a:buFontTx/>
              <a:buNone/>
            </a:pPr>
            <a:endParaRPr lang="en-US" sz="2700" dirty="0" smtClean="0">
              <a:sym typeface="Symbol" pitchFamily="18" charset="2"/>
            </a:endParaRPr>
          </a:p>
          <a:p>
            <a:pPr algn="l" rtl="0"/>
            <a:r>
              <a:rPr lang="en-US" sz="2700" dirty="0" smtClean="0">
                <a:sym typeface="Symbol" pitchFamily="18" charset="2"/>
              </a:rPr>
              <a:t> </a:t>
            </a:r>
            <a:r>
              <a:rPr lang="en-US" sz="2700" dirty="0" err="1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MacConkey</a:t>
            </a: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: </a:t>
            </a:r>
          </a:p>
          <a:p>
            <a:pPr algn="l" rtl="0">
              <a:buNone/>
            </a:pPr>
            <a:r>
              <a:rPr lang="en-US" sz="2700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    </a:t>
            </a:r>
            <a:r>
              <a:rPr lang="en-US" sz="2700" dirty="0" smtClean="0">
                <a:sym typeface="Symbol" pitchFamily="18" charset="2"/>
              </a:rPr>
              <a:t>no growth.</a:t>
            </a:r>
          </a:p>
          <a:p>
            <a:pPr algn="l" rtl="0"/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Your Work For Today.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447800"/>
            <a:ext cx="8153400" cy="5105400"/>
          </a:xfrm>
        </p:spPr>
        <p:txBody>
          <a:bodyPr>
            <a:normAutofit fontScale="92500" lnSpcReduction="10000"/>
          </a:bodyPr>
          <a:lstStyle/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Prepare Gram Stain, show it to the instructor.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Catalase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 err="1" smtClean="0"/>
              <a:t>Coagulase</a:t>
            </a:r>
            <a:r>
              <a:rPr lang="en-US" dirty="0" smtClean="0"/>
              <a:t>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Perform DNA’s test. </a:t>
            </a:r>
          </a:p>
          <a:p>
            <a:pPr marL="514350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US" dirty="0" smtClean="0"/>
              <a:t>Do subculture of the organism to: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smtClean="0"/>
              <a:t>Blood agar plate. </a:t>
            </a:r>
          </a:p>
          <a:p>
            <a:pPr marL="1143000" lvl="2" indent="-457200" algn="l" rtl="0">
              <a:lnSpc>
                <a:spcPct val="170000"/>
              </a:lnSpc>
              <a:buFont typeface="Wingdings" pitchFamily="2" charset="2"/>
              <a:buChar char="Ø"/>
            </a:pPr>
            <a:r>
              <a:rPr lang="en-US" dirty="0" err="1" smtClean="0"/>
              <a:t>Mannitol</a:t>
            </a:r>
            <a:r>
              <a:rPr lang="en-US" dirty="0" smtClean="0"/>
              <a:t> Salt Agar.</a:t>
            </a:r>
          </a:p>
          <a:p>
            <a:pPr lvl="1" algn="l" rtl="0">
              <a:buNone/>
            </a:pPr>
            <a:endParaRPr lang="x-none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x-none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Morphology: </a:t>
            </a:r>
          </a:p>
          <a:p>
            <a:pPr lvl="1" algn="l" rtl="0"/>
            <a:r>
              <a:rPr lang="en-US" dirty="0" smtClean="0"/>
              <a:t>Gram positive </a:t>
            </a:r>
            <a:r>
              <a:rPr lang="en-US" dirty="0" err="1" smtClean="0"/>
              <a:t>cocci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In clusters </a:t>
            </a:r>
          </a:p>
          <a:p>
            <a:pPr lvl="1" algn="l" rtl="0">
              <a:buNone/>
            </a:pPr>
            <a:r>
              <a:rPr lang="en-US" dirty="0" smtClean="0"/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Culture:</a:t>
            </a:r>
          </a:p>
          <a:p>
            <a:pPr lvl="1" algn="l" rtl="0"/>
            <a:r>
              <a:rPr lang="en-US" dirty="0" smtClean="0"/>
              <a:t>Facultative anaerobes</a:t>
            </a:r>
          </a:p>
          <a:p>
            <a:pPr lvl="1" algn="l" rtl="0"/>
            <a:r>
              <a:rPr lang="en-US" dirty="0" smtClean="0"/>
              <a:t>Incubation 37ºC x 24 hr </a:t>
            </a:r>
            <a:endParaRPr lang="x-none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en-US" dirty="0" smtClean="0"/>
          </a:p>
          <a:p>
            <a:pPr lvl="1" algn="l" rtl="0">
              <a:buNone/>
            </a:pPr>
            <a:endParaRPr lang="x-none" dirty="0"/>
          </a:p>
        </p:txBody>
      </p:sp>
      <p:pic>
        <p:nvPicPr>
          <p:cNvPr id="4" name="صورة 3" descr="stpah e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810000"/>
            <a:ext cx="3019425" cy="2492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صورة 4" descr="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838200"/>
            <a:ext cx="3352800" cy="25193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Staphylococcus sp.</a:t>
            </a:r>
            <a:endParaRPr lang="x-none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+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r>
              <a:rPr lang="en-US" i="1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–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ve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saprophyticus</a:t>
            </a:r>
            <a:r>
              <a:rPr lang="en-US" i="1" dirty="0" smtClean="0"/>
              <a:t>.</a:t>
            </a:r>
          </a:p>
          <a:p>
            <a:pPr lvl="1" algn="l" rtl="0"/>
            <a:r>
              <a:rPr lang="en-US" i="1" dirty="0" smtClean="0"/>
              <a:t>Staphylococcus </a:t>
            </a:r>
            <a:r>
              <a:rPr lang="en-US" i="1" dirty="0" err="1" smtClean="0"/>
              <a:t>epidermidis</a:t>
            </a:r>
            <a:r>
              <a:rPr lang="en-US" i="1" dirty="0" smtClean="0"/>
              <a:t>.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209800" y="4800600"/>
            <a:ext cx="5181600" cy="1107996"/>
          </a:xfrm>
          <a:prstGeom prst="rect">
            <a:avLst/>
          </a:prstGeom>
          <a:noFill/>
          <a:ln w="63500">
            <a:solidFill>
              <a:schemeClr val="accent1">
                <a:lumMod val="75000"/>
              </a:schemeClr>
            </a:solidFill>
          </a:ln>
        </p:spPr>
        <p:txBody>
          <a:bodyPr wrap="square" rtlCol="1">
            <a:spAutoFit/>
          </a:bodyPr>
          <a:lstStyle/>
          <a:p>
            <a:pPr algn="ctr" rtl="0"/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 rt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 All Staphylococci are  CATALASE +VE</a:t>
            </a:r>
            <a:endParaRPr lang="x-none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lvl="1" algn="l" rtl="0"/>
            <a:r>
              <a:rPr lang="en-US" sz="1800" dirty="0" smtClean="0"/>
              <a:t>Creamy colonies 1-2 mm</a:t>
            </a:r>
          </a:p>
          <a:p>
            <a:pPr lvl="1" algn="l" rtl="0"/>
            <a:r>
              <a:rPr lang="en-US" sz="1800" dirty="0" smtClean="0"/>
              <a:t>Beta-</a:t>
            </a:r>
            <a:r>
              <a:rPr lang="en-US" sz="1800" dirty="0" err="1" smtClean="0"/>
              <a:t>heamolysis</a:t>
            </a:r>
            <a:r>
              <a:rPr lang="en-US" sz="1800" dirty="0" smtClean="0"/>
              <a:t> </a:t>
            </a:r>
          </a:p>
          <a:p>
            <a:pPr lvl="1" algn="l" rtl="0"/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>
              <a:buNone/>
            </a:pPr>
            <a:endParaRPr lang="x-none" sz="17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>
          <a:xfrm>
            <a:off x="4800600" y="2514600"/>
            <a:ext cx="3886200" cy="3505200"/>
          </a:xfrm>
        </p:spPr>
        <p:txBody>
          <a:bodyPr/>
          <a:lstStyle/>
          <a:p>
            <a:pPr algn="l" rtl="0"/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Blood Agar:</a:t>
            </a:r>
          </a:p>
          <a:p>
            <a:pPr lvl="1" algn="l" rtl="0"/>
            <a:r>
              <a:rPr lang="en-US" sz="1800" dirty="0" smtClean="0"/>
              <a:t>Grayish white colonies </a:t>
            </a:r>
          </a:p>
          <a:p>
            <a:pPr lvl="1" algn="l" rtl="0"/>
            <a:r>
              <a:rPr lang="en-US" sz="1800" dirty="0" smtClean="0"/>
              <a:t>No </a:t>
            </a:r>
            <a:r>
              <a:rPr lang="en-US" sz="1800" dirty="0" err="1" smtClean="0"/>
              <a:t>heamolysis</a:t>
            </a: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en-US" sz="1800" dirty="0" smtClean="0"/>
          </a:p>
          <a:p>
            <a:pPr lvl="1" algn="l" rtl="0">
              <a:buNone/>
            </a:pPr>
            <a:endParaRPr lang="x-none" sz="1800" dirty="0" smtClean="0"/>
          </a:p>
          <a:p>
            <a:pPr lvl="1" algn="l" rtl="0"/>
            <a:endParaRPr lang="x-none" sz="1800" dirty="0" smtClean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x-none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 -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</a:p>
          <a:p>
            <a:pPr algn="ctr"/>
            <a:r>
              <a:rPr lang="en-US" i="1" dirty="0" smtClean="0"/>
              <a:t>Staphylococci</a:t>
            </a:r>
            <a:endParaRPr lang="x-none" i="1" dirty="0"/>
          </a:p>
        </p:txBody>
      </p:sp>
      <p:pic>
        <p:nvPicPr>
          <p:cNvPr id="7" name="صورة 6" descr="SA on 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731" y="3733800"/>
            <a:ext cx="2981016" cy="2514600"/>
          </a:xfrm>
          <a:prstGeom prst="rect">
            <a:avLst/>
          </a:prstGeom>
        </p:spPr>
      </p:pic>
      <p:pic>
        <p:nvPicPr>
          <p:cNvPr id="8" name="صورة 7" descr="CNA on 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5250" y="3733800"/>
            <a:ext cx="3002037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Pink colonies (lactose fermenting)</a:t>
            </a:r>
          </a:p>
          <a:p>
            <a:pPr lvl="1" algn="l" rtl="0">
              <a:buNone/>
            </a:pPr>
            <a:endParaRPr lang="en-US" sz="1800" dirty="0" smtClean="0"/>
          </a:p>
          <a:p>
            <a:pPr algn="l" rtl="0"/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MacConkey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Agar:</a:t>
            </a:r>
          </a:p>
          <a:p>
            <a:pPr lvl="1" algn="l" rtl="0"/>
            <a:r>
              <a:rPr lang="en-US" sz="1800" dirty="0" smtClean="0"/>
              <a:t>Only some are give Pink colonies (lactose fermenting)</a:t>
            </a:r>
          </a:p>
          <a:p>
            <a:pPr algn="l" rtl="0"/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600" dirty="0" err="1" smtClean="0"/>
              <a:t>Coagulase</a:t>
            </a:r>
            <a:r>
              <a:rPr lang="en-US" sz="2600" dirty="0" smtClean="0"/>
              <a:t> +</a:t>
            </a:r>
            <a:r>
              <a:rPr lang="en-US" sz="2600" dirty="0" err="1" smtClean="0"/>
              <a:t>ve</a:t>
            </a:r>
            <a:endParaRPr lang="en-US" sz="2600" dirty="0" smtClean="0"/>
          </a:p>
          <a:p>
            <a:pPr algn="ctr"/>
            <a:r>
              <a:rPr lang="en-US" sz="2600" i="1" dirty="0" smtClean="0"/>
              <a:t>Staphylococcus </a:t>
            </a:r>
            <a:r>
              <a:rPr lang="en-US" sz="2600" i="1" dirty="0" err="1" smtClean="0"/>
              <a:t>aureus</a:t>
            </a:r>
            <a:endParaRPr lang="x-none" sz="2600" i="1" dirty="0" smtClean="0"/>
          </a:p>
          <a:p>
            <a:pPr algn="ctr"/>
            <a:endParaRPr lang="x-none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3200" dirty="0" err="1" smtClean="0"/>
              <a:t>Coagulase</a:t>
            </a:r>
            <a:r>
              <a:rPr lang="en-US" sz="3200" dirty="0" smtClean="0"/>
              <a:t>  -</a:t>
            </a:r>
            <a:r>
              <a:rPr lang="en-US" sz="3200" dirty="0" err="1" smtClean="0"/>
              <a:t>ve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3200" i="1" dirty="0" smtClean="0"/>
              <a:t>Staphylococci</a:t>
            </a:r>
            <a:endParaRPr lang="x-none" sz="3200" i="1" dirty="0" smtClean="0"/>
          </a:p>
          <a:p>
            <a:pPr algn="ctr"/>
            <a:endParaRPr lang="x-none" dirty="0"/>
          </a:p>
        </p:txBody>
      </p:sp>
      <p:pic>
        <p:nvPicPr>
          <p:cNvPr id="7" name="صورة 6" descr="macconke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50520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  <a:endParaRPr lang="x-none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Change color from Red to Yellow (</a:t>
            </a:r>
            <a:r>
              <a:rPr lang="en-US" sz="1800" dirty="0" err="1" smtClean="0"/>
              <a:t>Mannitol</a:t>
            </a:r>
            <a:r>
              <a:rPr lang="en-US" sz="1800" dirty="0" smtClean="0"/>
              <a:t> fermenting)</a:t>
            </a:r>
            <a:endParaRPr lang="x-none" sz="1800" dirty="0" smtClean="0"/>
          </a:p>
          <a:p>
            <a:pPr algn="l" rtl="0"/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</a:rPr>
              <a:t>Mannitol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Salt Agar:</a:t>
            </a:r>
          </a:p>
          <a:p>
            <a:pPr lvl="1" algn="l" rtl="0"/>
            <a:r>
              <a:rPr lang="en-US" sz="1800" dirty="0" smtClean="0"/>
              <a:t>Growth</a:t>
            </a:r>
          </a:p>
          <a:p>
            <a:pPr lvl="1" algn="l" rtl="0"/>
            <a:r>
              <a:rPr lang="en-US" sz="1800" dirty="0" smtClean="0"/>
              <a:t>No yellow color no fermentation</a:t>
            </a:r>
            <a:r>
              <a:rPr lang="en-US" sz="1800" smtClean="0"/>
              <a:t>. </a:t>
            </a:r>
            <a:endParaRPr lang="x-none" sz="1800" dirty="0" smtClean="0"/>
          </a:p>
          <a:p>
            <a:pPr lvl="1" algn="l" rtl="0"/>
            <a:endParaRPr lang="x-none" sz="1800" dirty="0" smtClean="0"/>
          </a:p>
          <a:p>
            <a:pPr algn="l" rtl="0">
              <a:buNone/>
            </a:pPr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1"/>
          </p:nvPr>
        </p:nvSpPr>
        <p:spPr>
          <a:xfrm>
            <a:off x="609600" y="1524000"/>
            <a:ext cx="3886200" cy="86868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+</a:t>
            </a:r>
            <a:r>
              <a:rPr lang="en-US" dirty="0" err="1" smtClean="0"/>
              <a:t>ve</a:t>
            </a:r>
            <a:endParaRPr lang="en-US" dirty="0" smtClean="0"/>
          </a:p>
          <a:p>
            <a:pPr algn="ctr"/>
            <a:r>
              <a:rPr lang="en-US" i="1" dirty="0" smtClean="0"/>
              <a:t>Staphylococcus </a:t>
            </a:r>
            <a:r>
              <a:rPr lang="en-US" i="1" dirty="0" err="1" smtClean="0"/>
              <a:t>aureus</a:t>
            </a:r>
            <a:endParaRPr lang="x-none" i="1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>
          <a:xfrm>
            <a:off x="4800600" y="1524000"/>
            <a:ext cx="3886200" cy="868680"/>
          </a:xfrm>
        </p:spPr>
        <p:txBody>
          <a:bodyPr>
            <a:normAutofit fontScale="400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5000" dirty="0" err="1" smtClean="0"/>
              <a:t>Coagulase</a:t>
            </a:r>
            <a:r>
              <a:rPr lang="en-US" sz="5000" dirty="0" smtClean="0"/>
              <a:t>  -</a:t>
            </a:r>
            <a:r>
              <a:rPr lang="en-US" sz="5000" dirty="0" err="1" smtClean="0"/>
              <a:t>ve</a:t>
            </a:r>
            <a:r>
              <a:rPr lang="en-US" sz="5000" dirty="0" smtClean="0"/>
              <a:t> </a:t>
            </a:r>
          </a:p>
          <a:p>
            <a:pPr algn="ctr"/>
            <a:r>
              <a:rPr lang="en-US" sz="5000" i="1" dirty="0" smtClean="0"/>
              <a:t>Staphylococci</a:t>
            </a:r>
            <a:endParaRPr lang="x-none" sz="5000" i="1" dirty="0" smtClean="0"/>
          </a:p>
          <a:p>
            <a:pPr algn="l" rtl="0"/>
            <a:endParaRPr lang="x-none" dirty="0"/>
          </a:p>
        </p:txBody>
      </p:sp>
      <p:pic>
        <p:nvPicPr>
          <p:cNvPr id="7" name="صورة 6" descr="MSA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 flipV="1">
            <a:off x="3276600" y="4114800"/>
            <a:ext cx="3124200" cy="2590800"/>
          </a:xfrm>
          <a:prstGeom prst="rect">
            <a:avLst/>
          </a:prstGeom>
        </p:spPr>
      </p:pic>
      <p:sp>
        <p:nvSpPr>
          <p:cNvPr id="8" name="شكل بيضاوي 7"/>
          <p:cNvSpPr/>
          <p:nvPr/>
        </p:nvSpPr>
        <p:spPr>
          <a:xfrm>
            <a:off x="8382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Differential: </a:t>
            </a:r>
            <a:r>
              <a:rPr lang="en-US" dirty="0" smtClean="0">
                <a:solidFill>
                  <a:schemeClr val="accent2"/>
                </a:solidFill>
              </a:rPr>
              <a:t>Staph </a:t>
            </a:r>
            <a:r>
              <a:rPr lang="en-US" dirty="0" err="1" smtClean="0">
                <a:solidFill>
                  <a:schemeClr val="accent2"/>
                </a:solidFill>
              </a:rPr>
              <a:t>aureus</a:t>
            </a:r>
            <a:r>
              <a:rPr lang="en-US" dirty="0" smtClean="0">
                <a:solidFill>
                  <a:schemeClr val="accent2"/>
                </a:solidFill>
              </a:rPr>
              <a:t> can </a:t>
            </a:r>
            <a:r>
              <a:rPr lang="en-US" dirty="0" err="1" smtClean="0">
                <a:solidFill>
                  <a:schemeClr val="accent2"/>
                </a:solidFill>
              </a:rPr>
              <a:t>frement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err="1" smtClean="0">
                <a:solidFill>
                  <a:schemeClr val="accent2"/>
                </a:solidFill>
              </a:rPr>
              <a:t>mannitol</a:t>
            </a:r>
            <a:r>
              <a:rPr lang="en-US" dirty="0" smtClean="0">
                <a:solidFill>
                  <a:schemeClr val="accent2"/>
                </a:solidFill>
              </a:rPr>
              <a:t> and give diffused yellow color</a:t>
            </a:r>
            <a:endParaRPr lang="x-none" dirty="0">
              <a:solidFill>
                <a:schemeClr val="accent2"/>
              </a:solidFill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6781800" y="4114800"/>
            <a:ext cx="2209800" cy="22098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Selective: </a:t>
            </a:r>
            <a:r>
              <a:rPr lang="en-US" dirty="0" smtClean="0">
                <a:solidFill>
                  <a:schemeClr val="accent2"/>
                </a:solidFill>
              </a:rPr>
              <a:t>Containing very high salt </a:t>
            </a:r>
            <a:r>
              <a:rPr lang="x-none" dirty="0" smtClean="0">
                <a:solidFill>
                  <a:schemeClr val="accent2"/>
                </a:solidFill>
              </a:rPr>
              <a:t>  </a:t>
            </a:r>
            <a:r>
              <a:rPr lang="en-US" dirty="0" err="1" smtClean="0">
                <a:solidFill>
                  <a:schemeClr val="accent2"/>
                </a:solidFill>
              </a:rPr>
              <a:t>conc</a:t>
            </a:r>
            <a:r>
              <a:rPr lang="en-US" dirty="0" smtClean="0">
                <a:solidFill>
                  <a:schemeClr val="accent2"/>
                </a:solidFill>
              </a:rPr>
              <a:t> only staph can grow</a:t>
            </a:r>
            <a:endParaRPr lang="x-none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Biochemical Tests</a:t>
            </a:r>
            <a:endParaRPr lang="x-none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2"/>
          </p:nvPr>
        </p:nvSpPr>
        <p:spPr/>
        <p:txBody>
          <a:bodyPr vert="horz"/>
          <a:lstStyle/>
          <a:p>
            <a:pPr algn="l" rtl="0"/>
            <a:r>
              <a:rPr lang="en-US" dirty="0" smtClean="0"/>
              <a:t>Biochemical Tests are:</a:t>
            </a:r>
          </a:p>
          <a:p>
            <a:pPr algn="l" rtl="0"/>
            <a:r>
              <a:rPr lang="en-US" dirty="0" smtClean="0"/>
              <a:t>1- </a:t>
            </a:r>
            <a:r>
              <a:rPr lang="en-US" dirty="0" err="1" smtClean="0"/>
              <a:t>Catalase</a:t>
            </a:r>
            <a:endParaRPr lang="en-US" dirty="0" smtClean="0"/>
          </a:p>
          <a:p>
            <a:pPr algn="l" rtl="0"/>
            <a:r>
              <a:rPr lang="en-US" dirty="0" smtClean="0"/>
              <a:t>2- </a:t>
            </a:r>
            <a:r>
              <a:rPr lang="en-US" dirty="0" err="1" smtClean="0"/>
              <a:t>Coagulase</a:t>
            </a:r>
            <a:endParaRPr lang="en-US" dirty="0" smtClean="0"/>
          </a:p>
          <a:p>
            <a:pPr algn="l" rtl="0"/>
            <a:r>
              <a:rPr lang="en-US" dirty="0" smtClean="0"/>
              <a:t>3-DNase</a:t>
            </a:r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l" rtl="0">
              <a:buSzPct val="90000"/>
              <a:buFont typeface="+mj-lt"/>
              <a:buAutoNum type="arabicPeriod"/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Catalse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ctr" rtl="0">
              <a:lnSpc>
                <a:spcPct val="90000"/>
              </a:lnSpc>
            </a:pPr>
            <a:r>
              <a:rPr lang="en-US" sz="3200" dirty="0" smtClean="0"/>
              <a:t>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+ 2H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O</a:t>
            </a:r>
          </a:p>
          <a:p>
            <a:pPr algn="ctr" rtl="0">
              <a:lnSpc>
                <a:spcPct val="90000"/>
              </a:lnSpc>
            </a:pPr>
            <a:r>
              <a:rPr lang="en-US" sz="2400" dirty="0" smtClean="0"/>
              <a:t>Streptococci</a:t>
            </a:r>
            <a:r>
              <a:rPr lang="en-US" sz="2400" i="1" dirty="0" smtClean="0"/>
              <a:t> </a:t>
            </a:r>
            <a:r>
              <a:rPr lang="en-US" sz="2400" dirty="0" smtClean="0"/>
              <a:t>vs. Staphylococci</a:t>
            </a:r>
          </a:p>
          <a:p>
            <a:pPr algn="ctr" rtl="0">
              <a:lnSpc>
                <a:spcPct val="90000"/>
              </a:lnSpc>
            </a:pPr>
            <a:endParaRPr lang="en-US" sz="2400" i="1" dirty="0" smtClean="0"/>
          </a:p>
          <a:p>
            <a:pPr lvl="1" algn="l" rtl="0"/>
            <a:endParaRPr lang="x-none" dirty="0"/>
          </a:p>
        </p:txBody>
      </p:sp>
      <p:pic>
        <p:nvPicPr>
          <p:cNvPr id="6" name="Picture 11" descr="Catal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505200"/>
            <a:ext cx="5055476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 algn="l" rtl="0">
              <a:buSzPct val="90000"/>
              <a:buFont typeface="+mj-lt"/>
              <a:buAutoNum type="arabicPeriod" startAt="2"/>
            </a:pPr>
            <a:r>
              <a:rPr lang="en-US" sz="3400" b="1" dirty="0" err="1" smtClean="0">
                <a:solidFill>
                  <a:schemeClr val="accent2">
                    <a:lumMod val="75000"/>
                  </a:schemeClr>
                </a:solidFill>
              </a:rPr>
              <a:t>Coagulase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 test:</a:t>
            </a:r>
          </a:p>
          <a:p>
            <a:pPr lvl="1" algn="l" rtl="0"/>
            <a:r>
              <a:rPr lang="en-US" sz="3100" dirty="0" smtClean="0"/>
              <a:t>Fibrinogen in plasma </a:t>
            </a:r>
            <a:r>
              <a:rPr lang="en-US" sz="3100" dirty="0" smtClean="0">
                <a:sym typeface="Wingdings" pitchFamily="2" charset="2"/>
              </a:rPr>
              <a:t> Fibrin</a:t>
            </a:r>
          </a:p>
          <a:p>
            <a:pPr lvl="1"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Font typeface="+mj-lt"/>
              <a:buAutoNum type="alphaUcPeriod"/>
            </a:pP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Free (tube) </a:t>
            </a:r>
            <a:r>
              <a:rPr lang="en-US" sz="3400" dirty="0" err="1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coagulase</a:t>
            </a: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: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1 ml </a:t>
            </a:r>
            <a:r>
              <a:rPr lang="en-US" sz="3100" dirty="0" err="1" smtClean="0">
                <a:sym typeface="Wingdings" pitchFamily="2" charset="2"/>
              </a:rPr>
              <a:t>pepton</a:t>
            </a:r>
            <a:r>
              <a:rPr lang="en-US" sz="3100" dirty="0" smtClean="0">
                <a:sym typeface="Wingdings" pitchFamily="2" charset="2"/>
              </a:rPr>
              <a:t> + 1 ml EDTA plasma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Emulsify loop full of organism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Incubate 30 min x 37ºC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3100" dirty="0" smtClean="0">
                <a:sym typeface="Wingdings" pitchFamily="2" charset="2"/>
              </a:rPr>
              <a:t>If negative incubate at RTº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None/>
            </a:pPr>
            <a:r>
              <a:rPr lang="en-US" sz="3100" dirty="0" smtClean="0">
                <a:sym typeface="Wingdings" pitchFamily="2" charset="2"/>
              </a:rPr>
              <a:t>        overnight</a:t>
            </a:r>
          </a:p>
          <a:p>
            <a:pPr marL="834390" lvl="1" indent="-514350" algn="l" rtl="0">
              <a:buClr>
                <a:schemeClr val="accent1">
                  <a:lumMod val="50000"/>
                </a:schemeClr>
              </a:buClr>
              <a:buSzPct val="80000"/>
              <a:buFont typeface="+mj-lt"/>
              <a:buAutoNum type="arabicPeriod"/>
            </a:pPr>
            <a:endParaRPr lang="en-US" sz="2300" dirty="0" smtClean="0">
              <a:sym typeface="Wingdings" pitchFamily="2" charset="2"/>
            </a:endParaRPr>
          </a:p>
          <a:p>
            <a:pPr marL="514350" indent="-514350" algn="l" rtl="0">
              <a:buSzPct val="71000"/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marL="514350" indent="-514350" algn="l" rtl="0">
              <a:buNone/>
            </a:pPr>
            <a:endParaRPr lang="en-US" dirty="0" smtClean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</a:p>
          <a:p>
            <a:pPr lvl="1" algn="l" rtl="0">
              <a:buNone/>
            </a:pPr>
            <a:endParaRPr lang="en-US" dirty="0" smtClean="0"/>
          </a:p>
          <a:p>
            <a:pPr algn="l" rtl="0"/>
            <a:endParaRPr lang="x-none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5791200" y="1676400"/>
            <a:ext cx="3048172" cy="4495723"/>
            <a:chOff x="1294" y="597"/>
            <a:chExt cx="4593" cy="3415"/>
          </a:xfrm>
        </p:grpSpPr>
        <p:pic>
          <p:nvPicPr>
            <p:cNvPr id="8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8" y="597"/>
              <a:ext cx="4249" cy="3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294" y="1344"/>
              <a:ext cx="1586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400" b="0" i="1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 rtl="0"/>
            <a:r>
              <a:rPr lang="en-US" dirty="0" err="1" smtClean="0"/>
              <a:t>Coagulase</a:t>
            </a:r>
            <a:r>
              <a:rPr lang="en-US" dirty="0" smtClean="0"/>
              <a:t> Positive</a:t>
            </a:r>
            <a:endParaRPr lang="x-none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Coagulase</a:t>
            </a:r>
            <a:r>
              <a:rPr lang="en-US" dirty="0" smtClean="0"/>
              <a:t> Negative</a:t>
            </a:r>
            <a:endParaRPr lang="x-none" dirty="0"/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38400"/>
            <a:ext cx="3886201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Content Placeholder 8"/>
          <p:cNvGrpSpPr>
            <a:grpSpLocks noGrp="1"/>
          </p:cNvGrpSpPr>
          <p:nvPr>
            <p:ph sz="quarter" idx="4"/>
          </p:nvPr>
        </p:nvGrpSpPr>
        <p:grpSpPr bwMode="auto">
          <a:xfrm>
            <a:off x="4800600" y="2438400"/>
            <a:ext cx="3886200" cy="3581400"/>
            <a:chOff x="2880" y="1488"/>
            <a:chExt cx="2882" cy="216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80" y="1488"/>
              <a:ext cx="2882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2976" y="2851"/>
              <a:ext cx="268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3200" b="0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703</TotalTime>
  <Words>546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ألوان متوسطة</vt:lpstr>
      <vt:lpstr>STAPHYLOCICCI</vt:lpstr>
      <vt:lpstr>Staphylococcus sp.</vt:lpstr>
      <vt:lpstr>Staphylococcus sp.</vt:lpstr>
      <vt:lpstr>CULTURE</vt:lpstr>
      <vt:lpstr>CULTURE</vt:lpstr>
      <vt:lpstr>CULTURE</vt:lpstr>
      <vt:lpstr>Biochemical Tests</vt:lpstr>
      <vt:lpstr>Coagulase Test</vt:lpstr>
      <vt:lpstr>Coagulase Test</vt:lpstr>
      <vt:lpstr>Coagulase Test</vt:lpstr>
      <vt:lpstr>Coagulase Test (Latex agglutination test)</vt:lpstr>
      <vt:lpstr>Biochemical Tests</vt:lpstr>
      <vt:lpstr>MRSA  (methicillin resistant Staphylococcus aureus)</vt:lpstr>
      <vt:lpstr>Coagulase Negative Staphylococci</vt:lpstr>
      <vt:lpstr>Micrococcus</vt:lpstr>
      <vt:lpstr>Micrococcus</vt:lpstr>
      <vt:lpstr>Your Work For Today.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admin</dc:creator>
  <cp:lastModifiedBy>Apple User</cp:lastModifiedBy>
  <cp:revision>80</cp:revision>
  <dcterms:created xsi:type="dcterms:W3CDTF">2012-04-27T17:05:18Z</dcterms:created>
  <dcterms:modified xsi:type="dcterms:W3CDTF">2012-04-27T17:06:10Z</dcterms:modified>
</cp:coreProperties>
</file>