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19"/>
  </p:notesMasterIdLst>
  <p:sldIdLst>
    <p:sldId id="279" r:id="rId2"/>
    <p:sldId id="262" r:id="rId3"/>
    <p:sldId id="263" r:id="rId4"/>
    <p:sldId id="264" r:id="rId5"/>
    <p:sldId id="288" r:id="rId6"/>
    <p:sldId id="265" r:id="rId7"/>
    <p:sldId id="289" r:id="rId8"/>
    <p:sldId id="274" r:id="rId9"/>
    <p:sldId id="287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90" r:id="rId18"/>
  </p:sldIdLst>
  <p:sldSz cx="9144000" cy="6858000" type="screen4x3"/>
  <p:notesSz cx="6858000" cy="9144000"/>
  <p:embeddedFontLst>
    <p:embeddedFont>
      <p:font typeface="Berlin Sans FB Demi" pitchFamily="34" charset="0"/>
      <p:bold r:id="rId20"/>
    </p:embeddedFont>
    <p:embeddedFont>
      <p:font typeface="Arial Black" pitchFamily="34" charset="0"/>
      <p:bold r:id="rId21"/>
    </p:embeddedFont>
    <p:embeddedFont>
      <p:font typeface="Albertus Medium" charset="0"/>
      <p:regular r:id="rId22"/>
      <p:italic r:id="rId23"/>
    </p:embeddedFont>
    <p:embeddedFont>
      <p:font typeface="Albertus Extra Bold" charset="0"/>
      <p:bold r:id="rId2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FF00"/>
    <a:srgbClr val="00CC00"/>
    <a:srgbClr val="008000"/>
    <a:srgbClr val="A50021"/>
    <a:srgbClr val="CC0000"/>
    <a:srgbClr val="FFCCCC"/>
    <a:srgbClr val="0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vertBarState="minimized" horzBarState="maximized">
    <p:restoredLeft sz="32787"/>
    <p:restoredTop sz="90929"/>
  </p:normalViewPr>
  <p:slideViewPr>
    <p:cSldViewPr>
      <p:cViewPr varScale="1">
        <p:scale>
          <a:sx n="74" d="100"/>
          <a:sy n="74" d="100"/>
        </p:scale>
        <p:origin x="-17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200" d="100"/>
          <a:sy n="200" d="100"/>
        </p:scale>
        <p:origin x="270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98BEFB-59F9-47DD-812C-877BE9D20CD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 lecture.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1143000" y="762000"/>
            <a:ext cx="4572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P: Political</a:t>
            </a:r>
          </a:p>
          <a:p>
            <a:r>
              <a:rPr lang="en-US" sz="1600" dirty="0" smtClean="0"/>
              <a:t>E: Economics</a:t>
            </a:r>
          </a:p>
          <a:p>
            <a:r>
              <a:rPr lang="en-US" sz="1600" dirty="0" smtClean="0"/>
              <a:t>S: Socio-cultural</a:t>
            </a:r>
          </a:p>
          <a:p>
            <a:r>
              <a:rPr lang="en-US" sz="1600" dirty="0" smtClean="0"/>
              <a:t>T: Technological</a:t>
            </a:r>
          </a:p>
          <a:p>
            <a:r>
              <a:rPr lang="en-US" sz="1600" dirty="0" smtClean="0"/>
              <a:t>L: Legal</a:t>
            </a:r>
          </a:p>
          <a:p>
            <a:r>
              <a:rPr lang="en-US" sz="1600" dirty="0" smtClean="0"/>
              <a:t>E: Ecological</a:t>
            </a:r>
          </a:p>
          <a:p>
            <a:endParaRPr lang="ar-SA" sz="16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1143000" y="762000"/>
            <a:ext cx="4572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sz="16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b="1" dirty="0" smtClean="0"/>
              <a:t>References:</a:t>
            </a:r>
          </a:p>
          <a:p>
            <a:endParaRPr lang="en-US" b="1" dirty="0" smtClean="0"/>
          </a:p>
          <a:p>
            <a:r>
              <a:rPr lang="en-US" b="1" dirty="0" err="1" smtClean="0"/>
              <a:t>Kotler</a:t>
            </a:r>
            <a:r>
              <a:rPr lang="en-US" b="1" dirty="0" smtClean="0"/>
              <a:t>, Philip and Armstrong, Gary, Principles of Marketing, 11nth ed. (Upper Saddle River, NJ: Prentice Hall, 2006).</a:t>
            </a:r>
          </a:p>
          <a:p>
            <a:endParaRPr lang="en-US" b="1" dirty="0" smtClean="0"/>
          </a:p>
          <a:p>
            <a:r>
              <a:rPr lang="en-US" b="1" dirty="0" smtClean="0"/>
              <a:t>Baines, Paul, Fill, Chris, and Page, Kelly, Marketing, (New York: Oxford University Press Inc., 2008)</a:t>
            </a:r>
          </a:p>
          <a:p>
            <a:endParaRPr lang="en-US" b="1" dirty="0" smtClean="0"/>
          </a:p>
          <a:p>
            <a:r>
              <a:rPr lang="en-US" b="1" dirty="0" smtClean="0"/>
              <a:t>Marketing VS Sales:</a:t>
            </a:r>
          </a:p>
          <a:p>
            <a:r>
              <a:rPr lang="en-US" b="1" dirty="0" smtClean="0"/>
              <a:t>1.M: Trends towards long-term satisfaction of customer needs.</a:t>
            </a:r>
          </a:p>
          <a:p>
            <a:r>
              <a:rPr lang="en-US" b="1" dirty="0" smtClean="0"/>
              <a:t>    S: Short-term CN</a:t>
            </a:r>
          </a:p>
          <a:p>
            <a:endParaRPr lang="en-US" b="1" dirty="0" smtClean="0"/>
          </a:p>
          <a:p>
            <a:r>
              <a:rPr lang="en-US" b="1" dirty="0" smtClean="0"/>
              <a:t>2. M: Tends to greater input into customer design of offering.</a:t>
            </a:r>
          </a:p>
          <a:p>
            <a:r>
              <a:rPr lang="en-US" b="1" dirty="0" smtClean="0"/>
              <a:t>     S: Lesser input into customer design of offering.</a:t>
            </a:r>
          </a:p>
          <a:p>
            <a:endParaRPr lang="en-US" b="1" dirty="0" smtClean="0"/>
          </a:p>
          <a:p>
            <a:pPr marL="228600" indent="-228600">
              <a:buAutoNum type="arabicPeriod" startAt="3"/>
            </a:pPr>
            <a:r>
              <a:rPr lang="en-US" b="1" dirty="0" smtClean="0"/>
              <a:t>M: Tends to high focus on stimulation of demand.</a:t>
            </a:r>
          </a:p>
          <a:p>
            <a:pPr marL="228600" indent="-228600"/>
            <a:r>
              <a:rPr lang="en-US" b="1" dirty="0" smtClean="0"/>
              <a:t>       S: low focus on stimulation of demand, more focused on meeting existing demand.</a:t>
            </a:r>
          </a:p>
          <a:p>
            <a:r>
              <a:rPr lang="en-US" b="1" dirty="0" smtClean="0"/>
              <a:t>     </a:t>
            </a:r>
          </a:p>
          <a:p>
            <a:r>
              <a:rPr lang="en-US" b="1" dirty="0" smtClean="0"/>
              <a:t>    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ar-SA" b="1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/>
              <a:t>Other definitions  </a:t>
            </a:r>
            <a:r>
              <a:rPr lang="en-US" b="1" dirty="0" err="1" smtClean="0"/>
              <a:t>Braines</a:t>
            </a:r>
            <a:r>
              <a:rPr lang="en-US" b="1" dirty="0" smtClean="0"/>
              <a:t> et al (2008), p. 5:</a:t>
            </a:r>
          </a:p>
          <a:p>
            <a:pPr algn="just"/>
            <a:endParaRPr lang="en-US" b="1" dirty="0" smtClean="0"/>
          </a:p>
          <a:p>
            <a:pPr algn="just"/>
            <a:r>
              <a:rPr lang="en-US" b="1" dirty="0" smtClean="0"/>
              <a:t>Chartered Institute of Marketing (CIM) 2001: “The management process of anticipating, identifying and satisfying customer requirements profitably”.</a:t>
            </a:r>
          </a:p>
          <a:p>
            <a:pPr algn="just"/>
            <a:endParaRPr lang="en-US" b="1" dirty="0" smtClean="0"/>
          </a:p>
          <a:p>
            <a:pPr algn="just"/>
            <a:r>
              <a:rPr lang="en-US" b="1" dirty="0" smtClean="0"/>
              <a:t>The American Marketing Association (AMA): “The activity , set of institution, and processes of creating , communicating, delivering, and exchanging offerings that have value for customers, clients, partners, and society at large” (AMA, 2007).</a:t>
            </a:r>
          </a:p>
          <a:p>
            <a:pPr algn="just"/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Marketing is important for every organization:</a:t>
            </a:r>
          </a:p>
          <a:p>
            <a:endParaRPr lang="en-US" dirty="0" smtClean="0"/>
          </a:p>
          <a:p>
            <a:r>
              <a:rPr lang="en-US" dirty="0" smtClean="0"/>
              <a:t>Small and large</a:t>
            </a:r>
          </a:p>
          <a:p>
            <a:r>
              <a:rPr lang="en-US" dirty="0" smtClean="0"/>
              <a:t>Profit and non- profit</a:t>
            </a:r>
          </a:p>
          <a:p>
            <a:r>
              <a:rPr lang="en-US" dirty="0" smtClean="0"/>
              <a:t>Politics</a:t>
            </a:r>
          </a:p>
          <a:p>
            <a:r>
              <a:rPr lang="en-US" dirty="0" smtClean="0"/>
              <a:t>Service, industry, trade, agriculture, 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1143000" y="533400"/>
            <a:ext cx="4572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Marketing is important for every organization:</a:t>
            </a:r>
          </a:p>
          <a:p>
            <a:endParaRPr lang="en-US" dirty="0" smtClean="0"/>
          </a:p>
          <a:p>
            <a:r>
              <a:rPr lang="en-US" dirty="0" smtClean="0"/>
              <a:t>Small and large</a:t>
            </a:r>
          </a:p>
          <a:p>
            <a:r>
              <a:rPr lang="en-US" dirty="0" smtClean="0"/>
              <a:t>Profit and non- profit</a:t>
            </a:r>
          </a:p>
          <a:p>
            <a:r>
              <a:rPr lang="en-US" dirty="0" smtClean="0"/>
              <a:t>Politics</a:t>
            </a:r>
          </a:p>
          <a:p>
            <a:r>
              <a:rPr lang="en-US" dirty="0" smtClean="0"/>
              <a:t>Service, industry, trade, agriculture, 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Assignment.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709612" y="4582561"/>
            <a:ext cx="5467481" cy="4104239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b="1" dirty="0" smtClean="0"/>
              <a:t>Production period (1890-1920s):</a:t>
            </a:r>
          </a:p>
          <a:p>
            <a:endParaRPr lang="en-US" b="1" dirty="0" smtClean="0"/>
          </a:p>
          <a:p>
            <a:r>
              <a:rPr lang="en-US" b="1" dirty="0" smtClean="0"/>
              <a:t> </a:t>
            </a:r>
          </a:p>
          <a:p>
            <a:r>
              <a:rPr lang="en-US" b="1" dirty="0" smtClean="0"/>
              <a:t>  </a:t>
            </a:r>
            <a:r>
              <a:rPr lang="en-US" dirty="0" smtClean="0"/>
              <a:t>demand &gt; supply, focus on physical production, low competition, range of product is limited.   </a:t>
            </a:r>
          </a:p>
          <a:p>
            <a:endParaRPr lang="en-US" dirty="0" smtClean="0"/>
          </a:p>
          <a:p>
            <a:r>
              <a:rPr lang="en-US" b="1" dirty="0" smtClean="0"/>
              <a:t>Sales period (1920- 1950s):</a:t>
            </a:r>
          </a:p>
          <a:p>
            <a:endParaRPr lang="en-US" b="1" dirty="0" smtClean="0"/>
          </a:p>
          <a:p>
            <a:r>
              <a:rPr lang="en-US" dirty="0" smtClean="0"/>
              <a:t>   focus on personal selling, supported by market research and advertising.</a:t>
            </a:r>
          </a:p>
          <a:p>
            <a:endParaRPr lang="en-US" dirty="0" smtClean="0"/>
          </a:p>
          <a:p>
            <a:r>
              <a:rPr lang="en-US" b="1" dirty="0" smtClean="0"/>
              <a:t>Marketing period (1950 – 1980s): </a:t>
            </a:r>
          </a:p>
          <a:p>
            <a:endParaRPr lang="en-US" b="1" dirty="0" smtClean="0"/>
          </a:p>
          <a:p>
            <a:r>
              <a:rPr lang="en-US" dirty="0" smtClean="0"/>
              <a:t> Advanced focus on customer’s needs.</a:t>
            </a:r>
          </a:p>
          <a:p>
            <a:endParaRPr lang="en-US" dirty="0" smtClean="0"/>
          </a:p>
          <a:p>
            <a:r>
              <a:rPr lang="en-US" b="1" dirty="0" smtClean="0"/>
              <a:t>Societal period (1890-present): </a:t>
            </a:r>
          </a:p>
          <a:p>
            <a:endParaRPr lang="en-US" b="1" dirty="0" smtClean="0"/>
          </a:p>
          <a:p>
            <a:r>
              <a:rPr lang="en-US" dirty="0" smtClean="0"/>
              <a:t> focus on social and ethical concerns in marketing,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4724400"/>
            <a:ext cx="1066800" cy="64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791200"/>
            <a:ext cx="114508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7010400"/>
            <a:ext cx="963768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صورة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8001000"/>
            <a:ext cx="752598" cy="462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Product: the offering, packaging, and </a:t>
            </a:r>
            <a:r>
              <a:rPr lang="en-US" dirty="0" err="1" smtClean="0"/>
              <a:t>labelling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Price: cost to the customer, and the cost + profit to the seller.</a:t>
            </a:r>
          </a:p>
          <a:p>
            <a:r>
              <a:rPr lang="en-US" dirty="0" smtClean="0"/>
              <a:t>Place (distribution)</a:t>
            </a:r>
          </a:p>
          <a:p>
            <a:r>
              <a:rPr lang="en-US" dirty="0" smtClean="0"/>
              <a:t>Promotion: the use of communications to persuade individuals, groups, or </a:t>
            </a:r>
            <a:r>
              <a:rPr lang="en-US" dirty="0" err="1" smtClean="0"/>
              <a:t>organisations</a:t>
            </a:r>
            <a:r>
              <a:rPr lang="en-US" dirty="0" smtClean="0"/>
              <a:t> to purchase products and services.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cs typeface="+mj-cs"/>
              </a:rPr>
              <a:t>Product</a:t>
            </a:r>
          </a:p>
          <a:p>
            <a:r>
              <a:rPr lang="en-US" sz="1600" dirty="0" smtClean="0">
                <a:cs typeface="+mj-cs"/>
              </a:rPr>
              <a:t>Price</a:t>
            </a:r>
          </a:p>
          <a:p>
            <a:r>
              <a:rPr lang="en-US" sz="1600" dirty="0" smtClean="0">
                <a:cs typeface="+mj-cs"/>
              </a:rPr>
              <a:t>Place</a:t>
            </a:r>
          </a:p>
          <a:p>
            <a:r>
              <a:rPr lang="en-US" sz="1600" dirty="0" smtClean="0">
                <a:cs typeface="+mj-cs"/>
              </a:rPr>
              <a:t>Promotion</a:t>
            </a:r>
          </a:p>
          <a:p>
            <a:r>
              <a:rPr lang="en-US" sz="1600" dirty="0" smtClean="0">
                <a:cs typeface="+mj-cs"/>
              </a:rPr>
              <a:t>Physical Evidence: to emphasis tangible components of service, </a:t>
            </a:r>
            <a:r>
              <a:rPr lang="en-US" sz="1600" dirty="0" err="1" smtClean="0">
                <a:cs typeface="+mj-cs"/>
              </a:rPr>
              <a:t>e.g</a:t>
            </a:r>
            <a:r>
              <a:rPr lang="en-US" sz="1600" dirty="0" smtClean="0">
                <a:cs typeface="+mj-cs"/>
              </a:rPr>
              <a:t> students look at: university brochures, visiting campus. </a:t>
            </a:r>
          </a:p>
          <a:p>
            <a:r>
              <a:rPr lang="en-US" sz="1600" dirty="0" smtClean="0">
                <a:cs typeface="+mj-cs"/>
              </a:rPr>
              <a:t>People: personnel (how they interact with customers).</a:t>
            </a:r>
          </a:p>
          <a:p>
            <a:r>
              <a:rPr lang="en-US" sz="1600" dirty="0" smtClean="0">
                <a:cs typeface="+mj-cs"/>
              </a:rPr>
              <a:t>Process: delivery cannot be separated from consumption. Process is included to manage customer expectations, interaction, and satisfaction.</a:t>
            </a:r>
            <a:endParaRPr lang="ar-SA" sz="1600" dirty="0">
              <a:cs typeface="+mj-cs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BEFB-59F9-47DD-812C-877BE9D20CD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457DFDB0-81C6-4654-BB62-A34B9C620A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B6D72475-FC31-48C6-AF5D-E040EFD615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71CD87B9-E095-413F-A54F-5992E6BD1D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CE354734-5737-46EF-84F1-1D3216CA55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61BB8A79-9A9C-4C5F-9B18-33D31D0CD0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2057400"/>
            <a:ext cx="3733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24400" y="2057400"/>
            <a:ext cx="3733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DB6A58F7-F5C4-4F16-875E-F00136C892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5ABD22FE-1AF2-4D72-A9FB-17CF0CD1C2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017F2D7B-71D4-4EDF-9827-B586F9594F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2638E82F-CCBB-4A68-A46D-83416C4398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274A8B90-52E8-45A7-8FD2-FB69F82B90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FB7CF06F-E2D6-4F9F-9D5E-CC6A656281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CC0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ar-SA">
              <a:solidFill>
                <a:srgbClr val="CC0000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304800" y="304800"/>
            <a:ext cx="8534400" cy="6248400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057400"/>
            <a:ext cx="7620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1 - </a:t>
            </a:r>
            <a:fld id="{40D5C947-72AB-4AAC-A495-687848BB2C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9pPr>
    </p:titleStyle>
    <p:bodyStyle>
      <a:lvl1pPr marL="342900" indent="-342900" algn="l" rtl="0" fontAlgn="base">
        <a:spcBef>
          <a:spcPct val="30000"/>
        </a:spcBef>
        <a:spcAft>
          <a:spcPct val="0"/>
        </a:spcAft>
        <a:buClr>
          <a:schemeClr val="tx1"/>
        </a:buClr>
        <a:buChar char="•"/>
        <a:defRPr sz="40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v"/>
        <a:defRPr sz="32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Marketing</a:t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420 MKT</a:t>
            </a:r>
            <a:b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Contemporary Issues in Marketing</a:t>
            </a:r>
            <a: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/>
            </a:r>
            <a:b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endParaRPr lang="en-US" sz="6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 </a:t>
            </a:r>
            <a:fld id="{CBB90BCB-655B-487B-A1B1-B1F16A66BC38}" type="slidenum">
              <a:rPr lang="en-US"/>
              <a:pPr/>
              <a:t>9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Environments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09800"/>
            <a:ext cx="7848600" cy="4191000"/>
          </a:xfrm>
        </p:spPr>
        <p:txBody>
          <a:bodyPr/>
          <a:lstStyle/>
          <a:p>
            <a:r>
              <a:rPr lang="en-US" sz="3600"/>
              <a:t>Marketing Environment</a:t>
            </a:r>
          </a:p>
          <a:p>
            <a:pPr lvl="1"/>
            <a:r>
              <a:rPr lang="en-US" sz="3000"/>
              <a:t>The actors and forces that affect a firm’s ability to build and maintain successful relationships with customers.</a:t>
            </a:r>
          </a:p>
          <a:p>
            <a:pPr lvl="1"/>
            <a:r>
              <a:rPr lang="en-US" sz="3000"/>
              <a:t>Aspects of the marketing environment:</a:t>
            </a:r>
            <a:endParaRPr lang="en-US" sz="3200"/>
          </a:p>
          <a:p>
            <a:pPr lvl="2"/>
            <a:r>
              <a:rPr lang="en-US" sz="2800"/>
              <a:t> Microenvironment</a:t>
            </a:r>
          </a:p>
          <a:p>
            <a:pPr lvl="2"/>
            <a:r>
              <a:rPr lang="en-US" sz="2800"/>
              <a:t> Macroenvironment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 </a:t>
            </a:r>
            <a:fld id="{FF7E8B38-A8D2-4F6F-9834-09A7489DBDE0}" type="slidenum">
              <a:rPr lang="en-US"/>
              <a:pPr/>
              <a:t>10</a:t>
            </a:fld>
            <a:endParaRPr lang="en-US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1905000"/>
            <a:ext cx="90503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Factors Affecting </a:t>
            </a:r>
            <a:r>
              <a:rPr lang="en-US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a Firm’s Ability </a:t>
            </a:r>
            <a:br>
              <a:rPr lang="en-US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</a:br>
            <a:r>
              <a:rPr lang="en-US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to Serve Customers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04800" y="304800"/>
            <a:ext cx="8534400" cy="12954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ln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Microenvironment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3373438"/>
            <a:ext cx="3810000" cy="3332162"/>
          </a:xfrm>
          <a:noFill/>
          <a:ln/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Company</a:t>
            </a:r>
          </a:p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Suppliers</a:t>
            </a:r>
          </a:p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Customer Markets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3352800"/>
            <a:ext cx="4114800" cy="3505200"/>
          </a:xfrm>
          <a:noFill/>
          <a:ln/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Competitors</a:t>
            </a:r>
          </a:p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Publics</a:t>
            </a:r>
          </a:p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Marketing Intermediaries</a:t>
            </a:r>
          </a:p>
          <a:p>
            <a:pPr>
              <a:buClr>
                <a:srgbClr val="CC0000"/>
              </a:buClr>
            </a:pPr>
            <a:endParaRPr lang="en-US" sz="40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 </a:t>
            </a:r>
            <a:fld id="{40812D7A-E210-41EF-8BA6-F7B67AC18E44}" type="slidenum">
              <a:rPr lang="en-US"/>
              <a:pPr/>
              <a:t>11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Microenvironment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09800"/>
            <a:ext cx="7848600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/>
              <a:t>Departments within the company impact marketing planning.</a:t>
            </a:r>
          </a:p>
          <a:p>
            <a:pPr>
              <a:lnSpc>
                <a:spcPct val="90000"/>
              </a:lnSpc>
            </a:pPr>
            <a:r>
              <a:rPr lang="en-US" sz="3200"/>
              <a:t>Suppliers help create and deliver customer value.</a:t>
            </a:r>
          </a:p>
          <a:p>
            <a:pPr lvl="1">
              <a:lnSpc>
                <a:spcPct val="90000"/>
              </a:lnSpc>
            </a:pPr>
            <a:r>
              <a:rPr lang="en-US" sz="2800"/>
              <a:t>Treat suppliers as partners.</a:t>
            </a:r>
          </a:p>
          <a:p>
            <a:pPr>
              <a:lnSpc>
                <a:spcPct val="90000"/>
              </a:lnSpc>
            </a:pPr>
            <a:r>
              <a:rPr lang="en-US" sz="3200"/>
              <a:t>Marketing intermediaries help sell, promote, and distribute goods.</a:t>
            </a:r>
          </a:p>
          <a:p>
            <a:pPr lvl="1">
              <a:lnSpc>
                <a:spcPct val="90000"/>
              </a:lnSpc>
            </a:pPr>
            <a:r>
              <a:rPr lang="en-US" sz="2800"/>
              <a:t>Intermediaries take many forms.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 </a:t>
            </a:r>
            <a:fld id="{197724BB-A24F-4A8A-885C-4DBCAA84BD4A}" type="slidenum">
              <a:rPr lang="en-US"/>
              <a:pPr/>
              <a:t>12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Macroenvironment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09800"/>
            <a:ext cx="7848600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/>
              <a:t>Customer markets must be studied.</a:t>
            </a:r>
          </a:p>
          <a:p>
            <a:pPr lvl="1">
              <a:lnSpc>
                <a:spcPct val="90000"/>
              </a:lnSpc>
            </a:pPr>
            <a:r>
              <a:rPr lang="en-US" sz="2800"/>
              <a:t>Consumer, business, government, reseller and international markets exist.</a:t>
            </a:r>
          </a:p>
          <a:p>
            <a:pPr>
              <a:lnSpc>
                <a:spcPct val="90000"/>
              </a:lnSpc>
            </a:pPr>
            <a:r>
              <a:rPr lang="en-US" sz="3200"/>
              <a:t>Successful companies provide better customer value than the competition.</a:t>
            </a:r>
          </a:p>
          <a:p>
            <a:pPr lvl="1">
              <a:lnSpc>
                <a:spcPct val="90000"/>
              </a:lnSpc>
            </a:pPr>
            <a:r>
              <a:rPr lang="en-US" sz="2800"/>
              <a:t>Size and industry position help to determine the appropriate competitive strategy.</a:t>
            </a:r>
          </a:p>
          <a:p>
            <a:pPr>
              <a:lnSpc>
                <a:spcPct val="90000"/>
              </a:lnSpc>
            </a:pPr>
            <a:r>
              <a:rPr lang="en-US" sz="3200"/>
              <a:t>Various publics must also be considered.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 </a:t>
            </a:r>
            <a:fld id="{517FC3EE-1323-477D-AE5D-855B5F64A523}" type="slidenum">
              <a:rPr lang="en-US"/>
              <a:pPr/>
              <a:t>13</a:t>
            </a:fld>
            <a:endParaRPr lang="en-US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2057400"/>
            <a:ext cx="9050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Types of Publics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04800" y="304800"/>
            <a:ext cx="8534400" cy="12954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ln/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The Microenvironment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2971800"/>
            <a:ext cx="3810000" cy="3332163"/>
          </a:xfrm>
          <a:noFill/>
          <a:ln/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Financial</a:t>
            </a:r>
          </a:p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Media</a:t>
            </a:r>
          </a:p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Government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2971800"/>
            <a:ext cx="3429000" cy="3505200"/>
          </a:xfrm>
          <a:noFill/>
          <a:ln/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Local</a:t>
            </a:r>
          </a:p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General</a:t>
            </a:r>
          </a:p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Internal</a:t>
            </a:r>
          </a:p>
          <a:p>
            <a:pPr>
              <a:buClr>
                <a:srgbClr val="CC0000"/>
              </a:buClr>
            </a:pPr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2514600" y="5410200"/>
            <a:ext cx="3705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  <a:buClr>
                <a:srgbClr val="CC0000"/>
              </a:buClr>
              <a:buFontTx/>
              <a:buChar char="•"/>
            </a:pPr>
            <a:r>
              <a:rPr 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 Citizen Action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 </a:t>
            </a:r>
            <a:fld id="{8DAF7759-4FA7-45BA-8FF2-1CF991C58615}" type="slidenum">
              <a:rPr lang="en-US"/>
              <a:pPr/>
              <a:t>14</a:t>
            </a:fld>
            <a:endParaRPr lang="en-US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2209800"/>
            <a:ext cx="9050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Macroenvironmental Forces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304800" y="304800"/>
            <a:ext cx="8534400" cy="12954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ln/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The Macroenvironment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3352800"/>
            <a:ext cx="3810000" cy="3332163"/>
          </a:xfrm>
          <a:noFill/>
          <a:ln/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Demographic</a:t>
            </a:r>
          </a:p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Economic</a:t>
            </a:r>
          </a:p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Natural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3352800"/>
            <a:ext cx="3886200" cy="3505200"/>
          </a:xfrm>
          <a:noFill/>
          <a:ln/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Technological</a:t>
            </a:r>
          </a:p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Political</a:t>
            </a:r>
          </a:p>
          <a:p>
            <a:pPr>
              <a:buClr>
                <a:srgbClr val="CC0000"/>
              </a:buClr>
            </a:pPr>
            <a:r>
              <a:rPr lang="en-US" sz="4000">
                <a:solidFill>
                  <a:schemeClr val="tx1"/>
                </a:solidFill>
              </a:rPr>
              <a:t>Cultural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 </a:t>
            </a:r>
            <a:fld id="{C94B1EBE-AA88-4ECD-8776-0182608A45EC}" type="slidenum">
              <a:rPr lang="en-US"/>
              <a:pPr/>
              <a:t>15</a:t>
            </a:fld>
            <a:endParaRPr lang="en-US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2209800"/>
            <a:ext cx="9050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Macroenvironmental Forces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304800" y="304800"/>
            <a:ext cx="8534400" cy="12954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ln/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The Macroenvironment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819400" y="3200400"/>
            <a:ext cx="3810000" cy="3332163"/>
          </a:xfrm>
          <a:noFill/>
          <a:ln/>
        </p:spPr>
        <p:txBody>
          <a:bodyPr/>
          <a:lstStyle/>
          <a:p>
            <a:pPr algn="ctr">
              <a:buClr>
                <a:srgbClr val="CC0000"/>
              </a:buClr>
              <a:buNone/>
            </a:pPr>
            <a:endParaRPr lang="en-US" sz="4000" dirty="0" smtClean="0">
              <a:solidFill>
                <a:schemeClr val="tx1"/>
              </a:solidFill>
            </a:endParaRPr>
          </a:p>
          <a:p>
            <a:pPr algn="ctr">
              <a:buClr>
                <a:srgbClr val="CC0000"/>
              </a:buClr>
              <a:buNone/>
            </a:pPr>
            <a:r>
              <a:rPr lang="en-US" sz="4800" b="1" dirty="0" smtClean="0">
                <a:solidFill>
                  <a:schemeClr val="tx1"/>
                </a:solidFill>
              </a:rPr>
              <a:t>PESTLE</a:t>
            </a:r>
          </a:p>
          <a:p>
            <a:pPr algn="ctr">
              <a:buClr>
                <a:srgbClr val="CC0000"/>
              </a:buClr>
              <a:buNone/>
            </a:pP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 </a:t>
            </a:r>
            <a:fld id="{C94B1EBE-AA88-4ECD-8776-0182608A45EC}" type="slidenum">
              <a:rPr lang="en-US"/>
              <a:pPr/>
              <a:t>16</a:t>
            </a:fld>
            <a:endParaRPr lang="en-US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304800" y="304800"/>
            <a:ext cx="8534400" cy="12954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ln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World Changes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7620000" cy="3332163"/>
          </a:xfrm>
          <a:noFill/>
          <a:ln/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4800" b="1" dirty="0" smtClean="0">
                <a:solidFill>
                  <a:schemeClr val="tx1"/>
                </a:solidFill>
              </a:rPr>
              <a:t>Technology</a:t>
            </a:r>
          </a:p>
          <a:p>
            <a:pPr>
              <a:buClr>
                <a:srgbClr val="CC0000"/>
              </a:buClr>
            </a:pPr>
            <a:r>
              <a:rPr lang="en-US" sz="4800" b="1" dirty="0" smtClean="0">
                <a:solidFill>
                  <a:schemeClr val="tx1"/>
                </a:solidFill>
              </a:rPr>
              <a:t>Globalization</a:t>
            </a:r>
          </a:p>
          <a:p>
            <a:pPr>
              <a:buClr>
                <a:srgbClr val="CC0000"/>
              </a:buClr>
            </a:pPr>
            <a:r>
              <a:rPr lang="en-US" sz="4800" b="1" dirty="0" smtClean="0">
                <a:solidFill>
                  <a:schemeClr val="tx1"/>
                </a:solidFill>
              </a:rPr>
              <a:t>Environmentalism</a:t>
            </a:r>
          </a:p>
          <a:p>
            <a:pPr algn="ctr">
              <a:buClr>
                <a:srgbClr val="CC0000"/>
              </a:buClr>
              <a:buNone/>
            </a:pP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1 - </a:t>
            </a:r>
            <a:fld id="{0C20DA3E-C8CB-4317-B3F2-17AED7E47277}" type="slidenum">
              <a:rPr lang="en-US"/>
              <a:pPr/>
              <a:t>1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Marketing?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09800"/>
            <a:ext cx="7848600" cy="4191000"/>
          </a:xfrm>
        </p:spPr>
        <p:txBody>
          <a:bodyPr/>
          <a:lstStyle/>
          <a:p>
            <a:r>
              <a:rPr lang="en-US" sz="3600"/>
              <a:t>Marketing is managing profitable customer relationships</a:t>
            </a:r>
          </a:p>
          <a:p>
            <a:pPr lvl="1"/>
            <a:r>
              <a:rPr lang="en-US" sz="3200" b="1"/>
              <a:t>Attracting new customers</a:t>
            </a:r>
          </a:p>
          <a:p>
            <a:pPr lvl="1"/>
            <a:r>
              <a:rPr lang="en-US" sz="3200" b="1"/>
              <a:t>Retaining and growing current customers</a:t>
            </a:r>
          </a:p>
          <a:p>
            <a:r>
              <a:rPr lang="en-US" sz="3600"/>
              <a:t>“Marketing” is NOT synonymous with “sales” or “advertising”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1 - </a:t>
            </a:r>
            <a:fld id="{AE6479E6-1CAA-4495-A448-A0DD6CEA1D13}" type="slidenum">
              <a:rPr lang="en-US"/>
              <a:pPr/>
              <a:t>2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Marketing?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76200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Kotler’s social definition: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</a:t>
            </a:r>
            <a:r>
              <a:rPr lang="en-US" b="1"/>
              <a:t>“Marketing is a social and managerial process by which individuals and groups obtain what they need and want through creating and exchanging products and value with others.”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1 - </a:t>
            </a:r>
            <a:fld id="{B837A111-3C06-418A-A0F5-64390F42EA75}" type="slidenum">
              <a:rPr lang="en-US"/>
              <a:pPr/>
              <a:t>3</a:t>
            </a:fld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2895600"/>
            <a:ext cx="3581400" cy="4267200"/>
          </a:xfrm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Goods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Services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Experiences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Events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Persons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895600"/>
            <a:ext cx="3962400" cy="4419600"/>
          </a:xfrm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Places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Properties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Organizations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Information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Ideas</a:t>
            </a:r>
          </a:p>
          <a:p>
            <a:pPr>
              <a:buClr>
                <a:srgbClr val="CC0000"/>
              </a:buClr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1981200"/>
            <a:ext cx="9050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Many Things Can Be Marketed!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4800" y="304800"/>
            <a:ext cx="8534400" cy="12954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ln/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What is Marketing?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1 - </a:t>
            </a:r>
            <a:fld id="{B837A111-3C06-418A-A0F5-64390F42EA75}" type="slidenum">
              <a:rPr lang="en-US"/>
              <a:pPr/>
              <a:t>4</a:t>
            </a:fld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2895600"/>
            <a:ext cx="3581400" cy="4267200"/>
          </a:xfrm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Goods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Services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Experiences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Events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Persons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895600"/>
            <a:ext cx="3962400" cy="4419600"/>
          </a:xfrm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Places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Properties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Organizations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Information</a:t>
            </a:r>
          </a:p>
          <a:p>
            <a:pPr>
              <a:buClr>
                <a:srgbClr val="CC0000"/>
              </a:buClr>
            </a:pPr>
            <a:r>
              <a:rPr lang="en-US" sz="3600">
                <a:solidFill>
                  <a:schemeClr val="tx1"/>
                </a:solidFill>
              </a:rPr>
              <a:t>Ideas</a:t>
            </a:r>
          </a:p>
          <a:p>
            <a:pPr>
              <a:buClr>
                <a:srgbClr val="CC0000"/>
              </a:buClr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1981200"/>
            <a:ext cx="9050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Many Things Can Be Marketed!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4800" y="304800"/>
            <a:ext cx="8534400" cy="12954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ln/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What is Marketing?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1 - </a:t>
            </a:r>
            <a:fld id="{6BB0042A-7BD6-4BEF-9199-4361D113AE3E}" type="slidenum">
              <a:rPr lang="en-US"/>
              <a:pPr/>
              <a:t>5</a:t>
            </a:fld>
            <a:endParaRPr lang="en-US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81000" y="3429000"/>
            <a:ext cx="8382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What is the difference between</a:t>
            </a:r>
          </a:p>
          <a:p>
            <a:pPr algn="ctr">
              <a:spcBef>
                <a:spcPct val="50000"/>
              </a:spcBef>
            </a:pPr>
            <a:r>
              <a:rPr lang="en-US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Customer and consumer?</a:t>
            </a:r>
            <a:endParaRPr lang="en-US" sz="40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04800" y="304800"/>
            <a:ext cx="8534400" cy="12954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762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5400">
                <a:solidFill>
                  <a:schemeClr val="bg1"/>
                </a:solidFill>
                <a:latin typeface="Berlin Sans FB Demi" pitchFamily="34" charset="0"/>
              </a:rPr>
              <a:t>What is Marketing?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1 - </a:t>
            </a:r>
            <a:fld id="{72020AE5-DDCA-4F2E-A526-58C4FC01E5CF}" type="slidenum">
              <a:rPr lang="en-US"/>
              <a:pPr/>
              <a:t>6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Marketing Management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3276600"/>
            <a:ext cx="3886200" cy="2971800"/>
          </a:xfrm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3600" b="1">
                <a:solidFill>
                  <a:schemeClr val="tx1"/>
                </a:solidFill>
              </a:rPr>
              <a:t>Production concept</a:t>
            </a:r>
          </a:p>
          <a:p>
            <a:pPr>
              <a:buClr>
                <a:srgbClr val="CC0000"/>
              </a:buClr>
            </a:pPr>
            <a:r>
              <a:rPr lang="en-US" sz="3600" b="1">
                <a:solidFill>
                  <a:schemeClr val="tx1"/>
                </a:solidFill>
              </a:rPr>
              <a:t>Product concept</a:t>
            </a:r>
          </a:p>
          <a:p>
            <a:endParaRPr lang="en-US" sz="360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3200400"/>
            <a:ext cx="3657600" cy="2895600"/>
          </a:xfrm>
        </p:spPr>
        <p:txBody>
          <a:bodyPr/>
          <a:lstStyle/>
          <a:p>
            <a:pPr>
              <a:buClr>
                <a:srgbClr val="CC0000"/>
              </a:buClr>
            </a:pPr>
            <a:r>
              <a:rPr lang="en-US" sz="3600" b="1">
                <a:solidFill>
                  <a:schemeClr val="tx1"/>
                </a:solidFill>
              </a:rPr>
              <a:t>Selling concept</a:t>
            </a:r>
            <a:r>
              <a:rPr lang="en-US" sz="4000" b="1">
                <a:solidFill>
                  <a:schemeClr val="tx1"/>
                </a:solidFill>
              </a:rPr>
              <a:t> </a:t>
            </a:r>
          </a:p>
          <a:p>
            <a:pPr>
              <a:buClr>
                <a:srgbClr val="CC0000"/>
              </a:buClr>
            </a:pPr>
            <a:r>
              <a:rPr lang="en-US" sz="3600" b="1">
                <a:solidFill>
                  <a:schemeClr val="tx1"/>
                </a:solidFill>
              </a:rPr>
              <a:t>Marketing concept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04800" y="4572000"/>
            <a:ext cx="861060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endParaRPr lang="en-US" sz="3200">
              <a:solidFill>
                <a:srgbClr val="CC0000"/>
              </a:solidFill>
              <a:latin typeface="Albertus Medium" pitchFamily="34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  <a:buClr>
                <a:srgbClr val="CC0000"/>
              </a:buClr>
              <a:buFontTx/>
              <a:buChar char="•"/>
            </a:pPr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 </a:t>
            </a: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Societal marketing concept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81000" y="2209800"/>
            <a:ext cx="838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Management Orientations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04800" y="304800"/>
            <a:ext cx="8534400" cy="12954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762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5400">
                <a:solidFill>
                  <a:schemeClr val="bg1"/>
                </a:solidFill>
                <a:latin typeface="Berlin Sans FB Demi" pitchFamily="34" charset="0"/>
              </a:rPr>
              <a:t>Marketing Management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1 - </a:t>
            </a:r>
            <a:fld id="{F757252A-4846-4869-B84C-D849C5B3CBDB}" type="slidenum">
              <a:rPr lang="en-US"/>
              <a:pPr/>
              <a:t>7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Marketing </a:t>
            </a:r>
            <a:r>
              <a:rPr lang="en-US" dirty="0" smtClean="0"/>
              <a:t>Mix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76200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 smtClean="0"/>
              <a:t>Product</a:t>
            </a:r>
          </a:p>
          <a:p>
            <a:pPr>
              <a:lnSpc>
                <a:spcPct val="90000"/>
              </a:lnSpc>
            </a:pPr>
            <a:r>
              <a:rPr lang="en-US" sz="3600" dirty="0" smtClean="0"/>
              <a:t>Price</a:t>
            </a:r>
          </a:p>
          <a:p>
            <a:pPr>
              <a:lnSpc>
                <a:spcPct val="90000"/>
              </a:lnSpc>
            </a:pPr>
            <a:r>
              <a:rPr lang="en-US" sz="3600" dirty="0" smtClean="0"/>
              <a:t>Place</a:t>
            </a:r>
          </a:p>
          <a:p>
            <a:pPr>
              <a:lnSpc>
                <a:spcPct val="90000"/>
              </a:lnSpc>
            </a:pPr>
            <a:r>
              <a:rPr lang="en-US" sz="3600" dirty="0" smtClean="0"/>
              <a:t>Promotion</a:t>
            </a:r>
            <a:endParaRPr lang="en-US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1 - </a:t>
            </a:r>
            <a:fld id="{F757252A-4846-4869-B84C-D849C5B3CBDB}" type="slidenum">
              <a:rPr lang="en-US"/>
              <a:pPr/>
              <a:t>8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Marketing </a:t>
            </a:r>
            <a:r>
              <a:rPr lang="en-US" dirty="0" smtClean="0"/>
              <a:t>Mix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7620000" cy="4038600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</a:pPr>
            <a:endParaRPr lang="en-US" sz="3600" dirty="0" smtClean="0"/>
          </a:p>
          <a:p>
            <a:pPr algn="ctr">
              <a:lnSpc>
                <a:spcPct val="90000"/>
              </a:lnSpc>
              <a:buNone/>
            </a:pPr>
            <a:r>
              <a:rPr lang="en-US" sz="3600" dirty="0" smtClean="0"/>
              <a:t>7Cs Service Marketing Mix?</a:t>
            </a:r>
            <a:endParaRPr lang="en-US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erlin Sans FB Demi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841</Words>
  <Application>Microsoft Office PowerPoint</Application>
  <PresentationFormat>عرض على الشاشة (3:4)‏</PresentationFormat>
  <Paragraphs>211</Paragraphs>
  <Slides>17</Slides>
  <Notes>17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25" baseType="lpstr">
      <vt:lpstr>Arial</vt:lpstr>
      <vt:lpstr>Berlin Sans FB Demi</vt:lpstr>
      <vt:lpstr>Arial Black</vt:lpstr>
      <vt:lpstr>Albertus Medium</vt:lpstr>
      <vt:lpstr>Wingdings</vt:lpstr>
      <vt:lpstr>Albertus Extra Bold</vt:lpstr>
      <vt:lpstr>Times New Roman</vt:lpstr>
      <vt:lpstr>Default Design</vt:lpstr>
      <vt:lpstr>Marketing  420 MKT Contemporary Issues in Marketing </vt:lpstr>
      <vt:lpstr>What is Marketing?</vt:lpstr>
      <vt:lpstr>What is Marketing?</vt:lpstr>
      <vt:lpstr>What is Marketing?</vt:lpstr>
      <vt:lpstr>What is Marketing?</vt:lpstr>
      <vt:lpstr>الشريحة 5</vt:lpstr>
      <vt:lpstr>Marketing Management</vt:lpstr>
      <vt:lpstr>Marketing Mix</vt:lpstr>
      <vt:lpstr>Marketing Mix</vt:lpstr>
      <vt:lpstr>Key Environments</vt:lpstr>
      <vt:lpstr>The Microenvironment</vt:lpstr>
      <vt:lpstr>The Microenvironment</vt:lpstr>
      <vt:lpstr>The Macroenvironment</vt:lpstr>
      <vt:lpstr>The Microenvironment</vt:lpstr>
      <vt:lpstr>The Macroenvironment</vt:lpstr>
      <vt:lpstr>The Macroenvironment</vt:lpstr>
      <vt:lpstr>World Changes</vt:lpstr>
    </vt:vector>
  </TitlesOfParts>
  <Company>Louisiana State University - Shreveport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Karen E. James</dc:creator>
  <cp:lastModifiedBy>المستخدم</cp:lastModifiedBy>
  <cp:revision>114</cp:revision>
  <dcterms:created xsi:type="dcterms:W3CDTF">2002-11-18T05:23:22Z</dcterms:created>
  <dcterms:modified xsi:type="dcterms:W3CDTF">2012-09-18T04:40:49Z</dcterms:modified>
</cp:coreProperties>
</file>