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3"/>
  </p:notesMasterIdLst>
  <p:handoutMasterIdLst>
    <p:handoutMasterId r:id="rId24"/>
  </p:handoutMasterIdLst>
  <p:sldIdLst>
    <p:sldId id="256" r:id="rId2"/>
    <p:sldId id="318" r:id="rId3"/>
    <p:sldId id="319" r:id="rId4"/>
    <p:sldId id="339" r:id="rId5"/>
    <p:sldId id="331" r:id="rId6"/>
    <p:sldId id="332" r:id="rId7"/>
    <p:sldId id="341" r:id="rId8"/>
    <p:sldId id="342" r:id="rId9"/>
    <p:sldId id="343" r:id="rId10"/>
    <p:sldId id="344" r:id="rId11"/>
    <p:sldId id="349" r:id="rId12"/>
    <p:sldId id="359" r:id="rId13"/>
    <p:sldId id="360" r:id="rId14"/>
    <p:sldId id="361" r:id="rId15"/>
    <p:sldId id="362" r:id="rId16"/>
    <p:sldId id="363" r:id="rId17"/>
    <p:sldId id="364" r:id="rId18"/>
    <p:sldId id="365" r:id="rId19"/>
    <p:sldId id="374" r:id="rId20"/>
    <p:sldId id="375" r:id="rId21"/>
    <p:sldId id="317" r:id="rId22"/>
  </p:sldIdLst>
  <p:sldSz cx="9144000" cy="6858000" type="screen4x3"/>
  <p:notesSz cx="7302500" cy="95885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801" autoAdjust="0"/>
  </p:normalViewPr>
  <p:slideViewPr>
    <p:cSldViewPr>
      <p:cViewPr varScale="1">
        <p:scale>
          <a:sx n="99" d="100"/>
          <a:sy n="99" d="100"/>
        </p:scale>
        <p:origin x="-133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defTabSz="965200">
              <a:defRPr sz="1200"/>
            </a:lvl1pPr>
          </a:lstStyle>
          <a:p>
            <a:pPr>
              <a:defRPr/>
            </a:pPr>
            <a:endParaRPr lang="en-GB"/>
          </a:p>
        </p:txBody>
      </p:sp>
      <p:sp>
        <p:nvSpPr>
          <p:cNvPr id="20483" name="Rectangle 3"/>
          <p:cNvSpPr>
            <a:spLocks noGrp="1" noChangeArrowheads="1"/>
          </p:cNvSpPr>
          <p:nvPr>
            <p:ph type="dt" sz="quarter" idx="1"/>
          </p:nvPr>
        </p:nvSpPr>
        <p:spPr bwMode="auto">
          <a:xfrm>
            <a:off x="4137025"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algn="r" defTabSz="965200">
              <a:defRPr sz="1200"/>
            </a:lvl1pPr>
          </a:lstStyle>
          <a:p>
            <a:pPr>
              <a:defRPr/>
            </a:pPr>
            <a:endParaRPr lang="en-GB"/>
          </a:p>
        </p:txBody>
      </p:sp>
      <p:sp>
        <p:nvSpPr>
          <p:cNvPr id="20484" name="Rectangle 4"/>
          <p:cNvSpPr>
            <a:spLocks noGrp="1" noChangeArrowheads="1"/>
          </p:cNvSpPr>
          <p:nvPr>
            <p:ph type="ftr" sz="quarter" idx="2"/>
          </p:nvPr>
        </p:nvSpPr>
        <p:spPr bwMode="auto">
          <a:xfrm>
            <a:off x="0"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defTabSz="965200">
              <a:defRPr sz="1200"/>
            </a:lvl1pPr>
          </a:lstStyle>
          <a:p>
            <a:pPr>
              <a:defRPr/>
            </a:pPr>
            <a:endParaRPr lang="en-GB"/>
          </a:p>
        </p:txBody>
      </p:sp>
      <p:sp>
        <p:nvSpPr>
          <p:cNvPr id="20485" name="Rectangle 5"/>
          <p:cNvSpPr>
            <a:spLocks noGrp="1" noChangeArrowheads="1"/>
          </p:cNvSpPr>
          <p:nvPr>
            <p:ph type="sldNum" sz="quarter" idx="3"/>
          </p:nvPr>
        </p:nvSpPr>
        <p:spPr bwMode="auto">
          <a:xfrm>
            <a:off x="4137025"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algn="r" defTabSz="965200">
              <a:defRPr sz="1200"/>
            </a:lvl1pPr>
          </a:lstStyle>
          <a:p>
            <a:pPr>
              <a:defRPr/>
            </a:pPr>
            <a:fld id="{B252D2F2-B8BB-468A-A983-26D514597354}" type="slidenum">
              <a:rPr lang="en-GB"/>
              <a:pPr>
                <a:defRPr/>
              </a:pPr>
              <a:t>‹#›</a:t>
            </a:fld>
            <a:endParaRPr lang="en-GB"/>
          </a:p>
        </p:txBody>
      </p:sp>
    </p:spTree>
    <p:extLst>
      <p:ext uri="{BB962C8B-B14F-4D97-AF65-F5344CB8AC3E}">
        <p14:creationId xmlns:p14="http://schemas.microsoft.com/office/powerpoint/2010/main" val="22789622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defTabSz="965200">
              <a:defRPr sz="1200"/>
            </a:lvl1pPr>
          </a:lstStyle>
          <a:p>
            <a:pPr>
              <a:defRPr/>
            </a:pPr>
            <a:endParaRPr lang="en-GB"/>
          </a:p>
        </p:txBody>
      </p:sp>
      <p:sp>
        <p:nvSpPr>
          <p:cNvPr id="21507" name="Rectangle 3"/>
          <p:cNvSpPr>
            <a:spLocks noGrp="1" noChangeArrowheads="1"/>
          </p:cNvSpPr>
          <p:nvPr>
            <p:ph type="dt" idx="1"/>
          </p:nvPr>
        </p:nvSpPr>
        <p:spPr bwMode="auto">
          <a:xfrm>
            <a:off x="4137025"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algn="r" defTabSz="965200">
              <a:defRPr sz="1200"/>
            </a:lvl1pPr>
          </a:lstStyle>
          <a:p>
            <a:pPr>
              <a:defRPr/>
            </a:pPr>
            <a:endParaRPr lang="en-GB"/>
          </a:p>
        </p:txBody>
      </p:sp>
      <p:sp>
        <p:nvSpPr>
          <p:cNvPr id="33796" name="Rectangle 4"/>
          <p:cNvSpPr>
            <a:spLocks noGrp="1" noRot="1" noChangeAspect="1" noChangeArrowheads="1" noTextEdit="1"/>
          </p:cNvSpPr>
          <p:nvPr>
            <p:ph type="sldImg" idx="2"/>
          </p:nvPr>
        </p:nvSpPr>
        <p:spPr bwMode="auto">
          <a:xfrm>
            <a:off x="1254125" y="719138"/>
            <a:ext cx="4794250" cy="3595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730250" y="4554538"/>
            <a:ext cx="5842000"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1510" name="Rectangle 6"/>
          <p:cNvSpPr>
            <a:spLocks noGrp="1" noChangeArrowheads="1"/>
          </p:cNvSpPr>
          <p:nvPr>
            <p:ph type="ftr" sz="quarter" idx="4"/>
          </p:nvPr>
        </p:nvSpPr>
        <p:spPr bwMode="auto">
          <a:xfrm>
            <a:off x="0"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defTabSz="965200">
              <a:defRPr sz="1200"/>
            </a:lvl1pPr>
          </a:lstStyle>
          <a:p>
            <a:pPr>
              <a:defRPr/>
            </a:pPr>
            <a:endParaRPr lang="en-GB"/>
          </a:p>
        </p:txBody>
      </p:sp>
      <p:sp>
        <p:nvSpPr>
          <p:cNvPr id="21511" name="Rectangle 7"/>
          <p:cNvSpPr>
            <a:spLocks noGrp="1" noChangeArrowheads="1"/>
          </p:cNvSpPr>
          <p:nvPr>
            <p:ph type="sldNum" sz="quarter" idx="5"/>
          </p:nvPr>
        </p:nvSpPr>
        <p:spPr bwMode="auto">
          <a:xfrm>
            <a:off x="4137025"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algn="r" defTabSz="965200">
              <a:defRPr sz="1200"/>
            </a:lvl1pPr>
          </a:lstStyle>
          <a:p>
            <a:pPr>
              <a:defRPr/>
            </a:pPr>
            <a:fld id="{79175FF7-E998-45D2-9302-D9A24B4B693A}" type="slidenum">
              <a:rPr lang="en-GB"/>
              <a:pPr>
                <a:defRPr/>
              </a:pPr>
              <a:t>‹#›</a:t>
            </a:fld>
            <a:endParaRPr lang="en-GB"/>
          </a:p>
        </p:txBody>
      </p:sp>
    </p:spTree>
    <p:extLst>
      <p:ext uri="{BB962C8B-B14F-4D97-AF65-F5344CB8AC3E}">
        <p14:creationId xmlns:p14="http://schemas.microsoft.com/office/powerpoint/2010/main" val="30182596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scribd.com/doc/3494140/Sports-marketing"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B97E47D1-D793-4971-A506-2801401AD5ED}" type="slidenum">
              <a:rPr lang="en-GB" smtClean="0"/>
              <a:pPr eaLnBrk="1" hangingPunct="1"/>
              <a:t>1</a:t>
            </a:fld>
            <a:endParaRPr lang="en-GB"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smtClean="0"/>
          </a:p>
        </p:txBody>
      </p:sp>
      <p:sp>
        <p:nvSpPr>
          <p:cNvPr id="35844"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A0B5ADE1-FF14-4182-B850-9B567D6302E9}" type="slidenum">
              <a:rPr lang="en-GB" smtClean="0"/>
              <a:pPr eaLnBrk="1" hangingPunct="1"/>
              <a:t>3</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smtClean="0"/>
              <a:t>Two dimensions of sports marketing are </a:t>
            </a:r>
            <a:r>
              <a:rPr lang="en-US" b="1" smtClean="0"/>
              <a:t>marketing </a:t>
            </a:r>
            <a:r>
              <a:rPr lang="en-US" b="1" i="1" smtClean="0"/>
              <a:t>of </a:t>
            </a:r>
            <a:r>
              <a:rPr lang="en-US" b="1" smtClean="0"/>
              <a:t> sports </a:t>
            </a:r>
            <a:r>
              <a:rPr lang="en-US" smtClean="0"/>
              <a:t>and </a:t>
            </a:r>
            <a:r>
              <a:rPr lang="en-US" b="1" smtClean="0"/>
              <a:t>marketing </a:t>
            </a:r>
            <a:r>
              <a:rPr lang="en-US" b="1" i="1" smtClean="0"/>
              <a:t>through</a:t>
            </a:r>
            <a:r>
              <a:rPr lang="en-US" b="1" smtClean="0"/>
              <a:t> sports</a:t>
            </a:r>
            <a:r>
              <a:rPr lang="en-US" smtClean="0"/>
              <a:t>. Marketing of sports pertains to products, services, leagues, teams, venues, events, and individuals. Marketing through sports refers to businesses using sports as part of their marketing strategy to reach and engage their target markets. Sports sponsorship is the primary channel for marketing through sports.</a:t>
            </a:r>
            <a:endParaRPr lang="en-US" b="1" smtClean="0"/>
          </a:p>
          <a:p>
            <a:endParaRPr lang="en-US" smtClean="0"/>
          </a:p>
        </p:txBody>
      </p:sp>
      <p:sp>
        <p:nvSpPr>
          <p:cNvPr id="36868"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E12C6744-2FE0-4C15-AA45-A9DB9D88A177}" type="slidenum">
              <a:rPr lang="en-GB" smtClean="0"/>
              <a:pPr eaLnBrk="1" hangingPunct="1"/>
              <a:t>5</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r>
              <a:rPr lang="en-US" smtClean="0">
                <a:hlinkClick r:id="rId3"/>
              </a:rPr>
              <a:t>http://www.scribd.com/doc/3494140/Sports-marketing</a:t>
            </a:r>
            <a:endParaRPr lang="en-US" smtClean="0"/>
          </a:p>
        </p:txBody>
      </p:sp>
      <p:sp>
        <p:nvSpPr>
          <p:cNvPr id="37892"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C05A8F92-B1EA-4531-B73C-3F92C2DE82BA}" type="slidenum">
              <a:rPr lang="en-GB" smtClean="0"/>
              <a:pPr eaLnBrk="1" hangingPunct="1"/>
              <a:t>7</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r>
              <a:rPr lang="en-US" smtClean="0"/>
              <a:t>In 1995, a study showed the sport business industry to be a $152-billion dollar industry and the 11th largest industry in the United States. That represents a 242% increase, indicating that the industry has grown almost 2 1⁄ 2 times larger in 10 years.</a:t>
            </a:r>
          </a:p>
          <a:p>
            <a:endParaRPr lang="en-US" smtClean="0"/>
          </a:p>
        </p:txBody>
      </p:sp>
      <p:sp>
        <p:nvSpPr>
          <p:cNvPr id="38916"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B8814336-422B-4C44-9EE5-CD60293D3A3C}" type="slidenum">
              <a:rPr lang="en-GB" smtClean="0"/>
              <a:pPr eaLnBrk="1" hangingPunct="1"/>
              <a:t>9</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Dr. Abraham </a:t>
            </a:r>
            <a:r>
              <a:rPr lang="en-US" b="1" smtClean="0"/>
              <a:t>Maslow</a:t>
            </a:r>
            <a:r>
              <a:rPr lang="en-US" smtClean="0"/>
              <a:t> is well known for his hierarchy of needs.  The web link on this page will bring you to www.maslow.com which reports on other publications by Dr. Maslow.  The hierarchy presents five basic levels of human needs which rank in order of importance from lower-level needs to higher-level needs.  The theory says that consumers will fill lower-level needs before the higher-level needs – they will eat before they enroll in a Master’s program.</a:t>
            </a:r>
          </a:p>
        </p:txBody>
      </p:sp>
      <p:sp>
        <p:nvSpPr>
          <p:cNvPr id="39940"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0ABAB1CB-CF15-4A29-BF80-DB51F7822DCC}" type="slidenum">
              <a:rPr lang="en-US" smtClean="0"/>
              <a:pPr eaLnBrk="1" hangingPunct="1"/>
              <a:t>13</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r>
              <a:rPr lang="en-US" smtClean="0"/>
              <a:t>Sports Marketing- Managing the Exchange Process, </a:t>
            </a:r>
            <a:r>
              <a:rPr lang="de-DE" smtClean="0"/>
              <a:t>George R. Milne, Mark A. McDonald</a:t>
            </a:r>
            <a:endParaRPr lang="en-US" smtClean="0"/>
          </a:p>
        </p:txBody>
      </p:sp>
      <p:sp>
        <p:nvSpPr>
          <p:cNvPr id="40964"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5026D2C8-A5C6-4F07-AD88-5E359BBF20DB}" type="slidenum">
              <a:rPr lang="en-GB" smtClean="0"/>
              <a:pPr eaLnBrk="1" hangingPunct="1"/>
              <a:t>19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1905000" y="1219200"/>
            <a:ext cx="0" cy="2057400"/>
          </a:xfrm>
          <a:prstGeom prst="line">
            <a:avLst/>
          </a:prstGeom>
          <a:noFill/>
          <a:ln w="349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Oval 8"/>
          <p:cNvSpPr>
            <a:spLocks noChangeArrowheads="1"/>
          </p:cNvSpPr>
          <p:nvPr/>
        </p:nvSpPr>
        <p:spPr bwMode="auto">
          <a:xfrm>
            <a:off x="163513" y="2103438"/>
            <a:ext cx="347662" cy="347662"/>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6" name="Oval 9"/>
          <p:cNvSpPr>
            <a:spLocks noChangeArrowheads="1"/>
          </p:cNvSpPr>
          <p:nvPr/>
        </p:nvSpPr>
        <p:spPr bwMode="auto">
          <a:xfrm>
            <a:off x="739775" y="2105025"/>
            <a:ext cx="349250" cy="347663"/>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7" name="Oval 10"/>
          <p:cNvSpPr>
            <a:spLocks noChangeArrowheads="1"/>
          </p:cNvSpPr>
          <p:nvPr/>
        </p:nvSpPr>
        <p:spPr bwMode="auto">
          <a:xfrm>
            <a:off x="1317625" y="2105025"/>
            <a:ext cx="347663" cy="347663"/>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8194" name="Rectangle 2"/>
          <p:cNvSpPr>
            <a:spLocks noGrp="1" noChangeArrowheads="1"/>
          </p:cNvSpPr>
          <p:nvPr>
            <p:ph type="ctrTitle"/>
          </p:nvPr>
        </p:nvSpPr>
        <p:spPr>
          <a:xfrm>
            <a:off x="2133600" y="1371600"/>
            <a:ext cx="6477000" cy="1752600"/>
          </a:xfrm>
        </p:spPr>
        <p:txBody>
          <a:bodyPr/>
          <a:lstStyle>
            <a:lvl1pPr>
              <a:defRPr sz="5400"/>
            </a:lvl1pPr>
          </a:lstStyle>
          <a:p>
            <a:pPr lvl="0"/>
            <a:r>
              <a:rPr lang="en-US" noProof="0" smtClean="0"/>
              <a:t>Click to edit Master title style</a:t>
            </a:r>
          </a:p>
        </p:txBody>
      </p:sp>
      <p:sp>
        <p:nvSpPr>
          <p:cNvPr id="8195"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pPr lvl="0"/>
            <a:r>
              <a:rPr lang="en-US" noProof="0" smtClean="0"/>
              <a:t>Click to edit Master subtitle style</a:t>
            </a:r>
          </a:p>
        </p:txBody>
      </p:sp>
      <p:sp>
        <p:nvSpPr>
          <p:cNvPr id="8" name="Rectangle 5"/>
          <p:cNvSpPr>
            <a:spLocks noGrp="1" noChangeArrowheads="1"/>
          </p:cNvSpPr>
          <p:nvPr>
            <p:ph type="ftr" sz="quarter" idx="10"/>
          </p:nvPr>
        </p:nvSpPr>
        <p:spPr>
          <a:xfrm>
            <a:off x="3810000" y="6248400"/>
            <a:ext cx="2895600" cy="457200"/>
          </a:xfrm>
        </p:spPr>
        <p:txBody>
          <a:bodyPr/>
          <a:lstStyle>
            <a:lvl1pPr>
              <a:defRPr/>
            </a:lvl1pPr>
          </a:lstStyle>
          <a:p>
            <a:pPr>
              <a:defRPr/>
            </a:pPr>
            <a:endParaRPr lang="en-US"/>
          </a:p>
        </p:txBody>
      </p:sp>
      <p:sp>
        <p:nvSpPr>
          <p:cNvPr id="9" name="Rectangle 6"/>
          <p:cNvSpPr>
            <a:spLocks noGrp="1" noChangeArrowheads="1"/>
          </p:cNvSpPr>
          <p:nvPr>
            <p:ph type="sldNum" sz="quarter" idx="11"/>
          </p:nvPr>
        </p:nvSpPr>
        <p:spPr>
          <a:xfrm>
            <a:off x="7385050" y="6248400"/>
            <a:ext cx="1219200" cy="457200"/>
          </a:xfrm>
        </p:spPr>
        <p:txBody>
          <a:bodyPr/>
          <a:lstStyle>
            <a:lvl1pPr>
              <a:defRPr/>
            </a:lvl1pPr>
          </a:lstStyle>
          <a:p>
            <a:pPr>
              <a:defRPr/>
            </a:pPr>
            <a:fld id="{178C9EA8-22F1-440A-BA84-CBC5E7B64A42}" type="slidenum">
              <a:rPr lang="en-US"/>
              <a:pPr>
                <a:defRPr/>
              </a:pPr>
              <a:t>‹#›</a:t>
            </a:fld>
            <a:endParaRPr lang="en-US"/>
          </a:p>
        </p:txBody>
      </p:sp>
    </p:spTree>
    <p:extLst>
      <p:ext uri="{BB962C8B-B14F-4D97-AF65-F5344CB8AC3E}">
        <p14:creationId xmlns:p14="http://schemas.microsoft.com/office/powerpoint/2010/main" val="3850092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92E23C41-F554-48B3-A270-0FDE772924C0}" type="slidenum">
              <a:rPr lang="en-US"/>
              <a:pPr>
                <a:defRPr/>
              </a:pPr>
              <a:t>‹#›</a:t>
            </a:fld>
            <a:endParaRPr lang="en-US"/>
          </a:p>
        </p:txBody>
      </p:sp>
    </p:spTree>
    <p:extLst>
      <p:ext uri="{BB962C8B-B14F-4D97-AF65-F5344CB8AC3E}">
        <p14:creationId xmlns:p14="http://schemas.microsoft.com/office/powerpoint/2010/main" val="195711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90500"/>
            <a:ext cx="17526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190500"/>
            <a:ext cx="51054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B6AF7F9-6B11-44D4-A5FA-F8177B88B73D}" type="slidenum">
              <a:rPr lang="en-US"/>
              <a:pPr>
                <a:defRPr/>
              </a:pPr>
              <a:t>‹#›</a:t>
            </a:fld>
            <a:endParaRPr lang="en-US"/>
          </a:p>
        </p:txBody>
      </p:sp>
    </p:spTree>
    <p:extLst>
      <p:ext uri="{BB962C8B-B14F-4D97-AF65-F5344CB8AC3E}">
        <p14:creationId xmlns:p14="http://schemas.microsoft.com/office/powerpoint/2010/main" val="215948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E248C708-7A7E-4F19-933B-A3C511DC7A47}" type="slidenum">
              <a:rPr lang="en-US"/>
              <a:pPr>
                <a:defRPr/>
              </a:pPr>
              <a:t>‹#›</a:t>
            </a:fld>
            <a:endParaRPr lang="en-US" dirty="0"/>
          </a:p>
        </p:txBody>
      </p:sp>
    </p:spTree>
    <p:extLst>
      <p:ext uri="{BB962C8B-B14F-4D97-AF65-F5344CB8AC3E}">
        <p14:creationId xmlns:p14="http://schemas.microsoft.com/office/powerpoint/2010/main" val="1361667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039AF80E-438D-41D5-A5DF-48F3F45AC1B9}" type="slidenum">
              <a:rPr lang="en-US"/>
              <a:pPr>
                <a:defRPr/>
              </a:pPr>
              <a:t>‹#›</a:t>
            </a:fld>
            <a:endParaRPr lang="en-US"/>
          </a:p>
        </p:txBody>
      </p:sp>
    </p:spTree>
    <p:extLst>
      <p:ext uri="{BB962C8B-B14F-4D97-AF65-F5344CB8AC3E}">
        <p14:creationId xmlns:p14="http://schemas.microsoft.com/office/powerpoint/2010/main" val="415763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C20F39E1-5962-4FD4-BA9E-F176CC4E42DD}" type="slidenum">
              <a:rPr lang="en-US"/>
              <a:pPr>
                <a:defRPr/>
              </a:pPr>
              <a:t>‹#›</a:t>
            </a:fld>
            <a:endParaRPr lang="en-US"/>
          </a:p>
        </p:txBody>
      </p:sp>
    </p:spTree>
    <p:extLst>
      <p:ext uri="{BB962C8B-B14F-4D97-AF65-F5344CB8AC3E}">
        <p14:creationId xmlns:p14="http://schemas.microsoft.com/office/powerpoint/2010/main" val="295347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928C6618-EB15-4966-8367-1E3124392BB5}" type="slidenum">
              <a:rPr lang="en-US"/>
              <a:pPr>
                <a:defRPr/>
              </a:pPr>
              <a:t>‹#›</a:t>
            </a:fld>
            <a:endParaRPr lang="en-US"/>
          </a:p>
        </p:txBody>
      </p:sp>
    </p:spTree>
    <p:extLst>
      <p:ext uri="{BB962C8B-B14F-4D97-AF65-F5344CB8AC3E}">
        <p14:creationId xmlns:p14="http://schemas.microsoft.com/office/powerpoint/2010/main" val="2513204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86F45CAB-C565-4DC5-8EAA-D915DE59FF4A}" type="slidenum">
              <a:rPr lang="en-US"/>
              <a:pPr>
                <a:defRPr/>
              </a:pPr>
              <a:t>‹#›</a:t>
            </a:fld>
            <a:endParaRPr lang="en-US"/>
          </a:p>
        </p:txBody>
      </p:sp>
    </p:spTree>
    <p:extLst>
      <p:ext uri="{BB962C8B-B14F-4D97-AF65-F5344CB8AC3E}">
        <p14:creationId xmlns:p14="http://schemas.microsoft.com/office/powerpoint/2010/main" val="4273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843C9DB3-8585-4DEB-BD01-74E1DFCA9241}" type="slidenum">
              <a:rPr lang="en-US"/>
              <a:pPr>
                <a:defRPr/>
              </a:pPr>
              <a:t>‹#›</a:t>
            </a:fld>
            <a:endParaRPr lang="en-US"/>
          </a:p>
        </p:txBody>
      </p:sp>
    </p:spTree>
    <p:extLst>
      <p:ext uri="{BB962C8B-B14F-4D97-AF65-F5344CB8AC3E}">
        <p14:creationId xmlns:p14="http://schemas.microsoft.com/office/powerpoint/2010/main" val="271205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vl1pPr>
          </a:lstStyle>
          <a:p>
            <a:pPr>
              <a:defRPr/>
            </a:pPr>
            <a:endParaRPr lang="en-US"/>
          </a:p>
        </p:txBody>
      </p:sp>
      <p:sp>
        <p:nvSpPr>
          <p:cNvPr id="6" name="Rectangle 5"/>
          <p:cNvSpPr>
            <a:spLocks noGrp="1" noChangeArrowheads="1"/>
          </p:cNvSpPr>
          <p:nvPr>
            <p:ph type="sldNum" sz="quarter" idx="11"/>
          </p:nvPr>
        </p:nvSpPr>
        <p:spPr>
          <a:xfrm>
            <a:off x="7380288" y="6248400"/>
            <a:ext cx="1295400" cy="457200"/>
          </a:xfrm>
        </p:spPr>
        <p:txBody>
          <a:bodyPr/>
          <a:lstStyle>
            <a:lvl1pPr algn="r">
              <a:defRPr/>
            </a:lvl1pPr>
          </a:lstStyle>
          <a:p>
            <a:pPr>
              <a:defRPr/>
            </a:pPr>
            <a:fld id="{6BDC0FF7-3C80-4955-BF8F-211206677719}" type="slidenum">
              <a:rPr lang="en-US"/>
              <a:pPr>
                <a:defRPr/>
              </a:pPr>
              <a:t>‹#›</a:t>
            </a:fld>
            <a:endParaRPr lang="en-US" dirty="0"/>
          </a:p>
        </p:txBody>
      </p:sp>
    </p:spTree>
    <p:extLst>
      <p:ext uri="{BB962C8B-B14F-4D97-AF65-F5344CB8AC3E}">
        <p14:creationId xmlns:p14="http://schemas.microsoft.com/office/powerpoint/2010/main" val="1866117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B629412-8C90-44BF-973B-05DE471FE540}" type="slidenum">
              <a:rPr lang="en-US"/>
              <a:pPr>
                <a:defRPr/>
              </a:pPr>
              <a:t>‹#›</a:t>
            </a:fld>
            <a:endParaRPr lang="en-US"/>
          </a:p>
        </p:txBody>
      </p:sp>
    </p:spTree>
    <p:extLst>
      <p:ext uri="{BB962C8B-B14F-4D97-AF65-F5344CB8AC3E}">
        <p14:creationId xmlns:p14="http://schemas.microsoft.com/office/powerpoint/2010/main" val="3004761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190500"/>
            <a:ext cx="7010400" cy="152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24000" y="1905000"/>
            <a:ext cx="7010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3"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7174" name="Rectangle 6"/>
          <p:cNvSpPr>
            <a:spLocks noGrp="1" noChangeArrowheads="1"/>
          </p:cNvSpPr>
          <p:nvPr>
            <p:ph type="sldNum" sz="quarter" idx="4"/>
          </p:nvPr>
        </p:nvSpPr>
        <p:spPr bwMode="auto">
          <a:xfrm>
            <a:off x="7237413" y="62484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F8AC958A-02F2-45F7-BAF4-1ECC534387B2}" type="slidenum">
              <a:rPr lang="en-US"/>
              <a:pPr>
                <a:defRPr/>
              </a:pPr>
              <a:t>‹#›</a:t>
            </a:fld>
            <a:endParaRPr lang="en-US" dirty="0"/>
          </a:p>
        </p:txBody>
      </p:sp>
      <p:sp>
        <p:nvSpPr>
          <p:cNvPr id="1030"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1" name="Oval 8"/>
          <p:cNvSpPr>
            <a:spLocks noChangeArrowheads="1"/>
          </p:cNvSpPr>
          <p:nvPr/>
        </p:nvSpPr>
        <p:spPr bwMode="auto">
          <a:xfrm>
            <a:off x="152400" y="838200"/>
            <a:ext cx="228600" cy="228600"/>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2" name="Oval 9"/>
          <p:cNvSpPr>
            <a:spLocks noChangeArrowheads="1"/>
          </p:cNvSpPr>
          <p:nvPr/>
        </p:nvSpPr>
        <p:spPr bwMode="auto">
          <a:xfrm>
            <a:off x="539750" y="838200"/>
            <a:ext cx="228600" cy="22860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3" name="Oval 10"/>
          <p:cNvSpPr>
            <a:spLocks noChangeArrowheads="1"/>
          </p:cNvSpPr>
          <p:nvPr/>
        </p:nvSpPr>
        <p:spPr bwMode="auto">
          <a:xfrm>
            <a:off x="927100" y="838200"/>
            <a:ext cx="228600" cy="22860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960" r:id="rId1"/>
    <p:sldLayoutId id="2147483959"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cs typeface="Arial" charset="0"/>
        </a:defRPr>
      </a:lvl2pPr>
      <a:lvl3pPr algn="l" rtl="0" eaLnBrk="0" fontAlgn="base" hangingPunct="0">
        <a:spcBef>
          <a:spcPct val="0"/>
        </a:spcBef>
        <a:spcAft>
          <a:spcPct val="0"/>
        </a:spcAft>
        <a:defRPr sz="4200">
          <a:solidFill>
            <a:schemeClr val="tx2"/>
          </a:solidFill>
          <a:latin typeface="Arial" charset="0"/>
          <a:cs typeface="Arial" charset="0"/>
        </a:defRPr>
      </a:lvl3pPr>
      <a:lvl4pPr algn="l" rtl="0" eaLnBrk="0" fontAlgn="base" hangingPunct="0">
        <a:spcBef>
          <a:spcPct val="0"/>
        </a:spcBef>
        <a:spcAft>
          <a:spcPct val="0"/>
        </a:spcAft>
        <a:defRPr sz="4200">
          <a:solidFill>
            <a:schemeClr val="tx2"/>
          </a:solidFill>
          <a:latin typeface="Arial" charset="0"/>
          <a:cs typeface="Arial" charset="0"/>
        </a:defRPr>
      </a:lvl4pPr>
      <a:lvl5pPr algn="l" rtl="0" eaLnBrk="0" fontAlgn="base" hangingPunct="0">
        <a:spcBef>
          <a:spcPct val="0"/>
        </a:spcBef>
        <a:spcAft>
          <a:spcPct val="0"/>
        </a:spcAft>
        <a:defRPr sz="4200">
          <a:solidFill>
            <a:schemeClr val="tx2"/>
          </a:solidFill>
          <a:latin typeface="Arial" charset="0"/>
          <a:cs typeface="Arial" charset="0"/>
        </a:defRPr>
      </a:lvl5pPr>
      <a:lvl6pPr marL="457200" algn="l" rtl="0" fontAlgn="base">
        <a:spcBef>
          <a:spcPct val="0"/>
        </a:spcBef>
        <a:spcAft>
          <a:spcPct val="0"/>
        </a:spcAft>
        <a:defRPr sz="4200">
          <a:solidFill>
            <a:schemeClr val="tx2"/>
          </a:solidFill>
          <a:latin typeface="Arial" charset="0"/>
          <a:cs typeface="Arial" charset="0"/>
        </a:defRPr>
      </a:lvl6pPr>
      <a:lvl7pPr marL="914400" algn="l" rtl="0" fontAlgn="base">
        <a:spcBef>
          <a:spcPct val="0"/>
        </a:spcBef>
        <a:spcAft>
          <a:spcPct val="0"/>
        </a:spcAft>
        <a:defRPr sz="4200">
          <a:solidFill>
            <a:schemeClr val="tx2"/>
          </a:solidFill>
          <a:latin typeface="Arial" charset="0"/>
          <a:cs typeface="Arial" charset="0"/>
        </a:defRPr>
      </a:lvl7pPr>
      <a:lvl8pPr marL="1371600" algn="l" rtl="0" fontAlgn="base">
        <a:spcBef>
          <a:spcPct val="0"/>
        </a:spcBef>
        <a:spcAft>
          <a:spcPct val="0"/>
        </a:spcAft>
        <a:defRPr sz="4200">
          <a:solidFill>
            <a:schemeClr val="tx2"/>
          </a:solidFill>
          <a:latin typeface="Arial" charset="0"/>
          <a:cs typeface="Arial" charset="0"/>
        </a:defRPr>
      </a:lvl8pPr>
      <a:lvl9pPr marL="1828800" algn="l" rtl="0" fontAlgn="base">
        <a:spcBef>
          <a:spcPct val="0"/>
        </a:spcBef>
        <a:spcAft>
          <a:spcPct val="0"/>
        </a:spcAft>
        <a:defRPr sz="42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800">
          <a:solidFill>
            <a:schemeClr val="tx2"/>
          </a:solidFill>
          <a:latin typeface="+mn-lt"/>
          <a:cs typeface="+mn-cs"/>
        </a:defRPr>
      </a:lvl2pPr>
      <a:lvl3pPr marL="1143000" indent="-228600" algn="l" rtl="0" eaLnBrk="0" fontAlgn="base" hangingPunct="0">
        <a:spcBef>
          <a:spcPct val="20000"/>
        </a:spcBef>
        <a:spcAft>
          <a:spcPct val="0"/>
        </a:spcAft>
        <a:buClr>
          <a:schemeClr val="accent2"/>
        </a:buClr>
        <a:buChar char="•"/>
        <a:defRPr sz="2400">
          <a:solidFill>
            <a:schemeClr val="tx2"/>
          </a:solidFill>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pPr eaLnBrk="1" hangingPunct="1"/>
            <a:r>
              <a:rPr lang="en-US" sz="3600" smtClean="0"/>
              <a:t>MKT 420 </a:t>
            </a:r>
            <a:br>
              <a:rPr lang="en-US" sz="3600" smtClean="0"/>
            </a:br>
            <a:r>
              <a:rPr lang="en-US" sz="3600" smtClean="0"/>
              <a:t>Contemporary Issues in Marketing</a:t>
            </a:r>
          </a:p>
        </p:txBody>
      </p:sp>
      <p:sp>
        <p:nvSpPr>
          <p:cNvPr id="12291" name="Rectangle 3"/>
          <p:cNvSpPr>
            <a:spLocks noGrp="1" noChangeArrowheads="1"/>
          </p:cNvSpPr>
          <p:nvPr>
            <p:ph type="subTitle" idx="1"/>
          </p:nvPr>
        </p:nvSpPr>
        <p:spPr/>
        <p:txBody>
          <a:bodyPr/>
          <a:lstStyle/>
          <a:p>
            <a:pPr eaLnBrk="1" hangingPunct="1"/>
            <a:r>
              <a:rPr lang="en-GB" smtClean="0"/>
              <a:t>Chapter 4	</a:t>
            </a:r>
          </a:p>
          <a:p>
            <a:pPr eaLnBrk="1" hangingPunct="1"/>
            <a:r>
              <a:rPr lang="en-GB" smtClean="0"/>
              <a:t>Sports Marketing</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981200" y="0"/>
            <a:ext cx="7054850" cy="6875463"/>
          </a:xfrm>
          <a:noFill/>
          <a:extLst>
            <a:ext uri="{909E8E84-426E-40DD-AFC4-6F175D3DCCD1}">
              <a14:hiddenFill xmlns:a14="http://schemas.microsoft.com/office/drawing/2010/main">
                <a:solidFill>
                  <a:srgbClr val="FFFFFF"/>
                </a:solidFill>
              </a14:hiddenFill>
            </a:ext>
          </a:extLst>
        </p:spPr>
      </p:pic>
      <p:sp>
        <p:nvSpPr>
          <p:cNvPr id="21507" name="TextBox 1"/>
          <p:cNvSpPr txBox="1">
            <a:spLocks noChangeArrowheads="1"/>
          </p:cNvSpPr>
          <p:nvPr/>
        </p:nvSpPr>
        <p:spPr bwMode="auto">
          <a:xfrm>
            <a:off x="323850" y="1700213"/>
            <a:ext cx="1800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t>Organization</a:t>
            </a:r>
            <a:br>
              <a:rPr lang="en-US" b="1"/>
            </a:br>
            <a:r>
              <a:rPr lang="en-US" b="1"/>
              <a:t>of the</a:t>
            </a:r>
          </a:p>
          <a:p>
            <a:pPr eaLnBrk="1" hangingPunct="1"/>
            <a:r>
              <a:rPr lang="en-US" b="1"/>
              <a:t>Sport Industry</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524000" y="190500"/>
            <a:ext cx="7151688" cy="1527175"/>
          </a:xfrm>
        </p:spPr>
        <p:txBody>
          <a:bodyPr/>
          <a:lstStyle/>
          <a:p>
            <a:r>
              <a:rPr lang="en-US" smtClean="0"/>
              <a:t>Sports Motivation </a:t>
            </a:r>
            <a:br>
              <a:rPr lang="en-US" smtClean="0"/>
            </a:br>
            <a:r>
              <a:rPr lang="en-US" smtClean="0"/>
              <a:t>(Consumer Behavior Aspect)</a:t>
            </a:r>
          </a:p>
        </p:txBody>
      </p:sp>
      <p:sp>
        <p:nvSpPr>
          <p:cNvPr id="22531" name="Content Placeholder 2"/>
          <p:cNvSpPr>
            <a:spLocks noGrp="1"/>
          </p:cNvSpPr>
          <p:nvPr>
            <p:ph idx="1"/>
          </p:nvPr>
        </p:nvSpPr>
        <p:spPr/>
        <p:txBody>
          <a:bodyPr/>
          <a:lstStyle/>
          <a:p>
            <a:r>
              <a:rPr lang="en-US" smtClean="0"/>
              <a:t>Most outcome of planned purchases</a:t>
            </a:r>
          </a:p>
          <a:p>
            <a:r>
              <a:rPr lang="en-US" smtClean="0"/>
              <a:t>Some impulsive</a:t>
            </a:r>
          </a:p>
          <a:p>
            <a:r>
              <a:rPr lang="en-US" smtClean="0"/>
              <a:t>Desire to identify with sport</a:t>
            </a:r>
          </a:p>
          <a:p>
            <a:r>
              <a:rPr lang="en-US" smtClean="0"/>
              <a:t>Maslow’s Hierarchy of Needs </a:t>
            </a:r>
          </a:p>
          <a:p>
            <a:r>
              <a:rPr lang="en-US" smtClean="0"/>
              <a:t>Understanding benefits desired</a:t>
            </a:r>
          </a:p>
          <a:p>
            <a:r>
              <a:rPr lang="en-US" smtClean="0"/>
              <a:t>Can be used to identify market segments</a:t>
            </a:r>
          </a:p>
          <a:p>
            <a:endParaRPr lang="en-US" smtClean="0"/>
          </a:p>
        </p:txBody>
      </p:sp>
      <p:sp>
        <p:nvSpPr>
          <p:cNvPr id="2253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A54A6E3-1B65-45E5-8BAA-28E22B3543D8}" type="slidenum">
              <a:rPr lang="en-US" smtClean="0"/>
              <a:pPr eaLnBrk="1" hangingPunct="1"/>
              <a:t>11</a:t>
            </a:fld>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Maslow’s Hierarchy of Needs</a:t>
            </a:r>
          </a:p>
        </p:txBody>
      </p:sp>
      <p:sp>
        <p:nvSpPr>
          <p:cNvPr id="3" name="Content Placeholder 2"/>
          <p:cNvSpPr>
            <a:spLocks noGrp="1"/>
          </p:cNvSpPr>
          <p:nvPr>
            <p:ph idx="1"/>
          </p:nvPr>
        </p:nvSpPr>
        <p:spPr/>
        <p:txBody>
          <a:bodyPr>
            <a:normAutofit fontScale="92500" lnSpcReduction="20000"/>
          </a:bodyPr>
          <a:lstStyle/>
          <a:p>
            <a:pPr>
              <a:defRPr/>
            </a:pPr>
            <a:r>
              <a:rPr lang="en-US" dirty="0"/>
              <a:t>Dr. Abraham Maslow formulated a widely accepted theory of human motivation. Maslow's theory identifies five basic levels of human needs, which rank in order of importance from low-level (biogenic) needs to higher-level (psychogenic) needs. </a:t>
            </a:r>
          </a:p>
          <a:p>
            <a:pPr>
              <a:defRPr/>
            </a:pPr>
            <a:r>
              <a:rPr lang="en-US" b="1" dirty="0"/>
              <a:t>Maslow’s hierarchy of needs</a:t>
            </a:r>
            <a:r>
              <a:rPr lang="en-US" dirty="0"/>
              <a:t> theory suggests that individuals seek to satisfy lower-level needs before higher-level needs emerge.</a:t>
            </a:r>
          </a:p>
          <a:p>
            <a:pPr>
              <a:defRPr/>
            </a:pPr>
            <a:endParaRPr lang="en-US" dirty="0"/>
          </a:p>
        </p:txBody>
      </p:sp>
      <p:sp>
        <p:nvSpPr>
          <p:cNvPr id="2355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325EBFD-9367-43A0-9628-EF4786887086}" type="slidenum">
              <a:rPr lang="en-US" smtClean="0"/>
              <a:pPr eaLnBrk="1" hangingPunct="1"/>
              <a:t>12</a:t>
            </a:fld>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0"/>
          <p:cNvSpPr>
            <a:spLocks noGrp="1" noChangeArrowheads="1"/>
          </p:cNvSpPr>
          <p:nvPr>
            <p:ph type="title"/>
          </p:nvPr>
        </p:nvSpPr>
        <p:spPr/>
        <p:txBody>
          <a:bodyPr/>
          <a:lstStyle/>
          <a:p>
            <a:pPr eaLnBrk="1" hangingPunct="1"/>
            <a:endParaRPr lang="en-US" smtClean="0"/>
          </a:p>
        </p:txBody>
      </p:sp>
      <p:sp>
        <p:nvSpPr>
          <p:cNvPr id="24579" name="Slide Number Placeholder 1"/>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A8B6E92-8804-4BE4-ACAB-803700CC5558}" type="slidenum">
              <a:rPr lang="en-US" smtClean="0"/>
              <a:pPr eaLnBrk="1" hangingPunct="1"/>
              <a:t>13</a:t>
            </a:fld>
            <a:endParaRPr lang="en-US" smtClean="0"/>
          </a:p>
        </p:txBody>
      </p:sp>
      <p:pic>
        <p:nvPicPr>
          <p:cNvPr id="24580" name="Picture 2" descr="http://cdn.business2community.com/wp-content/uploads/2013/09/Class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1844675"/>
            <a:ext cx="6629400" cy="434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4"/>
          <p:cNvSpPr txBox="1">
            <a:spLocks noChangeArrowheads="1"/>
          </p:cNvSpPr>
          <p:nvPr/>
        </p:nvSpPr>
        <p:spPr bwMode="auto">
          <a:xfrm>
            <a:off x="2987675" y="6237288"/>
            <a:ext cx="3168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Maslow’s Hierarchy of Needs</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Autofit/>
          </a:bodyPr>
          <a:lstStyle/>
          <a:p>
            <a:pPr marL="0" indent="0">
              <a:buFont typeface="Wingdings" pitchFamily="2" charset="2"/>
              <a:buNone/>
              <a:defRPr/>
            </a:pPr>
            <a:r>
              <a:rPr lang="en-US" b="1" u="sng" dirty="0"/>
              <a:t>Physiological Needs</a:t>
            </a:r>
          </a:p>
          <a:p>
            <a:pPr>
              <a:defRPr/>
            </a:pPr>
            <a:r>
              <a:rPr lang="en-US" dirty="0" smtClean="0"/>
              <a:t>In </a:t>
            </a:r>
            <a:r>
              <a:rPr lang="en-US" dirty="0"/>
              <a:t>the hierarchy-of-needs theory, physiological needs are the first and most basic level of human needs. </a:t>
            </a:r>
          </a:p>
          <a:p>
            <a:pPr>
              <a:defRPr/>
            </a:pPr>
            <a:r>
              <a:rPr lang="en-US" dirty="0"/>
              <a:t>Physiological needs are those things that are required to sustain biological life: food, water, air, shelter, clothing</a:t>
            </a:r>
            <a:r>
              <a:rPr lang="en-US" dirty="0" smtClean="0"/>
              <a:t>.</a:t>
            </a:r>
          </a:p>
          <a:p>
            <a:pPr>
              <a:defRPr/>
            </a:pPr>
            <a:r>
              <a:rPr lang="en-US" dirty="0" smtClean="0"/>
              <a:t>These include biogenic needs.</a:t>
            </a:r>
            <a:endParaRPr lang="en-US" dirty="0"/>
          </a:p>
        </p:txBody>
      </p:sp>
      <p:sp>
        <p:nvSpPr>
          <p:cNvPr id="2560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07B007E-F013-4D2A-B434-43CD4B7EC77A}" type="slidenum">
              <a:rPr lang="en-US" smtClean="0"/>
              <a:pPr eaLnBrk="1" hangingPunct="1"/>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92500" lnSpcReduction="20000"/>
          </a:bodyPr>
          <a:lstStyle/>
          <a:p>
            <a:pPr marL="0" indent="0">
              <a:buFont typeface="Wingdings" pitchFamily="2" charset="2"/>
              <a:buNone/>
              <a:defRPr/>
            </a:pPr>
            <a:r>
              <a:rPr lang="en-US" b="1" u="sng" dirty="0"/>
              <a:t>Safety Needs</a:t>
            </a:r>
          </a:p>
          <a:p>
            <a:pPr>
              <a:defRPr/>
            </a:pPr>
            <a:r>
              <a:rPr lang="en-US" dirty="0"/>
              <a:t>After first level is satisfied, safety and security needs become the driving force behind an individual’s behavior.</a:t>
            </a:r>
          </a:p>
          <a:p>
            <a:pPr>
              <a:defRPr/>
            </a:pPr>
            <a:r>
              <a:rPr lang="en-US" dirty="0"/>
              <a:t>Safety needs are concerned with much more than physical safety. Health and the availability of health care are important safety concerns. Saving account (financial reserves</a:t>
            </a:r>
            <a:r>
              <a:rPr lang="en-US" dirty="0" smtClean="0"/>
              <a:t>), </a:t>
            </a:r>
            <a:r>
              <a:rPr lang="en-US" dirty="0"/>
              <a:t>medical insurance, education for a sense of security</a:t>
            </a:r>
            <a:r>
              <a:rPr lang="en-US" dirty="0" smtClean="0"/>
              <a:t>.</a:t>
            </a:r>
            <a:endParaRPr lang="en-US" dirty="0"/>
          </a:p>
        </p:txBody>
      </p:sp>
      <p:sp>
        <p:nvSpPr>
          <p:cNvPr id="2662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B46334C-A75B-42BB-B02A-2FADFEB36C21}" type="slidenum">
              <a:rPr lang="en-US" smtClean="0"/>
              <a:pPr eaLnBrk="1" hangingPunct="1"/>
              <a:t>15</a:t>
            </a:fld>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92500" lnSpcReduction="20000"/>
          </a:bodyPr>
          <a:lstStyle/>
          <a:p>
            <a:pPr marL="0" indent="0">
              <a:buFont typeface="Wingdings" pitchFamily="2" charset="2"/>
              <a:buNone/>
              <a:defRPr/>
            </a:pPr>
            <a:r>
              <a:rPr lang="en-US" b="1" u="sng" dirty="0" smtClean="0"/>
              <a:t>Social </a:t>
            </a:r>
            <a:r>
              <a:rPr lang="en-US" b="1" u="sng" dirty="0"/>
              <a:t>Needs</a:t>
            </a:r>
          </a:p>
          <a:p>
            <a:pPr>
              <a:defRPr/>
            </a:pPr>
            <a:r>
              <a:rPr lang="en-US" dirty="0"/>
              <a:t>Social needs relate to such things as </a:t>
            </a:r>
            <a:r>
              <a:rPr lang="en-US" dirty="0" smtClean="0"/>
              <a:t>need for friends, need to give and receive love</a:t>
            </a:r>
            <a:r>
              <a:rPr lang="en-US" dirty="0"/>
              <a:t>, affection, belonging, and acceptance</a:t>
            </a:r>
            <a:r>
              <a:rPr lang="en-US" dirty="0" smtClean="0"/>
              <a:t>.</a:t>
            </a:r>
          </a:p>
          <a:p>
            <a:pPr>
              <a:defRPr/>
            </a:pPr>
            <a:r>
              <a:rPr lang="en-US" dirty="0" smtClean="0"/>
              <a:t>People seek warm and satisfying human relationships with others.</a:t>
            </a:r>
            <a:endParaRPr lang="en-US" dirty="0"/>
          </a:p>
          <a:p>
            <a:pPr>
              <a:defRPr/>
            </a:pPr>
            <a:r>
              <a:rPr lang="en-US" dirty="0"/>
              <a:t>Because of the importance of social motives in our society, advertisers of many product categories emphasize this appeal in their advertisements. </a:t>
            </a:r>
          </a:p>
          <a:p>
            <a:pPr>
              <a:defRPr/>
            </a:pPr>
            <a:endParaRPr lang="en-US" dirty="0"/>
          </a:p>
        </p:txBody>
      </p:sp>
      <p:sp>
        <p:nvSpPr>
          <p:cNvPr id="2765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1A6E00C-A110-4014-B2F1-7333DAA45577}" type="slidenum">
              <a:rPr lang="en-US" smtClean="0"/>
              <a:pPr eaLnBrk="1" hangingPunct="1"/>
              <a:t>16</a:t>
            </a:fld>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Autofit/>
          </a:bodyPr>
          <a:lstStyle/>
          <a:p>
            <a:pPr marL="0" indent="0">
              <a:buFont typeface="Wingdings" pitchFamily="2" charset="2"/>
              <a:buNone/>
              <a:defRPr/>
            </a:pPr>
            <a:r>
              <a:rPr lang="en-US" sz="2400" b="1" u="sng" dirty="0" smtClean="0"/>
              <a:t>Ego (Esteem) </a:t>
            </a:r>
            <a:r>
              <a:rPr lang="en-US" sz="2400" b="1" u="sng" dirty="0"/>
              <a:t>Needs</a:t>
            </a:r>
          </a:p>
          <a:p>
            <a:pPr>
              <a:defRPr/>
            </a:pPr>
            <a:r>
              <a:rPr lang="en-US" sz="2400" dirty="0" smtClean="0"/>
              <a:t>These are needs to feel important. Can </a:t>
            </a:r>
            <a:r>
              <a:rPr lang="en-US" sz="2400" dirty="0"/>
              <a:t>take an </a:t>
            </a:r>
            <a:r>
              <a:rPr lang="en-US" sz="2400" dirty="0" smtClean="0"/>
              <a:t>inward (internal) </a:t>
            </a:r>
            <a:r>
              <a:rPr lang="en-US" sz="2400" dirty="0"/>
              <a:t>or </a:t>
            </a:r>
            <a:r>
              <a:rPr lang="en-US" sz="2400" dirty="0" smtClean="0"/>
              <a:t>outward (external) </a:t>
            </a:r>
            <a:r>
              <a:rPr lang="en-US" sz="2400" dirty="0"/>
              <a:t>orientation, or both. </a:t>
            </a:r>
          </a:p>
          <a:p>
            <a:pPr>
              <a:defRPr/>
            </a:pPr>
            <a:r>
              <a:rPr lang="en-US" sz="2400" u="sng" dirty="0"/>
              <a:t>Inwardly-directed</a:t>
            </a:r>
            <a:r>
              <a:rPr lang="en-US" sz="2400" dirty="0"/>
              <a:t> ego needs reflect an individual’s need for self-acceptance, for self-esteem, </a:t>
            </a:r>
            <a:r>
              <a:rPr lang="en-US" sz="2400" dirty="0" smtClean="0"/>
              <a:t>achievement, and </a:t>
            </a:r>
            <a:r>
              <a:rPr lang="en-US" sz="2400" dirty="0"/>
              <a:t>for personal satisfaction with a job well done. </a:t>
            </a:r>
          </a:p>
          <a:p>
            <a:pPr>
              <a:defRPr/>
            </a:pPr>
            <a:r>
              <a:rPr lang="en-US" sz="2400" u="sng" dirty="0"/>
              <a:t>Outwardly-directed</a:t>
            </a:r>
            <a:r>
              <a:rPr lang="en-US" sz="2400" dirty="0"/>
              <a:t> </a:t>
            </a:r>
            <a:r>
              <a:rPr lang="en-US" sz="2400" dirty="0" smtClean="0"/>
              <a:t>needs relate to interaction with other people and include </a:t>
            </a:r>
            <a:r>
              <a:rPr lang="en-US" sz="2400" dirty="0"/>
              <a:t>the needs for </a:t>
            </a:r>
            <a:r>
              <a:rPr lang="en-US" sz="2400" dirty="0" smtClean="0"/>
              <a:t>reputation</a:t>
            </a:r>
            <a:r>
              <a:rPr lang="en-US" sz="2400" dirty="0"/>
              <a:t>, for status, and for recognition from others</a:t>
            </a:r>
            <a:r>
              <a:rPr lang="en-US" sz="2400" dirty="0" smtClean="0"/>
              <a:t>.</a:t>
            </a:r>
          </a:p>
        </p:txBody>
      </p:sp>
      <p:sp>
        <p:nvSpPr>
          <p:cNvPr id="2867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0A92B04-DFD2-4080-9747-6B47D1251F7F}" type="slidenum">
              <a:rPr lang="en-US" smtClean="0"/>
              <a:pPr eaLnBrk="1" hangingPunct="1"/>
              <a:t>17</a:t>
            </a:fld>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92500" lnSpcReduction="20000"/>
          </a:bodyPr>
          <a:lstStyle/>
          <a:p>
            <a:pPr marL="0" indent="0">
              <a:buFont typeface="Wingdings" pitchFamily="2" charset="2"/>
              <a:buNone/>
              <a:defRPr/>
            </a:pPr>
            <a:r>
              <a:rPr lang="en-US" b="1" u="sng" dirty="0"/>
              <a:t>Need for Self-Actualization</a:t>
            </a:r>
            <a:r>
              <a:rPr lang="en-US" dirty="0"/>
              <a:t> </a:t>
            </a:r>
          </a:p>
          <a:p>
            <a:pPr>
              <a:defRPr/>
            </a:pPr>
            <a:r>
              <a:rPr lang="en-US" dirty="0"/>
              <a:t>Need for self-actualization refers to an individual’s desire to fulfill his or her potential to become everything he or she is capable of becoming.</a:t>
            </a:r>
          </a:p>
          <a:p>
            <a:pPr>
              <a:defRPr/>
            </a:pPr>
            <a:r>
              <a:rPr lang="en-US" dirty="0"/>
              <a:t>According to Maslow, most people do not satisfy their ego needs sufficiently to ever reach this level.</a:t>
            </a:r>
          </a:p>
          <a:p>
            <a:pPr>
              <a:defRPr/>
            </a:pPr>
            <a:r>
              <a:rPr lang="en-US" dirty="0"/>
              <a:t>People here tend to have needs such as truth, justice, wisdom, meaning</a:t>
            </a:r>
            <a:r>
              <a:rPr lang="en-US" dirty="0" smtClean="0"/>
              <a:t>.</a:t>
            </a:r>
            <a:endParaRPr lang="en-US" dirty="0"/>
          </a:p>
        </p:txBody>
      </p:sp>
      <p:sp>
        <p:nvSpPr>
          <p:cNvPr id="2970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621FFFA-1671-4655-992C-42288BF9A2FF}" type="slidenum">
              <a:rPr lang="en-US" smtClean="0"/>
              <a:pPr eaLnBrk="1" hangingPunct="1"/>
              <a:t>18</a:t>
            </a:fld>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Maslow’s Hierarchy and Sports Consumption</a:t>
            </a:r>
          </a:p>
        </p:txBody>
      </p:sp>
      <p:sp>
        <p:nvSpPr>
          <p:cNvPr id="3" name="Content Placeholder 2"/>
          <p:cNvSpPr>
            <a:spLocks noGrp="1"/>
          </p:cNvSpPr>
          <p:nvPr>
            <p:ph idx="1"/>
          </p:nvPr>
        </p:nvSpPr>
        <p:spPr/>
        <p:txBody>
          <a:bodyPr>
            <a:normAutofit lnSpcReduction="10000"/>
          </a:bodyPr>
          <a:lstStyle/>
          <a:p>
            <a:pPr>
              <a:defRPr/>
            </a:pPr>
            <a:r>
              <a:rPr lang="en-US" sz="2400" dirty="0" smtClean="0"/>
              <a:t>Basic (Physiological) &amp; Safety (Security):</a:t>
            </a:r>
          </a:p>
          <a:p>
            <a:pPr lvl="1">
              <a:defRPr/>
            </a:pPr>
            <a:r>
              <a:rPr lang="en-US" sz="2000" dirty="0" smtClean="0"/>
              <a:t>Societies where people are starving and are without shelter aren’t interested in sports or staying fit.  </a:t>
            </a:r>
          </a:p>
          <a:p>
            <a:pPr lvl="1">
              <a:defRPr/>
            </a:pPr>
            <a:r>
              <a:rPr lang="en-US" sz="2000" dirty="0" smtClean="0"/>
              <a:t>Improving health and fitness is the prime motivator for sports participation.</a:t>
            </a:r>
          </a:p>
          <a:p>
            <a:pPr lvl="1">
              <a:defRPr/>
            </a:pPr>
            <a:r>
              <a:rPr lang="en-US" sz="2000" dirty="0" smtClean="0"/>
              <a:t>Also not related to security needs.</a:t>
            </a:r>
          </a:p>
          <a:p>
            <a:pPr>
              <a:defRPr/>
            </a:pPr>
            <a:r>
              <a:rPr lang="en-US" sz="2400" dirty="0"/>
              <a:t>Social: </a:t>
            </a:r>
          </a:p>
          <a:p>
            <a:pPr lvl="1">
              <a:defRPr/>
            </a:pPr>
            <a:r>
              <a:rPr lang="en-US" sz="2000" dirty="0"/>
              <a:t>Spectators and participants involvement in sports is motivated by a desire to confirm a </a:t>
            </a:r>
            <a:r>
              <a:rPr lang="en-US" sz="2000" u="sng" dirty="0"/>
              <a:t>sense of identity</a:t>
            </a:r>
            <a:r>
              <a:rPr lang="en-US" sz="2000" dirty="0"/>
              <a:t>.</a:t>
            </a:r>
          </a:p>
          <a:p>
            <a:pPr lvl="1">
              <a:defRPr/>
            </a:pPr>
            <a:r>
              <a:rPr lang="en-US" sz="2000" dirty="0"/>
              <a:t>Spectating in a sporting event bring varied people together and can affirm national unity or a sense of community.</a:t>
            </a:r>
          </a:p>
          <a:p>
            <a:pPr lvl="1">
              <a:defRPr/>
            </a:pPr>
            <a:endParaRPr lang="en-US" sz="2000" dirty="0" smtClean="0"/>
          </a:p>
        </p:txBody>
      </p:sp>
      <p:sp>
        <p:nvSpPr>
          <p:cNvPr id="3072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979F154-9B12-4405-8A3F-2ED5842B3D29}" type="slidenum">
              <a:rPr lang="en-US" smtClean="0"/>
              <a:pPr eaLnBrk="1" hangingPunct="1"/>
              <a:t>19</a:t>
            </a:fld>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Objective</a:t>
            </a:r>
          </a:p>
        </p:txBody>
      </p:sp>
      <p:sp>
        <p:nvSpPr>
          <p:cNvPr id="13315" name="Content Placeholder 2"/>
          <p:cNvSpPr>
            <a:spLocks noGrp="1"/>
          </p:cNvSpPr>
          <p:nvPr>
            <p:ph idx="1"/>
          </p:nvPr>
        </p:nvSpPr>
        <p:spPr/>
        <p:txBody>
          <a:bodyPr/>
          <a:lstStyle/>
          <a:p>
            <a:r>
              <a:rPr lang="en-US" sz="3200" smtClean="0"/>
              <a:t>Describe the characteristics of sports marketing.</a:t>
            </a:r>
          </a:p>
          <a:p>
            <a:r>
              <a:rPr lang="en-US" sz="3200" smtClean="0"/>
              <a:t>Discuss the three roles of marketing in sports organizations.</a:t>
            </a:r>
          </a:p>
          <a:p>
            <a:r>
              <a:rPr lang="en-US" sz="3200" smtClean="0"/>
              <a:t>Summarize the evolution and history of sports marketing.</a:t>
            </a:r>
          </a:p>
          <a:p>
            <a:endParaRPr lang="en-US" smtClean="0"/>
          </a:p>
        </p:txBody>
      </p:sp>
      <p:sp>
        <p:nvSpPr>
          <p:cNvPr id="1331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D287AA4-2189-4DA4-88EC-90468DA5F37C}" type="slidenum">
              <a:rPr lang="en-US" smtClean="0"/>
              <a:pPr eaLnBrk="1" hangingPunct="1"/>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en-US" smtClean="0"/>
          </a:p>
        </p:txBody>
      </p:sp>
      <p:sp>
        <p:nvSpPr>
          <p:cNvPr id="31747" name="Content Placeholder 2"/>
          <p:cNvSpPr>
            <a:spLocks noGrp="1"/>
          </p:cNvSpPr>
          <p:nvPr>
            <p:ph idx="1"/>
          </p:nvPr>
        </p:nvSpPr>
        <p:spPr/>
        <p:txBody>
          <a:bodyPr/>
          <a:lstStyle/>
          <a:p>
            <a:r>
              <a:rPr lang="en-US" sz="2000" smtClean="0"/>
              <a:t>Ego or Esteem:</a:t>
            </a:r>
          </a:p>
          <a:p>
            <a:pPr lvl="1"/>
            <a:r>
              <a:rPr lang="en-US" sz="2000" smtClean="0"/>
              <a:t>In sports research, self esteem is holding oneself in high regard.</a:t>
            </a:r>
          </a:p>
          <a:p>
            <a:pPr lvl="1"/>
            <a:r>
              <a:rPr lang="en-US" sz="2000" smtClean="0"/>
              <a:t>Involvement in physical activities leads to </a:t>
            </a:r>
            <a:r>
              <a:rPr lang="en-US" sz="2000" u="sng" smtClean="0"/>
              <a:t>positive attitude about oneself</a:t>
            </a:r>
            <a:r>
              <a:rPr lang="en-US" sz="2000" smtClean="0"/>
              <a:t>.</a:t>
            </a:r>
          </a:p>
          <a:p>
            <a:pPr lvl="1"/>
            <a:r>
              <a:rPr lang="en-US" sz="2000" smtClean="0"/>
              <a:t>Achievement for sports person is in terms of success or failure; whereas for spectators it is about basking in the glory of victorious team.</a:t>
            </a:r>
          </a:p>
          <a:p>
            <a:r>
              <a:rPr lang="en-US" sz="2400" smtClean="0"/>
              <a:t>Self Actualization:</a:t>
            </a:r>
          </a:p>
          <a:p>
            <a:pPr lvl="1"/>
            <a:r>
              <a:rPr lang="en-US" sz="2000" smtClean="0"/>
              <a:t>It refers to a man’s desire for self-fulfillment, and become actualized in what he is capable of. </a:t>
            </a:r>
          </a:p>
          <a:p>
            <a:pPr lvl="1"/>
            <a:r>
              <a:rPr lang="en-US" sz="2000" smtClean="0"/>
              <a:t>Sports provide opportunities to exceed personal expectations and express oneself.</a:t>
            </a:r>
          </a:p>
          <a:p>
            <a:pPr lvl="1"/>
            <a:endParaRPr lang="en-US" sz="2000" smtClean="0"/>
          </a:p>
          <a:p>
            <a:endParaRPr lang="en-US" smtClean="0"/>
          </a:p>
          <a:p>
            <a:pPr lvl="1"/>
            <a:endParaRPr lang="en-US" sz="2000" smtClean="0"/>
          </a:p>
          <a:p>
            <a:pPr lvl="1"/>
            <a:endParaRPr lang="en-US" sz="2000" smtClean="0"/>
          </a:p>
          <a:p>
            <a:pPr lvl="1"/>
            <a:endParaRPr lang="en-US" sz="2000" smtClean="0"/>
          </a:p>
        </p:txBody>
      </p:sp>
      <p:sp>
        <p:nvSpPr>
          <p:cNvPr id="3174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B61E37F-024A-487D-AFEA-BBE4935171F2}" type="slidenum">
              <a:rPr lang="en-US" smtClean="0"/>
              <a:pPr eaLnBrk="1" hangingPunct="1"/>
              <a:t>20</a:t>
            </a:fld>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endParaRPr lang="en-US" smtClean="0"/>
          </a:p>
        </p:txBody>
      </p:sp>
      <p:sp>
        <p:nvSpPr>
          <p:cNvPr id="32771" name="Rectangle 3"/>
          <p:cNvSpPr>
            <a:spLocks noGrp="1" noChangeArrowheads="1"/>
          </p:cNvSpPr>
          <p:nvPr>
            <p:ph type="body" idx="1"/>
          </p:nvPr>
        </p:nvSpPr>
        <p:spPr/>
        <p:txBody>
          <a:bodyPr/>
          <a:lstStyle/>
          <a:p>
            <a:pPr algn="ctr" eaLnBrk="1" hangingPunct="1">
              <a:buFont typeface="Wingdings" pitchFamily="2" charset="2"/>
              <a:buNone/>
            </a:pPr>
            <a:endParaRPr lang="en-US" smtClean="0"/>
          </a:p>
          <a:p>
            <a:pPr algn="ctr" eaLnBrk="1" hangingPunct="1">
              <a:buFont typeface="Wingdings" pitchFamily="2" charset="2"/>
              <a:buNone/>
            </a:pPr>
            <a:endParaRPr lang="en-US" smtClean="0"/>
          </a:p>
          <a:p>
            <a:pPr algn="ctr" eaLnBrk="1" hangingPunct="1">
              <a:buFont typeface="Wingdings" pitchFamily="2" charset="2"/>
              <a:buNone/>
            </a:pPr>
            <a:r>
              <a:rPr lang="en-US" smtClean="0"/>
              <a:t>Summary and Discussions</a:t>
            </a:r>
          </a:p>
        </p:txBody>
      </p:sp>
      <p:sp>
        <p:nvSpPr>
          <p:cNvPr id="32772" name="Slide Number Placeholder 1"/>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8F444FA-BFD7-40F2-859A-A3367F536494}" type="slidenum">
              <a:rPr lang="en-US" smtClean="0"/>
              <a:pPr eaLnBrk="1" hangingPunct="1"/>
              <a:t>21</a:t>
            </a:fld>
            <a:endParaRPr lang="en-US" smtClean="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Sports Marketing</a:t>
            </a:r>
          </a:p>
        </p:txBody>
      </p:sp>
      <p:sp>
        <p:nvSpPr>
          <p:cNvPr id="14339" name="Content Placeholder 2"/>
          <p:cNvSpPr>
            <a:spLocks noGrp="1"/>
          </p:cNvSpPr>
          <p:nvPr>
            <p:ph idx="1"/>
          </p:nvPr>
        </p:nvSpPr>
        <p:spPr/>
        <p:txBody>
          <a:bodyPr/>
          <a:lstStyle/>
          <a:p>
            <a:r>
              <a:rPr lang="en-US" sz="2500" b="1" u="sng" smtClean="0">
                <a:solidFill>
                  <a:srgbClr val="FF0000"/>
                </a:solidFill>
              </a:rPr>
              <a:t>Marketing</a:t>
            </a:r>
            <a:r>
              <a:rPr lang="en-US" sz="2500" b="1" smtClean="0"/>
              <a:t> </a:t>
            </a:r>
            <a:r>
              <a:rPr lang="en-US" sz="2500" smtClean="0"/>
              <a:t>is the activity, set of institutions, and processes for creating, communicating, delivering, and exchanging offerings that have value for customers, clients, partners, and society at large (AMA, 2007).</a:t>
            </a:r>
          </a:p>
          <a:p>
            <a:r>
              <a:rPr lang="en-US" sz="2500" b="1" u="sng" smtClean="0">
                <a:solidFill>
                  <a:srgbClr val="FF0000"/>
                </a:solidFill>
              </a:rPr>
              <a:t>Sports Marketing</a:t>
            </a:r>
            <a:r>
              <a:rPr lang="en-US" sz="2500" smtClean="0">
                <a:solidFill>
                  <a:srgbClr val="FF0000"/>
                </a:solidFill>
              </a:rPr>
              <a:t> </a:t>
            </a:r>
            <a:r>
              <a:rPr lang="en-US" sz="2500" smtClean="0"/>
              <a:t>is the use of marketing for creating, communicating, delivering, and exchanging sports </a:t>
            </a:r>
            <a:r>
              <a:rPr lang="en-US" sz="2500" u="sng" smtClean="0"/>
              <a:t>experiences</a:t>
            </a:r>
            <a:r>
              <a:rPr lang="en-US" sz="2500" smtClean="0"/>
              <a:t> that have value for customers, clients, partners, and society.</a:t>
            </a:r>
          </a:p>
        </p:txBody>
      </p:sp>
      <p:sp>
        <p:nvSpPr>
          <p:cNvPr id="1434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75F2511-E3C1-4209-8ED6-4ACFABE42E23}" type="slidenum">
              <a:rPr lang="en-US" smtClean="0"/>
              <a:pPr eaLnBrk="1" hangingPunct="1"/>
              <a:t>3</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Features</a:t>
            </a:r>
          </a:p>
        </p:txBody>
      </p:sp>
      <p:sp>
        <p:nvSpPr>
          <p:cNvPr id="15363" name="Content Placeholder 2"/>
          <p:cNvSpPr>
            <a:spLocks noGrp="1"/>
          </p:cNvSpPr>
          <p:nvPr>
            <p:ph idx="1"/>
          </p:nvPr>
        </p:nvSpPr>
        <p:spPr/>
        <p:txBody>
          <a:bodyPr/>
          <a:lstStyle/>
          <a:p>
            <a:r>
              <a:rPr lang="en-US" sz="2400" i="1" u="sng" smtClean="0"/>
              <a:t>Application of general marketing practices to sport-related products and services</a:t>
            </a:r>
            <a:r>
              <a:rPr lang="en-US" sz="2400" u="sng" smtClean="0"/>
              <a:t>:</a:t>
            </a:r>
            <a:r>
              <a:rPr lang="en-US" sz="2400" smtClean="0"/>
              <a:t> Sporting equipment, sport events and local clubs, team advertising, promoting an athlete, selling season tickets, licensed apparel for sale.</a:t>
            </a:r>
          </a:p>
          <a:p>
            <a:r>
              <a:rPr lang="en-US" sz="2400" i="1" u="sng" smtClean="0"/>
              <a:t>Marketing of other consumer and industrial products or services through sport:</a:t>
            </a:r>
            <a:r>
              <a:rPr lang="en-US" sz="2400" smtClean="0"/>
              <a:t> Professional athlete endorsing a breakfast cereal, sponsorship of a sport event, beer company arranging to have exclusive rights to provide beer at a sport venue or event. </a:t>
            </a:r>
          </a:p>
        </p:txBody>
      </p:sp>
      <p:sp>
        <p:nvSpPr>
          <p:cNvPr id="1536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542ADEA-D45D-4E49-8388-C0AEDD87FF0C}" type="slidenum">
              <a:rPr lang="en-US" smtClean="0"/>
              <a:pPr eaLnBrk="1" hangingPunct="1"/>
              <a:t>4</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Dimensions</a:t>
            </a:r>
          </a:p>
        </p:txBody>
      </p:sp>
      <p:sp>
        <p:nvSpPr>
          <p:cNvPr id="16387" name="Content Placeholder 2"/>
          <p:cNvSpPr>
            <a:spLocks noGrp="1"/>
          </p:cNvSpPr>
          <p:nvPr>
            <p:ph idx="1"/>
          </p:nvPr>
        </p:nvSpPr>
        <p:spPr/>
        <p:txBody>
          <a:bodyPr/>
          <a:lstStyle/>
          <a:p>
            <a:pPr marL="514350" indent="-514350">
              <a:buFont typeface="Arial" charset="0"/>
              <a:buAutoNum type="arabicPeriod"/>
            </a:pPr>
            <a:r>
              <a:rPr lang="en-US" sz="2800" b="1" u="sng" smtClean="0"/>
              <a:t>Marketing of Sports:</a:t>
            </a:r>
            <a:r>
              <a:rPr lang="en-US" sz="2800" smtClean="0"/>
              <a:t> Pertains to products, services, leagues, teams, venues, events, and individuals.</a:t>
            </a:r>
          </a:p>
          <a:p>
            <a:pPr marL="514350" indent="-514350">
              <a:buFont typeface="Arial" charset="0"/>
              <a:buAutoNum type="arabicPeriod"/>
            </a:pPr>
            <a:r>
              <a:rPr lang="en-US" sz="2800" b="1" u="sng" smtClean="0"/>
              <a:t>Marketing through Sports:</a:t>
            </a:r>
            <a:r>
              <a:rPr lang="en-US" sz="2800" smtClean="0"/>
              <a:t> Refers to businesses using sports as part of their marketing strategy to reach and engage their target markets. Sports sponsorship is the primary channel for marketing through sports.  </a:t>
            </a:r>
          </a:p>
        </p:txBody>
      </p:sp>
      <p:sp>
        <p:nvSpPr>
          <p:cNvPr id="1638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38DCE07-95E0-4C78-A2F6-FF9595176993}" type="slidenum">
              <a:rPr lang="en-US" smtClean="0"/>
              <a:pPr eaLnBrk="1" hangingPunct="1"/>
              <a:t>5</a:t>
            </a:fld>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lstStyle/>
          <a:p>
            <a:pPr marL="0" indent="0">
              <a:buFont typeface="Wingdings" pitchFamily="2" charset="2"/>
              <a:buNone/>
              <a:defRPr/>
            </a:pPr>
            <a:endParaRPr lang="en-US" sz="3200" i="1" dirty="0" smtClean="0"/>
          </a:p>
          <a:p>
            <a:pPr marL="0" indent="0">
              <a:buFont typeface="Wingdings" pitchFamily="2" charset="2"/>
              <a:buNone/>
              <a:defRPr/>
            </a:pPr>
            <a:r>
              <a:rPr lang="en-US" sz="3200" i="1" dirty="0" smtClean="0"/>
              <a:t>“Sport </a:t>
            </a:r>
            <a:r>
              <a:rPr lang="en-US" sz="3200" i="1" dirty="0"/>
              <a:t>Marketing is unlike conventional marketing because it also has the ability to encourage the consumption of non-sport products and services by </a:t>
            </a:r>
            <a:r>
              <a:rPr lang="en-US" sz="3200" i="1" dirty="0" smtClean="0"/>
              <a:t>association”.</a:t>
            </a:r>
            <a:endParaRPr lang="en-US" sz="3200" i="1" dirty="0"/>
          </a:p>
          <a:p>
            <a:pPr>
              <a:defRPr/>
            </a:pPr>
            <a:endParaRPr lang="en-US" sz="2800" dirty="0"/>
          </a:p>
        </p:txBody>
      </p:sp>
      <p:sp>
        <p:nvSpPr>
          <p:cNvPr id="1741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00EBDE7-12F3-4105-BBC1-B6226CEE3C94}" type="slidenum">
              <a:rPr lang="en-US" smtClean="0"/>
              <a:pPr eaLnBrk="1" hangingPunct="1"/>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Characteristics of Sports</a:t>
            </a:r>
          </a:p>
        </p:txBody>
      </p:sp>
      <p:sp>
        <p:nvSpPr>
          <p:cNvPr id="3" name="Content Placeholder 2"/>
          <p:cNvSpPr>
            <a:spLocks noGrp="1"/>
          </p:cNvSpPr>
          <p:nvPr>
            <p:ph idx="1"/>
          </p:nvPr>
        </p:nvSpPr>
        <p:spPr/>
        <p:txBody>
          <a:bodyPr>
            <a:normAutofit fontScale="77500" lnSpcReduction="20000"/>
          </a:bodyPr>
          <a:lstStyle/>
          <a:p>
            <a:pPr>
              <a:defRPr/>
            </a:pPr>
            <a:r>
              <a:rPr lang="en-US" dirty="0"/>
              <a:t>Sport is </a:t>
            </a:r>
            <a:r>
              <a:rPr lang="en-US" dirty="0" smtClean="0"/>
              <a:t>paradoxical:</a:t>
            </a:r>
          </a:p>
          <a:p>
            <a:pPr lvl="1">
              <a:defRPr/>
            </a:pPr>
            <a:r>
              <a:rPr lang="en-US" dirty="0" smtClean="0"/>
              <a:t>Professional/amateur, individual/collective</a:t>
            </a:r>
            <a:r>
              <a:rPr lang="en-US" dirty="0"/>
              <a:t>, </a:t>
            </a:r>
            <a:r>
              <a:rPr lang="en-US" dirty="0" smtClean="0"/>
              <a:t>indoor/outdoor, competitive/free</a:t>
            </a:r>
            <a:r>
              <a:rPr lang="en-US" dirty="0"/>
              <a:t>, …</a:t>
            </a:r>
          </a:p>
          <a:p>
            <a:pPr>
              <a:defRPr/>
            </a:pPr>
            <a:r>
              <a:rPr lang="en-US" dirty="0"/>
              <a:t>Sport is a </a:t>
            </a:r>
            <a:r>
              <a:rPr lang="en-US" dirty="0" smtClean="0"/>
              <a:t>service:</a:t>
            </a:r>
          </a:p>
          <a:p>
            <a:pPr lvl="1">
              <a:defRPr/>
            </a:pPr>
            <a:r>
              <a:rPr lang="en-US" dirty="0" smtClean="0"/>
              <a:t>Intangible- Except </a:t>
            </a:r>
            <a:r>
              <a:rPr lang="en-US" dirty="0"/>
              <a:t>infrastructures and </a:t>
            </a:r>
            <a:r>
              <a:rPr lang="en-US" dirty="0" smtClean="0"/>
              <a:t>accessories.</a:t>
            </a:r>
          </a:p>
          <a:p>
            <a:pPr lvl="1">
              <a:defRPr/>
            </a:pPr>
            <a:r>
              <a:rPr lang="en-US" dirty="0" smtClean="0"/>
              <a:t>Perishable (Instantaneous </a:t>
            </a:r>
            <a:r>
              <a:rPr lang="en-US" dirty="0"/>
              <a:t>and </a:t>
            </a:r>
            <a:r>
              <a:rPr lang="en-US" dirty="0" smtClean="0"/>
              <a:t>non-storable)- Destroyed </a:t>
            </a:r>
            <a:r>
              <a:rPr lang="en-US" dirty="0"/>
              <a:t>as soon as its </a:t>
            </a:r>
            <a:r>
              <a:rPr lang="en-US" dirty="0" smtClean="0"/>
              <a:t>produced</a:t>
            </a:r>
          </a:p>
          <a:p>
            <a:pPr lvl="1">
              <a:defRPr/>
            </a:pPr>
            <a:r>
              <a:rPr lang="en-US" dirty="0" smtClean="0"/>
              <a:t>Inseparable- Co-created </a:t>
            </a:r>
            <a:r>
              <a:rPr lang="en-US" dirty="0"/>
              <a:t>by </a:t>
            </a:r>
            <a:r>
              <a:rPr lang="en-US" dirty="0" smtClean="0"/>
              <a:t>spectator/</a:t>
            </a:r>
            <a:r>
              <a:rPr lang="en-US" dirty="0"/>
              <a:t> </a:t>
            </a:r>
            <a:r>
              <a:rPr lang="en-US" dirty="0" smtClean="0"/>
              <a:t>athlete, arena/ training gymnasium</a:t>
            </a:r>
          </a:p>
          <a:p>
            <a:pPr lvl="1">
              <a:defRPr/>
            </a:pPr>
            <a:r>
              <a:rPr lang="en-US" dirty="0" smtClean="0"/>
              <a:t>Variability- All experiences aren’t the same.</a:t>
            </a:r>
            <a:endParaRPr lang="en-US" dirty="0"/>
          </a:p>
        </p:txBody>
      </p:sp>
      <p:sp>
        <p:nvSpPr>
          <p:cNvPr id="1843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4DAFE17-EE6F-4122-B52F-9A26884C7034}" type="slidenum">
              <a:rPr lang="en-US" smtClean="0"/>
              <a:pPr eaLnBrk="1" hangingPunct="1"/>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endParaRPr lang="en-US" smtClean="0"/>
          </a:p>
        </p:txBody>
      </p:sp>
      <p:sp>
        <p:nvSpPr>
          <p:cNvPr id="19459" name="Content Placeholder 2"/>
          <p:cNvSpPr>
            <a:spLocks noGrp="1"/>
          </p:cNvSpPr>
          <p:nvPr>
            <p:ph idx="1"/>
          </p:nvPr>
        </p:nvSpPr>
        <p:spPr/>
        <p:txBody>
          <a:bodyPr/>
          <a:lstStyle/>
          <a:p>
            <a:r>
              <a:rPr lang="en-US" sz="2400" smtClean="0"/>
              <a:t>Sport is the only industrial product that can be made with:</a:t>
            </a:r>
          </a:p>
          <a:p>
            <a:pPr lvl="1"/>
            <a:r>
              <a:rPr lang="en-US" sz="2000" smtClean="0"/>
              <a:t>Collaborating and competing firms (teams)</a:t>
            </a:r>
          </a:p>
          <a:p>
            <a:pPr lvl="1"/>
            <a:r>
              <a:rPr lang="en-US" sz="2000" smtClean="0"/>
              <a:t>Often has uncertain result (result of the match)</a:t>
            </a:r>
          </a:p>
          <a:p>
            <a:pPr lvl="1"/>
            <a:r>
              <a:rPr lang="en-US" sz="2000" smtClean="0"/>
              <a:t>Sometimes a rigid productivity (fixed quantity of matches, of players)</a:t>
            </a:r>
          </a:p>
        </p:txBody>
      </p:sp>
      <p:sp>
        <p:nvSpPr>
          <p:cNvPr id="1946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3BD818E-CC05-4426-97EC-4AF86152C78E}" type="slidenum">
              <a:rPr lang="en-US" smtClean="0"/>
              <a:pPr eaLnBrk="1" hangingPunct="1"/>
              <a:t>8</a:t>
            </a:fld>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3886200" y="457200"/>
            <a:ext cx="4976813" cy="6096000"/>
          </a:xfrm>
          <a:noFill/>
          <a:extLst>
            <a:ext uri="{909E8E84-426E-40DD-AFC4-6F175D3DCCD1}">
              <a14:hiddenFill xmlns:a14="http://schemas.microsoft.com/office/drawing/2010/main">
                <a:solidFill>
                  <a:srgbClr val="FFFFFF"/>
                </a:solidFill>
              </a14:hiddenFill>
            </a:ext>
          </a:extLst>
        </p:spPr>
      </p:pic>
      <p:sp>
        <p:nvSpPr>
          <p:cNvPr id="20483" name="Rectangle 4"/>
          <p:cNvSpPr>
            <a:spLocks noChangeArrowheads="1"/>
          </p:cNvSpPr>
          <p:nvPr/>
        </p:nvSpPr>
        <p:spPr bwMode="auto">
          <a:xfrm>
            <a:off x="304800" y="1905000"/>
            <a:ext cx="3429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a:t>The sport industry is a BIG business!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3427</TotalTime>
  <Words>1062</Words>
  <Application>Microsoft Office PowerPoint</Application>
  <PresentationFormat>On-screen Show (4:3)</PresentationFormat>
  <Paragraphs>114</Paragraphs>
  <Slides>21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Wingdings</vt:lpstr>
      <vt:lpstr>Times New Roman</vt:lpstr>
      <vt:lpstr>Echo</vt:lpstr>
      <vt:lpstr>MKT 420  Contemporary Issues in Marketing</vt:lpstr>
      <vt:lpstr>Objective</vt:lpstr>
      <vt:lpstr>Sports Marketing</vt:lpstr>
      <vt:lpstr>Features</vt:lpstr>
      <vt:lpstr>Dimensions</vt:lpstr>
      <vt:lpstr>PowerPoint Presentation</vt:lpstr>
      <vt:lpstr>Characteristics of Sports</vt:lpstr>
      <vt:lpstr>PowerPoint Presentation</vt:lpstr>
      <vt:lpstr>PowerPoint Presentation</vt:lpstr>
      <vt:lpstr>PowerPoint Presentation</vt:lpstr>
      <vt:lpstr>Sports Motivation  (Consumer Behavior Aspect)</vt:lpstr>
      <vt:lpstr>Maslow’s Hierarchy of Needs</vt:lpstr>
      <vt:lpstr>PowerPoint Presentation</vt:lpstr>
      <vt:lpstr>PowerPoint Presentation</vt:lpstr>
      <vt:lpstr>PowerPoint Presentation</vt:lpstr>
      <vt:lpstr>PowerPoint Presentation</vt:lpstr>
      <vt:lpstr>PowerPoint Presentation</vt:lpstr>
      <vt:lpstr>PowerPoint Presentation</vt:lpstr>
      <vt:lpstr>Maslow’s Hierarchy and Sports Consumption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Yasser Mahfooz</dc:creator>
  <cp:lastModifiedBy>User</cp:lastModifiedBy>
  <cp:revision>429</cp:revision>
  <cp:lastPrinted>2013-02-16T11:00:24Z</cp:lastPrinted>
  <dcterms:created xsi:type="dcterms:W3CDTF">2011-01-06T06:49:52Z</dcterms:created>
  <dcterms:modified xsi:type="dcterms:W3CDTF">2014-05-05T11:12:54Z</dcterms:modified>
</cp:coreProperties>
</file>