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4"/>
  </p:notesMasterIdLst>
  <p:handoutMasterIdLst>
    <p:handoutMasterId r:id="rId15"/>
  </p:handoutMasterIdLst>
  <p:sldIdLst>
    <p:sldId id="256" r:id="rId2"/>
    <p:sldId id="264" r:id="rId3"/>
    <p:sldId id="265" r:id="rId4"/>
    <p:sldId id="266" r:id="rId5"/>
    <p:sldId id="267" r:id="rId6"/>
    <p:sldId id="268" r:id="rId7"/>
    <p:sldId id="269" r:id="rId8"/>
    <p:sldId id="270" r:id="rId9"/>
    <p:sldId id="271" r:id="rId10"/>
    <p:sldId id="272" r:id="rId11"/>
    <p:sldId id="273" r:id="rId12"/>
    <p:sldId id="274" r:id="rId13"/>
  </p:sldIdLst>
  <p:sldSz cx="9144000" cy="6858000" type="screen4x3"/>
  <p:notesSz cx="7099300" cy="102235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655" autoAdjust="0"/>
  </p:normalViewPr>
  <p:slideViewPr>
    <p:cSldViewPr>
      <p:cViewPr varScale="1">
        <p:scale>
          <a:sx n="100" d="100"/>
          <a:sy n="100" d="100"/>
        </p:scale>
        <p:origin x="-130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lvl1pPr defTabSz="965200">
              <a:defRPr sz="1200"/>
            </a:lvl1pPr>
          </a:lstStyle>
          <a:p>
            <a:pPr>
              <a:defRPr/>
            </a:pPr>
            <a:endParaRPr lang="en-GB"/>
          </a:p>
        </p:txBody>
      </p:sp>
      <p:sp>
        <p:nvSpPr>
          <p:cNvPr id="20483" name="Rectangle 3"/>
          <p:cNvSpPr>
            <a:spLocks noGrp="1" noChangeArrowheads="1"/>
          </p:cNvSpPr>
          <p:nvPr>
            <p:ph type="dt" sz="quarter" idx="1"/>
          </p:nvPr>
        </p:nvSpPr>
        <p:spPr bwMode="auto">
          <a:xfrm>
            <a:off x="4021138"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lvl1pPr algn="r" defTabSz="965200">
              <a:defRPr sz="1200"/>
            </a:lvl1pPr>
          </a:lstStyle>
          <a:p>
            <a:pPr>
              <a:defRPr/>
            </a:pPr>
            <a:endParaRPr lang="en-GB"/>
          </a:p>
        </p:txBody>
      </p:sp>
      <p:sp>
        <p:nvSpPr>
          <p:cNvPr id="20484" name="Rectangle 4"/>
          <p:cNvSpPr>
            <a:spLocks noGrp="1" noChangeArrowheads="1"/>
          </p:cNvSpPr>
          <p:nvPr>
            <p:ph type="ftr" sz="quarter" idx="2"/>
          </p:nvPr>
        </p:nvSpPr>
        <p:spPr bwMode="auto">
          <a:xfrm>
            <a:off x="0" y="9710738"/>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b" anchorCtr="0" compatLnSpc="1">
            <a:prstTxWarp prst="textNoShape">
              <a:avLst/>
            </a:prstTxWarp>
          </a:bodyPr>
          <a:lstStyle>
            <a:lvl1pPr defTabSz="965200">
              <a:defRPr sz="1200"/>
            </a:lvl1pPr>
          </a:lstStyle>
          <a:p>
            <a:pPr>
              <a:defRPr/>
            </a:pPr>
            <a:endParaRPr lang="en-GB"/>
          </a:p>
        </p:txBody>
      </p:sp>
      <p:sp>
        <p:nvSpPr>
          <p:cNvPr id="20485" name="Rectangle 5"/>
          <p:cNvSpPr>
            <a:spLocks noGrp="1" noChangeArrowheads="1"/>
          </p:cNvSpPr>
          <p:nvPr>
            <p:ph type="sldNum" sz="quarter" idx="3"/>
          </p:nvPr>
        </p:nvSpPr>
        <p:spPr bwMode="auto">
          <a:xfrm>
            <a:off x="4021138" y="9710738"/>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b" anchorCtr="0" compatLnSpc="1">
            <a:prstTxWarp prst="textNoShape">
              <a:avLst/>
            </a:prstTxWarp>
          </a:bodyPr>
          <a:lstStyle>
            <a:lvl1pPr algn="r" defTabSz="965200">
              <a:defRPr sz="1200"/>
            </a:lvl1pPr>
          </a:lstStyle>
          <a:p>
            <a:pPr>
              <a:defRPr/>
            </a:pPr>
            <a:fld id="{3E6951F0-3C05-49E5-AC62-9AF2F0601A8D}" type="slidenum">
              <a:rPr lang="en-GB"/>
              <a:pPr>
                <a:defRPr/>
              </a:pPr>
              <a:t>‹#›</a:t>
            </a:fld>
            <a:endParaRPr lang="en-GB"/>
          </a:p>
        </p:txBody>
      </p:sp>
    </p:spTree>
    <p:extLst>
      <p:ext uri="{BB962C8B-B14F-4D97-AF65-F5344CB8AC3E}">
        <p14:creationId xmlns:p14="http://schemas.microsoft.com/office/powerpoint/2010/main" val="38657746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lvl1pPr defTabSz="965200">
              <a:defRPr sz="1200"/>
            </a:lvl1pPr>
          </a:lstStyle>
          <a:p>
            <a:pPr>
              <a:defRPr/>
            </a:pPr>
            <a:endParaRPr lang="en-GB"/>
          </a:p>
        </p:txBody>
      </p:sp>
      <p:sp>
        <p:nvSpPr>
          <p:cNvPr id="21507" name="Rectangle 3"/>
          <p:cNvSpPr>
            <a:spLocks noGrp="1" noChangeArrowheads="1"/>
          </p:cNvSpPr>
          <p:nvPr>
            <p:ph type="dt" idx="1"/>
          </p:nvPr>
        </p:nvSpPr>
        <p:spPr bwMode="auto">
          <a:xfrm>
            <a:off x="4021138" y="0"/>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lvl1pPr algn="r" defTabSz="965200">
              <a:defRPr sz="1200"/>
            </a:lvl1pPr>
          </a:lstStyle>
          <a:p>
            <a:pPr>
              <a:defRPr/>
            </a:pPr>
            <a:endParaRPr lang="en-GB"/>
          </a:p>
        </p:txBody>
      </p:sp>
      <p:sp>
        <p:nvSpPr>
          <p:cNvPr id="24580" name="Rectangle 4"/>
          <p:cNvSpPr>
            <a:spLocks noGrp="1" noRot="1" noChangeAspect="1" noChangeArrowheads="1" noTextEdit="1"/>
          </p:cNvSpPr>
          <p:nvPr>
            <p:ph type="sldImg" idx="2"/>
          </p:nvPr>
        </p:nvSpPr>
        <p:spPr bwMode="auto">
          <a:xfrm>
            <a:off x="993775" y="766763"/>
            <a:ext cx="5111750" cy="3833812"/>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709613" y="4856163"/>
            <a:ext cx="5680075" cy="460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1510" name="Rectangle 6"/>
          <p:cNvSpPr>
            <a:spLocks noGrp="1" noChangeArrowheads="1"/>
          </p:cNvSpPr>
          <p:nvPr>
            <p:ph type="ftr" sz="quarter" idx="4"/>
          </p:nvPr>
        </p:nvSpPr>
        <p:spPr bwMode="auto">
          <a:xfrm>
            <a:off x="0" y="9710738"/>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b" anchorCtr="0" compatLnSpc="1">
            <a:prstTxWarp prst="textNoShape">
              <a:avLst/>
            </a:prstTxWarp>
          </a:bodyPr>
          <a:lstStyle>
            <a:lvl1pPr defTabSz="965200">
              <a:defRPr sz="1200"/>
            </a:lvl1pPr>
          </a:lstStyle>
          <a:p>
            <a:pPr>
              <a:defRPr/>
            </a:pPr>
            <a:endParaRPr lang="en-GB"/>
          </a:p>
        </p:txBody>
      </p:sp>
      <p:sp>
        <p:nvSpPr>
          <p:cNvPr id="21511" name="Rectangle 7"/>
          <p:cNvSpPr>
            <a:spLocks noGrp="1" noChangeArrowheads="1"/>
          </p:cNvSpPr>
          <p:nvPr>
            <p:ph type="sldNum" sz="quarter" idx="5"/>
          </p:nvPr>
        </p:nvSpPr>
        <p:spPr bwMode="auto">
          <a:xfrm>
            <a:off x="4021138" y="9710738"/>
            <a:ext cx="3076575"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b" anchorCtr="0" compatLnSpc="1">
            <a:prstTxWarp prst="textNoShape">
              <a:avLst/>
            </a:prstTxWarp>
          </a:bodyPr>
          <a:lstStyle>
            <a:lvl1pPr algn="r" defTabSz="965200">
              <a:defRPr sz="1200"/>
            </a:lvl1pPr>
          </a:lstStyle>
          <a:p>
            <a:pPr>
              <a:defRPr/>
            </a:pPr>
            <a:fld id="{D2D79D18-D8F4-4232-909E-453C2208A5DF}" type="slidenum">
              <a:rPr lang="en-GB"/>
              <a:pPr>
                <a:defRPr/>
              </a:pPr>
              <a:t>‹#›</a:t>
            </a:fld>
            <a:endParaRPr lang="en-GB"/>
          </a:p>
        </p:txBody>
      </p:sp>
    </p:spTree>
    <p:extLst>
      <p:ext uri="{BB962C8B-B14F-4D97-AF65-F5344CB8AC3E}">
        <p14:creationId xmlns:p14="http://schemas.microsoft.com/office/powerpoint/2010/main" val="4843029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217AEE18-7721-4D5F-9B94-E409B08FB595}" type="slidenum">
              <a:rPr lang="en-GB" smtClean="0"/>
              <a:pPr eaLnBrk="1" hangingPunct="1"/>
              <a:t>1</a:t>
            </a:fld>
            <a:endParaRPr lang="en-GB"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7"/>
          <p:cNvSpPr>
            <a:spLocks noChangeShapeType="1"/>
          </p:cNvSpPr>
          <p:nvPr/>
        </p:nvSpPr>
        <p:spPr bwMode="auto">
          <a:xfrm>
            <a:off x="1905000" y="1219200"/>
            <a:ext cx="0" cy="2057400"/>
          </a:xfrm>
          <a:prstGeom prst="line">
            <a:avLst/>
          </a:prstGeom>
          <a:noFill/>
          <a:ln w="349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 name="Oval 8"/>
          <p:cNvSpPr>
            <a:spLocks noChangeArrowheads="1"/>
          </p:cNvSpPr>
          <p:nvPr/>
        </p:nvSpPr>
        <p:spPr bwMode="auto">
          <a:xfrm>
            <a:off x="163513" y="2103438"/>
            <a:ext cx="347662" cy="347662"/>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6" name="Oval 9"/>
          <p:cNvSpPr>
            <a:spLocks noChangeArrowheads="1"/>
          </p:cNvSpPr>
          <p:nvPr/>
        </p:nvSpPr>
        <p:spPr bwMode="auto">
          <a:xfrm>
            <a:off x="739775" y="2105025"/>
            <a:ext cx="349250" cy="347663"/>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7" name="Oval 10"/>
          <p:cNvSpPr>
            <a:spLocks noChangeArrowheads="1"/>
          </p:cNvSpPr>
          <p:nvPr/>
        </p:nvSpPr>
        <p:spPr bwMode="auto">
          <a:xfrm>
            <a:off x="1317625" y="2105025"/>
            <a:ext cx="347663" cy="347663"/>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8194" name="Rectangle 2"/>
          <p:cNvSpPr>
            <a:spLocks noGrp="1" noChangeArrowheads="1"/>
          </p:cNvSpPr>
          <p:nvPr>
            <p:ph type="ctrTitle"/>
          </p:nvPr>
        </p:nvSpPr>
        <p:spPr>
          <a:xfrm>
            <a:off x="2133600" y="1371600"/>
            <a:ext cx="6477000" cy="1752600"/>
          </a:xfrm>
        </p:spPr>
        <p:txBody>
          <a:bodyPr/>
          <a:lstStyle>
            <a:lvl1pPr>
              <a:defRPr sz="5400"/>
            </a:lvl1pPr>
          </a:lstStyle>
          <a:p>
            <a:pPr lvl="0"/>
            <a:r>
              <a:rPr lang="en-US" noProof="0" smtClean="0"/>
              <a:t>Click to edit Master title style</a:t>
            </a:r>
          </a:p>
        </p:txBody>
      </p:sp>
      <p:sp>
        <p:nvSpPr>
          <p:cNvPr id="8195" name="Rectangle 3"/>
          <p:cNvSpPr>
            <a:spLocks noGrp="1" noChangeArrowheads="1"/>
          </p:cNvSpPr>
          <p:nvPr>
            <p:ph type="subTitle" idx="1"/>
          </p:nvPr>
        </p:nvSpPr>
        <p:spPr>
          <a:xfrm>
            <a:off x="2133600" y="3733800"/>
            <a:ext cx="6477000" cy="1981200"/>
          </a:xfrm>
        </p:spPr>
        <p:txBody>
          <a:bodyPr/>
          <a:lstStyle>
            <a:lvl1pPr marL="0" indent="0">
              <a:buFont typeface="Wingdings" pitchFamily="2" charset="2"/>
              <a:buNone/>
              <a:defRPr/>
            </a:lvl1pPr>
          </a:lstStyle>
          <a:p>
            <a:pPr lvl="0"/>
            <a:r>
              <a:rPr lang="en-US" noProof="0" smtClean="0"/>
              <a:t>Click to edit Master subtitle style</a:t>
            </a:r>
          </a:p>
        </p:txBody>
      </p:sp>
      <p:sp>
        <p:nvSpPr>
          <p:cNvPr id="8" name="Rectangle 5"/>
          <p:cNvSpPr>
            <a:spLocks noGrp="1" noChangeArrowheads="1"/>
          </p:cNvSpPr>
          <p:nvPr>
            <p:ph type="ftr" sz="quarter" idx="10"/>
          </p:nvPr>
        </p:nvSpPr>
        <p:spPr>
          <a:xfrm>
            <a:off x="3810000" y="6248400"/>
            <a:ext cx="2895600" cy="457200"/>
          </a:xfrm>
        </p:spPr>
        <p:txBody>
          <a:bodyPr/>
          <a:lstStyle>
            <a:lvl1pPr>
              <a:defRPr/>
            </a:lvl1pPr>
          </a:lstStyle>
          <a:p>
            <a:pPr>
              <a:defRPr/>
            </a:pPr>
            <a:endParaRPr lang="en-US"/>
          </a:p>
        </p:txBody>
      </p:sp>
      <p:sp>
        <p:nvSpPr>
          <p:cNvPr id="9" name="Rectangle 6"/>
          <p:cNvSpPr>
            <a:spLocks noGrp="1" noChangeArrowheads="1"/>
          </p:cNvSpPr>
          <p:nvPr>
            <p:ph type="sldNum" sz="quarter" idx="11"/>
          </p:nvPr>
        </p:nvSpPr>
        <p:spPr>
          <a:xfrm>
            <a:off x="7385050" y="6248400"/>
            <a:ext cx="1219200" cy="457200"/>
          </a:xfrm>
        </p:spPr>
        <p:txBody>
          <a:bodyPr/>
          <a:lstStyle>
            <a:lvl1pPr>
              <a:defRPr/>
            </a:lvl1pPr>
          </a:lstStyle>
          <a:p>
            <a:pPr>
              <a:defRPr/>
            </a:pPr>
            <a:fld id="{E0869A92-AE50-44CB-B928-6E25D5F54309}" type="slidenum">
              <a:rPr lang="en-US"/>
              <a:pPr>
                <a:defRPr/>
              </a:pPr>
              <a:t>‹#›</a:t>
            </a:fld>
            <a:endParaRPr lang="en-US"/>
          </a:p>
        </p:txBody>
      </p:sp>
    </p:spTree>
    <p:extLst>
      <p:ext uri="{BB962C8B-B14F-4D97-AF65-F5344CB8AC3E}">
        <p14:creationId xmlns:p14="http://schemas.microsoft.com/office/powerpoint/2010/main" val="1864922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377167DE-CDFF-43D4-9151-05162970A611}" type="slidenum">
              <a:rPr lang="en-US"/>
              <a:pPr>
                <a:defRPr/>
              </a:pPr>
              <a:t>‹#›</a:t>
            </a:fld>
            <a:endParaRPr lang="en-US"/>
          </a:p>
        </p:txBody>
      </p:sp>
    </p:spTree>
    <p:extLst>
      <p:ext uri="{BB962C8B-B14F-4D97-AF65-F5344CB8AC3E}">
        <p14:creationId xmlns:p14="http://schemas.microsoft.com/office/powerpoint/2010/main" val="1378144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90500"/>
            <a:ext cx="1752600" cy="5829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0" y="190500"/>
            <a:ext cx="5105400" cy="5829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F557D70B-829D-4C13-B96C-4AFF4D99FE32}" type="slidenum">
              <a:rPr lang="en-US"/>
              <a:pPr>
                <a:defRPr/>
              </a:pPr>
              <a:t>‹#›</a:t>
            </a:fld>
            <a:endParaRPr lang="en-US"/>
          </a:p>
        </p:txBody>
      </p:sp>
    </p:spTree>
    <p:extLst>
      <p:ext uri="{BB962C8B-B14F-4D97-AF65-F5344CB8AC3E}">
        <p14:creationId xmlns:p14="http://schemas.microsoft.com/office/powerpoint/2010/main" val="1825080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3FC197A-34EF-478A-98D7-AB333C64A254}" type="slidenum">
              <a:rPr lang="en-US"/>
              <a:pPr>
                <a:defRPr/>
              </a:pPr>
              <a:t>‹#›</a:t>
            </a:fld>
            <a:endParaRPr lang="en-US" dirty="0"/>
          </a:p>
        </p:txBody>
      </p:sp>
    </p:spTree>
    <p:extLst>
      <p:ext uri="{BB962C8B-B14F-4D97-AF65-F5344CB8AC3E}">
        <p14:creationId xmlns:p14="http://schemas.microsoft.com/office/powerpoint/2010/main" val="3798578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931FF599-52FF-48A7-A74E-C66C30AD3C94}" type="slidenum">
              <a:rPr lang="en-US"/>
              <a:pPr>
                <a:defRPr/>
              </a:pPr>
              <a:t>‹#›</a:t>
            </a:fld>
            <a:endParaRPr lang="en-US"/>
          </a:p>
        </p:txBody>
      </p:sp>
    </p:spTree>
    <p:extLst>
      <p:ext uri="{BB962C8B-B14F-4D97-AF65-F5344CB8AC3E}">
        <p14:creationId xmlns:p14="http://schemas.microsoft.com/office/powerpoint/2010/main" val="3232143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BFB075FA-58C0-4941-9D9B-9F13B72D6C84}" type="slidenum">
              <a:rPr lang="en-US"/>
              <a:pPr>
                <a:defRPr/>
              </a:pPr>
              <a:t>‹#›</a:t>
            </a:fld>
            <a:endParaRPr lang="en-US"/>
          </a:p>
        </p:txBody>
      </p:sp>
    </p:spTree>
    <p:extLst>
      <p:ext uri="{BB962C8B-B14F-4D97-AF65-F5344CB8AC3E}">
        <p14:creationId xmlns:p14="http://schemas.microsoft.com/office/powerpoint/2010/main" val="769785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F09BECC0-0435-4CE9-A18A-0A3468F15A59}" type="slidenum">
              <a:rPr lang="en-US"/>
              <a:pPr>
                <a:defRPr/>
              </a:pPr>
              <a:t>‹#›</a:t>
            </a:fld>
            <a:endParaRPr lang="en-US"/>
          </a:p>
        </p:txBody>
      </p:sp>
    </p:spTree>
    <p:extLst>
      <p:ext uri="{BB962C8B-B14F-4D97-AF65-F5344CB8AC3E}">
        <p14:creationId xmlns:p14="http://schemas.microsoft.com/office/powerpoint/2010/main" val="3937822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DFF1D588-E45B-46B4-9650-E94129570F18}" type="slidenum">
              <a:rPr lang="en-US"/>
              <a:pPr>
                <a:defRPr/>
              </a:pPr>
              <a:t>‹#›</a:t>
            </a:fld>
            <a:endParaRPr lang="en-US"/>
          </a:p>
        </p:txBody>
      </p:sp>
    </p:spTree>
    <p:extLst>
      <p:ext uri="{BB962C8B-B14F-4D97-AF65-F5344CB8AC3E}">
        <p14:creationId xmlns:p14="http://schemas.microsoft.com/office/powerpoint/2010/main" val="3530371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FB208FCA-C4D6-4217-B9AC-68D626174CAC}" type="slidenum">
              <a:rPr lang="en-US"/>
              <a:pPr>
                <a:defRPr/>
              </a:pPr>
              <a:t>‹#›</a:t>
            </a:fld>
            <a:endParaRPr lang="en-US"/>
          </a:p>
        </p:txBody>
      </p:sp>
    </p:spTree>
    <p:extLst>
      <p:ext uri="{BB962C8B-B14F-4D97-AF65-F5344CB8AC3E}">
        <p14:creationId xmlns:p14="http://schemas.microsoft.com/office/powerpoint/2010/main" val="2683637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p:txBody>
          <a:bodyPr/>
          <a:lstStyle>
            <a:lvl1pPr>
              <a:defRPr/>
            </a:lvl1pPr>
          </a:lstStyle>
          <a:p>
            <a:pPr>
              <a:defRPr/>
            </a:pPr>
            <a:endParaRPr lang="en-US"/>
          </a:p>
        </p:txBody>
      </p:sp>
      <p:sp>
        <p:nvSpPr>
          <p:cNvPr id="6" name="Rectangle 5"/>
          <p:cNvSpPr>
            <a:spLocks noGrp="1" noChangeArrowheads="1"/>
          </p:cNvSpPr>
          <p:nvPr>
            <p:ph type="sldNum" sz="quarter" idx="11"/>
          </p:nvPr>
        </p:nvSpPr>
        <p:spPr>
          <a:xfrm>
            <a:off x="7380288" y="6248400"/>
            <a:ext cx="1295400" cy="457200"/>
          </a:xfrm>
        </p:spPr>
        <p:txBody>
          <a:bodyPr/>
          <a:lstStyle>
            <a:lvl1pPr algn="r">
              <a:defRPr/>
            </a:lvl1pPr>
          </a:lstStyle>
          <a:p>
            <a:pPr>
              <a:defRPr/>
            </a:pPr>
            <a:fld id="{CEE9AAA2-6EBA-430B-9861-2D92088CDBF9}" type="slidenum">
              <a:rPr lang="en-US"/>
              <a:pPr>
                <a:defRPr/>
              </a:pPr>
              <a:t>‹#›</a:t>
            </a:fld>
            <a:endParaRPr lang="en-US" dirty="0"/>
          </a:p>
        </p:txBody>
      </p:sp>
    </p:spTree>
    <p:extLst>
      <p:ext uri="{BB962C8B-B14F-4D97-AF65-F5344CB8AC3E}">
        <p14:creationId xmlns:p14="http://schemas.microsoft.com/office/powerpoint/2010/main" val="3633024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3A0055CE-4512-457C-95FB-690D68FC90EE}" type="slidenum">
              <a:rPr lang="en-US"/>
              <a:pPr>
                <a:defRPr/>
              </a:pPr>
              <a:t>‹#›</a:t>
            </a:fld>
            <a:endParaRPr lang="en-US"/>
          </a:p>
        </p:txBody>
      </p:sp>
    </p:spTree>
    <p:extLst>
      <p:ext uri="{BB962C8B-B14F-4D97-AF65-F5344CB8AC3E}">
        <p14:creationId xmlns:p14="http://schemas.microsoft.com/office/powerpoint/2010/main" val="2882330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0" y="190500"/>
            <a:ext cx="7010400" cy="152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524000" y="1905000"/>
            <a:ext cx="7010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3" name="Rectangle 5"/>
          <p:cNvSpPr>
            <a:spLocks noGrp="1" noChangeArrowheads="1"/>
          </p:cNvSpPr>
          <p:nvPr>
            <p:ph type="ftr" sz="quarter" idx="3"/>
          </p:nvPr>
        </p:nvSpPr>
        <p:spPr bwMode="auto">
          <a:xfrm>
            <a:off x="32766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p>
        </p:txBody>
      </p:sp>
      <p:sp>
        <p:nvSpPr>
          <p:cNvPr id="7174" name="Rectangle 6"/>
          <p:cNvSpPr>
            <a:spLocks noGrp="1" noChangeArrowheads="1"/>
          </p:cNvSpPr>
          <p:nvPr>
            <p:ph type="sldNum" sz="quarter" idx="4"/>
          </p:nvPr>
        </p:nvSpPr>
        <p:spPr bwMode="auto">
          <a:xfrm>
            <a:off x="7237413" y="62484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D1B0306E-29C0-4E72-BC5C-FCC0173BF083}" type="slidenum">
              <a:rPr lang="en-US"/>
              <a:pPr>
                <a:defRPr/>
              </a:pPr>
              <a:t>‹#›</a:t>
            </a:fld>
            <a:endParaRPr lang="en-US" dirty="0"/>
          </a:p>
        </p:txBody>
      </p:sp>
      <p:sp>
        <p:nvSpPr>
          <p:cNvPr id="1030" name="Line 7"/>
          <p:cNvSpPr>
            <a:spLocks noChangeShapeType="1"/>
          </p:cNvSpPr>
          <p:nvPr/>
        </p:nvSpPr>
        <p:spPr bwMode="auto">
          <a:xfrm flipV="1">
            <a:off x="1371600" y="304800"/>
            <a:ext cx="0" cy="129540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1" name="Oval 8"/>
          <p:cNvSpPr>
            <a:spLocks noChangeArrowheads="1"/>
          </p:cNvSpPr>
          <p:nvPr/>
        </p:nvSpPr>
        <p:spPr bwMode="auto">
          <a:xfrm>
            <a:off x="152400" y="838200"/>
            <a:ext cx="228600" cy="228600"/>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1032" name="Oval 9"/>
          <p:cNvSpPr>
            <a:spLocks noChangeArrowheads="1"/>
          </p:cNvSpPr>
          <p:nvPr/>
        </p:nvSpPr>
        <p:spPr bwMode="auto">
          <a:xfrm>
            <a:off x="539750" y="838200"/>
            <a:ext cx="228600" cy="22860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1033" name="Oval 10"/>
          <p:cNvSpPr>
            <a:spLocks noChangeArrowheads="1"/>
          </p:cNvSpPr>
          <p:nvPr/>
        </p:nvSpPr>
        <p:spPr bwMode="auto">
          <a:xfrm>
            <a:off x="927100" y="838200"/>
            <a:ext cx="228600" cy="22860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960" r:id="rId1"/>
    <p:sldLayoutId id="2147483959"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cs typeface="Arial" charset="0"/>
        </a:defRPr>
      </a:lvl2pPr>
      <a:lvl3pPr algn="l" rtl="0" eaLnBrk="0" fontAlgn="base" hangingPunct="0">
        <a:spcBef>
          <a:spcPct val="0"/>
        </a:spcBef>
        <a:spcAft>
          <a:spcPct val="0"/>
        </a:spcAft>
        <a:defRPr sz="4200">
          <a:solidFill>
            <a:schemeClr val="tx2"/>
          </a:solidFill>
          <a:latin typeface="Arial" charset="0"/>
          <a:cs typeface="Arial" charset="0"/>
        </a:defRPr>
      </a:lvl3pPr>
      <a:lvl4pPr algn="l" rtl="0" eaLnBrk="0" fontAlgn="base" hangingPunct="0">
        <a:spcBef>
          <a:spcPct val="0"/>
        </a:spcBef>
        <a:spcAft>
          <a:spcPct val="0"/>
        </a:spcAft>
        <a:defRPr sz="4200">
          <a:solidFill>
            <a:schemeClr val="tx2"/>
          </a:solidFill>
          <a:latin typeface="Arial" charset="0"/>
          <a:cs typeface="Arial" charset="0"/>
        </a:defRPr>
      </a:lvl4pPr>
      <a:lvl5pPr algn="l" rtl="0" eaLnBrk="0" fontAlgn="base" hangingPunct="0">
        <a:spcBef>
          <a:spcPct val="0"/>
        </a:spcBef>
        <a:spcAft>
          <a:spcPct val="0"/>
        </a:spcAft>
        <a:defRPr sz="4200">
          <a:solidFill>
            <a:schemeClr val="tx2"/>
          </a:solidFill>
          <a:latin typeface="Arial" charset="0"/>
          <a:cs typeface="Arial" charset="0"/>
        </a:defRPr>
      </a:lvl5pPr>
      <a:lvl6pPr marL="457200" algn="l" rtl="0" fontAlgn="base">
        <a:spcBef>
          <a:spcPct val="0"/>
        </a:spcBef>
        <a:spcAft>
          <a:spcPct val="0"/>
        </a:spcAft>
        <a:defRPr sz="4200">
          <a:solidFill>
            <a:schemeClr val="tx2"/>
          </a:solidFill>
          <a:latin typeface="Arial" charset="0"/>
          <a:cs typeface="Arial" charset="0"/>
        </a:defRPr>
      </a:lvl6pPr>
      <a:lvl7pPr marL="914400" algn="l" rtl="0" fontAlgn="base">
        <a:spcBef>
          <a:spcPct val="0"/>
        </a:spcBef>
        <a:spcAft>
          <a:spcPct val="0"/>
        </a:spcAft>
        <a:defRPr sz="4200">
          <a:solidFill>
            <a:schemeClr val="tx2"/>
          </a:solidFill>
          <a:latin typeface="Arial" charset="0"/>
          <a:cs typeface="Arial" charset="0"/>
        </a:defRPr>
      </a:lvl7pPr>
      <a:lvl8pPr marL="1371600" algn="l" rtl="0" fontAlgn="base">
        <a:spcBef>
          <a:spcPct val="0"/>
        </a:spcBef>
        <a:spcAft>
          <a:spcPct val="0"/>
        </a:spcAft>
        <a:defRPr sz="4200">
          <a:solidFill>
            <a:schemeClr val="tx2"/>
          </a:solidFill>
          <a:latin typeface="Arial" charset="0"/>
          <a:cs typeface="Arial" charset="0"/>
        </a:defRPr>
      </a:lvl8pPr>
      <a:lvl9pPr marL="1828800" algn="l" rtl="0" fontAlgn="base">
        <a:spcBef>
          <a:spcPct val="0"/>
        </a:spcBef>
        <a:spcAft>
          <a:spcPct val="0"/>
        </a:spcAft>
        <a:defRPr sz="42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lr>
          <a:schemeClr val="tx1"/>
        </a:buClr>
        <a:buSzPct val="70000"/>
        <a:buFont typeface="Wingdings" pitchFamily="2" charset="2"/>
        <a:buChar char="¢"/>
        <a:defRPr sz="30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l"/>
        <a:defRPr sz="2800">
          <a:solidFill>
            <a:schemeClr val="tx2"/>
          </a:solidFill>
          <a:latin typeface="+mn-lt"/>
          <a:cs typeface="+mn-cs"/>
        </a:defRPr>
      </a:lvl2pPr>
      <a:lvl3pPr marL="1143000" indent="-228600" algn="l" rtl="0" eaLnBrk="0" fontAlgn="base" hangingPunct="0">
        <a:spcBef>
          <a:spcPct val="20000"/>
        </a:spcBef>
        <a:spcAft>
          <a:spcPct val="0"/>
        </a:spcAft>
        <a:buClr>
          <a:schemeClr val="accent2"/>
        </a:buClr>
        <a:buChar char="•"/>
        <a:defRPr sz="2400">
          <a:solidFill>
            <a:schemeClr val="tx2"/>
          </a:solidFill>
          <a:latin typeface="+mn-lt"/>
          <a:cs typeface="+mn-cs"/>
        </a:defRPr>
      </a:lvl3pPr>
      <a:lvl4pPr marL="1600200" indent="-228600" algn="l" rtl="0" eaLnBrk="0" fontAlgn="base" hangingPunct="0">
        <a:spcBef>
          <a:spcPct val="20000"/>
        </a:spcBef>
        <a:spcAft>
          <a:spcPct val="0"/>
        </a:spcAft>
        <a:buClr>
          <a:schemeClr val="tx1"/>
        </a:buClr>
        <a:buChar char="•"/>
        <a:defRPr sz="2000">
          <a:solidFill>
            <a:schemeClr val="tx2"/>
          </a:solidFill>
          <a:latin typeface="+mn-lt"/>
          <a:cs typeface="+mn-cs"/>
        </a:defRPr>
      </a:lvl4pPr>
      <a:lvl5pPr marL="2057400" indent="-228600" algn="l" rtl="0" eaLnBrk="0" fontAlgn="base" hangingPunct="0">
        <a:spcBef>
          <a:spcPct val="20000"/>
        </a:spcBef>
        <a:spcAft>
          <a:spcPct val="0"/>
        </a:spcAft>
        <a:buChar char="•"/>
        <a:defRPr sz="2000">
          <a:solidFill>
            <a:schemeClr val="tx2"/>
          </a:solidFill>
          <a:latin typeface="+mn-lt"/>
          <a:cs typeface="+mn-cs"/>
        </a:defRPr>
      </a:lvl5pPr>
      <a:lvl6pPr marL="2514600" indent="-228600" algn="l" rtl="0" fontAlgn="base">
        <a:spcBef>
          <a:spcPct val="20000"/>
        </a:spcBef>
        <a:spcAft>
          <a:spcPct val="0"/>
        </a:spcAft>
        <a:buChar char="•"/>
        <a:defRPr sz="2000">
          <a:solidFill>
            <a:schemeClr val="tx2"/>
          </a:solidFill>
          <a:latin typeface="+mn-lt"/>
          <a:cs typeface="+mn-cs"/>
        </a:defRPr>
      </a:lvl6pPr>
      <a:lvl7pPr marL="2971800" indent="-228600" algn="l" rtl="0" fontAlgn="base">
        <a:spcBef>
          <a:spcPct val="20000"/>
        </a:spcBef>
        <a:spcAft>
          <a:spcPct val="0"/>
        </a:spcAft>
        <a:buChar char="•"/>
        <a:defRPr sz="2000">
          <a:solidFill>
            <a:schemeClr val="tx2"/>
          </a:solidFill>
          <a:latin typeface="+mn-lt"/>
          <a:cs typeface="+mn-cs"/>
        </a:defRPr>
      </a:lvl7pPr>
      <a:lvl8pPr marL="3429000" indent="-228600" algn="l" rtl="0" fontAlgn="base">
        <a:spcBef>
          <a:spcPct val="20000"/>
        </a:spcBef>
        <a:spcAft>
          <a:spcPct val="0"/>
        </a:spcAft>
        <a:buChar char="•"/>
        <a:defRPr sz="2000">
          <a:solidFill>
            <a:schemeClr val="tx2"/>
          </a:solidFill>
          <a:latin typeface="+mn-lt"/>
          <a:cs typeface="+mn-cs"/>
        </a:defRPr>
      </a:lvl8pPr>
      <a:lvl9pPr marL="3886200" indent="-228600" algn="l" rtl="0" fontAlgn="base">
        <a:spcBef>
          <a:spcPct val="20000"/>
        </a:spcBef>
        <a:spcAft>
          <a:spcPct val="0"/>
        </a:spcAft>
        <a:buChar char="•"/>
        <a:defRPr sz="2000">
          <a:solidFill>
            <a:schemeClr val="tx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p:txBody>
          <a:bodyPr/>
          <a:lstStyle/>
          <a:p>
            <a:pPr eaLnBrk="1" hangingPunct="1"/>
            <a:r>
              <a:rPr lang="en-US" sz="3600" smtClean="0"/>
              <a:t>MKT 420 </a:t>
            </a:r>
            <a:br>
              <a:rPr lang="en-US" sz="3600" smtClean="0"/>
            </a:br>
            <a:r>
              <a:rPr lang="en-US" sz="3600" smtClean="0"/>
              <a:t>Contemporary Issues in Marketing</a:t>
            </a:r>
          </a:p>
        </p:txBody>
      </p:sp>
      <p:sp>
        <p:nvSpPr>
          <p:cNvPr id="12291" name="Rectangle 3"/>
          <p:cNvSpPr>
            <a:spLocks noGrp="1" noChangeArrowheads="1"/>
          </p:cNvSpPr>
          <p:nvPr>
            <p:ph type="subTitle" idx="1"/>
          </p:nvPr>
        </p:nvSpPr>
        <p:spPr/>
        <p:txBody>
          <a:bodyPr/>
          <a:lstStyle/>
          <a:p>
            <a:pPr eaLnBrk="1" hangingPunct="1"/>
            <a:r>
              <a:rPr lang="en-GB" smtClean="0"/>
              <a:t>Chapter 10</a:t>
            </a:r>
          </a:p>
          <a:p>
            <a:pPr eaLnBrk="1" hangingPunct="1"/>
            <a:r>
              <a:rPr lang="en-GB" smtClean="0"/>
              <a:t>Ethical Debates in Marketing</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endParaRPr lang="en-US" smtClean="0"/>
          </a:p>
        </p:txBody>
      </p:sp>
      <p:sp>
        <p:nvSpPr>
          <p:cNvPr id="21507" name="Content Placeholder 2"/>
          <p:cNvSpPr>
            <a:spLocks noGrp="1"/>
          </p:cNvSpPr>
          <p:nvPr>
            <p:ph idx="1"/>
          </p:nvPr>
        </p:nvSpPr>
        <p:spPr/>
        <p:txBody>
          <a:bodyPr/>
          <a:lstStyle/>
          <a:p>
            <a:pPr>
              <a:buFont typeface="Wingdings" pitchFamily="2" charset="2"/>
              <a:buNone/>
            </a:pPr>
            <a:r>
              <a:rPr lang="en-US" sz="1800" smtClean="0"/>
              <a:t>General Theory of Marketing Ethics model developed by Hunt and Vitell</a:t>
            </a:r>
          </a:p>
          <a:p>
            <a:pPr>
              <a:buFont typeface="Wingdings" pitchFamily="2" charset="2"/>
              <a:buNone/>
            </a:pPr>
            <a:r>
              <a:rPr lang="en-US" sz="1800" smtClean="0"/>
              <a:t>(see page 126 from text book)</a:t>
            </a:r>
          </a:p>
          <a:p>
            <a:pPr>
              <a:buFont typeface="Wingdings" pitchFamily="2" charset="2"/>
              <a:buNone/>
            </a:pPr>
            <a:endParaRPr lang="en-US" sz="1800" smtClean="0"/>
          </a:p>
          <a:p>
            <a:pPr>
              <a:buFont typeface="Wingdings" pitchFamily="2" charset="2"/>
              <a:buNone/>
            </a:pPr>
            <a:r>
              <a:rPr lang="en-US" sz="1800" b="1" smtClean="0"/>
              <a:t>ETHICAL CRITICISMS OF MARKETING PRACTICE :</a:t>
            </a:r>
          </a:p>
          <a:p>
            <a:pPr>
              <a:buFont typeface="Wingdings" pitchFamily="2" charset="2"/>
              <a:buNone/>
            </a:pPr>
            <a:r>
              <a:rPr lang="en-US" sz="1800" b="1" smtClean="0"/>
              <a:t>Marketing Research and Segmentation :</a:t>
            </a:r>
          </a:p>
          <a:p>
            <a:pPr>
              <a:buFont typeface="Wingdings" pitchFamily="2" charset="2"/>
              <a:buNone/>
            </a:pPr>
            <a:r>
              <a:rPr lang="en-US" sz="1800" smtClean="0"/>
              <a:t>Marketing research is one of the key interfaces between an organization and its public. However, because it relies on collecting personal  Information from individuals it is open to abuse. The potential ethical  pitfalls of marketing research are numerous, both the practices of data  collection and the subsequent use of this data present ethical  challenges.</a:t>
            </a:r>
          </a:p>
        </p:txBody>
      </p:sp>
      <p:sp>
        <p:nvSpPr>
          <p:cNvPr id="21508"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D70E462-B8F2-4BA9-B906-6E09AD13D37E}" type="slidenum">
              <a:rPr lang="en-US" smtClean="0"/>
              <a:pPr eaLnBrk="1" hangingPunct="1"/>
              <a:t>10</a:t>
            </a:fld>
            <a:endParaRPr 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endParaRPr lang="en-US" smtClean="0"/>
          </a:p>
        </p:txBody>
      </p:sp>
      <p:sp>
        <p:nvSpPr>
          <p:cNvPr id="22531" name="Content Placeholder 2"/>
          <p:cNvSpPr>
            <a:spLocks noGrp="1"/>
          </p:cNvSpPr>
          <p:nvPr>
            <p:ph idx="1"/>
          </p:nvPr>
        </p:nvSpPr>
        <p:spPr/>
        <p:txBody>
          <a:bodyPr/>
          <a:lstStyle/>
          <a:p>
            <a:pPr>
              <a:buFont typeface="Wingdings" pitchFamily="2" charset="2"/>
              <a:buNone/>
            </a:pPr>
            <a:r>
              <a:rPr lang="en-US" sz="1800" b="1" smtClean="0"/>
              <a:t>Advertising : </a:t>
            </a:r>
            <a:r>
              <a:rPr lang="en-US" sz="1800" smtClean="0"/>
              <a:t>Advertising is the area of marketing activity which has attracted the most criticism over the years. Research suggests that consumers innately distrust advertising. A review of consumer surveys on beliefs about advertising since the 1930s found that ‘70% think that advertising is often untruthful, it seeks (perhaps successfully) to persuade people to buy things they do not want, it should be more strictly regulated, and it nonetheless provides valuable information.</a:t>
            </a:r>
          </a:p>
        </p:txBody>
      </p:sp>
      <p:sp>
        <p:nvSpPr>
          <p:cNvPr id="22532"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851715E-29BA-4EBA-8EDE-7BFF3E19D924}" type="slidenum">
              <a:rPr lang="en-US" smtClean="0"/>
              <a:pPr eaLnBrk="1" hangingPunct="1"/>
              <a:t>11</a:t>
            </a:fld>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endParaRPr lang="en-US" smtClean="0"/>
          </a:p>
        </p:txBody>
      </p:sp>
      <p:sp>
        <p:nvSpPr>
          <p:cNvPr id="23555" name="Content Placeholder 2"/>
          <p:cNvSpPr>
            <a:spLocks noGrp="1"/>
          </p:cNvSpPr>
          <p:nvPr>
            <p:ph idx="1"/>
          </p:nvPr>
        </p:nvSpPr>
        <p:spPr/>
        <p:txBody>
          <a:bodyPr/>
          <a:lstStyle/>
          <a:p>
            <a:pPr>
              <a:buFont typeface="Wingdings" pitchFamily="2" charset="2"/>
              <a:buNone/>
            </a:pPr>
            <a:r>
              <a:rPr lang="en-US" sz="2000" b="1" smtClean="0"/>
              <a:t>Product and Brand Management : </a:t>
            </a:r>
            <a:r>
              <a:rPr lang="en-US" sz="2000" smtClean="0"/>
              <a:t>Murphy et al. (2005, p. 82) identify a series of ethical issues in relation to product and brand management. In particular, they ask ‘what </a:t>
            </a:r>
            <a:r>
              <a:rPr lang="en-US" sz="2000" i="1" smtClean="0"/>
              <a:t>degree of disclosure </a:t>
            </a:r>
            <a:r>
              <a:rPr lang="en-US" sz="2000" smtClean="0"/>
              <a:t>does a product manager owe consumers who will be using the organization’s branded product? and what responsibilities do product managers and retailers have related to the </a:t>
            </a:r>
            <a:r>
              <a:rPr lang="en-US" sz="2000" i="1" smtClean="0"/>
              <a:t>social ramifications of their products. The </a:t>
            </a:r>
            <a:r>
              <a:rPr lang="en-US" sz="2000" smtClean="0"/>
              <a:t>issue of social responsibility becomes obvious when we think about potentially harmful products such as alcohol, tobacco and fast foods.</a:t>
            </a:r>
          </a:p>
        </p:txBody>
      </p:sp>
      <p:sp>
        <p:nvSpPr>
          <p:cNvPr id="23556"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C12A266-4752-48CE-8D69-3D3FB0088E64}" type="slidenum">
              <a:rPr lang="en-US" smtClean="0"/>
              <a:pPr eaLnBrk="1" hangingPunct="1"/>
              <a:t>12</a:t>
            </a:fld>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lstStyle/>
          <a:p>
            <a:pPr>
              <a:defRPr/>
            </a:pPr>
            <a:r>
              <a:rPr lang="en-US" sz="1800" dirty="0"/>
              <a:t>Marketing Ethics : definitions</a:t>
            </a:r>
          </a:p>
          <a:p>
            <a:pPr lvl="1">
              <a:defRPr/>
            </a:pPr>
            <a:r>
              <a:rPr lang="en-IN" sz="1600" dirty="0"/>
              <a:t>“standards of conduct and moral judgement applied to marketing practice”</a:t>
            </a:r>
          </a:p>
          <a:p>
            <a:pPr lvl="1">
              <a:defRPr/>
            </a:pPr>
            <a:r>
              <a:rPr lang="en-IN" sz="1600" dirty="0" smtClean="0"/>
              <a:t>“</a:t>
            </a:r>
            <a:r>
              <a:rPr lang="en-IN" sz="1600" dirty="0"/>
              <a:t>the systematic study of how moral standards are applied to </a:t>
            </a:r>
            <a:r>
              <a:rPr lang="en-IN" sz="1600" dirty="0" smtClean="0"/>
              <a:t>marketing decisions</a:t>
            </a:r>
            <a:r>
              <a:rPr lang="en-IN" sz="1600" dirty="0"/>
              <a:t>, behaviours and institutions”</a:t>
            </a:r>
          </a:p>
          <a:p>
            <a:pPr>
              <a:defRPr/>
            </a:pPr>
            <a:r>
              <a:rPr lang="en-US" sz="1800" dirty="0" smtClean="0"/>
              <a:t>Scope </a:t>
            </a:r>
            <a:r>
              <a:rPr lang="en-US" sz="1800" dirty="0"/>
              <a:t>of Marketing ethics : scope ??????????????. Who will define the scope or who should define the scope. Is it proactive or reactive.</a:t>
            </a:r>
          </a:p>
          <a:p>
            <a:pPr>
              <a:defRPr/>
            </a:pPr>
            <a:endParaRPr lang="en-US" sz="1800" dirty="0"/>
          </a:p>
          <a:p>
            <a:pPr>
              <a:defRPr/>
            </a:pPr>
            <a:r>
              <a:rPr lang="en-IN" sz="1800" b="1" dirty="0"/>
              <a:t>WHAT ROLE FOR MARKETING ETHICS? :</a:t>
            </a:r>
          </a:p>
          <a:p>
            <a:pPr lvl="1">
              <a:defRPr/>
            </a:pPr>
            <a:r>
              <a:rPr lang="en-IN" sz="1600" dirty="0"/>
              <a:t>The role marketing ethics ought to play, both in relation to the individual</a:t>
            </a:r>
          </a:p>
          <a:p>
            <a:pPr lvl="1">
              <a:defRPr/>
            </a:pPr>
            <a:r>
              <a:rPr lang="en-IN" sz="1600" dirty="0"/>
              <a:t>and the organization, has been a key topic for debate. Authors have</a:t>
            </a:r>
          </a:p>
          <a:p>
            <a:pPr lvl="1">
              <a:defRPr/>
            </a:pPr>
            <a:r>
              <a:rPr lang="en-IN" sz="1600" dirty="0"/>
              <a:t>questioned the extent to which marketing ethics might offer guidelines to marketers.</a:t>
            </a:r>
            <a:endParaRPr lang="en-US" sz="1600" dirty="0"/>
          </a:p>
          <a:p>
            <a:pPr marL="0" indent="0">
              <a:buFont typeface="Wingdings" pitchFamily="2" charset="2"/>
              <a:buNone/>
              <a:defRPr/>
            </a:pPr>
            <a:endParaRPr lang="en-US" sz="1800" dirty="0"/>
          </a:p>
        </p:txBody>
      </p:sp>
      <p:sp>
        <p:nvSpPr>
          <p:cNvPr id="13316"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960C4D9-19AD-4B68-B556-77E3292449D1}" type="slidenum">
              <a:rPr lang="en-US" smtClean="0"/>
              <a:pPr eaLnBrk="1" hangingPunct="1"/>
              <a:t>2</a:t>
            </a:fld>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IN" sz="4400" b="1" smtClean="0"/>
              <a:t>Issues related to Marketing Ethics</a:t>
            </a:r>
            <a:endParaRPr lang="en-US" smtClean="0"/>
          </a:p>
        </p:txBody>
      </p:sp>
      <p:sp>
        <p:nvSpPr>
          <p:cNvPr id="14339" name="Content Placeholder 2"/>
          <p:cNvSpPr>
            <a:spLocks noGrp="1"/>
          </p:cNvSpPr>
          <p:nvPr>
            <p:ph idx="1"/>
          </p:nvPr>
        </p:nvSpPr>
        <p:spPr/>
        <p:txBody>
          <a:bodyPr/>
          <a:lstStyle/>
          <a:p>
            <a:pPr>
              <a:buFont typeface="Wingdings" pitchFamily="2" charset="2"/>
              <a:buNone/>
            </a:pPr>
            <a:r>
              <a:rPr lang="en-IN" sz="3200" b="1" smtClean="0"/>
              <a:t>Functional areas Product</a:t>
            </a:r>
          </a:p>
          <a:p>
            <a:r>
              <a:rPr lang="en-IN" sz="3200" smtClean="0"/>
              <a:t>Price</a:t>
            </a:r>
          </a:p>
          <a:p>
            <a:r>
              <a:rPr lang="en-IN" sz="3200" smtClean="0"/>
              <a:t>Placement</a:t>
            </a:r>
          </a:p>
          <a:p>
            <a:r>
              <a:rPr lang="en-IN" sz="3200" smtClean="0"/>
              <a:t>Promotion</a:t>
            </a:r>
          </a:p>
        </p:txBody>
      </p:sp>
      <p:sp>
        <p:nvSpPr>
          <p:cNvPr id="14340"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A65C5AF-BA7B-4942-846F-4874CE446D56}" type="slidenum">
              <a:rPr lang="en-US" smtClean="0"/>
              <a:pPr eaLnBrk="1" hangingPunct="1"/>
              <a:t>3</a:t>
            </a:fld>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rmAutofit fontScale="92500" lnSpcReduction="10000"/>
          </a:bodyPr>
          <a:lstStyle/>
          <a:p>
            <a:pPr>
              <a:buFont typeface="Wingdings" pitchFamily="2" charset="2"/>
              <a:buNone/>
              <a:defRPr/>
            </a:pPr>
            <a:r>
              <a:rPr lang="en-IN" sz="2800" b="1" dirty="0"/>
              <a:t>Sub-disciplines of marketing</a:t>
            </a:r>
          </a:p>
          <a:p>
            <a:pPr>
              <a:defRPr/>
            </a:pPr>
            <a:r>
              <a:rPr lang="en-IN" sz="2800" dirty="0"/>
              <a:t>Sales</a:t>
            </a:r>
          </a:p>
          <a:p>
            <a:pPr>
              <a:defRPr/>
            </a:pPr>
            <a:r>
              <a:rPr lang="en-IN" sz="2800" dirty="0"/>
              <a:t>Consumers/consumption</a:t>
            </a:r>
          </a:p>
          <a:p>
            <a:pPr>
              <a:defRPr/>
            </a:pPr>
            <a:r>
              <a:rPr lang="en-IN" sz="2800" dirty="0"/>
              <a:t>International marketing</a:t>
            </a:r>
          </a:p>
          <a:p>
            <a:pPr>
              <a:defRPr/>
            </a:pPr>
            <a:r>
              <a:rPr lang="en-IN" sz="2800" dirty="0"/>
              <a:t>Marketing ethics education</a:t>
            </a:r>
          </a:p>
          <a:p>
            <a:pPr>
              <a:defRPr/>
            </a:pPr>
            <a:r>
              <a:rPr lang="en-IN" sz="2800" dirty="0"/>
              <a:t>Marketing research</a:t>
            </a:r>
          </a:p>
          <a:p>
            <a:pPr>
              <a:defRPr/>
            </a:pPr>
            <a:r>
              <a:rPr lang="en-IN" sz="2800" dirty="0"/>
              <a:t>Social marketing</a:t>
            </a:r>
          </a:p>
          <a:p>
            <a:pPr>
              <a:defRPr/>
            </a:pPr>
            <a:r>
              <a:rPr lang="en-IN" sz="2800" dirty="0"/>
              <a:t>Internet marketing</a:t>
            </a:r>
          </a:p>
          <a:p>
            <a:pPr>
              <a:defRPr/>
            </a:pPr>
            <a:r>
              <a:rPr lang="en-IN" sz="2800" dirty="0"/>
              <a:t>Law and </a:t>
            </a:r>
            <a:r>
              <a:rPr lang="en-IN" sz="2800" dirty="0" smtClean="0"/>
              <a:t>ethics</a:t>
            </a:r>
            <a:endParaRPr lang="en-IN" sz="2800" dirty="0"/>
          </a:p>
        </p:txBody>
      </p:sp>
      <p:sp>
        <p:nvSpPr>
          <p:cNvPr id="15364"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BB4AD89-F2B5-4C09-A6F2-3A1CBA312E29}" type="slidenum">
              <a:rPr lang="en-US" smtClean="0"/>
              <a:pPr eaLnBrk="1" hangingPunct="1"/>
              <a:t>4</a:t>
            </a:fld>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endParaRPr lang="en-US" smtClean="0"/>
          </a:p>
        </p:txBody>
      </p:sp>
      <p:sp>
        <p:nvSpPr>
          <p:cNvPr id="16387" name="Content Placeholder 2"/>
          <p:cNvSpPr>
            <a:spLocks noGrp="1"/>
          </p:cNvSpPr>
          <p:nvPr>
            <p:ph idx="1"/>
          </p:nvPr>
        </p:nvSpPr>
        <p:spPr/>
        <p:txBody>
          <a:bodyPr/>
          <a:lstStyle/>
          <a:p>
            <a:pPr>
              <a:buFont typeface="Wingdings" pitchFamily="2" charset="2"/>
              <a:buNone/>
            </a:pPr>
            <a:r>
              <a:rPr lang="en-IN" sz="2000" b="1" smtClean="0"/>
              <a:t>Specific ethics related topics </a:t>
            </a:r>
          </a:p>
          <a:p>
            <a:r>
              <a:rPr lang="en-IN" sz="2000" smtClean="0"/>
              <a:t>Ethics and society</a:t>
            </a:r>
          </a:p>
          <a:p>
            <a:r>
              <a:rPr lang="en-IN" sz="2000" smtClean="0"/>
              <a:t>Ethical decision-making models</a:t>
            </a:r>
          </a:p>
          <a:p>
            <a:r>
              <a:rPr lang="en-IN" sz="2000" smtClean="0"/>
              <a:t>Ethical responsibility towards marketers ’ stakeholders</a:t>
            </a:r>
          </a:p>
          <a:p>
            <a:r>
              <a:rPr lang="en-IN" sz="2000" smtClean="0"/>
              <a:t>Ethical values</a:t>
            </a:r>
          </a:p>
          <a:p>
            <a:r>
              <a:rPr lang="en-IN" sz="2000" smtClean="0"/>
              <a:t>Norm generation and definition</a:t>
            </a:r>
          </a:p>
          <a:p>
            <a:r>
              <a:rPr lang="en-IN" sz="2000" smtClean="0"/>
              <a:t>Marketing ethics implementation</a:t>
            </a:r>
          </a:p>
          <a:p>
            <a:r>
              <a:rPr lang="en-IN" sz="2000" smtClean="0"/>
              <a:t>Relationship between ethics and religion</a:t>
            </a:r>
          </a:p>
          <a:p>
            <a:r>
              <a:rPr lang="en-IN" sz="2000" smtClean="0"/>
              <a:t>Discrimination and harassment</a:t>
            </a:r>
          </a:p>
          <a:p>
            <a:r>
              <a:rPr lang="en-IN" sz="2000" smtClean="0"/>
              <a:t>Green marketing</a:t>
            </a:r>
          </a:p>
          <a:p>
            <a:r>
              <a:rPr lang="en-IN" sz="2000" smtClean="0"/>
              <a:t>Vulnerable consumers</a:t>
            </a:r>
            <a:endParaRPr lang="en-US" sz="2000" smtClean="0"/>
          </a:p>
          <a:p>
            <a:endParaRPr lang="en-US" sz="2000" smtClean="0"/>
          </a:p>
        </p:txBody>
      </p:sp>
      <p:sp>
        <p:nvSpPr>
          <p:cNvPr id="16388"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4925492-4785-4C27-AF87-2FE0453712F0}" type="slidenum">
              <a:rPr lang="en-US" smtClean="0"/>
              <a:pPr eaLnBrk="1" hangingPunct="1"/>
              <a:t>5</a:t>
            </a:fld>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endParaRPr lang="en-US" smtClean="0"/>
          </a:p>
        </p:txBody>
      </p:sp>
      <p:sp>
        <p:nvSpPr>
          <p:cNvPr id="17411" name="Content Placeholder 2"/>
          <p:cNvSpPr>
            <a:spLocks noGrp="1"/>
          </p:cNvSpPr>
          <p:nvPr>
            <p:ph idx="1"/>
          </p:nvPr>
        </p:nvSpPr>
        <p:spPr/>
        <p:txBody>
          <a:bodyPr/>
          <a:lstStyle/>
          <a:p>
            <a:pPr>
              <a:buFont typeface="Wingdings" pitchFamily="2" charset="2"/>
              <a:buNone/>
            </a:pPr>
            <a:r>
              <a:rPr lang="en-US" sz="3200" b="1" smtClean="0"/>
              <a:t>Deontological Theories: </a:t>
            </a:r>
            <a:r>
              <a:rPr lang="en-US" sz="3200" smtClean="0"/>
              <a:t>Deontological theories focus on the behaviors of the individual, specially the principles used to arrive at the ethical decision.</a:t>
            </a:r>
          </a:p>
          <a:p>
            <a:pPr>
              <a:buFont typeface="Wingdings" pitchFamily="2" charset="2"/>
              <a:buNone/>
            </a:pPr>
            <a:r>
              <a:rPr lang="en-US" sz="3200" smtClean="0"/>
              <a:t>In this perspective the focus is on the behavior itself and actions are judged by their inherent wrongness or rightness.</a:t>
            </a:r>
          </a:p>
          <a:p>
            <a:pPr>
              <a:buFont typeface="Wingdings" pitchFamily="2" charset="2"/>
              <a:buNone/>
            </a:pPr>
            <a:endParaRPr lang="en-US" sz="3200" smtClean="0"/>
          </a:p>
        </p:txBody>
      </p:sp>
      <p:sp>
        <p:nvSpPr>
          <p:cNvPr id="17412"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1FF6B39-1464-452F-B17B-5729CFBBF6C7}" type="slidenum">
              <a:rPr lang="en-US" smtClean="0"/>
              <a:pPr eaLnBrk="1" hangingPunct="1"/>
              <a:t>6</a:t>
            </a:fld>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US" smtClean="0"/>
          </a:p>
        </p:txBody>
      </p:sp>
      <p:sp>
        <p:nvSpPr>
          <p:cNvPr id="18435" name="Content Placeholder 2"/>
          <p:cNvSpPr>
            <a:spLocks noGrp="1"/>
          </p:cNvSpPr>
          <p:nvPr>
            <p:ph idx="1"/>
          </p:nvPr>
        </p:nvSpPr>
        <p:spPr/>
        <p:txBody>
          <a:bodyPr/>
          <a:lstStyle/>
          <a:p>
            <a:pPr>
              <a:buFont typeface="Wingdings" pitchFamily="2" charset="2"/>
              <a:buNone/>
            </a:pPr>
            <a:r>
              <a:rPr lang="en-US" sz="2400" b="1" smtClean="0"/>
              <a:t>Teleological Theories : T</a:t>
            </a:r>
            <a:r>
              <a:rPr lang="en-US" sz="2400" smtClean="0"/>
              <a:t>eleologists place emphasis on perceived outcomes rather than behaviors. They propose that individuals should make judgments based on an evaluation of the likely consequences of their actions.</a:t>
            </a:r>
          </a:p>
          <a:p>
            <a:pPr>
              <a:buFont typeface="Wingdings" pitchFamily="2" charset="2"/>
              <a:buNone/>
            </a:pPr>
            <a:r>
              <a:rPr lang="en-US" sz="2400" i="1" smtClean="0"/>
              <a:t>Ethical egoism : suggests that individuals should act in their own </a:t>
            </a:r>
            <a:r>
              <a:rPr lang="en-US" sz="2400" smtClean="0"/>
              <a:t>interests, i.e. choose an act that results in the most favorable consequences for the individual.</a:t>
            </a:r>
          </a:p>
          <a:p>
            <a:endParaRPr lang="en-US" sz="2800" smtClean="0"/>
          </a:p>
        </p:txBody>
      </p:sp>
      <p:sp>
        <p:nvSpPr>
          <p:cNvPr id="18436"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6B295AA-DFCB-4067-B9FB-3ACF31E51237}" type="slidenum">
              <a:rPr lang="en-US" smtClean="0"/>
              <a:pPr eaLnBrk="1" hangingPunct="1"/>
              <a:t>7</a:t>
            </a:fld>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US" smtClean="0"/>
          </a:p>
        </p:txBody>
      </p:sp>
      <p:sp>
        <p:nvSpPr>
          <p:cNvPr id="19459" name="Content Placeholder 2"/>
          <p:cNvSpPr>
            <a:spLocks noGrp="1"/>
          </p:cNvSpPr>
          <p:nvPr>
            <p:ph idx="1"/>
          </p:nvPr>
        </p:nvSpPr>
        <p:spPr/>
        <p:txBody>
          <a:bodyPr/>
          <a:lstStyle/>
          <a:p>
            <a:pPr>
              <a:buFont typeface="Wingdings" pitchFamily="2" charset="2"/>
              <a:buNone/>
            </a:pPr>
            <a:r>
              <a:rPr lang="en-US" sz="2800" i="1" smtClean="0"/>
              <a:t>Utilitarianism : strives to produce the greatest good for the greatest </a:t>
            </a:r>
            <a:r>
              <a:rPr lang="en-US" sz="2800" smtClean="0"/>
              <a:t>number of </a:t>
            </a:r>
          </a:p>
          <a:p>
            <a:pPr>
              <a:buFont typeface="Wingdings" pitchFamily="2" charset="2"/>
              <a:buNone/>
            </a:pPr>
            <a:r>
              <a:rPr lang="en-US" sz="2800" smtClean="0"/>
              <a:t>people. Here, an act should be judged on an evaluation of the balance of good </a:t>
            </a:r>
          </a:p>
          <a:p>
            <a:pPr>
              <a:buFont typeface="Wingdings" pitchFamily="2" charset="2"/>
              <a:buNone/>
            </a:pPr>
            <a:r>
              <a:rPr lang="en-US" sz="2800" smtClean="0"/>
              <a:t>consequences over bad consequences it provides for all individuals.</a:t>
            </a:r>
          </a:p>
          <a:p>
            <a:endParaRPr lang="en-US" smtClean="0"/>
          </a:p>
        </p:txBody>
      </p:sp>
      <p:sp>
        <p:nvSpPr>
          <p:cNvPr id="19460"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C314228-5A35-4561-9214-832C6DB1D07B}" type="slidenum">
              <a:rPr lang="en-US" smtClean="0"/>
              <a:pPr eaLnBrk="1" hangingPunct="1"/>
              <a:t>8</a:t>
            </a:fld>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endParaRPr lang="en-US" smtClean="0"/>
          </a:p>
        </p:txBody>
      </p:sp>
      <p:sp>
        <p:nvSpPr>
          <p:cNvPr id="20483" name="Content Placeholder 2"/>
          <p:cNvSpPr>
            <a:spLocks noGrp="1"/>
          </p:cNvSpPr>
          <p:nvPr>
            <p:ph idx="1"/>
          </p:nvPr>
        </p:nvSpPr>
        <p:spPr/>
        <p:txBody>
          <a:bodyPr/>
          <a:lstStyle/>
          <a:p>
            <a:pPr>
              <a:buFont typeface="Wingdings" pitchFamily="2" charset="2"/>
              <a:buNone/>
            </a:pPr>
            <a:r>
              <a:rPr lang="en-US" sz="1600" smtClean="0"/>
              <a:t>Laczniak and Murphy : have developed a set of perspectives to guide </a:t>
            </a:r>
          </a:p>
          <a:p>
            <a:pPr>
              <a:buFont typeface="Wingdings" pitchFamily="2" charset="2"/>
              <a:buNone/>
            </a:pPr>
            <a:r>
              <a:rPr lang="en-US" sz="1600" smtClean="0"/>
              <a:t>marketing activity. Their seven basic perspectives (BP) are as :</a:t>
            </a:r>
          </a:p>
          <a:p>
            <a:pPr>
              <a:buFont typeface="Wingdings" pitchFamily="2" charset="2"/>
              <a:buNone/>
            </a:pPr>
            <a:r>
              <a:rPr lang="en-US" sz="1600" smtClean="0"/>
              <a:t>BP1: Ethical marketing puts people first.</a:t>
            </a:r>
          </a:p>
          <a:p>
            <a:pPr>
              <a:buFont typeface="Wingdings" pitchFamily="2" charset="2"/>
              <a:buNone/>
            </a:pPr>
            <a:r>
              <a:rPr lang="en-US" sz="1600" smtClean="0"/>
              <a:t>BP2: Ethical marketers must achieve a behavioral standard in excess</a:t>
            </a:r>
          </a:p>
          <a:p>
            <a:pPr>
              <a:buFont typeface="Wingdings" pitchFamily="2" charset="2"/>
              <a:buNone/>
            </a:pPr>
            <a:r>
              <a:rPr lang="en-US" sz="1600" smtClean="0"/>
              <a:t>of the law.</a:t>
            </a:r>
          </a:p>
          <a:p>
            <a:pPr>
              <a:buFont typeface="Wingdings" pitchFamily="2" charset="2"/>
              <a:buNone/>
            </a:pPr>
            <a:r>
              <a:rPr lang="en-US" sz="1600" smtClean="0"/>
              <a:t>BP3: Marketers are responsible for whatever they intend as a means</a:t>
            </a:r>
          </a:p>
          <a:p>
            <a:pPr>
              <a:buFont typeface="Wingdings" pitchFamily="2" charset="2"/>
              <a:buNone/>
            </a:pPr>
            <a:r>
              <a:rPr lang="en-US" sz="1600" smtClean="0"/>
              <a:t>or ends as a marketing action.</a:t>
            </a:r>
          </a:p>
          <a:p>
            <a:pPr>
              <a:buFont typeface="Wingdings" pitchFamily="2" charset="2"/>
              <a:buNone/>
            </a:pPr>
            <a:r>
              <a:rPr lang="en-US" sz="1600" smtClean="0"/>
              <a:t>BP4: Marketing organizations should cultivate better (i.e. higher)</a:t>
            </a:r>
          </a:p>
          <a:p>
            <a:pPr>
              <a:buFont typeface="Wingdings" pitchFamily="2" charset="2"/>
              <a:buNone/>
            </a:pPr>
            <a:r>
              <a:rPr lang="en-US" sz="1600" smtClean="0"/>
              <a:t>moral imagination in their managers and employees.</a:t>
            </a:r>
          </a:p>
          <a:p>
            <a:pPr>
              <a:buFont typeface="Wingdings" pitchFamily="2" charset="2"/>
              <a:buNone/>
            </a:pPr>
            <a:r>
              <a:rPr lang="en-US" sz="1600" smtClean="0"/>
              <a:t>BP5: Marketers should articulate and embrace a core set of ethical</a:t>
            </a:r>
          </a:p>
          <a:p>
            <a:pPr>
              <a:buFont typeface="Wingdings" pitchFamily="2" charset="2"/>
              <a:buNone/>
            </a:pPr>
            <a:r>
              <a:rPr lang="en-US" sz="1600" smtClean="0"/>
              <a:t>principles.</a:t>
            </a:r>
          </a:p>
          <a:p>
            <a:pPr>
              <a:buFont typeface="Wingdings" pitchFamily="2" charset="2"/>
              <a:buNone/>
            </a:pPr>
            <a:r>
              <a:rPr lang="en-US" sz="1600" smtClean="0"/>
              <a:t>BP6: Adoption of a stakeholder orientation is essential to ethical</a:t>
            </a:r>
          </a:p>
          <a:p>
            <a:pPr>
              <a:buFont typeface="Wingdings" pitchFamily="2" charset="2"/>
              <a:buNone/>
            </a:pPr>
            <a:r>
              <a:rPr lang="en-US" sz="1600" smtClean="0"/>
              <a:t>marketing decisions.</a:t>
            </a:r>
          </a:p>
          <a:p>
            <a:pPr>
              <a:buFont typeface="Wingdings" pitchFamily="2" charset="2"/>
              <a:buNone/>
            </a:pPr>
            <a:r>
              <a:rPr lang="en-US" sz="1600" smtClean="0"/>
              <a:t>BP7: Marketing organizations ought to delineate an ethical decision </a:t>
            </a:r>
          </a:p>
          <a:p>
            <a:pPr>
              <a:buFont typeface="Wingdings" pitchFamily="2" charset="2"/>
              <a:buNone/>
            </a:pPr>
            <a:r>
              <a:rPr lang="en-US" sz="1600" smtClean="0"/>
              <a:t>Making protocol.</a:t>
            </a:r>
          </a:p>
        </p:txBody>
      </p:sp>
      <p:sp>
        <p:nvSpPr>
          <p:cNvPr id="20484"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45D9EEF-411D-40C1-A134-71D177775899}" type="slidenum">
              <a:rPr lang="en-US" smtClean="0"/>
              <a:pPr eaLnBrk="1" hangingPunct="1"/>
              <a:t>9</a:t>
            </a:fld>
            <a:endParaRPr lang="en-US" smtClean="0"/>
          </a:p>
        </p:txBody>
      </p:sp>
    </p:spTree>
  </p:cSld>
  <p:clrMapOvr>
    <a:masterClrMapping/>
  </p:clrMapOvr>
</p:sld>
</file>

<file path=ppt/theme/theme1.xml><?xml version="1.0" encoding="utf-8"?>
<a:theme xmlns:a="http://schemas.openxmlformats.org/drawingml/2006/main" name="Echo">
  <a:themeElements>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Ech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cho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Echo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Echo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Echo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ho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Echo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Echo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Echo</Template>
  <TotalTime>3114</TotalTime>
  <Words>735</Words>
  <Application>Microsoft Office PowerPoint</Application>
  <PresentationFormat>On-screen Show (4:3)</PresentationFormat>
  <Paragraphs>79</Paragraphs>
  <Slides>12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Wingdings</vt:lpstr>
      <vt:lpstr>Times New Roman</vt:lpstr>
      <vt:lpstr>Echo</vt:lpstr>
      <vt:lpstr>MKT 420  Contemporary Issues in Marketing</vt:lpstr>
      <vt:lpstr>PowerPoint Presentation</vt:lpstr>
      <vt:lpstr>Issues related to Marketing Ethics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Yasser Mahfooz</dc:creator>
  <cp:lastModifiedBy>User</cp:lastModifiedBy>
  <cp:revision>347</cp:revision>
  <cp:lastPrinted>2013-09-24T21:01:33Z</cp:lastPrinted>
  <dcterms:created xsi:type="dcterms:W3CDTF">2011-01-06T06:49:52Z</dcterms:created>
  <dcterms:modified xsi:type="dcterms:W3CDTF">2014-05-05T11:12:01Z</dcterms:modified>
</cp:coreProperties>
</file>