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320" r:id="rId3"/>
    <p:sldId id="331" r:id="rId4"/>
    <p:sldId id="334" r:id="rId5"/>
    <p:sldId id="335" r:id="rId6"/>
    <p:sldId id="323" r:id="rId7"/>
    <p:sldId id="325" r:id="rId8"/>
    <p:sldId id="322" r:id="rId9"/>
    <p:sldId id="326" r:id="rId10"/>
    <p:sldId id="327" r:id="rId11"/>
    <p:sldId id="342" r:id="rId12"/>
    <p:sldId id="328" r:id="rId13"/>
    <p:sldId id="339" r:id="rId14"/>
    <p:sldId id="341" r:id="rId15"/>
    <p:sldId id="317" r:id="rId16"/>
  </p:sldIdLst>
  <p:sldSz cx="9144000" cy="6858000" type="screen4x3"/>
  <p:notesSz cx="7302500" cy="9588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801" autoAdjust="0"/>
  </p:normalViewPr>
  <p:slideViewPr>
    <p:cSldViewPr>
      <p:cViewPr varScale="1">
        <p:scale>
          <a:sx n="99" d="100"/>
          <a:sy n="99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519" tIns="48259" rIns="96519" bIns="48259" numCol="1" anchor="t" anchorCtr="0" compatLnSpc="1">
            <a:prstTxWarp prst="textNoShape">
              <a:avLst/>
            </a:prstTxWarp>
          </a:bodyPr>
          <a:lstStyle>
            <a:lvl1pPr defTabSz="96520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7025" y="0"/>
            <a:ext cx="316388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519" tIns="48259" rIns="96519" bIns="48259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7488"/>
            <a:ext cx="316388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519" tIns="48259" rIns="96519" bIns="48259" numCol="1" anchor="b" anchorCtr="0" compatLnSpc="1">
            <a:prstTxWarp prst="textNoShape">
              <a:avLst/>
            </a:prstTxWarp>
          </a:bodyPr>
          <a:lstStyle>
            <a:lvl1pPr defTabSz="96520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7025" y="9107488"/>
            <a:ext cx="316388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519" tIns="48259" rIns="96519" bIns="48259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/>
            </a:lvl1pPr>
          </a:lstStyle>
          <a:p>
            <a:pPr>
              <a:defRPr/>
            </a:pPr>
            <a:fld id="{77245430-CFBE-429C-93E5-83858F524E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016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519" tIns="48259" rIns="96519" bIns="48259" numCol="1" anchor="t" anchorCtr="0" compatLnSpc="1">
            <a:prstTxWarp prst="textNoShape">
              <a:avLst/>
            </a:prstTxWarp>
          </a:bodyPr>
          <a:lstStyle>
            <a:lvl1pPr defTabSz="96520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7025" y="0"/>
            <a:ext cx="316388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519" tIns="48259" rIns="96519" bIns="48259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54538"/>
            <a:ext cx="584200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519" tIns="48259" rIns="96519" bIns="48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7488"/>
            <a:ext cx="316388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519" tIns="48259" rIns="96519" bIns="48259" numCol="1" anchor="b" anchorCtr="0" compatLnSpc="1">
            <a:prstTxWarp prst="textNoShape">
              <a:avLst/>
            </a:prstTxWarp>
          </a:bodyPr>
          <a:lstStyle>
            <a:lvl1pPr defTabSz="96520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7025" y="9107488"/>
            <a:ext cx="316388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519" tIns="48259" rIns="96519" bIns="48259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/>
            </a:lvl1pPr>
          </a:lstStyle>
          <a:p>
            <a:pPr>
              <a:defRPr/>
            </a:pPr>
            <a:fld id="{76C03AD9-4303-41C9-A6AC-50B1079B88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430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A8C3975-E2B1-49C4-95DF-C3321529E7CF}" type="slidenum">
              <a:rPr lang="en-GB" smtClean="0"/>
              <a:pPr eaLnBrk="1" hangingPunct="1"/>
              <a:t>1</a:t>
            </a:fld>
            <a:endParaRPr lang="en-GB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marL="361950" indent="-361950" eaLnBrk="1" hangingPunct="1">
              <a:lnSpc>
                <a:spcPct val="90000"/>
              </a:lnSpc>
              <a:defRPr/>
            </a:pP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Malinowski (1944)</a:t>
            </a:r>
            <a:endParaRPr lang="en-US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DE91B5D-8FB2-47DA-A821-699BCB007A99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Malinowski (1944)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52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571DD02-1155-4F07-9A1F-5C29420A20FF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sz="2400">
              <a:latin typeface="Times New Roman" pitchFamily="18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sz="2400">
              <a:latin typeface="Times New Roman" pitchFamily="18" charset="0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sz="2400">
              <a:latin typeface="Times New Roman" pitchFamily="18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8505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5C003-6667-40AA-BF85-D4469ADB1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51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09FBD-C5E1-46EA-A3F3-56A19C4B6D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6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BD1CF-D58B-4A0C-881F-B06245220B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1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D1B6F-049D-409D-9216-4754AFE74B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55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710AC-05C6-4937-AF30-055E57290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980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1AE2E-4625-4F58-BE90-49CF9427B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0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D2B42-46EC-4C7C-8B2F-B982A6A75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0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1C6FC-18EB-49F6-8802-9F27D1C58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25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8AD06-2C28-43C0-BD8C-95CA979191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31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380288" y="6248400"/>
            <a:ext cx="1295400" cy="45720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7B9DFF3A-8DF6-4B9A-817C-5ACA321722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656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25484-E904-4233-A28E-4C57E3A32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7413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D76F472-6606-42B3-B4EC-BE8801E8F9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sz="2400">
              <a:latin typeface="Times New Roman" pitchFamily="18" charset="0"/>
            </a:endParaRPr>
          </a:p>
        </p:txBody>
      </p:sp>
      <p:sp>
        <p:nvSpPr>
          <p:cNvPr id="1032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sz="2400">
              <a:latin typeface="Times New Roman" pitchFamily="18" charset="0"/>
            </a:endParaRPr>
          </a:p>
        </p:txBody>
      </p:sp>
      <p:sp>
        <p:nvSpPr>
          <p:cNvPr id="1033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59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MKT 420 </a:t>
            </a:r>
            <a:br>
              <a:rPr lang="en-US" sz="3600" smtClean="0"/>
            </a:br>
            <a:r>
              <a:rPr lang="en-US" sz="3600" smtClean="0"/>
              <a:t>Contemporary Issues in Marketing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Chapter 8	</a:t>
            </a:r>
          </a:p>
          <a:p>
            <a:pPr eaLnBrk="1" hangingPunct="1"/>
            <a:r>
              <a:rPr lang="en-GB" smtClean="0"/>
              <a:t>Marketing across Cultures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4. Symbolic and Sacred Productions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Religious </a:t>
            </a:r>
            <a:r>
              <a:rPr lang="en-US" sz="2800" dirty="0"/>
              <a:t>beliefs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Life after </a:t>
            </a:r>
            <a:r>
              <a:rPr lang="en-US" sz="2800" dirty="0" smtClean="0"/>
              <a:t>death</a:t>
            </a:r>
            <a:endParaRPr lang="en-US" sz="2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Symbol conveys more than the object </a:t>
            </a:r>
          </a:p>
          <a:p>
            <a:pPr lvl="1" indent="-398463" eaLnBrk="1" hangingPunct="1">
              <a:lnSpc>
                <a:spcPct val="90000"/>
              </a:lnSpc>
              <a:defRPr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(e.g., road signs, wedding rings, skull and crossbones)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Symbolic meaning in many things</a:t>
            </a:r>
          </a:p>
          <a:p>
            <a:pPr lvl="1" indent="-398463" eaLnBrk="1" hangingPunct="1">
              <a:lnSpc>
                <a:spcPct val="90000"/>
              </a:lnSpc>
              <a:defRPr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(e.g.,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color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, shape, labels, brands, numbers)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/>
              <a:t>Quick understanding</a:t>
            </a:r>
            <a:endParaRPr lang="en-AU" sz="2800" dirty="0"/>
          </a:p>
          <a:p>
            <a:pPr>
              <a:defRPr/>
            </a:pPr>
            <a:endParaRPr lang="en-US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DE19EE0-1A80-4FD3-AA9F-52986BA544CA}" type="slidenum">
              <a:rPr lang="en-US" smtClean="0"/>
              <a:pPr eaLnBrk="1" hangingPunct="1"/>
              <a:t>10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58788" y="4652963"/>
            <a:ext cx="49180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IN" sz="1200" kern="0" dirty="0">
                <a:solidFill>
                  <a:sysClr val="windowText" lastClr="000000"/>
                </a:solidFill>
              </a:rPr>
              <a:t>An </a:t>
            </a:r>
            <a:r>
              <a:rPr lang="en-IN" sz="1200" kern="0" dirty="0">
                <a:solidFill>
                  <a:sysClr val="windowText" lastClr="000000"/>
                </a:solidFill>
              </a:rPr>
              <a:t>example of diverging symbolic interpretations</a:t>
            </a:r>
          </a:p>
        </p:txBody>
      </p:sp>
      <p:pic>
        <p:nvPicPr>
          <p:cNvPr id="22531" name="Picture 3" descr="R:\Graphics\Powerpoint\PE_UK\PE400-Usunier\Final files\GIF\ch09\M09NF0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2133600"/>
            <a:ext cx="82264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Interpreting Symbols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>
              <a:lnSpc>
                <a:spcPct val="80000"/>
              </a:lnSpc>
            </a:pPr>
            <a:r>
              <a:rPr lang="en-AU" sz="2800" smtClean="0"/>
              <a:t>7 is bad luck in Kenya.</a:t>
            </a:r>
          </a:p>
          <a:p>
            <a:pPr marL="361950" indent="-361950">
              <a:lnSpc>
                <a:spcPct val="80000"/>
              </a:lnSpc>
            </a:pPr>
            <a:r>
              <a:rPr lang="en-AU" sz="2800" smtClean="0"/>
              <a:t>7 is good luck in the Czech Republic.</a:t>
            </a:r>
          </a:p>
          <a:p>
            <a:pPr marL="361950" indent="-361950">
              <a:lnSpc>
                <a:spcPct val="80000"/>
              </a:lnSpc>
            </a:pPr>
            <a:r>
              <a:rPr lang="en-AU" sz="2800" smtClean="0"/>
              <a:t>7 is magical in Africa.</a:t>
            </a:r>
          </a:p>
          <a:p>
            <a:pPr marL="361950" indent="-361950">
              <a:lnSpc>
                <a:spcPct val="80000"/>
              </a:lnSpc>
            </a:pPr>
            <a:r>
              <a:rPr lang="en-AU" sz="2800" smtClean="0"/>
              <a:t>10 is bad luck in Korea.</a:t>
            </a:r>
          </a:p>
          <a:p>
            <a:pPr marL="361950" indent="-361950">
              <a:lnSpc>
                <a:spcPct val="80000"/>
              </a:lnSpc>
            </a:pPr>
            <a:r>
              <a:rPr lang="en-AU" sz="2800" smtClean="0"/>
              <a:t>4 is related to death in Japan.</a:t>
            </a:r>
          </a:p>
          <a:p>
            <a:pPr marL="361950" indent="-361950">
              <a:lnSpc>
                <a:spcPct val="80000"/>
              </a:lnSpc>
            </a:pPr>
            <a:r>
              <a:rPr lang="en-AU" sz="2800" smtClean="0"/>
              <a:t>Red represents witchcraft and death in many African countries, but is a positive in Denmark.</a:t>
            </a:r>
          </a:p>
          <a:p>
            <a:pPr marL="361950" indent="-361950">
              <a:lnSpc>
                <a:spcPct val="80000"/>
              </a:lnSpc>
            </a:pPr>
            <a:r>
              <a:rPr lang="en-AU" sz="2800" smtClean="0"/>
              <a:t>Avoid triangular shapes in Hong Kong, Korea and Taiwan. It is a negative shape.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B3BF55A-B128-4461-AFA7-C29071F1D7CF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92275" y="6308725"/>
            <a:ext cx="3671888" cy="306388"/>
          </a:xfrm>
          <a:prstGeom prst="rect">
            <a:avLst/>
          </a:prstGeom>
          <a:noFill/>
          <a:ln>
            <a:noFill/>
          </a:ln>
          <a:ex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AU" sz="1400" dirty="0"/>
              <a:t>Source: </a:t>
            </a:r>
            <a:r>
              <a:rPr lang="en-AU" sz="1400" i="1" dirty="0">
                <a:solidFill>
                  <a:schemeClr val="accent5">
                    <a:lumMod val="50000"/>
                  </a:schemeClr>
                </a:solidFill>
              </a:rPr>
              <a:t>Business America, </a:t>
            </a:r>
            <a:r>
              <a:rPr lang="en-AU" sz="1400" dirty="0">
                <a:solidFill>
                  <a:schemeClr val="accent5">
                    <a:lumMod val="50000"/>
                  </a:schemeClr>
                </a:solidFill>
              </a:rPr>
              <a:t>July 12, 1993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57200" y="914400"/>
            <a:ext cx="838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AU" sz="2400">
              <a:latin typeface="Times New Roman" pitchFamily="18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762000" y="193675"/>
            <a:ext cx="8416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AU" sz="1600">
              <a:latin typeface="Times New Roman" pitchFamily="18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911350" y="6308725"/>
            <a:ext cx="30591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1200"/>
              <a:t>Source: Copeland and Griggs, 1986, p. 63</a:t>
            </a:r>
            <a:endParaRPr lang="fr-FR" sz="1200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3600" smtClean="0"/>
              <a:t>Symbolism: I</a:t>
            </a:r>
            <a:r>
              <a:rPr lang="en-US" sz="3600" smtClean="0"/>
              <a:t>n every culture, things, numbers, even smells have meanings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idx="1"/>
          </p:nvPr>
        </p:nvSpPr>
        <p:spPr>
          <a:xfrm>
            <a:off x="1524000" y="1905000"/>
            <a:ext cx="3695700" cy="4114800"/>
          </a:xfrm>
        </p:spPr>
        <p:txBody>
          <a:bodyPr/>
          <a:lstStyle/>
          <a:p>
            <a:pPr eaLnBrk="1" hangingPunct="1"/>
            <a:r>
              <a:rPr lang="en-US" sz="1800" b="1" smtClean="0"/>
              <a:t>Black is not universal for mourning</a:t>
            </a:r>
          </a:p>
          <a:p>
            <a:pPr marL="733425" lvl="1" indent="-371475" eaLnBrk="1" hangingPunct="1"/>
            <a:r>
              <a:rPr lang="en-US" sz="1600" b="1" smtClean="0"/>
              <a:t>In many Asian countries it is white</a:t>
            </a:r>
          </a:p>
          <a:p>
            <a:pPr marL="733425" lvl="1" indent="-371475" eaLnBrk="1" hangingPunct="1"/>
            <a:r>
              <a:rPr lang="en-US" sz="1600" b="1" smtClean="0"/>
              <a:t>Brazil it is purple	</a:t>
            </a:r>
          </a:p>
          <a:p>
            <a:pPr marL="733425" lvl="1" indent="-371475" eaLnBrk="1" hangingPunct="1"/>
            <a:r>
              <a:rPr lang="en-US" sz="1600" b="1" smtClean="0"/>
              <a:t>Mexico yellow </a:t>
            </a:r>
          </a:p>
          <a:p>
            <a:pPr marL="733425" lvl="1" indent="-371475" eaLnBrk="1" hangingPunct="1"/>
            <a:r>
              <a:rPr lang="en-US" sz="1600" b="1" smtClean="0"/>
              <a:t>Ivory Coast dark red</a:t>
            </a:r>
          </a:p>
          <a:p>
            <a:pPr eaLnBrk="1" hangingPunct="1"/>
            <a:r>
              <a:rPr lang="en-US" sz="1800" b="1" smtClean="0"/>
              <a:t>Red suggests good fortune in China </a:t>
            </a:r>
          </a:p>
          <a:p>
            <a:pPr marL="733425" lvl="1" indent="-371475" eaLnBrk="1" hangingPunct="1"/>
            <a:r>
              <a:rPr lang="en-US" sz="1600" b="1" smtClean="0"/>
              <a:t>Death in Turkey</a:t>
            </a:r>
          </a:p>
          <a:p>
            <a:pPr eaLnBrk="1" hangingPunct="1"/>
            <a:r>
              <a:rPr lang="en-US" sz="1800" smtClean="0"/>
              <a:t>Blue is the most masculine in USA </a:t>
            </a:r>
          </a:p>
          <a:p>
            <a:pPr marL="733425" lvl="1" indent="-371475" eaLnBrk="1" hangingPunct="1"/>
            <a:r>
              <a:rPr lang="en-US" sz="1600" smtClean="0"/>
              <a:t>Red is in the United Kingdom or France</a:t>
            </a: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105400" y="1763713"/>
            <a:ext cx="4038600" cy="4591050"/>
          </a:xfrm>
        </p:spPr>
        <p:txBody>
          <a:bodyPr/>
          <a:lstStyle/>
          <a:p>
            <a:pPr eaLnBrk="1" hangingPunct="1"/>
            <a:r>
              <a:rPr lang="en-US" sz="1800" b="1" smtClean="0"/>
              <a:t>Pink is  the most feminine in USA</a:t>
            </a:r>
          </a:p>
          <a:p>
            <a:pPr marL="733425" lvl="1" indent="-371475" eaLnBrk="1" hangingPunct="1"/>
            <a:r>
              <a:rPr lang="en-US" sz="1600" b="1" smtClean="0"/>
              <a:t>Yellow is more feminine in many other parts of the world</a:t>
            </a:r>
          </a:p>
          <a:p>
            <a:pPr eaLnBrk="1" hangingPunct="1"/>
            <a:r>
              <a:rPr lang="en-US" sz="1800" smtClean="0"/>
              <a:t>A candy wrapped in blue or green is probably a mint in the USA</a:t>
            </a:r>
          </a:p>
          <a:p>
            <a:pPr marL="733425" lvl="1" indent="-371475" eaLnBrk="1" hangingPunct="1"/>
            <a:r>
              <a:rPr lang="en-US" sz="1600" smtClean="0"/>
              <a:t>In Africa it would be wrapped in red, in west it is for cinnamon.</a:t>
            </a:r>
          </a:p>
          <a:p>
            <a:pPr eaLnBrk="1" hangingPunct="1"/>
            <a:r>
              <a:rPr lang="en-US" sz="1800" smtClean="0"/>
              <a:t>Lemon scent suggests freshness in the USA</a:t>
            </a:r>
          </a:p>
          <a:p>
            <a:pPr marL="733425" lvl="1" indent="-371475" eaLnBrk="1" hangingPunct="1"/>
            <a:r>
              <a:rPr lang="en-US" sz="1600" smtClean="0"/>
              <a:t>It is associated with illness in the Philippines </a:t>
            </a:r>
          </a:p>
          <a:p>
            <a:pPr eaLnBrk="1" hangingPunct="1"/>
            <a:r>
              <a:rPr lang="en-US" sz="1800" b="1" smtClean="0"/>
              <a:t>An owl is bad luck in India, like a black cat in West</a:t>
            </a:r>
          </a:p>
          <a:p>
            <a:pPr marL="733425" lvl="1" indent="-371475" eaLnBrk="1" hangingPunct="1"/>
            <a:r>
              <a:rPr lang="en-US" sz="1600" b="1" smtClean="0"/>
              <a:t>In Japan a fox is associated with witches</a:t>
            </a:r>
          </a:p>
          <a:p>
            <a:pPr eaLnBrk="1" hangingPunct="1"/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0" hangingPunct="0"/>
            <a:endParaRPr lang="en-US" sz="4400" b="1" i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28600" y="2027238"/>
            <a:ext cx="500221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2400" b="1">
              <a:latin typeface="Times New Roman" pitchFamily="18" charset="0"/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z="3600" smtClean="0"/>
              <a:t>McDonald’s in Israel: </a:t>
            </a:r>
            <a:br>
              <a:rPr lang="en-AU" sz="3600" smtClean="0"/>
            </a:br>
            <a:r>
              <a:rPr lang="en-AU" sz="3600" smtClean="0"/>
              <a:t>an example of key nothing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71475" indent="-371475" eaLnBrk="1" hangingPunct="1">
              <a:lnSpc>
                <a:spcPct val="80000"/>
              </a:lnSpc>
              <a:defRPr/>
            </a:pPr>
            <a:r>
              <a:rPr lang="en-AU" dirty="0" smtClean="0"/>
              <a:t>Ad showed a slice of cheese that was in direct contact with meat </a:t>
            </a:r>
          </a:p>
          <a:p>
            <a:pPr marL="723900" lvl="1" indent="-388938" eaLnBrk="1" hangingPunct="1">
              <a:lnSpc>
                <a:spcPct val="80000"/>
              </a:lnSpc>
              <a:defRPr/>
            </a:pPr>
            <a:r>
              <a:rPr lang="en-AU" dirty="0" smtClean="0"/>
              <a:t>Contrary to Jewish religious prescriptions </a:t>
            </a:r>
          </a:p>
          <a:p>
            <a:pPr marL="1095375" lvl="2" indent="-371475" eaLnBrk="1" hangingPunct="1">
              <a:lnSpc>
                <a:spcPct val="80000"/>
              </a:lnSpc>
              <a:defRPr/>
            </a:pPr>
            <a:r>
              <a:rPr lang="en-AU" sz="2600" dirty="0" smtClean="0"/>
              <a:t>milk-based products should be separated from meat-based food</a:t>
            </a:r>
          </a:p>
          <a:p>
            <a:pPr marL="371475" indent="-371475" eaLnBrk="1" hangingPunct="1">
              <a:lnSpc>
                <a:spcPct val="80000"/>
              </a:lnSpc>
              <a:defRPr/>
            </a:pPr>
            <a:r>
              <a:rPr lang="en-AU" dirty="0" smtClean="0"/>
              <a:t>Following massive consumer complaints, McDonald’s withdrew the ad and to change the campaign.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A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Summary and Discussions</a:t>
            </a:r>
          </a:p>
        </p:txBody>
      </p:sp>
      <p:sp>
        <p:nvSpPr>
          <p:cNvPr id="2662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E608B00-E228-43C3-B8CA-496DDD738C03}" type="slidenum">
              <a:rPr lang="en-US" smtClean="0"/>
              <a:pPr eaLnBrk="1" hangingPunct="1"/>
              <a:t>15</a:t>
            </a:fld>
            <a:endParaRPr lang="en-US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Culture?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50" charset="0"/>
              <a:buChar char="n"/>
              <a:defRPr/>
            </a:pPr>
            <a:r>
              <a:rPr lang="en-GB" sz="2800" dirty="0" smtClean="0"/>
              <a:t>Link </a:t>
            </a:r>
            <a:r>
              <a:rPr lang="en-GB" sz="2800" dirty="0"/>
              <a:t>between individuals and societies:</a:t>
            </a:r>
            <a:r>
              <a:rPr lang="en-GB" sz="2400" dirty="0"/>
              <a:t> </a:t>
            </a:r>
          </a:p>
          <a:p>
            <a:pPr lvl="1" indent="-390525" eaLnBrk="1" hangingPunct="1">
              <a:lnSpc>
                <a:spcPct val="80000"/>
              </a:lnSpc>
              <a:buFont typeface="Wingdings" pitchFamily="50" charset="0"/>
              <a:buChar char="¨"/>
              <a:defRPr/>
            </a:pPr>
            <a:r>
              <a:rPr lang="en-GB" sz="2400" dirty="0"/>
              <a:t>Learned </a:t>
            </a:r>
            <a:r>
              <a:rPr lang="en-GB" sz="2400" dirty="0" err="1" smtClean="0"/>
              <a:t>behavior</a:t>
            </a:r>
            <a:r>
              <a:rPr lang="en-GB" sz="2400" dirty="0" smtClean="0"/>
              <a:t> </a:t>
            </a:r>
            <a:r>
              <a:rPr lang="en-GB" sz="2400" dirty="0"/>
              <a:t>and results of </a:t>
            </a:r>
            <a:r>
              <a:rPr lang="en-GB" sz="2400" dirty="0" err="1" smtClean="0"/>
              <a:t>behavior</a:t>
            </a:r>
            <a:r>
              <a:rPr lang="en-GB" sz="2400" dirty="0" smtClean="0"/>
              <a:t> </a:t>
            </a:r>
            <a:r>
              <a:rPr lang="en-GB" sz="2400" dirty="0"/>
              <a:t>shared and transmitted by the members of a particular society</a:t>
            </a:r>
            <a:r>
              <a:rPr lang="en-GB" sz="2400" dirty="0" smtClean="0"/>
              <a:t>. (Linton, 1945)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50" charset="0"/>
              <a:buChar char="n"/>
              <a:defRPr/>
            </a:pPr>
            <a:r>
              <a:rPr lang="en-GB" sz="2800" dirty="0"/>
              <a:t>Useful to, but not a characteristic of, individuals:</a:t>
            </a:r>
          </a:p>
          <a:p>
            <a:pPr lvl="1" indent="-390525" eaLnBrk="1" hangingPunct="1">
              <a:lnSpc>
                <a:spcPct val="80000"/>
              </a:lnSpc>
              <a:buFont typeface="Wingdings" pitchFamily="50" charset="0"/>
              <a:buChar char="¨"/>
              <a:defRPr/>
            </a:pPr>
            <a:r>
              <a:rPr lang="en-GB" sz="2400" dirty="0"/>
              <a:t>Culture is a set of beliefs or standards (control mechanisms), shared by a group of people, which help the individual decide what is, what can be, how to feel, what to do and how to go about doing it</a:t>
            </a:r>
            <a:r>
              <a:rPr lang="en-GB" sz="2400" dirty="0" smtClean="0"/>
              <a:t>. (</a:t>
            </a:r>
            <a:r>
              <a:rPr lang="en-GB" sz="2400" dirty="0" err="1" smtClean="0"/>
              <a:t>Goodenough</a:t>
            </a:r>
            <a:r>
              <a:rPr lang="en-GB" sz="2400" dirty="0" smtClean="0"/>
              <a:t>, 1971)</a:t>
            </a:r>
          </a:p>
          <a:p>
            <a:pPr lvl="1" indent="-390525" eaLnBrk="1" hangingPunct="1">
              <a:lnSpc>
                <a:spcPct val="80000"/>
              </a:lnSpc>
              <a:buFont typeface="Wingdings" pitchFamily="50" charset="0"/>
              <a:buChar char="¨"/>
              <a:defRPr/>
            </a:pPr>
            <a:endParaRPr lang="en-US" sz="3200" dirty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8EB1984-5D54-420D-A0FF-F5C62F8CB639}" type="slidenum">
              <a:rPr lang="en-US" smtClean="0"/>
              <a:pPr eaLnBrk="1" hangingPunct="1"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 of Culture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2FCA4DE-7E33-478B-9315-24775D05A496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pic>
        <p:nvPicPr>
          <p:cNvPr id="14340" name="Picture 5" descr="\\172.16.3.215\data4\Graphics\Powerpoint\PE_UK\PE400-Usunier\Final files\GIF\ch01\M01NF0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4" t="3807" r="12473" b="3412"/>
          <a:stretch>
            <a:fillRect/>
          </a:stretch>
        </p:blipFill>
        <p:spPr bwMode="auto">
          <a:xfrm>
            <a:off x="1547813" y="1450975"/>
            <a:ext cx="678180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What use is culture?</a:t>
            </a:r>
            <a:endParaRPr lang="en-US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Provides a set of beliefs and standards</a:t>
            </a:r>
          </a:p>
          <a:p>
            <a:pPr lvl="1" indent="-398463" eaLnBrk="1" hangingPunct="1">
              <a:lnSpc>
                <a:spcPct val="90000"/>
              </a:lnSpc>
            </a:pPr>
            <a:r>
              <a:rPr lang="en-US" sz="2400" smtClean="0"/>
              <a:t>What to do and how to do it correctly</a:t>
            </a:r>
          </a:p>
          <a:p>
            <a:pPr lvl="2" indent="-392113" eaLnBrk="1" hangingPunct="1">
              <a:lnSpc>
                <a:spcPct val="90000"/>
              </a:lnSpc>
            </a:pPr>
            <a:r>
              <a:rPr lang="en-US" sz="2000" smtClean="0"/>
              <a:t>What is palatable, admissible, ethical, magical, religious, hygienic, quality, etc.</a:t>
            </a:r>
          </a:p>
          <a:p>
            <a:pPr lvl="2" indent="-392113" eaLnBrk="1" hangingPunct="1">
              <a:lnSpc>
                <a:spcPct val="90000"/>
              </a:lnSpc>
            </a:pPr>
            <a:r>
              <a:rPr lang="en-US" sz="2000" smtClean="0"/>
              <a:t>When it is time to sleep, to eat, to work, etc.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Mindsets or mental maps guide behavior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Prejudices and stereotypes: what, why and how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Ethnocentric behaviors.</a:t>
            </a:r>
          </a:p>
          <a:p>
            <a:endParaRPr lang="en-US" sz="280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296F7AD-8EB9-41D4-AF71-485FE122FD06}" type="slidenum">
              <a:rPr lang="en-US" smtClean="0"/>
              <a:pPr eaLnBrk="1" hangingPunct="1"/>
              <a:t>4</a:t>
            </a:fld>
            <a:endParaRPr lang="en-US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Functions</a:t>
            </a:r>
            <a:r>
              <a:rPr lang="fr-FR" sz="4400" smtClean="0"/>
              <a:t> of culture</a:t>
            </a:r>
            <a:endParaRPr 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 eaLnBrk="1" hangingPunct="1">
              <a:lnSpc>
                <a:spcPct val="80000"/>
              </a:lnSpc>
              <a:buClr>
                <a:srgbClr val="00007D"/>
              </a:buClr>
              <a:buSzPct val="90000"/>
            </a:pPr>
            <a:r>
              <a:rPr lang="en-US" sz="2800" smtClean="0"/>
              <a:t>Communication codes</a:t>
            </a:r>
          </a:p>
          <a:p>
            <a:pPr marL="361950" indent="-361950" eaLnBrk="1" hangingPunct="1">
              <a:lnSpc>
                <a:spcPct val="80000"/>
              </a:lnSpc>
              <a:buClr>
                <a:srgbClr val="00007D"/>
              </a:buClr>
              <a:buSzPct val="90000"/>
            </a:pPr>
            <a:r>
              <a:rPr lang="en-US" sz="2800" smtClean="0"/>
              <a:t>Long-term survival</a:t>
            </a:r>
          </a:p>
          <a:p>
            <a:pPr marL="361950" indent="-361950" eaLnBrk="1" hangingPunct="1">
              <a:lnSpc>
                <a:spcPct val="80000"/>
              </a:lnSpc>
              <a:buClr>
                <a:srgbClr val="00007D"/>
              </a:buClr>
              <a:buSzPct val="90000"/>
            </a:pPr>
            <a:r>
              <a:rPr lang="en-US" sz="2800" smtClean="0"/>
              <a:t>Synchronization of behaviors </a:t>
            </a:r>
          </a:p>
          <a:p>
            <a:pPr lvl="1" indent="-398463" eaLnBrk="1" hangingPunct="1">
              <a:lnSpc>
                <a:spcPct val="80000"/>
              </a:lnSpc>
              <a:buClr>
                <a:srgbClr val="00007D"/>
              </a:buClr>
              <a:buSzPct val="90000"/>
            </a:pPr>
            <a:r>
              <a:rPr lang="en-US" sz="2600" smtClean="0"/>
              <a:t>explicit – implicit</a:t>
            </a:r>
          </a:p>
          <a:p>
            <a:pPr marL="361950" indent="-361950" eaLnBrk="1" hangingPunct="1">
              <a:lnSpc>
                <a:spcPct val="80000"/>
              </a:lnSpc>
              <a:buClr>
                <a:srgbClr val="00007D"/>
              </a:buClr>
              <a:buSzPct val="90000"/>
            </a:pPr>
            <a:r>
              <a:rPr lang="en-US" sz="2800" smtClean="0"/>
              <a:t>‘Best way’ for doing or </a:t>
            </a:r>
            <a:r>
              <a:rPr lang="en-US" sz="2800" b="1" u="sng" smtClean="0"/>
              <a:t>not </a:t>
            </a:r>
            <a:r>
              <a:rPr lang="en-US" sz="2800" smtClean="0"/>
              <a:t>doing things (‘pools of knowledge’)</a:t>
            </a:r>
          </a:p>
          <a:p>
            <a:pPr marL="361950" indent="-361950" eaLnBrk="1" hangingPunct="1">
              <a:lnSpc>
                <a:spcPct val="80000"/>
              </a:lnSpc>
              <a:buClr>
                <a:srgbClr val="00007D"/>
              </a:buClr>
              <a:buSzPct val="90000"/>
            </a:pPr>
            <a:r>
              <a:rPr lang="en-US" sz="2800" smtClean="0"/>
              <a:t>Identity (ingroups versus outgroups)</a:t>
            </a:r>
          </a:p>
          <a:p>
            <a:pPr marL="361950" indent="-361950" eaLnBrk="1" hangingPunct="1">
              <a:lnSpc>
                <a:spcPct val="80000"/>
              </a:lnSpc>
              <a:buClr>
                <a:srgbClr val="00007D"/>
              </a:buClr>
              <a:buSzPct val="90000"/>
            </a:pPr>
            <a:r>
              <a:rPr lang="en-US" sz="2800" smtClean="0"/>
              <a:t>Vision of the world (</a:t>
            </a:r>
            <a:r>
              <a:rPr lang="en-US" sz="2800" i="1" smtClean="0"/>
              <a:t>Weltanschauung</a:t>
            </a:r>
            <a:r>
              <a:rPr lang="en-US" sz="2800" smtClean="0"/>
              <a:t>) </a:t>
            </a:r>
          </a:p>
          <a:p>
            <a:pPr lvl="1" indent="-398463" eaLnBrk="1" hangingPunct="1">
              <a:lnSpc>
                <a:spcPct val="80000"/>
              </a:lnSpc>
              <a:buClr>
                <a:srgbClr val="660066"/>
              </a:buClr>
              <a:buSzPct val="90000"/>
            </a:pPr>
            <a:r>
              <a:rPr lang="en-US" sz="2600" smtClean="0"/>
              <a:t>strongly related to deep-seated assumptions in particular languages.</a:t>
            </a:r>
            <a:endParaRPr lang="en-AU" sz="260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2933293-AD31-4A3D-B836-BA749BEB5951}" type="slidenum">
              <a:rPr lang="en-US" smtClean="0"/>
              <a:pPr eaLnBrk="1" hangingPunct="1"/>
              <a:t>5</a:t>
            </a:fld>
            <a:endParaRPr lang="en-US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Elements of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3200" dirty="0"/>
              <a:t>Language and communication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3200" dirty="0" smtClean="0"/>
              <a:t>Organization of people based on Institutions </a:t>
            </a:r>
            <a:endParaRPr lang="en-US" sz="3200" dirty="0"/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3200" dirty="0"/>
              <a:t>Material productions</a:t>
            </a:r>
          </a:p>
          <a:p>
            <a:pPr marL="514350" indent="-51435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3200" dirty="0"/>
              <a:t>Symbolic </a:t>
            </a:r>
            <a:r>
              <a:rPr lang="en-US" sz="3200" dirty="0" smtClean="0"/>
              <a:t>and sacred productions</a:t>
            </a:r>
            <a:endParaRPr lang="en-US" sz="32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1FFC7F3-3C17-4F3B-8137-E1EA7B05D8DA}" type="slidenum">
              <a:rPr lang="en-US" smtClean="0"/>
              <a:pPr eaLnBrk="1" hangingPunct="1"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1. Language and Communication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Primary mechanism to convey and share information</a:t>
            </a:r>
          </a:p>
          <a:p>
            <a:pPr eaLnBrk="1" hangingPunct="1"/>
            <a:r>
              <a:rPr lang="en-US" sz="2800" smtClean="0"/>
              <a:t>Includes both explicit and implicit elements</a:t>
            </a:r>
          </a:p>
          <a:p>
            <a:pPr eaLnBrk="1" hangingPunct="1"/>
            <a:r>
              <a:rPr lang="en-US" sz="2800" smtClean="0"/>
              <a:t>Approximately 6000 languages.</a:t>
            </a:r>
          </a:p>
          <a:p>
            <a:pPr lvl="1" indent="-417513" eaLnBrk="1" hangingPunct="1"/>
            <a:r>
              <a:rPr lang="en-US" sz="2600" smtClean="0"/>
              <a:t>389 are spoken by more than 1 million people.</a:t>
            </a:r>
          </a:p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0BB1694-BF85-4060-993D-FE42EFA84BCC}" type="slidenum">
              <a:rPr lang="en-US" smtClean="0"/>
              <a:pPr eaLnBrk="1" hangingPunct="1"/>
              <a:t>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2. Organization of people based on Institutions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defTabSz="496888" eaLnBrk="1" hangingPunct="1">
              <a:lnSpc>
                <a:spcPct val="90000"/>
              </a:lnSpc>
              <a:defRPr/>
            </a:pPr>
            <a:r>
              <a:rPr lang="en-US" sz="2400" dirty="0"/>
              <a:t>	</a:t>
            </a:r>
            <a:r>
              <a:rPr lang="en-US" sz="2800" dirty="0"/>
              <a:t>Territoriality</a:t>
            </a:r>
            <a:r>
              <a:rPr lang="en-US" sz="2400" dirty="0"/>
              <a:t> (e.g. </a:t>
            </a:r>
            <a:r>
              <a:rPr lang="en-US" sz="2400" dirty="0" smtClean="0"/>
              <a:t>neighborhoods</a:t>
            </a:r>
            <a:r>
              <a:rPr lang="en-US" sz="2400" dirty="0"/>
              <a:t>)</a:t>
            </a:r>
          </a:p>
          <a:p>
            <a:pPr marL="0" indent="0" defTabSz="496888" eaLnBrk="1" hangingPunct="1">
              <a:lnSpc>
                <a:spcPct val="90000"/>
              </a:lnSpc>
              <a:defRPr/>
            </a:pPr>
            <a:r>
              <a:rPr lang="en-US" sz="2400" dirty="0"/>
              <a:t> 	</a:t>
            </a:r>
            <a:r>
              <a:rPr lang="en-US" sz="2800" dirty="0"/>
              <a:t>Physiological</a:t>
            </a:r>
            <a:r>
              <a:rPr lang="en-US" sz="2400" dirty="0"/>
              <a:t> (e.g. </a:t>
            </a:r>
            <a:r>
              <a:rPr lang="en-US" sz="2400" dirty="0" smtClean="0"/>
              <a:t>gender, </a:t>
            </a:r>
            <a:r>
              <a:rPr lang="en-US" sz="2400" dirty="0"/>
              <a:t>age)</a:t>
            </a:r>
          </a:p>
          <a:p>
            <a:pPr marL="0" indent="0" defTabSz="496888" eaLnBrk="1" hangingPunct="1">
              <a:lnSpc>
                <a:spcPct val="90000"/>
              </a:lnSpc>
              <a:defRPr/>
            </a:pPr>
            <a:r>
              <a:rPr lang="en-US" sz="2400" dirty="0"/>
              <a:t> 	</a:t>
            </a:r>
            <a:r>
              <a:rPr lang="en-US" sz="2800" dirty="0"/>
              <a:t>Spontaneous</a:t>
            </a:r>
            <a:r>
              <a:rPr lang="en-US" sz="2400" dirty="0"/>
              <a:t> (e.g. common interests/goals)</a:t>
            </a:r>
          </a:p>
          <a:p>
            <a:pPr marL="0" indent="0" defTabSz="496888" eaLnBrk="1" hangingPunct="1">
              <a:lnSpc>
                <a:spcPct val="90000"/>
              </a:lnSpc>
              <a:defRPr/>
            </a:pPr>
            <a:r>
              <a:rPr lang="en-US" sz="2400" dirty="0"/>
              <a:t> 	</a:t>
            </a:r>
            <a:r>
              <a:rPr lang="en-US" sz="2800" dirty="0"/>
              <a:t>Occupational</a:t>
            </a:r>
            <a:r>
              <a:rPr lang="en-US" sz="2400" dirty="0"/>
              <a:t> (e.g. expertise)</a:t>
            </a:r>
          </a:p>
          <a:p>
            <a:pPr marL="0" indent="0" defTabSz="496888" eaLnBrk="1" hangingPunct="1">
              <a:lnSpc>
                <a:spcPct val="90000"/>
              </a:lnSpc>
              <a:defRPr/>
            </a:pPr>
            <a:r>
              <a:rPr lang="en-US" sz="2400" dirty="0"/>
              <a:t> 	</a:t>
            </a:r>
            <a:r>
              <a:rPr lang="en-US" sz="2800" dirty="0"/>
              <a:t>Hierarchy</a:t>
            </a:r>
            <a:r>
              <a:rPr lang="en-US" sz="2400" dirty="0"/>
              <a:t> (e.g. status and rank)</a:t>
            </a:r>
          </a:p>
          <a:p>
            <a:pPr marL="0" indent="0" defTabSz="496888" eaLnBrk="1" hangingPunct="1">
              <a:lnSpc>
                <a:spcPct val="90000"/>
              </a:lnSpc>
              <a:defRPr/>
            </a:pPr>
            <a:r>
              <a:rPr lang="en-US" sz="2400" dirty="0"/>
              <a:t> 	</a:t>
            </a:r>
            <a:r>
              <a:rPr lang="en-US" sz="2800" dirty="0"/>
              <a:t>Totality</a:t>
            </a:r>
            <a:r>
              <a:rPr lang="en-US" sz="2400" dirty="0"/>
              <a:t> (e.g. political processes).</a:t>
            </a:r>
            <a:endParaRPr lang="en-AU" sz="2400" dirty="0"/>
          </a:p>
          <a:p>
            <a:pPr>
              <a:defRPr/>
            </a:pPr>
            <a:endParaRPr lang="en-US" sz="2400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54896B9-1F11-4F22-927A-17B3C78E1E15}" type="slidenum">
              <a:rPr lang="en-US" smtClean="0"/>
              <a:pPr eaLnBrk="1" hangingPunct="1"/>
              <a:t>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3. Material Productions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 eaLnBrk="1" hangingPunct="1">
              <a:lnSpc>
                <a:spcPct val="90000"/>
              </a:lnSpc>
              <a:defRPr/>
            </a:pPr>
            <a:r>
              <a:rPr lang="en-US" sz="2800" dirty="0"/>
              <a:t>Transmit, reproduce, update and improve knowledge and skills.</a:t>
            </a:r>
          </a:p>
          <a:p>
            <a:pPr marL="361950" indent="-361950" eaLnBrk="1" hangingPunct="1">
              <a:lnSpc>
                <a:spcPct val="90000"/>
              </a:lnSpc>
              <a:defRPr/>
            </a:pPr>
            <a:r>
              <a:rPr lang="en-US" sz="2800" dirty="0"/>
              <a:t>Primary material productions include:</a:t>
            </a:r>
          </a:p>
          <a:p>
            <a:pPr lvl="1" indent="-382588" eaLnBrk="1" hangingPunct="1">
              <a:lnSpc>
                <a:spcPct val="90000"/>
              </a:lnSpc>
              <a:defRPr/>
            </a:pPr>
            <a:r>
              <a:rPr lang="en-US" sz="2600" dirty="0"/>
              <a:t>Artistic (e.g. music, art)</a:t>
            </a:r>
          </a:p>
          <a:p>
            <a:pPr lvl="1" indent="-382588" eaLnBrk="1" hangingPunct="1">
              <a:lnSpc>
                <a:spcPct val="90000"/>
              </a:lnSpc>
              <a:defRPr/>
            </a:pPr>
            <a:r>
              <a:rPr lang="en-US" sz="2600" dirty="0"/>
              <a:t>Intellectual (e.g. books)</a:t>
            </a:r>
          </a:p>
          <a:p>
            <a:pPr lvl="1" indent="-382588" eaLnBrk="1" hangingPunct="1">
              <a:lnSpc>
                <a:spcPct val="90000"/>
              </a:lnSpc>
              <a:defRPr/>
            </a:pPr>
            <a:r>
              <a:rPr lang="en-US" sz="2600" dirty="0"/>
              <a:t>Physical (e.g. buildings, tools, products)</a:t>
            </a:r>
          </a:p>
          <a:p>
            <a:pPr lvl="1" indent="-382588" eaLnBrk="1" hangingPunct="1">
              <a:lnSpc>
                <a:spcPct val="90000"/>
              </a:lnSpc>
              <a:defRPr/>
            </a:pPr>
            <a:r>
              <a:rPr lang="en-US" sz="2600" dirty="0"/>
              <a:t>Service (e.g. education, media, banks).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/>
          </a:p>
          <a:p>
            <a:pPr eaLnBrk="1" hangingPunct="1">
              <a:lnSpc>
                <a:spcPct val="90000"/>
              </a:lnSpc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6388D7B-1AC0-482E-B97A-E74E8ED9A158}" type="slidenum">
              <a:rPr lang="en-US" smtClean="0"/>
              <a:pPr eaLnBrk="1" hangingPunct="1"/>
              <a:t>9</a:t>
            </a:fld>
            <a:endParaRPr lang="en-US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4569</TotalTime>
  <Words>667</Words>
  <Application>Microsoft Office PowerPoint</Application>
  <PresentationFormat>On-screen Show (4:3)</PresentationFormat>
  <Paragraphs>113</Paragraphs>
  <Slides>15</Slides>
  <Notes>3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Wingdings</vt:lpstr>
      <vt:lpstr>Times New Roman</vt:lpstr>
      <vt:lpstr>Echo</vt:lpstr>
      <vt:lpstr>MKT 420  Contemporary Issues in Marketing</vt:lpstr>
      <vt:lpstr>What is Culture?</vt:lpstr>
      <vt:lpstr>Sources of Culture</vt:lpstr>
      <vt:lpstr>What use is culture?</vt:lpstr>
      <vt:lpstr>Functions of culture</vt:lpstr>
      <vt:lpstr>Elements of Culture</vt:lpstr>
      <vt:lpstr>1. Language and Communication</vt:lpstr>
      <vt:lpstr>2. Organization of people based on Institutions</vt:lpstr>
      <vt:lpstr>3. Material Productions</vt:lpstr>
      <vt:lpstr>4. Symbolic and Sacred Productions</vt:lpstr>
      <vt:lpstr>PowerPoint Presentation</vt:lpstr>
      <vt:lpstr>Interpreting Symbols</vt:lpstr>
      <vt:lpstr>Symbolism: In every culture, things, numbers, even smells have meanings</vt:lpstr>
      <vt:lpstr>McDonald’s in Israel:  an example of key nothing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Yasser Mahfooz</dc:creator>
  <cp:lastModifiedBy>User</cp:lastModifiedBy>
  <cp:revision>487</cp:revision>
  <cp:lastPrinted>2013-02-16T11:00:24Z</cp:lastPrinted>
  <dcterms:created xsi:type="dcterms:W3CDTF">2011-01-06T06:49:52Z</dcterms:created>
  <dcterms:modified xsi:type="dcterms:W3CDTF">2014-05-05T11:12:16Z</dcterms:modified>
</cp:coreProperties>
</file>