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8" r:id="rId2"/>
    <p:sldId id="259" r:id="rId3"/>
    <p:sldId id="286" r:id="rId4"/>
    <p:sldId id="261" r:id="rId5"/>
    <p:sldId id="262" r:id="rId6"/>
    <p:sldId id="263" r:id="rId7"/>
    <p:sldId id="264" r:id="rId8"/>
    <p:sldId id="265" r:id="rId9"/>
    <p:sldId id="266" r:id="rId10"/>
    <p:sldId id="267" r:id="rId11"/>
    <p:sldId id="268" r:id="rId12"/>
    <p:sldId id="269" r:id="rId13"/>
    <p:sldId id="271" r:id="rId14"/>
    <p:sldId id="272" r:id="rId15"/>
    <p:sldId id="273" r:id="rId16"/>
    <p:sldId id="274" r:id="rId17"/>
    <p:sldId id="275" r:id="rId18"/>
    <p:sldId id="276" r:id="rId19"/>
    <p:sldId id="277" r:id="rId20"/>
    <p:sldId id="278" r:id="rId21"/>
    <p:sldId id="279" r:id="rId22"/>
    <p:sldId id="280" r:id="rId23"/>
    <p:sldId id="285" r:id="rId24"/>
    <p:sldId id="281" r:id="rId25"/>
    <p:sldId id="282" r:id="rId26"/>
    <p:sldId id="284"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0" autoAdjust="0"/>
    <p:restoredTop sz="94660"/>
  </p:normalViewPr>
  <p:slideViewPr>
    <p:cSldViewPr snapToGrid="0">
      <p:cViewPr varScale="1">
        <p:scale>
          <a:sx n="115" d="100"/>
          <a:sy n="115" d="100"/>
        </p:scale>
        <p:origin x="14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B39A7-6D5E-437A-B201-11634E148604}" type="datetimeFigureOut">
              <a:rPr lang="en-US" smtClean="0"/>
              <a:t>9/28/2023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3A75F0-5B2C-4C19-BEF2-6C0070CC22C5}" type="slidenum">
              <a:rPr lang="en-US" smtClean="0"/>
              <a:t>‹#›</a:t>
            </a:fld>
            <a:endParaRPr lang="en-US"/>
          </a:p>
        </p:txBody>
      </p:sp>
    </p:spTree>
    <p:extLst>
      <p:ext uri="{BB962C8B-B14F-4D97-AF65-F5344CB8AC3E}">
        <p14:creationId xmlns:p14="http://schemas.microsoft.com/office/powerpoint/2010/main" val="551400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7C5E88-DB91-4145-8F49-927C7177255A}" type="datetime1">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FA2C0-E57B-40C2-BBC2-CDA7EBE5BF80}" type="slidenum">
              <a:rPr lang="en-US" smtClean="0"/>
              <a:t>‹#›</a:t>
            </a:fld>
            <a:endParaRPr lang="en-US"/>
          </a:p>
        </p:txBody>
      </p:sp>
    </p:spTree>
    <p:extLst>
      <p:ext uri="{BB962C8B-B14F-4D97-AF65-F5344CB8AC3E}">
        <p14:creationId xmlns:p14="http://schemas.microsoft.com/office/powerpoint/2010/main" val="11503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40E7F4-2392-47D9-ACFE-E80A57B1A98C}" type="datetime1">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FA2C0-E57B-40C2-BBC2-CDA7EBE5BF80}" type="slidenum">
              <a:rPr lang="en-US" smtClean="0"/>
              <a:t>‹#›</a:t>
            </a:fld>
            <a:endParaRPr lang="en-US"/>
          </a:p>
        </p:txBody>
      </p:sp>
    </p:spTree>
    <p:extLst>
      <p:ext uri="{BB962C8B-B14F-4D97-AF65-F5344CB8AC3E}">
        <p14:creationId xmlns:p14="http://schemas.microsoft.com/office/powerpoint/2010/main" val="132754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BD6D4B-302D-454B-8A1E-92995C4B9B77}" type="datetime1">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FA2C0-E57B-40C2-BBC2-CDA7EBE5BF80}" type="slidenum">
              <a:rPr lang="en-US" smtClean="0"/>
              <a:t>‹#›</a:t>
            </a:fld>
            <a:endParaRPr lang="en-US"/>
          </a:p>
        </p:txBody>
      </p:sp>
    </p:spTree>
    <p:extLst>
      <p:ext uri="{BB962C8B-B14F-4D97-AF65-F5344CB8AC3E}">
        <p14:creationId xmlns:p14="http://schemas.microsoft.com/office/powerpoint/2010/main" val="263159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3C6ADA-2D7B-4015-B4A0-097DB2FD79DA}" type="datetime1">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FA2C0-E57B-40C2-BBC2-CDA7EBE5BF80}" type="slidenum">
              <a:rPr lang="en-US" smtClean="0"/>
              <a:t>‹#›</a:t>
            </a:fld>
            <a:endParaRPr lang="en-US"/>
          </a:p>
        </p:txBody>
      </p:sp>
    </p:spTree>
    <p:extLst>
      <p:ext uri="{BB962C8B-B14F-4D97-AF65-F5344CB8AC3E}">
        <p14:creationId xmlns:p14="http://schemas.microsoft.com/office/powerpoint/2010/main" val="25657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244F7C-FF0F-4465-9CA8-F78FCE844F76}" type="datetime1">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FA2C0-E57B-40C2-BBC2-CDA7EBE5BF80}" type="slidenum">
              <a:rPr lang="en-US" smtClean="0"/>
              <a:t>‹#›</a:t>
            </a:fld>
            <a:endParaRPr lang="en-US"/>
          </a:p>
        </p:txBody>
      </p:sp>
    </p:spTree>
    <p:extLst>
      <p:ext uri="{BB962C8B-B14F-4D97-AF65-F5344CB8AC3E}">
        <p14:creationId xmlns:p14="http://schemas.microsoft.com/office/powerpoint/2010/main" val="189549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7F59A9-AAB8-4228-BDD1-A677C34CB698}" type="datetime1">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FA2C0-E57B-40C2-BBC2-CDA7EBE5BF80}" type="slidenum">
              <a:rPr lang="en-US" smtClean="0"/>
              <a:t>‹#›</a:t>
            </a:fld>
            <a:endParaRPr lang="en-US"/>
          </a:p>
        </p:txBody>
      </p:sp>
    </p:spTree>
    <p:extLst>
      <p:ext uri="{BB962C8B-B14F-4D97-AF65-F5344CB8AC3E}">
        <p14:creationId xmlns:p14="http://schemas.microsoft.com/office/powerpoint/2010/main" val="271267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CE2E52-C218-4A6C-8F27-29AD30504038}" type="datetime1">
              <a:rPr lang="en-US" smtClean="0"/>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6FA2C0-E57B-40C2-BBC2-CDA7EBE5BF80}" type="slidenum">
              <a:rPr lang="en-US" smtClean="0"/>
              <a:t>‹#›</a:t>
            </a:fld>
            <a:endParaRPr lang="en-US"/>
          </a:p>
        </p:txBody>
      </p:sp>
    </p:spTree>
    <p:extLst>
      <p:ext uri="{BB962C8B-B14F-4D97-AF65-F5344CB8AC3E}">
        <p14:creationId xmlns:p14="http://schemas.microsoft.com/office/powerpoint/2010/main" val="186871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2117D7-9B0B-4DB6-B8C5-080A2EF5BDF2}" type="datetime1">
              <a:rPr lang="en-US" smtClean="0"/>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6FA2C0-E57B-40C2-BBC2-CDA7EBE5BF80}" type="slidenum">
              <a:rPr lang="en-US" smtClean="0"/>
              <a:t>‹#›</a:t>
            </a:fld>
            <a:endParaRPr lang="en-US"/>
          </a:p>
        </p:txBody>
      </p:sp>
    </p:spTree>
    <p:extLst>
      <p:ext uri="{BB962C8B-B14F-4D97-AF65-F5344CB8AC3E}">
        <p14:creationId xmlns:p14="http://schemas.microsoft.com/office/powerpoint/2010/main" val="3874853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3DB18-B719-4774-B15E-4FC90AA5706E}" type="datetime1">
              <a:rPr lang="en-US" smtClean="0"/>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6FA2C0-E57B-40C2-BBC2-CDA7EBE5BF80}" type="slidenum">
              <a:rPr lang="en-US" smtClean="0"/>
              <a:t>‹#›</a:t>
            </a:fld>
            <a:endParaRPr lang="en-US"/>
          </a:p>
        </p:txBody>
      </p:sp>
    </p:spTree>
    <p:extLst>
      <p:ext uri="{BB962C8B-B14F-4D97-AF65-F5344CB8AC3E}">
        <p14:creationId xmlns:p14="http://schemas.microsoft.com/office/powerpoint/2010/main" val="7184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F7D093-C2FF-4B00-A754-C1C6CC96B98F}" type="datetime1">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FA2C0-E57B-40C2-BBC2-CDA7EBE5BF80}" type="slidenum">
              <a:rPr lang="en-US" smtClean="0"/>
              <a:t>‹#›</a:t>
            </a:fld>
            <a:endParaRPr lang="en-US"/>
          </a:p>
        </p:txBody>
      </p:sp>
    </p:spTree>
    <p:extLst>
      <p:ext uri="{BB962C8B-B14F-4D97-AF65-F5344CB8AC3E}">
        <p14:creationId xmlns:p14="http://schemas.microsoft.com/office/powerpoint/2010/main" val="910247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4FA8DA-5A23-4DAE-9096-F13E88FB07B4}" type="datetime1">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FA2C0-E57B-40C2-BBC2-CDA7EBE5BF80}" type="slidenum">
              <a:rPr lang="en-US" smtClean="0"/>
              <a:t>‹#›</a:t>
            </a:fld>
            <a:endParaRPr lang="en-US"/>
          </a:p>
        </p:txBody>
      </p:sp>
    </p:spTree>
    <p:extLst>
      <p:ext uri="{BB962C8B-B14F-4D97-AF65-F5344CB8AC3E}">
        <p14:creationId xmlns:p14="http://schemas.microsoft.com/office/powerpoint/2010/main" val="280829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6184C-0B2D-405E-A046-5DFA755D79B9}" type="datetime1">
              <a:rPr lang="en-US" smtClean="0"/>
              <a:t>9/28/2023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FA2C0-E57B-40C2-BBC2-CDA7EBE5BF80}" type="slidenum">
              <a:rPr lang="en-US" smtClean="0"/>
              <a:t>‹#›</a:t>
            </a:fld>
            <a:endParaRPr lang="en-US"/>
          </a:p>
        </p:txBody>
      </p:sp>
    </p:spTree>
    <p:extLst>
      <p:ext uri="{BB962C8B-B14F-4D97-AF65-F5344CB8AC3E}">
        <p14:creationId xmlns:p14="http://schemas.microsoft.com/office/powerpoint/2010/main" val="1638265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hyperlink" Target="https://chem.libretexts.org/Bookshelves/Inorganic_Chemistry/Map:_Inorganic_Chemistry_(Housecroft)/23:_Organometallic_chemistry:_s-Block_and_p-Block_Elements/23.3:_Group_2_Organometallics/23.3A:_Berylliu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8969" y="1205222"/>
            <a:ext cx="4477508" cy="523220"/>
          </a:xfrm>
          <a:prstGeom prst="rect">
            <a:avLst/>
          </a:prstGeom>
        </p:spPr>
        <p:txBody>
          <a:bodyPr wrap="none">
            <a:spAutoFit/>
          </a:bodyPr>
          <a:lstStyle/>
          <a:p>
            <a:pPr lvl="0" algn="justLow" fontAlgn="base">
              <a:spcBef>
                <a:spcPct val="0"/>
              </a:spcBef>
              <a:spcAft>
                <a:spcPct val="0"/>
              </a:spcAft>
            </a:pPr>
            <a:r>
              <a:rPr lang="en-US" sz="2800" b="1" dirty="0">
                <a:solidFill>
                  <a:srgbClr val="FF0000"/>
                </a:solidFill>
                <a:latin typeface="Arial" panose="020B0604020202020204" pitchFamily="34" charset="0"/>
                <a:ea typeface="Times New Roman" pitchFamily="18" charset="0"/>
                <a:cs typeface="Times New Roman" pitchFamily="18" charset="0"/>
              </a:rPr>
              <a:t>Group 2 </a:t>
            </a:r>
            <a:r>
              <a:rPr lang="en-US" sz="2800" b="1" dirty="0" err="1">
                <a:solidFill>
                  <a:srgbClr val="FF0000"/>
                </a:solidFill>
                <a:latin typeface="Arial" panose="020B0604020202020204" pitchFamily="34" charset="0"/>
                <a:ea typeface="Times New Roman" pitchFamily="18" charset="0"/>
                <a:cs typeface="Times New Roman" pitchFamily="18" charset="0"/>
              </a:rPr>
              <a:t>Organometallics</a:t>
            </a:r>
            <a:endParaRPr lang="en-US" sz="2800" b="1" dirty="0">
              <a:solidFill>
                <a:srgbClr val="FF0000"/>
              </a:solidFill>
              <a:latin typeface="Cambria" pitchFamily="18" charset="0"/>
              <a:ea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t>1</a:t>
            </a:fld>
            <a:endParaRPr lang="en-US"/>
          </a:p>
        </p:txBody>
      </p:sp>
    </p:spTree>
    <p:extLst>
      <p:ext uri="{BB962C8B-B14F-4D97-AF65-F5344CB8AC3E}">
        <p14:creationId xmlns:p14="http://schemas.microsoft.com/office/powerpoint/2010/main" val="128974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1292352" y="2029076"/>
            <a:ext cx="6942606" cy="815608"/>
          </a:xfrm>
          <a:prstGeom prst="rect">
            <a:avLst/>
          </a:prstGeom>
          <a:noFill/>
          <a:ln w="9525">
            <a:noFill/>
            <a:miter lim="800000"/>
            <a:headEnd/>
            <a:tailEnd/>
          </a:ln>
          <a:effectLst/>
        </p:spPr>
        <p:txBody>
          <a:bodyPr vert="horz" wrap="none" lIns="0" tIns="0" rIns="0" bIns="45720" numCol="1" anchor="ctr" anchorCtr="0" compatLnSpc="1">
            <a:prstTxWarp prst="textNoShape">
              <a:avLst/>
            </a:prstTxWarp>
            <a:spAutoFit/>
          </a:bodyPr>
          <a:lstStyle/>
          <a:p>
            <a:pPr fontAlgn="base">
              <a:spcBef>
                <a:spcPct val="0"/>
              </a:spcBef>
              <a:spcAft>
                <a:spcPct val="0"/>
              </a:spcAft>
            </a:pPr>
            <a:r>
              <a:rPr lang="en-US" sz="3200" b="1" dirty="0">
                <a:solidFill>
                  <a:srgbClr val="FF0000"/>
                </a:solidFill>
                <a:latin typeface="Arial" panose="020B0604020202020204" pitchFamily="34" charset="0"/>
                <a:ea typeface="Times New Roman" pitchFamily="18" charset="0"/>
                <a:cs typeface="Times New Roman" pitchFamily="18" charset="0"/>
              </a:rPr>
              <a:t>P-block </a:t>
            </a:r>
            <a:r>
              <a:rPr lang="en-US" sz="3200" b="1" dirty="0" err="1">
                <a:solidFill>
                  <a:srgbClr val="FF0000"/>
                </a:solidFill>
                <a:latin typeface="Arial" panose="020B0604020202020204" pitchFamily="34" charset="0"/>
                <a:ea typeface="Times New Roman" pitchFamily="18" charset="0"/>
                <a:cs typeface="Times New Roman" pitchFamily="18" charset="0"/>
              </a:rPr>
              <a:t>organometallic</a:t>
            </a:r>
            <a:r>
              <a:rPr lang="en-US" sz="3200" b="1" dirty="0">
                <a:solidFill>
                  <a:srgbClr val="FF0000"/>
                </a:solidFill>
                <a:latin typeface="Arial" panose="020B0604020202020204" pitchFamily="34" charset="0"/>
                <a:ea typeface="Times New Roman" pitchFamily="18" charset="0"/>
                <a:cs typeface="Times New Roman" pitchFamily="18" charset="0"/>
              </a:rPr>
              <a:t> compounds</a:t>
            </a:r>
            <a:endParaRPr lang="en-US" sz="3200" b="1" dirty="0">
              <a:solidFill>
                <a:srgbClr val="FF0000"/>
              </a:solidFill>
              <a:latin typeface="Arial" pitchFamily="34" charset="0"/>
              <a:ea typeface="Times New Roman" pitchFamily="18" charset="0"/>
              <a:cs typeface="Arial" pitchFamily="34" charset="0"/>
            </a:endParaRPr>
          </a:p>
          <a:p>
            <a:pPr eaLnBrk="0" fontAlgn="base" hangingPunct="0">
              <a:spcBef>
                <a:spcPct val="0"/>
              </a:spcBef>
              <a:spcAft>
                <a:spcPct val="0"/>
              </a:spcAft>
            </a:pP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t>10</a:t>
            </a:fld>
            <a:endParaRPr lang="en-US"/>
          </a:p>
        </p:txBody>
      </p:sp>
    </p:spTree>
    <p:extLst>
      <p:ext uri="{BB962C8B-B14F-4D97-AF65-F5344CB8AC3E}">
        <p14:creationId xmlns:p14="http://schemas.microsoft.com/office/powerpoint/2010/main" val="3952866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56032" y="229053"/>
            <a:ext cx="8705088" cy="6127298"/>
          </a:xfrm>
          <a:prstGeom prst="rect">
            <a:avLst/>
          </a:prstGeom>
          <a:noFill/>
          <a:ln w="9525">
            <a:noFill/>
            <a:miter lim="800000"/>
            <a:headEnd/>
            <a:tailEnd/>
          </a:ln>
          <a:effectLst/>
        </p:spPr>
        <p:txBody>
          <a:bodyPr vert="horz" wrap="square" lIns="0" tIns="0" rIns="0" bIns="63480" numCol="1" anchor="ctr" anchorCtr="0" compatLnSpc="1">
            <a:prstTxWarp prst="textNoShape">
              <a:avLst/>
            </a:prstTxWarp>
            <a:spAutoFit/>
          </a:bodyPr>
          <a:lstStyle/>
          <a:p>
            <a:pPr algn="ctr" fontAlgn="base">
              <a:spcBef>
                <a:spcPct val="0"/>
              </a:spcBef>
              <a:spcAft>
                <a:spcPts val="1200"/>
              </a:spcAft>
            </a:pPr>
            <a:r>
              <a:rPr lang="en-US" sz="2400" b="1" dirty="0" err="1">
                <a:solidFill>
                  <a:srgbClr val="FF0000"/>
                </a:solidFill>
                <a:latin typeface="Arial" panose="020B0604020202020204" pitchFamily="34" charset="0"/>
                <a:ea typeface="Times New Roman" pitchFamily="18" charset="0"/>
                <a:cs typeface="Times New Roman" pitchFamily="18" charset="0"/>
              </a:rPr>
              <a:t>Organoboron</a:t>
            </a:r>
            <a:r>
              <a:rPr lang="en-US" sz="2400" b="1" dirty="0">
                <a:solidFill>
                  <a:srgbClr val="FF0000"/>
                </a:solidFill>
                <a:latin typeface="Arial" panose="020B0604020202020204" pitchFamily="34" charset="0"/>
                <a:ea typeface="Times New Roman" pitchFamily="18" charset="0"/>
                <a:cs typeface="Times New Roman" pitchFamily="18" charset="0"/>
              </a:rPr>
              <a:t> Compounds</a:t>
            </a:r>
            <a:endParaRPr lang="en-US" sz="2400" b="1" dirty="0">
              <a:solidFill>
                <a:srgbClr val="FF0000"/>
              </a:solidFill>
              <a:latin typeface="Arial" pitchFamily="34" charset="0"/>
              <a:ea typeface="Times New Roman" pitchFamily="18" charset="0"/>
              <a:cs typeface="Arial" pitchFamily="34" charset="0"/>
            </a:endParaRPr>
          </a:p>
          <a:p>
            <a:pPr marL="342900" indent="-342900" eaLnBrk="0" fontAlgn="base" hangingPunct="0">
              <a:spcBef>
                <a:spcPct val="0"/>
              </a:spcBef>
              <a:spcAft>
                <a:spcPts val="1200"/>
              </a:spcAft>
              <a:buFont typeface="Arial" panose="020B0604020202020204" pitchFamily="34" charset="0"/>
              <a:buChar char="•"/>
            </a:pPr>
            <a:r>
              <a:rPr lang="en-US" sz="2000" dirty="0" err="1">
                <a:latin typeface="Arial" panose="020B0604020202020204" pitchFamily="34" charset="0"/>
                <a:ea typeface="Times New Roman" pitchFamily="18" charset="0"/>
                <a:cs typeface="Times New Roman" pitchFamily="18" charset="0"/>
              </a:rPr>
              <a:t>Organoborane</a:t>
            </a:r>
            <a:r>
              <a:rPr lang="en-US" sz="2000" dirty="0">
                <a:latin typeface="Arial" panose="020B0604020202020204" pitchFamily="34" charset="0"/>
                <a:ea typeface="Times New Roman" pitchFamily="18" charset="0"/>
                <a:cs typeface="Times New Roman" pitchFamily="18" charset="0"/>
              </a:rPr>
              <a:t> or </a:t>
            </a:r>
            <a:r>
              <a:rPr lang="en-US" sz="2000" dirty="0" err="1">
                <a:latin typeface="Arial" panose="020B0604020202020204" pitchFamily="34" charset="0"/>
                <a:ea typeface="Times New Roman" pitchFamily="18" charset="0"/>
                <a:cs typeface="Times New Roman" pitchFamily="18" charset="0"/>
              </a:rPr>
              <a:t>organoboron</a:t>
            </a:r>
            <a:r>
              <a:rPr lang="en-US" sz="2000" dirty="0">
                <a:latin typeface="Arial" panose="020B0604020202020204" pitchFamily="34" charset="0"/>
                <a:ea typeface="Times New Roman" pitchFamily="18" charset="0"/>
                <a:cs typeface="Times New Roman" pitchFamily="18" charset="0"/>
              </a:rPr>
              <a:t> compounds are chemical</a:t>
            </a:r>
            <a:br>
              <a:rPr lang="en-US" sz="2000" dirty="0">
                <a:latin typeface="Arial" panose="020B0604020202020204" pitchFamily="34" charset="0"/>
                <a:ea typeface="Times New Roman" pitchFamily="18" charset="0"/>
                <a:cs typeface="Times New Roman" pitchFamily="18" charset="0"/>
              </a:rPr>
            </a:br>
            <a:r>
              <a:rPr lang="en-US" sz="2000" dirty="0">
                <a:latin typeface="Arial" panose="020B0604020202020204" pitchFamily="34" charset="0"/>
                <a:ea typeface="Times New Roman" pitchFamily="18" charset="0"/>
                <a:cs typeface="Times New Roman" pitchFamily="18" charset="0"/>
              </a:rPr>
              <a:t> compounds of boron and carbon that are organic derivatives</a:t>
            </a:r>
            <a:br>
              <a:rPr lang="en-US" sz="2000" dirty="0">
                <a:latin typeface="Arial" panose="020B0604020202020204" pitchFamily="34" charset="0"/>
                <a:ea typeface="Times New Roman" pitchFamily="18" charset="0"/>
                <a:cs typeface="Times New Roman" pitchFamily="18" charset="0"/>
              </a:rPr>
            </a:br>
            <a:r>
              <a:rPr lang="en-US" sz="2000" dirty="0">
                <a:latin typeface="Arial" panose="020B0604020202020204" pitchFamily="34" charset="0"/>
                <a:ea typeface="Times New Roman" pitchFamily="18" charset="0"/>
                <a:cs typeface="Times New Roman" pitchFamily="18" charset="0"/>
              </a:rPr>
              <a:t>of BH</a:t>
            </a:r>
            <a:r>
              <a:rPr lang="en-US" sz="2000" baseline="-25000" dirty="0">
                <a:latin typeface="Arial" panose="020B0604020202020204" pitchFamily="34" charset="0"/>
                <a:ea typeface="Times New Roman" pitchFamily="18" charset="0"/>
                <a:cs typeface="Times New Roman" pitchFamily="18" charset="0"/>
              </a:rPr>
              <a:t>3</a:t>
            </a:r>
            <a:r>
              <a:rPr lang="en-US" sz="2000" dirty="0">
                <a:latin typeface="Arial" panose="020B0604020202020204" pitchFamily="34" charset="0"/>
                <a:ea typeface="Times New Roman" pitchFamily="18" charset="0"/>
                <a:cs typeface="Times New Roman" pitchFamily="18" charset="0"/>
              </a:rPr>
              <a:t>, for example </a:t>
            </a:r>
            <a:r>
              <a:rPr lang="en-US" sz="2000" b="1" dirty="0" err="1">
                <a:latin typeface="Arial" panose="020B0604020202020204" pitchFamily="34" charset="0"/>
                <a:ea typeface="Times New Roman" pitchFamily="18" charset="0"/>
                <a:cs typeface="Times New Roman" pitchFamily="18" charset="0"/>
              </a:rPr>
              <a:t>trialkyl</a:t>
            </a:r>
            <a:r>
              <a:rPr lang="en-US" sz="2000" b="1" dirty="0">
                <a:latin typeface="Arial" panose="020B0604020202020204" pitchFamily="34" charset="0"/>
                <a:ea typeface="Times New Roman" pitchFamily="18" charset="0"/>
                <a:cs typeface="Times New Roman" pitchFamily="18" charset="0"/>
              </a:rPr>
              <a:t> boranes</a:t>
            </a:r>
            <a:r>
              <a:rPr lang="en-US" sz="2000" dirty="0">
                <a:latin typeface="Arial" panose="020B0604020202020204" pitchFamily="34" charset="0"/>
                <a:ea typeface="Times New Roman" pitchFamily="18" charset="0"/>
                <a:cs typeface="Times New Roman" pitchFamily="18" charset="0"/>
              </a:rPr>
              <a:t>. </a:t>
            </a:r>
            <a:r>
              <a:rPr lang="en-US" sz="2000" dirty="0" err="1">
                <a:latin typeface="Arial" panose="020B0604020202020204" pitchFamily="34" charset="0"/>
                <a:ea typeface="Times New Roman" pitchFamily="18" charset="0"/>
                <a:cs typeface="Times New Roman" pitchFamily="18" charset="0"/>
              </a:rPr>
              <a:t>Organoboron</a:t>
            </a:r>
            <a:r>
              <a:rPr lang="en-US" sz="2000" dirty="0">
                <a:latin typeface="Arial" panose="020B0604020202020204" pitchFamily="34" charset="0"/>
                <a:ea typeface="Times New Roman" pitchFamily="18" charset="0"/>
                <a:cs typeface="Times New Roman" pitchFamily="18" charset="0"/>
              </a:rPr>
              <a:t> chemistry</a:t>
            </a:r>
            <a:br>
              <a:rPr lang="en-US" sz="2000" dirty="0">
                <a:latin typeface="Arial" panose="020B0604020202020204" pitchFamily="34" charset="0"/>
                <a:ea typeface="Times New Roman" pitchFamily="18" charset="0"/>
                <a:cs typeface="Times New Roman" pitchFamily="18" charset="0"/>
              </a:rPr>
            </a:br>
            <a:r>
              <a:rPr lang="en-US" sz="2000" dirty="0">
                <a:latin typeface="Arial" panose="020B0604020202020204" pitchFamily="34" charset="0"/>
                <a:ea typeface="Times New Roman" pitchFamily="18" charset="0"/>
                <a:cs typeface="Times New Roman" pitchFamily="18" charset="0"/>
              </a:rPr>
              <a:t>or </a:t>
            </a:r>
            <a:r>
              <a:rPr lang="en-US" sz="2000" dirty="0" err="1">
                <a:latin typeface="Arial" panose="020B0604020202020204" pitchFamily="34" charset="0"/>
                <a:ea typeface="Times New Roman" pitchFamily="18" charset="0"/>
                <a:cs typeface="Times New Roman" pitchFamily="18" charset="0"/>
              </a:rPr>
              <a:t>organoborane</a:t>
            </a:r>
            <a:r>
              <a:rPr lang="en-US" sz="2000" dirty="0">
                <a:latin typeface="Arial" panose="020B0604020202020204" pitchFamily="34" charset="0"/>
                <a:ea typeface="Times New Roman" pitchFamily="18" charset="0"/>
                <a:cs typeface="Times New Roman" pitchFamily="18" charset="0"/>
              </a:rPr>
              <a:t> chemistry is the chemistry of these compounds</a:t>
            </a:r>
          </a:p>
          <a:p>
            <a:pPr marL="342900" indent="-342900" algn="just" eaLnBrk="0" fontAlgn="base" hangingPunct="0">
              <a:spcBef>
                <a:spcPct val="0"/>
              </a:spcBef>
              <a:spcAft>
                <a:spcPts val="1200"/>
              </a:spcAft>
              <a:buFont typeface="Arial" panose="020B0604020202020204" pitchFamily="34" charset="0"/>
              <a:buChar char="•"/>
            </a:pPr>
            <a:r>
              <a:rPr lang="en-US" sz="2000" dirty="0">
                <a:latin typeface="Arial" panose="020B0604020202020204" pitchFamily="34" charset="0"/>
                <a:ea typeface="Times New Roman" pitchFamily="18" charset="0"/>
                <a:cs typeface="Times New Roman" pitchFamily="18" charset="0"/>
              </a:rPr>
              <a:t>The C-B bond has </a:t>
            </a:r>
            <a:r>
              <a:rPr lang="en-US" sz="2000" b="1" dirty="0">
                <a:latin typeface="Arial" panose="020B0604020202020204" pitchFamily="34" charset="0"/>
                <a:ea typeface="Times New Roman" pitchFamily="18" charset="0"/>
                <a:cs typeface="Times New Roman" pitchFamily="18" charset="0"/>
              </a:rPr>
              <a:t>low polarity </a:t>
            </a:r>
            <a:r>
              <a:rPr lang="en-US" sz="2000" dirty="0">
                <a:latin typeface="Arial" panose="020B0604020202020204" pitchFamily="34" charset="0"/>
                <a:ea typeface="Times New Roman" pitchFamily="18" charset="0"/>
                <a:cs typeface="Times New Roman" pitchFamily="18" charset="0"/>
              </a:rPr>
              <a:t>(the difference in electronegativity 2.55 for carbon and 2.04 for boron), and therefore alkyl boron compounds are in general stable though easily oxidized.</a:t>
            </a:r>
          </a:p>
          <a:p>
            <a:pPr marL="342900" indent="-342900" algn="just" eaLnBrk="0" fontAlgn="base" hangingPunct="0">
              <a:spcBef>
                <a:spcPct val="0"/>
              </a:spcBef>
              <a:spcAft>
                <a:spcPts val="1200"/>
              </a:spcAft>
              <a:buFont typeface="Arial" panose="020B0604020202020204" pitchFamily="34" charset="0"/>
              <a:buChar char="•"/>
            </a:pPr>
            <a:r>
              <a:rPr lang="en-US" sz="2000" dirty="0">
                <a:latin typeface="Arial" panose="020B0604020202020204" pitchFamily="34" charset="0"/>
                <a:ea typeface="Times New Roman" pitchFamily="18" charset="0"/>
                <a:cs typeface="Times New Roman" pitchFamily="18" charset="0"/>
              </a:rPr>
              <a:t>In part because its lower electronegativity, boron often forms electron-deficient compounds, such as the </a:t>
            </a:r>
            <a:r>
              <a:rPr lang="en-US" sz="2000" dirty="0" err="1">
                <a:latin typeface="Arial" panose="020B0604020202020204" pitchFamily="34" charset="0"/>
                <a:ea typeface="Times New Roman" pitchFamily="18" charset="0"/>
                <a:cs typeface="Times New Roman" pitchFamily="18" charset="0"/>
              </a:rPr>
              <a:t>triorganoboranes</a:t>
            </a:r>
            <a:r>
              <a:rPr lang="en-US" sz="2000" dirty="0">
                <a:latin typeface="Arial" panose="020B0604020202020204" pitchFamily="34" charset="0"/>
                <a:ea typeface="Times New Roman" pitchFamily="18" charset="0"/>
                <a:cs typeface="Times New Roman" pitchFamily="18" charset="0"/>
              </a:rPr>
              <a:t>. Vinyl groups and aryl groups donate electrons and make boron less electrophilic and the C-B bond gains some double bond character. </a:t>
            </a:r>
          </a:p>
          <a:p>
            <a:pPr marL="342900" indent="-342900" algn="just" eaLnBrk="0" fontAlgn="base" hangingPunct="0">
              <a:spcBef>
                <a:spcPct val="0"/>
              </a:spcBef>
              <a:spcAft>
                <a:spcPts val="1200"/>
              </a:spcAft>
              <a:buFont typeface="Arial" panose="020B0604020202020204" pitchFamily="34" charset="0"/>
              <a:buChar char="•"/>
            </a:pPr>
            <a:r>
              <a:rPr lang="en-US" sz="2000" dirty="0">
                <a:latin typeface="Arial" panose="020B0604020202020204" pitchFamily="34" charset="0"/>
                <a:ea typeface="Times New Roman" pitchFamily="18" charset="0"/>
                <a:cs typeface="Times New Roman" pitchFamily="18" charset="0"/>
              </a:rPr>
              <a:t>Like the parent borane, </a:t>
            </a:r>
            <a:r>
              <a:rPr lang="en-US" sz="2000" dirty="0" err="1">
                <a:latin typeface="Arial" panose="020B0604020202020204" pitchFamily="34" charset="0"/>
                <a:ea typeface="Times New Roman" pitchFamily="18" charset="0"/>
                <a:cs typeface="Times New Roman" pitchFamily="18" charset="0"/>
              </a:rPr>
              <a:t>diborane</a:t>
            </a:r>
            <a:r>
              <a:rPr lang="en-US" sz="2000" dirty="0">
                <a:latin typeface="Arial" panose="020B0604020202020204" pitchFamily="34" charset="0"/>
                <a:ea typeface="Times New Roman" pitchFamily="18" charset="0"/>
                <a:cs typeface="Times New Roman" pitchFamily="18" charset="0"/>
              </a:rPr>
              <a:t>, </a:t>
            </a:r>
            <a:r>
              <a:rPr lang="en-US" sz="2000" dirty="0" err="1">
                <a:latin typeface="Arial" panose="020B0604020202020204" pitchFamily="34" charset="0"/>
                <a:ea typeface="Times New Roman" pitchFamily="18" charset="0"/>
                <a:cs typeface="Times New Roman" pitchFamily="18" charset="0"/>
              </a:rPr>
              <a:t>organoboranes</a:t>
            </a:r>
            <a:r>
              <a:rPr lang="en-US" sz="2000" dirty="0">
                <a:latin typeface="Arial" panose="020B0604020202020204" pitchFamily="34" charset="0"/>
                <a:ea typeface="Times New Roman" pitchFamily="18" charset="0"/>
                <a:cs typeface="Times New Roman" pitchFamily="18" charset="0"/>
              </a:rPr>
              <a:t> are classified in organic chemistry as strong electrophiles because boron is unable to gain a full octet of electrons. Unlike </a:t>
            </a:r>
            <a:r>
              <a:rPr lang="en-US" sz="2000" dirty="0" err="1">
                <a:latin typeface="Arial" panose="020B0604020202020204" pitchFamily="34" charset="0"/>
                <a:ea typeface="Times New Roman" pitchFamily="18" charset="0"/>
                <a:cs typeface="Times New Roman" pitchFamily="18" charset="0"/>
              </a:rPr>
              <a:t>diborane</a:t>
            </a:r>
            <a:r>
              <a:rPr lang="en-US" sz="2000" dirty="0">
                <a:latin typeface="Arial" panose="020B0604020202020204" pitchFamily="34" charset="0"/>
                <a:ea typeface="Times New Roman" pitchFamily="18" charset="0"/>
                <a:cs typeface="Times New Roman" pitchFamily="18" charset="0"/>
              </a:rPr>
              <a:t> however, most </a:t>
            </a:r>
            <a:r>
              <a:rPr lang="en-US" sz="2000" dirty="0" err="1">
                <a:latin typeface="Arial" panose="020B0604020202020204" pitchFamily="34" charset="0"/>
                <a:ea typeface="Times New Roman" pitchFamily="18" charset="0"/>
                <a:cs typeface="Times New Roman" pitchFamily="18" charset="0"/>
              </a:rPr>
              <a:t>organoboranes</a:t>
            </a:r>
            <a:r>
              <a:rPr lang="en-US" sz="2000" dirty="0">
                <a:latin typeface="Arial" panose="020B0604020202020204" pitchFamily="34" charset="0"/>
                <a:ea typeface="Times New Roman" pitchFamily="18" charset="0"/>
                <a:cs typeface="Times New Roman" pitchFamily="18" charset="0"/>
              </a:rPr>
              <a:t> do not form </a:t>
            </a:r>
            <a:r>
              <a:rPr lang="en-US" sz="2000" dirty="0" err="1">
                <a:latin typeface="Arial" panose="020B0604020202020204" pitchFamily="34" charset="0"/>
                <a:ea typeface="Times New Roman" pitchFamily="18" charset="0"/>
                <a:cs typeface="Times New Roman" pitchFamily="18" charset="0"/>
              </a:rPr>
              <a:t>dimers</a:t>
            </a:r>
            <a:r>
              <a:rPr lang="en-US" sz="2000" dirty="0">
                <a:latin typeface="Arial" panose="020B0604020202020204" pitchFamily="34" charset="0"/>
                <a:ea typeface="Times New Roman" pitchFamily="18" charset="0"/>
                <a:cs typeface="Times New Roman" pitchFamily="18" charset="0"/>
              </a:rPr>
              <a:t>.</a:t>
            </a:r>
            <a:endParaRPr lang="en-US" sz="2000" b="1" dirty="0">
              <a:latin typeface="Arial" pitchFamily="34" charset="0"/>
              <a:ea typeface="Times New Roman" pitchFamily="18" charset="0"/>
              <a:cs typeface="Arial" pitchFamily="34" charset="0"/>
            </a:endParaRPr>
          </a:p>
          <a:p>
            <a:pPr marL="342900" indent="-342900" eaLnBrk="0" fontAlgn="base" hangingPunct="0">
              <a:spcBef>
                <a:spcPct val="0"/>
              </a:spcBef>
              <a:spcAft>
                <a:spcPts val="1200"/>
              </a:spcAft>
              <a:buFont typeface="Arial" panose="020B0604020202020204" pitchFamily="34" charset="0"/>
              <a:buChar char="•"/>
            </a:pPr>
            <a:endParaRPr lang="en-US" sz="20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t>11</a:t>
            </a:fld>
            <a:endParaRPr lang="en-US"/>
          </a:p>
        </p:txBody>
      </p:sp>
      <p:pic>
        <p:nvPicPr>
          <p:cNvPr id="4" name="Picture 3"/>
          <p:cNvPicPr>
            <a:picLocks noChangeAspect="1"/>
          </p:cNvPicPr>
          <p:nvPr/>
        </p:nvPicPr>
        <p:blipFill>
          <a:blip r:embed="rId2"/>
          <a:stretch>
            <a:fillRect/>
          </a:stretch>
        </p:blipFill>
        <p:spPr>
          <a:xfrm>
            <a:off x="7669730" y="669226"/>
            <a:ext cx="1291390" cy="1095565"/>
          </a:xfrm>
          <a:prstGeom prst="rect">
            <a:avLst/>
          </a:prstGeom>
        </p:spPr>
      </p:pic>
      <p:pic>
        <p:nvPicPr>
          <p:cNvPr id="5" name="Picture 4"/>
          <p:cNvPicPr>
            <a:picLocks noChangeAspect="1"/>
          </p:cNvPicPr>
          <p:nvPr/>
        </p:nvPicPr>
        <p:blipFill>
          <a:blip r:embed="rId3"/>
          <a:stretch>
            <a:fillRect/>
          </a:stretch>
        </p:blipFill>
        <p:spPr>
          <a:xfrm>
            <a:off x="3385947" y="5649959"/>
            <a:ext cx="2445258" cy="998682"/>
          </a:xfrm>
          <a:prstGeom prst="rect">
            <a:avLst/>
          </a:prstGeom>
        </p:spPr>
      </p:pic>
    </p:spTree>
    <p:extLst>
      <p:ext uri="{BB962C8B-B14F-4D97-AF65-F5344CB8AC3E}">
        <p14:creationId xmlns:p14="http://schemas.microsoft.com/office/powerpoint/2010/main" val="134323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82879" y="482978"/>
            <a:ext cx="8532449"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fontAlgn="base">
              <a:spcBef>
                <a:spcPct val="0"/>
              </a:spcBef>
              <a:spcAft>
                <a:spcPct val="0"/>
              </a:spcAft>
              <a:buFont typeface="Arial" panose="020B0604020202020204" pitchFamily="34" charset="0"/>
              <a:buChar char="•"/>
            </a:pPr>
            <a:r>
              <a:rPr lang="en-US" sz="2000" dirty="0">
                <a:latin typeface="Arial" panose="020B0604020202020204" pitchFamily="34" charset="0"/>
                <a:ea typeface="Times New Roman" pitchFamily="18" charset="0"/>
                <a:cs typeface="Times New Roman" pitchFamily="18" charset="0"/>
              </a:rPr>
              <a:t>BMe</a:t>
            </a:r>
            <a:r>
              <a:rPr lang="en-US" sz="2000" baseline="-25000" dirty="0">
                <a:latin typeface="Arial" panose="020B0604020202020204" pitchFamily="34" charset="0"/>
                <a:ea typeface="Times New Roman" pitchFamily="18" charset="0"/>
                <a:cs typeface="Times New Roman" pitchFamily="18" charset="0"/>
              </a:rPr>
              <a:t>3</a:t>
            </a:r>
            <a:r>
              <a:rPr lang="en-US" sz="2000" dirty="0">
                <a:latin typeface="Arial" panose="020B0604020202020204" pitchFamily="34" charset="0"/>
                <a:ea typeface="Times New Roman" pitchFamily="18" charset="0"/>
                <a:cs typeface="Times New Roman" pitchFamily="18" charset="0"/>
              </a:rPr>
              <a:t> is colorless, gaseous (</a:t>
            </a:r>
            <a:r>
              <a:rPr lang="en-US" sz="2000" dirty="0" err="1">
                <a:latin typeface="Arial" panose="020B0604020202020204" pitchFamily="34" charset="0"/>
                <a:ea typeface="Times New Roman" pitchFamily="18" charset="0"/>
                <a:cs typeface="Times New Roman" pitchFamily="18" charset="0"/>
              </a:rPr>
              <a:t>b.p</a:t>
            </a:r>
            <a:r>
              <a:rPr lang="en-US" sz="2000" dirty="0">
                <a:latin typeface="Arial" panose="020B0604020202020204" pitchFamily="34" charset="0"/>
                <a:ea typeface="Times New Roman" pitchFamily="18" charset="0"/>
                <a:cs typeface="Times New Roman" pitchFamily="18" charset="0"/>
              </a:rPr>
              <a:t>. -22 °C), and is </a:t>
            </a:r>
            <a:r>
              <a:rPr lang="en-US" sz="2000" dirty="0" err="1">
                <a:latin typeface="Arial" panose="020B0604020202020204" pitchFamily="34" charset="0"/>
                <a:ea typeface="Times New Roman" pitchFamily="18" charset="0"/>
                <a:cs typeface="Times New Roman" pitchFamily="18" charset="0"/>
              </a:rPr>
              <a:t>monomeric</a:t>
            </a:r>
            <a:r>
              <a:rPr lang="en-US" sz="2000" dirty="0">
                <a:latin typeface="Arial" panose="020B0604020202020204" pitchFamily="34" charset="0"/>
                <a:ea typeface="Times New Roman" pitchFamily="18" charset="0"/>
                <a:cs typeface="Times New Roman" pitchFamily="18" charset="0"/>
              </a:rPr>
              <a:t>. It is </a:t>
            </a:r>
            <a:r>
              <a:rPr lang="en-US" sz="2000" dirty="0" err="1">
                <a:latin typeface="Arial" panose="020B0604020202020204" pitchFamily="34" charset="0"/>
                <a:ea typeface="Times New Roman" pitchFamily="18" charset="0"/>
                <a:cs typeface="Times New Roman" pitchFamily="18" charset="0"/>
              </a:rPr>
              <a:t>pyrophoric</a:t>
            </a:r>
            <a:r>
              <a:rPr lang="en-US" sz="2000" dirty="0">
                <a:latin typeface="Arial" panose="020B0604020202020204" pitchFamily="34" charset="0"/>
                <a:ea typeface="Times New Roman" pitchFamily="18" charset="0"/>
                <a:cs typeface="Times New Roman" pitchFamily="18" charset="0"/>
              </a:rPr>
              <a:t> but not rapidly hydrolyzed by water. </a:t>
            </a:r>
            <a:r>
              <a:rPr lang="en-US" sz="2000" dirty="0" err="1">
                <a:latin typeface="Arial" panose="020B0604020202020204" pitchFamily="34" charset="0"/>
                <a:ea typeface="Times New Roman" pitchFamily="18" charset="0"/>
                <a:cs typeface="Times New Roman" pitchFamily="18" charset="0"/>
              </a:rPr>
              <a:t>Alkylboranes</a:t>
            </a:r>
            <a:r>
              <a:rPr lang="en-US" sz="2000" dirty="0">
                <a:latin typeface="Arial" panose="020B0604020202020204" pitchFamily="34" charset="0"/>
                <a:ea typeface="Times New Roman" pitchFamily="18" charset="0"/>
                <a:cs typeface="Times New Roman" pitchFamily="18" charset="0"/>
              </a:rPr>
              <a:t> can be synthesized by metathesis between BX</a:t>
            </a:r>
            <a:r>
              <a:rPr lang="en-US" sz="2000" baseline="-25000" dirty="0">
                <a:latin typeface="Arial" panose="020B0604020202020204" pitchFamily="34" charset="0"/>
                <a:ea typeface="Times New Roman" pitchFamily="18" charset="0"/>
                <a:cs typeface="Times New Roman" pitchFamily="18" charset="0"/>
              </a:rPr>
              <a:t>3</a:t>
            </a:r>
            <a:r>
              <a:rPr lang="en-US" sz="2000" dirty="0">
                <a:latin typeface="Arial" panose="020B0604020202020204" pitchFamily="34" charset="0"/>
                <a:ea typeface="Times New Roman" pitchFamily="18" charset="0"/>
                <a:cs typeface="Times New Roman" pitchFamily="18" charset="0"/>
              </a:rPr>
              <a:t> and organometallic compounds of metals with low electronegativity, such as </a:t>
            </a:r>
            <a:r>
              <a:rPr lang="en-US" sz="2000" dirty="0" err="1">
                <a:latin typeface="Arial" panose="020B0604020202020204" pitchFamily="34" charset="0"/>
                <a:ea typeface="Times New Roman" pitchFamily="18" charset="0"/>
                <a:cs typeface="Times New Roman" pitchFamily="18" charset="0"/>
              </a:rPr>
              <a:t>RMgX</a:t>
            </a:r>
            <a:r>
              <a:rPr lang="en-US" sz="2000" dirty="0">
                <a:latin typeface="Arial" panose="020B0604020202020204" pitchFamily="34" charset="0"/>
                <a:ea typeface="Times New Roman" pitchFamily="18" charset="0"/>
                <a:cs typeface="Times New Roman" pitchFamily="18" charset="0"/>
              </a:rPr>
              <a:t> or AlR</a:t>
            </a:r>
            <a:r>
              <a:rPr lang="en-US" sz="2000" baseline="-25000" dirty="0">
                <a:latin typeface="Arial" panose="020B0604020202020204" pitchFamily="34" charset="0"/>
                <a:ea typeface="Times New Roman" pitchFamily="18" charset="0"/>
                <a:cs typeface="Times New Roman" pitchFamily="18" charset="0"/>
              </a:rPr>
              <a:t>3</a:t>
            </a:r>
            <a:r>
              <a:rPr lang="en-US" sz="2000" dirty="0">
                <a:latin typeface="Arial" panose="020B0604020202020204" pitchFamily="34" charset="0"/>
                <a:ea typeface="Times New Roman" pitchFamily="18" charset="0"/>
                <a:cs typeface="Times New Roman" pitchFamily="18" charset="0"/>
              </a:rPr>
              <a:t>.</a:t>
            </a:r>
          </a:p>
          <a:p>
            <a:pPr marL="342900" indent="-342900" algn="just" fontAlgn="base">
              <a:spcBef>
                <a:spcPct val="0"/>
              </a:spcBef>
              <a:spcAft>
                <a:spcPct val="0"/>
              </a:spcAft>
              <a:buFont typeface="Arial" panose="020B0604020202020204" pitchFamily="34" charset="0"/>
              <a:buChar char="•"/>
            </a:pPr>
            <a:endParaRPr lang="en-US" sz="2000" dirty="0">
              <a:latin typeface="Arial" panose="020B0604020202020204" pitchFamily="34" charset="0"/>
              <a:ea typeface="Times New Roman" pitchFamily="18" charset="0"/>
              <a:cs typeface="Times New Roman" pitchFamily="18" charset="0"/>
            </a:endParaRPr>
          </a:p>
          <a:p>
            <a:pPr marL="342900" indent="-342900" algn="just" fontAlgn="base">
              <a:spcBef>
                <a:spcPct val="0"/>
              </a:spcBef>
              <a:spcAft>
                <a:spcPct val="0"/>
              </a:spcAft>
              <a:buFont typeface="Arial" panose="020B0604020202020204" pitchFamily="34" charset="0"/>
              <a:buChar char="•"/>
            </a:pPr>
            <a:endParaRPr lang="en-US" sz="2000" dirty="0">
              <a:latin typeface="Arial" panose="020B0604020202020204" pitchFamily="34" charset="0"/>
              <a:ea typeface="Times New Roman" pitchFamily="18" charset="0"/>
              <a:cs typeface="Times New Roman" pitchFamily="18" charset="0"/>
            </a:endParaRPr>
          </a:p>
          <a:p>
            <a:pPr marL="342900" indent="-342900" algn="just" fontAlgn="base">
              <a:spcBef>
                <a:spcPct val="0"/>
              </a:spcBef>
              <a:spcAft>
                <a:spcPct val="0"/>
              </a:spcAft>
              <a:buFont typeface="Arial" panose="020B0604020202020204" pitchFamily="34" charset="0"/>
              <a:buChar char="•"/>
            </a:pPr>
            <a:endParaRPr lang="en-US" sz="2000" dirty="0">
              <a:latin typeface="Arial" panose="020B0604020202020204" pitchFamily="34" charset="0"/>
              <a:ea typeface="Times New Roman" pitchFamily="18" charset="0"/>
              <a:cs typeface="Times New Roman" pitchFamily="18" charset="0"/>
            </a:endParaRPr>
          </a:p>
          <a:p>
            <a:pPr marL="342900" indent="-342900" algn="just" fontAlgn="base">
              <a:spcBef>
                <a:spcPct val="0"/>
              </a:spcBef>
              <a:spcAft>
                <a:spcPct val="0"/>
              </a:spcAft>
              <a:buFont typeface="Arial" panose="020B0604020202020204" pitchFamily="34" charset="0"/>
              <a:buChar char="•"/>
            </a:pPr>
            <a:r>
              <a:rPr lang="en-US" sz="2000" dirty="0">
                <a:latin typeface="Arial" panose="020B0604020202020204" pitchFamily="34" charset="0"/>
                <a:ea typeface="Times New Roman" pitchFamily="18" charset="0"/>
                <a:cs typeface="Times New Roman" pitchFamily="18" charset="0"/>
              </a:rPr>
              <a:t>Why </a:t>
            </a:r>
            <a:r>
              <a:rPr lang="en-US" sz="2000" dirty="0" err="1">
                <a:latin typeface="Arial" panose="020B0604020202020204" pitchFamily="34" charset="0"/>
                <a:ea typeface="Times New Roman" pitchFamily="18" charset="0"/>
                <a:cs typeface="Times New Roman" pitchFamily="18" charset="0"/>
              </a:rPr>
              <a:t>dibutyl</a:t>
            </a:r>
            <a:r>
              <a:rPr lang="en-US" sz="2000" dirty="0">
                <a:latin typeface="Arial" panose="020B0604020202020204" pitchFamily="34" charset="0"/>
                <a:ea typeface="Times New Roman" pitchFamily="18" charset="0"/>
                <a:cs typeface="Times New Roman" pitchFamily="18" charset="0"/>
              </a:rPr>
              <a:t> ether as a solvent: Has much lower vapor pressure than BMe</a:t>
            </a:r>
            <a:r>
              <a:rPr lang="en-US" sz="2000" baseline="-25000" dirty="0">
                <a:latin typeface="Arial" panose="020B0604020202020204" pitchFamily="34" charset="0"/>
                <a:ea typeface="Times New Roman" pitchFamily="18" charset="0"/>
                <a:cs typeface="Times New Roman" pitchFamily="18" charset="0"/>
              </a:rPr>
              <a:t>3</a:t>
            </a:r>
            <a:r>
              <a:rPr lang="en-US" sz="2000" dirty="0">
                <a:latin typeface="Arial" panose="020B0604020202020204" pitchFamily="34" charset="0"/>
                <a:ea typeface="Times New Roman" pitchFamily="18" charset="0"/>
                <a:cs typeface="Times New Roman" pitchFamily="18" charset="0"/>
              </a:rPr>
              <a:t> and as a result the separation by trap-to-trap distillation on a vacuum line is easy.</a:t>
            </a:r>
          </a:p>
          <a:p>
            <a:pPr marL="342900" indent="-342900" algn="just" fontAlgn="base">
              <a:spcBef>
                <a:spcPct val="0"/>
              </a:spcBef>
              <a:spcAft>
                <a:spcPct val="0"/>
              </a:spcAft>
              <a:buFont typeface="Arial" panose="020B0604020202020204" pitchFamily="34" charset="0"/>
              <a:buChar char="•"/>
            </a:pPr>
            <a:endParaRPr lang="en-US" sz="2000" dirty="0">
              <a:latin typeface="Arial" panose="020B0604020202020204" pitchFamily="34" charset="0"/>
              <a:ea typeface="Times New Roman" pitchFamily="18" charset="0"/>
              <a:cs typeface="Times New Roman" pitchFamily="18" charset="0"/>
            </a:endParaRPr>
          </a:p>
          <a:p>
            <a:pPr marL="342900" indent="-342900" algn="justLow" fontAlgn="base">
              <a:spcBef>
                <a:spcPct val="0"/>
              </a:spcBef>
              <a:spcAft>
                <a:spcPct val="0"/>
              </a:spcAft>
              <a:buFont typeface="Arial" panose="020B0604020202020204" pitchFamily="34" charset="0"/>
              <a:buChar char="•"/>
            </a:pPr>
            <a:r>
              <a:rPr lang="en-US" sz="2000" dirty="0">
                <a:latin typeface="Arial" panose="020B0604020202020204" pitchFamily="34" charset="0"/>
                <a:ea typeface="Times New Roman" pitchFamily="18" charset="0"/>
                <a:cs typeface="Times New Roman" pitchFamily="18" charset="0"/>
              </a:rPr>
              <a:t>Also, there is a very weak association between BMe</a:t>
            </a:r>
            <a:r>
              <a:rPr lang="en-US" sz="2000" baseline="-25000" dirty="0">
                <a:latin typeface="Arial" panose="020B0604020202020204" pitchFamily="34" charset="0"/>
                <a:ea typeface="Times New Roman" pitchFamily="18" charset="0"/>
                <a:cs typeface="Times New Roman" pitchFamily="18" charset="0"/>
              </a:rPr>
              <a:t>3</a:t>
            </a:r>
            <a:r>
              <a:rPr lang="en-US" sz="2000" dirty="0">
                <a:latin typeface="Arial" panose="020B0604020202020204" pitchFamily="34" charset="0"/>
                <a:ea typeface="Times New Roman" pitchFamily="18" charset="0"/>
                <a:cs typeface="Times New Roman" pitchFamily="18" charset="0"/>
              </a:rPr>
              <a:t> and OBu</a:t>
            </a:r>
            <a:r>
              <a:rPr lang="en-US" sz="2000" baseline="-25000" dirty="0">
                <a:latin typeface="Arial" panose="020B0604020202020204" pitchFamily="34" charset="0"/>
                <a:ea typeface="Times New Roman" pitchFamily="18" charset="0"/>
                <a:cs typeface="Times New Roman" pitchFamily="18" charset="0"/>
              </a:rPr>
              <a:t>2 </a:t>
            </a:r>
            <a:r>
              <a:rPr lang="en-US" sz="2000" dirty="0">
                <a:latin typeface="Arial" panose="020B0604020202020204" pitchFamily="34" charset="0"/>
                <a:ea typeface="Times New Roman" pitchFamily="18" charset="0"/>
                <a:cs typeface="Times New Roman" pitchFamily="18" charset="0"/>
              </a:rPr>
              <a:t>(Me</a:t>
            </a:r>
            <a:r>
              <a:rPr lang="en-US" sz="2000" baseline="-25000" dirty="0">
                <a:latin typeface="Arial" panose="020B0604020202020204" pitchFamily="34" charset="0"/>
                <a:ea typeface="Times New Roman" pitchFamily="18" charset="0"/>
                <a:cs typeface="Times New Roman" pitchFamily="18" charset="0"/>
              </a:rPr>
              <a:t>3</a:t>
            </a:r>
            <a:r>
              <a:rPr lang="en-US" sz="2000" dirty="0">
                <a:latin typeface="Arial" panose="020B0604020202020204" pitchFamily="34" charset="0"/>
                <a:ea typeface="Times New Roman" pitchFamily="18" charset="0"/>
                <a:cs typeface="Times New Roman" pitchFamily="18" charset="0"/>
              </a:rPr>
              <a:t>B:OBu</a:t>
            </a:r>
            <a:r>
              <a:rPr lang="en-US" sz="2000" baseline="-25000" dirty="0">
                <a:latin typeface="Arial" panose="020B0604020202020204" pitchFamily="34" charset="0"/>
                <a:ea typeface="Times New Roman" pitchFamily="18" charset="0"/>
                <a:cs typeface="Times New Roman" pitchFamily="18" charset="0"/>
              </a:rPr>
              <a:t>2</a:t>
            </a:r>
            <a:r>
              <a:rPr lang="en-US" sz="2000" dirty="0">
                <a:latin typeface="Arial" panose="020B0604020202020204" pitchFamily="34" charset="0"/>
                <a:ea typeface="Times New Roman" pitchFamily="18" charset="0"/>
                <a:cs typeface="Times New Roman" pitchFamily="18" charset="0"/>
              </a:rPr>
              <a:t>).</a:t>
            </a:r>
          </a:p>
          <a:p>
            <a:pPr algn="justLow" fontAlgn="base">
              <a:spcBef>
                <a:spcPct val="0"/>
              </a:spcBef>
              <a:spcAft>
                <a:spcPct val="0"/>
              </a:spcAft>
            </a:pPr>
            <a:endParaRPr lang="en-US" sz="2000" dirty="0">
              <a:latin typeface="Arial" panose="020B0604020202020204" pitchFamily="34" charset="0"/>
              <a:ea typeface="Times New Roman" pitchFamily="18" charset="0"/>
              <a:cs typeface="Times New Roman" pitchFamily="18" charset="0"/>
            </a:endParaRPr>
          </a:p>
          <a:p>
            <a:pPr marL="342900" indent="-342900" algn="justLow" eaLnBrk="0" fontAlgn="base" hangingPunct="0">
              <a:spcBef>
                <a:spcPct val="0"/>
              </a:spcBef>
              <a:spcAft>
                <a:spcPct val="0"/>
              </a:spcAft>
              <a:buFont typeface="Arial" panose="020B0604020202020204" pitchFamily="34" charset="0"/>
              <a:buChar char="•"/>
            </a:pPr>
            <a:r>
              <a:rPr lang="en-US" sz="2000" dirty="0">
                <a:latin typeface="Arial" panose="020B0604020202020204" pitchFamily="34" charset="0"/>
                <a:ea typeface="Times New Roman" pitchFamily="18" charset="0"/>
                <a:cs typeface="Times New Roman" pitchFamily="18" charset="0"/>
              </a:rPr>
              <a:t>Although, trialkyl- and </a:t>
            </a:r>
            <a:r>
              <a:rPr lang="en-US" sz="2000" dirty="0" err="1">
                <a:latin typeface="Arial" panose="020B0604020202020204" pitchFamily="34" charset="0"/>
                <a:ea typeface="Times New Roman" pitchFamily="18" charset="0"/>
                <a:cs typeface="Times New Roman" pitchFamily="18" charset="0"/>
              </a:rPr>
              <a:t>triarylboron</a:t>
            </a:r>
            <a:r>
              <a:rPr lang="en-US" sz="2000" dirty="0">
                <a:latin typeface="Arial" panose="020B0604020202020204" pitchFamily="34" charset="0"/>
                <a:ea typeface="Times New Roman" pitchFamily="18" charset="0"/>
                <a:cs typeface="Times New Roman" pitchFamily="18" charset="0"/>
              </a:rPr>
              <a:t> compounds are mild Lewis acids, strong carbanion reagents lead to anions of the type [BR</a:t>
            </a:r>
            <a:r>
              <a:rPr lang="en-US" sz="2000" baseline="-25000" dirty="0">
                <a:latin typeface="Arial" panose="020B0604020202020204" pitchFamily="34" charset="0"/>
                <a:ea typeface="Times New Roman" pitchFamily="18" charset="0"/>
                <a:cs typeface="Times New Roman" pitchFamily="18" charset="0"/>
              </a:rPr>
              <a:t>4</a:t>
            </a:r>
            <a:r>
              <a:rPr lang="en-US" sz="2000" dirty="0">
                <a:latin typeface="Arial" panose="020B0604020202020204" pitchFamily="34" charset="0"/>
                <a:ea typeface="Times New Roman" pitchFamily="18" charset="0"/>
                <a:cs typeface="Times New Roman" pitchFamily="18" charset="0"/>
              </a:rPr>
              <a:t>]</a:t>
            </a:r>
            <a:r>
              <a:rPr lang="en-US" sz="2000" baseline="30000" dirty="0">
                <a:latin typeface="Arial" panose="020B0604020202020204" pitchFamily="34" charset="0"/>
                <a:ea typeface="Times New Roman" pitchFamily="18" charset="0"/>
                <a:cs typeface="Times New Roman" pitchFamily="18" charset="0"/>
              </a:rPr>
              <a:t>-</a:t>
            </a:r>
            <a:r>
              <a:rPr lang="en-US" sz="2000" dirty="0">
                <a:latin typeface="Arial" panose="020B0604020202020204" pitchFamily="34" charset="0"/>
                <a:ea typeface="Times New Roman" pitchFamily="18" charset="0"/>
                <a:cs typeface="Times New Roman" pitchFamily="18" charset="0"/>
              </a:rPr>
              <a:t>.</a:t>
            </a:r>
          </a:p>
          <a:p>
            <a:pPr marL="342900" indent="-342900" algn="just" fontAlgn="base">
              <a:spcBef>
                <a:spcPct val="0"/>
              </a:spcBef>
              <a:spcAft>
                <a:spcPct val="0"/>
              </a:spcAft>
              <a:buFont typeface="Arial" panose="020B0604020202020204" pitchFamily="34" charset="0"/>
              <a:buChar char="•"/>
            </a:pPr>
            <a:endParaRPr lang="en-US" sz="2000" dirty="0">
              <a:latin typeface="Arial" panose="020B0604020202020204" pitchFamily="34" charset="0"/>
              <a:ea typeface="Times New Roman" pitchFamily="18" charset="0"/>
              <a:cs typeface="Times New Roman" pitchFamily="18" charset="0"/>
            </a:endParaRPr>
          </a:p>
          <a:p>
            <a:pPr marL="342900" indent="-342900" eaLnBrk="0" fontAlgn="base" hangingPunct="0">
              <a:spcBef>
                <a:spcPct val="0"/>
              </a:spcBef>
              <a:spcAft>
                <a:spcPct val="0"/>
              </a:spcAft>
              <a:buFont typeface="Arial" panose="020B0604020202020204" pitchFamily="34" charset="0"/>
              <a:buChar char="•"/>
            </a:pPr>
            <a:endParaRPr lang="en-US" sz="2000" dirty="0">
              <a:latin typeface="Arial" pitchFamily="34" charset="0"/>
              <a:cs typeface="Arial" pitchFamily="34" charset="0"/>
            </a:endParaRPr>
          </a:p>
        </p:txBody>
      </p:sp>
      <p:pic>
        <p:nvPicPr>
          <p:cNvPr id="54273" name="Picture 13314" descr="http://nptel.ac.in/courses/104101006/images/module3/lec2/eqn1.png"/>
          <p:cNvPicPr>
            <a:picLocks noChangeAspect="1" noChangeArrowheads="1"/>
          </p:cNvPicPr>
          <p:nvPr/>
        </p:nvPicPr>
        <p:blipFill>
          <a:blip r:embed="rId2" cstate="print"/>
          <a:srcRect/>
          <a:stretch>
            <a:fillRect/>
          </a:stretch>
        </p:blipFill>
        <p:spPr bwMode="auto">
          <a:xfrm>
            <a:off x="483536" y="2045276"/>
            <a:ext cx="8231792" cy="299019"/>
          </a:xfrm>
          <a:prstGeom prst="rect">
            <a:avLst/>
          </a:prstGeom>
          <a:noFill/>
        </p:spPr>
      </p:pic>
      <p:sp>
        <p:nvSpPr>
          <p:cNvPr id="2" name="Slide Number Placeholder 1"/>
          <p:cNvSpPr>
            <a:spLocks noGrp="1"/>
          </p:cNvSpPr>
          <p:nvPr>
            <p:ph type="sldNum" sz="quarter" idx="12"/>
          </p:nvPr>
        </p:nvSpPr>
        <p:spPr/>
        <p:txBody>
          <a:bodyPr/>
          <a:lstStyle/>
          <a:p>
            <a:fld id="{666FA2C0-E57B-40C2-BBC2-CDA7EBE5BF80}" type="slidenum">
              <a:rPr lang="en-US" smtClean="0"/>
              <a:t>12</a:t>
            </a:fld>
            <a:endParaRPr lang="en-US"/>
          </a:p>
        </p:txBody>
      </p:sp>
    </p:spTree>
    <p:extLst>
      <p:ext uri="{BB962C8B-B14F-4D97-AF65-F5344CB8AC3E}">
        <p14:creationId xmlns:p14="http://schemas.microsoft.com/office/powerpoint/2010/main" val="1814693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1" descr="http://nptel.ac.in/courses/104101006/images/module3/lec2/eqn4.png"/>
          <p:cNvPicPr>
            <a:picLocks noChangeAspect="1" noChangeArrowheads="1"/>
          </p:cNvPicPr>
          <p:nvPr/>
        </p:nvPicPr>
        <p:blipFill>
          <a:blip r:embed="rId2" cstate="print"/>
          <a:srcRect/>
          <a:stretch>
            <a:fillRect/>
          </a:stretch>
        </p:blipFill>
        <p:spPr bwMode="auto">
          <a:xfrm>
            <a:off x="680202" y="2163873"/>
            <a:ext cx="8131386" cy="990361"/>
          </a:xfrm>
          <a:prstGeom prst="rect">
            <a:avLst/>
          </a:prstGeom>
          <a:noFill/>
        </p:spPr>
      </p:pic>
      <p:pic>
        <p:nvPicPr>
          <p:cNvPr id="52225" name="Picture 30" descr="http://nptel.ac.in/courses/104101006/images/module3/lec2/eqn5.png"/>
          <p:cNvPicPr>
            <a:picLocks noChangeAspect="1" noChangeArrowheads="1"/>
          </p:cNvPicPr>
          <p:nvPr/>
        </p:nvPicPr>
        <p:blipFill>
          <a:blip r:embed="rId3" cstate="print"/>
          <a:srcRect/>
          <a:stretch>
            <a:fillRect/>
          </a:stretch>
        </p:blipFill>
        <p:spPr bwMode="auto">
          <a:xfrm>
            <a:off x="893279" y="4472197"/>
            <a:ext cx="7357441" cy="895350"/>
          </a:xfrm>
          <a:prstGeom prst="rect">
            <a:avLst/>
          </a:prstGeom>
          <a:noFill/>
        </p:spPr>
      </p:pic>
      <p:sp>
        <p:nvSpPr>
          <p:cNvPr id="52227" name="Rectangle 3"/>
          <p:cNvSpPr>
            <a:spLocks noChangeArrowheads="1"/>
          </p:cNvSpPr>
          <p:nvPr/>
        </p:nvSpPr>
        <p:spPr bwMode="auto">
          <a:xfrm>
            <a:off x="457200" y="104005"/>
            <a:ext cx="8229600" cy="2308324"/>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algn="ctr" fontAlgn="base">
              <a:spcBef>
                <a:spcPct val="0"/>
              </a:spcBef>
              <a:spcAft>
                <a:spcPct val="0"/>
              </a:spcAft>
            </a:pPr>
            <a:r>
              <a:rPr lang="en-US" sz="2400" b="1" dirty="0" err="1">
                <a:solidFill>
                  <a:srgbClr val="FF0000"/>
                </a:solidFill>
                <a:latin typeface="Arial" panose="020B0604020202020204" pitchFamily="34" charset="0"/>
                <a:ea typeface="Times New Roman" pitchFamily="18" charset="0"/>
                <a:cs typeface="Times New Roman" pitchFamily="18" charset="0"/>
              </a:rPr>
              <a:t>Organohaloboron</a:t>
            </a:r>
            <a:r>
              <a:rPr lang="en-US" sz="2400" b="1" dirty="0">
                <a:solidFill>
                  <a:srgbClr val="FF0000"/>
                </a:solidFill>
                <a:latin typeface="Arial" panose="020B0604020202020204" pitchFamily="34" charset="0"/>
                <a:ea typeface="Times New Roman" pitchFamily="18" charset="0"/>
                <a:cs typeface="Times New Roman" pitchFamily="18" charset="0"/>
              </a:rPr>
              <a:t> compounds </a:t>
            </a:r>
          </a:p>
          <a:p>
            <a:pPr fontAlgn="base">
              <a:spcBef>
                <a:spcPct val="0"/>
              </a:spcBef>
              <a:spcAft>
                <a:spcPct val="0"/>
              </a:spcAft>
            </a:pPr>
            <a:endParaRPr lang="en-US" sz="2000" dirty="0">
              <a:solidFill>
                <a:srgbClr val="0000FF"/>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en-US" sz="2000" dirty="0" err="1">
                <a:latin typeface="Arial" panose="020B0604020202020204" pitchFamily="34" charset="0"/>
                <a:ea typeface="Times New Roman" pitchFamily="18" charset="0"/>
                <a:cs typeface="Times New Roman" pitchFamily="18" charset="0"/>
              </a:rPr>
              <a:t>Organohaloboron</a:t>
            </a:r>
            <a:r>
              <a:rPr lang="en-US" sz="2000" dirty="0">
                <a:latin typeface="Arial" panose="020B0604020202020204" pitchFamily="34" charset="0"/>
                <a:ea typeface="Times New Roman" pitchFamily="18" charset="0"/>
                <a:cs typeface="Times New Roman" pitchFamily="18" charset="0"/>
              </a:rPr>
              <a:t> compounds are more reactive than simple </a:t>
            </a:r>
            <a:r>
              <a:rPr lang="en-US" sz="2000" dirty="0" err="1">
                <a:latin typeface="Arial" panose="020B0604020202020204" pitchFamily="34" charset="0"/>
                <a:ea typeface="Times New Roman" pitchFamily="18" charset="0"/>
                <a:cs typeface="Times New Roman" pitchFamily="18" charset="0"/>
              </a:rPr>
              <a:t>trialkylboron</a:t>
            </a:r>
            <a:r>
              <a:rPr lang="en-US" sz="2000" dirty="0">
                <a:latin typeface="Arial" panose="020B0604020202020204" pitchFamily="34" charset="0"/>
                <a:ea typeface="Times New Roman" pitchFamily="18" charset="0"/>
                <a:cs typeface="Times New Roman" pitchFamily="18" charset="0"/>
              </a:rPr>
              <a:t> compounds.</a:t>
            </a:r>
          </a:p>
          <a:p>
            <a:pPr eaLnBrk="0" fontAlgn="base" hangingPunct="0">
              <a:spcBef>
                <a:spcPct val="0"/>
              </a:spcBef>
              <a:spcAft>
                <a:spcPct val="0"/>
              </a:spcAft>
            </a:pPr>
            <a:endParaRPr lang="en-US" sz="2000" b="1" dirty="0">
              <a:solidFill>
                <a:srgbClr val="0000FF"/>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en-US" sz="2000" b="1" dirty="0">
                <a:solidFill>
                  <a:srgbClr val="FF0000"/>
                </a:solidFill>
                <a:latin typeface="Arial" panose="020B0604020202020204" pitchFamily="34" charset="0"/>
                <a:ea typeface="Times New Roman" pitchFamily="18" charset="0"/>
                <a:cs typeface="Times New Roman" pitchFamily="18" charset="0"/>
              </a:rPr>
              <a:t>Preparation</a:t>
            </a:r>
            <a:endParaRPr lang="en-US" sz="2000" b="1" dirty="0">
              <a:solidFill>
                <a:srgbClr val="FF0000"/>
              </a:solidFill>
              <a:latin typeface="Arial" pitchFamily="34" charset="0"/>
              <a:ea typeface="Times New Roman" pitchFamily="18" charset="0"/>
              <a:cs typeface="Arial" pitchFamily="34" charset="0"/>
            </a:endParaRPr>
          </a:p>
          <a:p>
            <a:pPr eaLnBrk="0" fontAlgn="base" hangingPunct="0">
              <a:spcBef>
                <a:spcPct val="0"/>
              </a:spcBef>
              <a:spcAft>
                <a:spcPct val="0"/>
              </a:spcAft>
            </a:pPr>
            <a:endParaRPr lang="en-US" sz="2000" dirty="0">
              <a:solidFill>
                <a:srgbClr val="0000FF"/>
              </a:solidFill>
              <a:latin typeface="Arial" pitchFamily="34" charset="0"/>
              <a:cs typeface="Arial" pitchFamily="34" charset="0"/>
            </a:endParaRPr>
          </a:p>
        </p:txBody>
      </p:sp>
      <p:sp>
        <p:nvSpPr>
          <p:cNvPr id="52228" name="Rectangle 4"/>
          <p:cNvSpPr>
            <a:spLocks noChangeArrowheads="1"/>
          </p:cNvSpPr>
          <p:nvPr/>
        </p:nvSpPr>
        <p:spPr bwMode="auto">
          <a:xfrm>
            <a:off x="304802" y="3154234"/>
            <a:ext cx="6760184"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2000" b="1" dirty="0">
                <a:solidFill>
                  <a:srgbClr val="FF0000"/>
                </a:solidFill>
                <a:latin typeface="Arial" panose="020B0604020202020204" pitchFamily="34" charset="0"/>
                <a:ea typeface="Times New Roman" pitchFamily="18" charset="0"/>
                <a:cs typeface="Times New Roman" pitchFamily="18" charset="0"/>
              </a:rPr>
              <a:t>Reactions: </a:t>
            </a:r>
          </a:p>
          <a:p>
            <a:pPr fontAlgn="base">
              <a:spcBef>
                <a:spcPct val="0"/>
              </a:spcBef>
              <a:spcAft>
                <a:spcPct val="0"/>
              </a:spcAft>
            </a:pPr>
            <a:endParaRPr lang="en-US" sz="2000" dirty="0">
              <a:solidFill>
                <a:srgbClr val="FF0000"/>
              </a:solidFill>
              <a:latin typeface="Arial" panose="020B0604020202020204" pitchFamily="34" charset="0"/>
              <a:ea typeface="Times New Roman" pitchFamily="18" charset="0"/>
              <a:cs typeface="Times New Roman" pitchFamily="18" charset="0"/>
            </a:endParaRPr>
          </a:p>
          <a:p>
            <a:pPr fontAlgn="base">
              <a:spcBef>
                <a:spcPct val="0"/>
              </a:spcBef>
              <a:spcAft>
                <a:spcPct val="0"/>
              </a:spcAft>
            </a:pPr>
            <a:r>
              <a:rPr lang="en-US" sz="2000" dirty="0">
                <a:latin typeface="Arial" panose="020B0604020202020204" pitchFamily="34" charset="0"/>
                <a:ea typeface="Times New Roman" pitchFamily="18" charset="0"/>
                <a:cs typeface="Times New Roman" pitchFamily="18" charset="0"/>
              </a:rPr>
              <a:t>(</a:t>
            </a:r>
            <a:r>
              <a:rPr lang="en-US" sz="2000" dirty="0" err="1">
                <a:latin typeface="Arial" panose="020B0604020202020204" pitchFamily="34" charset="0"/>
                <a:ea typeface="Times New Roman" pitchFamily="18" charset="0"/>
                <a:cs typeface="Times New Roman" pitchFamily="18" charset="0"/>
              </a:rPr>
              <a:t>Protolysis</a:t>
            </a:r>
            <a:r>
              <a:rPr lang="en-US" sz="2000" dirty="0">
                <a:latin typeface="Arial" panose="020B0604020202020204" pitchFamily="34" charset="0"/>
                <a:ea typeface="Times New Roman" pitchFamily="18" charset="0"/>
                <a:cs typeface="Times New Roman" pitchFamily="18" charset="0"/>
              </a:rPr>
              <a:t> reactions with ROH, R</a:t>
            </a:r>
            <a:r>
              <a:rPr lang="en-US" sz="2000" baseline="-30000" dirty="0">
                <a:latin typeface="Arial" panose="020B0604020202020204" pitchFamily="34" charset="0"/>
                <a:ea typeface="Times New Roman" pitchFamily="18" charset="0"/>
                <a:cs typeface="Times New Roman" pitchFamily="18" charset="0"/>
              </a:rPr>
              <a:t>2</a:t>
            </a:r>
            <a:r>
              <a:rPr lang="en-US" sz="2000" dirty="0">
                <a:latin typeface="Arial" panose="020B0604020202020204" pitchFamily="34" charset="0"/>
                <a:ea typeface="Times New Roman" pitchFamily="18" charset="0"/>
                <a:cs typeface="Times New Roman" pitchFamily="18" charset="0"/>
              </a:rPr>
              <a:t>NH and other reagents)</a:t>
            </a:r>
            <a:endParaRPr lang="en-US" sz="2000" dirty="0">
              <a:latin typeface="Arial" pitchFamily="34" charset="0"/>
              <a:ea typeface="Times New Roman" pitchFamily="18" charset="0"/>
              <a:cs typeface="Arial" pitchFamily="34" charset="0"/>
            </a:endParaRPr>
          </a:p>
          <a:p>
            <a:pPr eaLnBrk="0" fontAlgn="base" hangingPunct="0">
              <a:spcBef>
                <a:spcPct val="0"/>
              </a:spcBef>
              <a:spcAft>
                <a:spcPct val="0"/>
              </a:spcAft>
            </a:pPr>
            <a:endParaRPr lang="en-US" sz="2000" dirty="0">
              <a:solidFill>
                <a:srgbClr val="0000FF"/>
              </a:solidFill>
              <a:latin typeface="Arial" pitchFamily="34" charset="0"/>
              <a:cs typeface="Arial" pitchFamily="34" charset="0"/>
            </a:endParaRPr>
          </a:p>
        </p:txBody>
      </p:sp>
      <p:sp>
        <p:nvSpPr>
          <p:cNvPr id="52229" name="Rectangle 5"/>
          <p:cNvSpPr>
            <a:spLocks noChangeArrowheads="1"/>
          </p:cNvSpPr>
          <p:nvPr/>
        </p:nvSpPr>
        <p:spPr bwMode="auto">
          <a:xfrm>
            <a:off x="609602" y="2619345"/>
            <a:ext cx="18473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z="2000">
              <a:solidFill>
                <a:srgbClr val="0000FF"/>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t>13</a:t>
            </a:fld>
            <a:endParaRPr lang="en-US"/>
          </a:p>
        </p:txBody>
      </p:sp>
    </p:spTree>
    <p:extLst>
      <p:ext uri="{BB962C8B-B14F-4D97-AF65-F5344CB8AC3E}">
        <p14:creationId xmlns:p14="http://schemas.microsoft.com/office/powerpoint/2010/main" val="46162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7" descr="Hydroboration of hexene"/>
          <p:cNvPicPr>
            <a:picLocks noChangeAspect="1" noChangeArrowheads="1"/>
          </p:cNvPicPr>
          <p:nvPr/>
        </p:nvPicPr>
        <p:blipFill>
          <a:blip r:embed="rId2" cstate="print"/>
          <a:srcRect/>
          <a:stretch>
            <a:fillRect/>
          </a:stretch>
        </p:blipFill>
        <p:spPr bwMode="auto">
          <a:xfrm>
            <a:off x="87619" y="4500564"/>
            <a:ext cx="4286250" cy="1619250"/>
          </a:xfrm>
          <a:prstGeom prst="rect">
            <a:avLst/>
          </a:prstGeom>
          <a:noFill/>
        </p:spPr>
      </p:pic>
      <p:pic>
        <p:nvPicPr>
          <p:cNvPr id="51201" name="Picture 26" descr="Hydroboration"/>
          <p:cNvPicPr>
            <a:picLocks noChangeAspect="1" noChangeArrowheads="1"/>
          </p:cNvPicPr>
          <p:nvPr/>
        </p:nvPicPr>
        <p:blipFill>
          <a:blip r:embed="rId3" cstate="print"/>
          <a:srcRect/>
          <a:stretch>
            <a:fillRect/>
          </a:stretch>
        </p:blipFill>
        <p:spPr bwMode="auto">
          <a:xfrm>
            <a:off x="4857750" y="4310939"/>
            <a:ext cx="4286250" cy="1933575"/>
          </a:xfrm>
          <a:prstGeom prst="rect">
            <a:avLst/>
          </a:prstGeom>
          <a:noFill/>
        </p:spPr>
      </p:pic>
      <p:sp>
        <p:nvSpPr>
          <p:cNvPr id="51203" name="Rectangle 3"/>
          <p:cNvSpPr>
            <a:spLocks noChangeArrowheads="1"/>
          </p:cNvSpPr>
          <p:nvPr/>
        </p:nvSpPr>
        <p:spPr bwMode="auto">
          <a:xfrm>
            <a:off x="304800" y="107725"/>
            <a:ext cx="8458200" cy="430887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algn="ctr" fontAlgn="base">
              <a:spcBef>
                <a:spcPct val="0"/>
              </a:spcBef>
              <a:spcAft>
                <a:spcPts val="1200"/>
              </a:spcAft>
            </a:pPr>
            <a:r>
              <a:rPr lang="en-US" sz="2400" b="1" dirty="0" err="1">
                <a:solidFill>
                  <a:srgbClr val="FF0000"/>
                </a:solidFill>
                <a:latin typeface="Arial" panose="020B0604020202020204" pitchFamily="34" charset="0"/>
                <a:ea typeface="Times New Roman" pitchFamily="18" charset="0"/>
                <a:cs typeface="Times New Roman" pitchFamily="18" charset="0"/>
              </a:rPr>
              <a:t>Hydroboration</a:t>
            </a:r>
            <a:endParaRPr lang="en-US" sz="2400" b="1" dirty="0">
              <a:solidFill>
                <a:srgbClr val="FF0000"/>
              </a:solidFill>
              <a:latin typeface="Arial" pitchFamily="34" charset="0"/>
              <a:ea typeface="Times New Roman" pitchFamily="18" charset="0"/>
              <a:cs typeface="Arial" pitchFamily="34" charset="0"/>
            </a:endParaRPr>
          </a:p>
          <a:p>
            <a:pPr marL="342900" indent="-342900" algn="just" eaLnBrk="0" fontAlgn="base" hangingPunct="0">
              <a:spcBef>
                <a:spcPct val="0"/>
              </a:spcBef>
              <a:spcAft>
                <a:spcPts val="1200"/>
              </a:spcAft>
              <a:buFont typeface="Arial" panose="020B0604020202020204" pitchFamily="34" charset="0"/>
              <a:buChar char="•"/>
            </a:pPr>
            <a:r>
              <a:rPr lang="en-US" sz="2000" dirty="0">
                <a:latin typeface="Arial" panose="020B0604020202020204" pitchFamily="34" charset="0"/>
                <a:ea typeface="Times New Roman" pitchFamily="18" charset="0"/>
                <a:cs typeface="Times New Roman" pitchFamily="18" charset="0"/>
              </a:rPr>
              <a:t>The hydroboration-oxidation reaction is a two-step organic chemical reaction that converts an alkene into a neutral alcohol by the net addition of water across the double bond. </a:t>
            </a:r>
          </a:p>
          <a:p>
            <a:pPr marL="342900" indent="-342900" algn="just" eaLnBrk="0" fontAlgn="base" hangingPunct="0">
              <a:spcBef>
                <a:spcPct val="0"/>
              </a:spcBef>
              <a:spcAft>
                <a:spcPts val="1200"/>
              </a:spcAft>
              <a:buFont typeface="Arial" panose="020B0604020202020204" pitchFamily="34" charset="0"/>
              <a:buChar char="•"/>
            </a:pPr>
            <a:r>
              <a:rPr lang="en-US" sz="2000" dirty="0">
                <a:latin typeface="Arial" panose="020B0604020202020204" pitchFamily="34" charset="0"/>
                <a:ea typeface="Times New Roman" pitchFamily="18" charset="0"/>
                <a:cs typeface="Times New Roman" pitchFamily="18" charset="0"/>
              </a:rPr>
              <a:t>The hydrogen and hydroxyl group are added in </a:t>
            </a:r>
            <a:r>
              <a:rPr lang="en-US" sz="2000" b="1" dirty="0">
                <a:latin typeface="Arial" panose="020B0604020202020204" pitchFamily="34" charset="0"/>
                <a:ea typeface="Times New Roman" pitchFamily="18" charset="0"/>
                <a:cs typeface="Times New Roman" pitchFamily="18" charset="0"/>
              </a:rPr>
              <a:t>a </a:t>
            </a:r>
            <a:r>
              <a:rPr lang="en-US" sz="2000" b="1" dirty="0" err="1">
                <a:latin typeface="Arial" panose="020B0604020202020204" pitchFamily="34" charset="0"/>
                <a:ea typeface="Times New Roman" pitchFamily="18" charset="0"/>
                <a:cs typeface="Times New Roman" pitchFamily="18" charset="0"/>
              </a:rPr>
              <a:t>syn</a:t>
            </a:r>
            <a:r>
              <a:rPr lang="en-US" sz="2000" b="1" dirty="0">
                <a:latin typeface="Arial" panose="020B0604020202020204" pitchFamily="34" charset="0"/>
                <a:ea typeface="Times New Roman" pitchFamily="18" charset="0"/>
                <a:cs typeface="Times New Roman" pitchFamily="18" charset="0"/>
              </a:rPr>
              <a:t> addition leading to cis stereochemistry</a:t>
            </a:r>
            <a:r>
              <a:rPr lang="en-US" sz="2000" dirty="0">
                <a:latin typeface="Arial" panose="020B0604020202020204" pitchFamily="34" charset="0"/>
                <a:ea typeface="Times New Roman" pitchFamily="18" charset="0"/>
                <a:cs typeface="Times New Roman" pitchFamily="18" charset="0"/>
              </a:rPr>
              <a:t>. Hydroboration-oxidation is an anti-Markovnikov reaction, with the hydroxyl group attaching to the less-substituted carbon. </a:t>
            </a:r>
          </a:p>
          <a:p>
            <a:pPr marL="342900" indent="-342900" algn="just" eaLnBrk="0" fontAlgn="base" hangingPunct="0">
              <a:spcBef>
                <a:spcPct val="0"/>
              </a:spcBef>
              <a:spcAft>
                <a:spcPts val="1200"/>
              </a:spcAft>
              <a:buFont typeface="Arial" panose="020B0604020202020204" pitchFamily="34" charset="0"/>
              <a:buChar char="•"/>
            </a:pPr>
            <a:r>
              <a:rPr lang="en-US" sz="2000" dirty="0">
                <a:latin typeface="Arial" panose="020B0604020202020204" pitchFamily="34" charset="0"/>
                <a:ea typeface="Times New Roman" pitchFamily="18" charset="0"/>
                <a:cs typeface="Times New Roman" pitchFamily="18" charset="0"/>
              </a:rPr>
              <a:t>The reaction was first reported by Herbert C. Brown in the late 1950s and he received the Nobel Prize in Chemistry in 1979. Shown below is the original reaction described in 1957 where hex-1-ene is converted to </a:t>
            </a:r>
            <a:r>
              <a:rPr lang="en-US" sz="2000" dirty="0" err="1">
                <a:latin typeface="Arial" panose="020B0604020202020204" pitchFamily="34" charset="0"/>
                <a:ea typeface="Times New Roman" pitchFamily="18" charset="0"/>
                <a:cs typeface="Times New Roman" pitchFamily="18" charset="0"/>
              </a:rPr>
              <a:t>hexanol</a:t>
            </a:r>
            <a:r>
              <a:rPr lang="en-US" sz="2000" dirty="0">
                <a:latin typeface="Arial" panose="020B0604020202020204" pitchFamily="34" charset="0"/>
                <a:ea typeface="Times New Roman" pitchFamily="18" charset="0"/>
                <a:cs typeface="Times New Roman" pitchFamily="18" charset="0"/>
              </a:rPr>
              <a:t>.</a:t>
            </a:r>
            <a:endParaRPr lang="en-US" sz="2000" dirty="0">
              <a:latin typeface="Arial" pitchFamily="34" charset="0"/>
              <a:cs typeface="Arial" pitchFamily="34" charset="0"/>
            </a:endParaRPr>
          </a:p>
        </p:txBody>
      </p:sp>
      <p:sp>
        <p:nvSpPr>
          <p:cNvPr id="51204" name="Rectangle 4"/>
          <p:cNvSpPr>
            <a:spLocks noChangeArrowheads="1"/>
          </p:cNvSpPr>
          <p:nvPr/>
        </p:nvSpPr>
        <p:spPr bwMode="auto">
          <a:xfrm>
            <a:off x="4373869" y="1937953"/>
            <a:ext cx="39626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Low" fontAlgn="base">
              <a:spcBef>
                <a:spcPct val="0"/>
              </a:spcBef>
              <a:spcAft>
                <a:spcPct val="0"/>
              </a:spcAft>
            </a:pPr>
            <a:r>
              <a:rPr lang="en-US" sz="1200">
                <a:solidFill>
                  <a:srgbClr val="000000"/>
                </a:solidFill>
                <a:latin typeface="Calibri"/>
                <a:ea typeface="Times New Roman" pitchFamily="18" charset="0"/>
                <a:cs typeface="Times New Roman" pitchFamily="18" charset="0"/>
              </a:rPr>
              <a:t>      </a:t>
            </a:r>
            <a:endParaRPr lang="en-US">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t>14</a:t>
            </a:fld>
            <a:endParaRPr lang="en-US"/>
          </a:p>
        </p:txBody>
      </p:sp>
    </p:spTree>
    <p:extLst>
      <p:ext uri="{BB962C8B-B14F-4D97-AF65-F5344CB8AC3E}">
        <p14:creationId xmlns:p14="http://schemas.microsoft.com/office/powerpoint/2010/main" val="644817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10312" y="399212"/>
            <a:ext cx="869594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ts val="1200"/>
              </a:spcAft>
            </a:pPr>
            <a:r>
              <a:rPr lang="en-US" sz="2400" b="1" dirty="0" err="1">
                <a:solidFill>
                  <a:srgbClr val="FF0000"/>
                </a:solidFill>
                <a:latin typeface="Arial" panose="020B0604020202020204" pitchFamily="34" charset="0"/>
                <a:ea typeface="Times New Roman" pitchFamily="18" charset="0"/>
                <a:cs typeface="Times New Roman" pitchFamily="18" charset="0"/>
              </a:rPr>
              <a:t>Organoaluminium</a:t>
            </a:r>
            <a:r>
              <a:rPr lang="en-US" sz="2400" b="1" dirty="0">
                <a:solidFill>
                  <a:srgbClr val="FF0000"/>
                </a:solidFill>
                <a:latin typeface="Arial" panose="020B0604020202020204" pitchFamily="34" charset="0"/>
                <a:ea typeface="Times New Roman" pitchFamily="18" charset="0"/>
                <a:cs typeface="Times New Roman" pitchFamily="18" charset="0"/>
              </a:rPr>
              <a:t> compounds</a:t>
            </a:r>
            <a:endParaRPr lang="en-US" sz="2400" dirty="0">
              <a:solidFill>
                <a:srgbClr val="FF0000"/>
              </a:solidFill>
              <a:latin typeface="Arial" pitchFamily="34" charset="0"/>
              <a:ea typeface="Times New Roman" pitchFamily="18" charset="0"/>
              <a:cs typeface="Arial" pitchFamily="34" charset="0"/>
            </a:endParaRPr>
          </a:p>
          <a:p>
            <a:pPr marL="342900" indent="-342900" algn="just" eaLnBrk="0" fontAlgn="base" hangingPunct="0">
              <a:spcBef>
                <a:spcPct val="0"/>
              </a:spcBef>
              <a:spcAft>
                <a:spcPts val="1200"/>
              </a:spcAft>
              <a:buFont typeface="Arial" panose="020B0604020202020204" pitchFamily="34" charset="0"/>
              <a:buChar char="•"/>
            </a:pPr>
            <a:r>
              <a:rPr lang="en-US" sz="2000" dirty="0" err="1">
                <a:latin typeface="Arial" panose="020B0604020202020204" pitchFamily="34" charset="0"/>
                <a:ea typeface="Times New Roman" pitchFamily="18" charset="0"/>
                <a:cs typeface="Times New Roman" pitchFamily="18" charset="0"/>
              </a:rPr>
              <a:t>Organoaluminium</a:t>
            </a:r>
            <a:r>
              <a:rPr lang="en-US" sz="2000" dirty="0">
                <a:latin typeface="Arial" panose="020B0604020202020204" pitchFamily="34" charset="0"/>
                <a:ea typeface="Times New Roman" pitchFamily="18" charset="0"/>
                <a:cs typeface="Times New Roman" pitchFamily="18" charset="0"/>
              </a:rPr>
              <a:t> chemistry is the study of compounds containing bonds between carbon and </a:t>
            </a:r>
            <a:r>
              <a:rPr lang="en-US" sz="2000" dirty="0" err="1">
                <a:latin typeface="Arial" panose="020B0604020202020204" pitchFamily="34" charset="0"/>
                <a:ea typeface="Times New Roman" pitchFamily="18" charset="0"/>
                <a:cs typeface="Times New Roman" pitchFamily="18" charset="0"/>
              </a:rPr>
              <a:t>aluminium</a:t>
            </a:r>
            <a:r>
              <a:rPr lang="en-US" sz="2000" dirty="0">
                <a:latin typeface="Arial" panose="020B0604020202020204" pitchFamily="34" charset="0"/>
                <a:ea typeface="Times New Roman" pitchFamily="18" charset="0"/>
                <a:cs typeface="Times New Roman" pitchFamily="18" charset="0"/>
              </a:rPr>
              <a:t> bond. </a:t>
            </a:r>
          </a:p>
          <a:p>
            <a:pPr marL="342900" indent="-342900" algn="just" eaLnBrk="0" fontAlgn="base" hangingPunct="0">
              <a:spcBef>
                <a:spcPct val="0"/>
              </a:spcBef>
              <a:spcAft>
                <a:spcPts val="1200"/>
              </a:spcAft>
              <a:buFont typeface="Arial" panose="020B0604020202020204" pitchFamily="34" charset="0"/>
              <a:buChar char="•"/>
            </a:pPr>
            <a:endParaRPr lang="en-US" sz="2000" dirty="0">
              <a:latin typeface="Arial" panose="020B0604020202020204" pitchFamily="34" charset="0"/>
              <a:ea typeface="Times New Roman" pitchFamily="18" charset="0"/>
              <a:cs typeface="Times New Roman" pitchFamily="18" charset="0"/>
            </a:endParaRPr>
          </a:p>
          <a:p>
            <a:pPr marL="342900" indent="-342900" algn="just" eaLnBrk="0" fontAlgn="base" hangingPunct="0">
              <a:spcBef>
                <a:spcPct val="0"/>
              </a:spcBef>
              <a:spcAft>
                <a:spcPts val="1200"/>
              </a:spcAft>
              <a:buFont typeface="Arial" panose="020B0604020202020204" pitchFamily="34" charset="0"/>
              <a:buChar char="•"/>
            </a:pPr>
            <a:endParaRPr lang="en-US" sz="2000" dirty="0">
              <a:latin typeface="Arial" panose="020B0604020202020204" pitchFamily="34" charset="0"/>
              <a:ea typeface="Times New Roman" pitchFamily="18" charset="0"/>
              <a:cs typeface="Times New Roman" pitchFamily="18" charset="0"/>
            </a:endParaRPr>
          </a:p>
          <a:p>
            <a:pPr marL="342900" indent="-342900" algn="just" eaLnBrk="0" fontAlgn="base" hangingPunct="0">
              <a:spcBef>
                <a:spcPct val="0"/>
              </a:spcBef>
              <a:spcAft>
                <a:spcPts val="1200"/>
              </a:spcAft>
              <a:buFont typeface="Arial" panose="020B0604020202020204" pitchFamily="34" charset="0"/>
              <a:buChar char="•"/>
            </a:pPr>
            <a:endParaRPr lang="en-US" sz="2000" dirty="0">
              <a:latin typeface="Arial" panose="020B0604020202020204" pitchFamily="34" charset="0"/>
              <a:ea typeface="Times New Roman" pitchFamily="18" charset="0"/>
              <a:cs typeface="Times New Roman" pitchFamily="18" charset="0"/>
            </a:endParaRPr>
          </a:p>
          <a:p>
            <a:pPr marL="342900" indent="-342900" algn="just" eaLnBrk="0" fontAlgn="base" hangingPunct="0">
              <a:spcBef>
                <a:spcPct val="0"/>
              </a:spcBef>
              <a:spcAft>
                <a:spcPts val="1200"/>
              </a:spcAft>
              <a:buFont typeface="Arial" panose="020B0604020202020204" pitchFamily="34" charset="0"/>
              <a:buChar char="•"/>
            </a:pPr>
            <a:endParaRPr lang="en-US" sz="2000" dirty="0">
              <a:latin typeface="Arial" panose="020B0604020202020204" pitchFamily="34" charset="0"/>
              <a:ea typeface="Times New Roman" pitchFamily="18" charset="0"/>
              <a:cs typeface="Times New Roman" pitchFamily="18" charset="0"/>
            </a:endParaRPr>
          </a:p>
          <a:p>
            <a:pPr marL="342900" indent="-342900" algn="just" eaLnBrk="0" fontAlgn="base" hangingPunct="0">
              <a:spcBef>
                <a:spcPct val="0"/>
              </a:spcBef>
              <a:spcAft>
                <a:spcPts val="1200"/>
              </a:spcAft>
              <a:buFont typeface="Arial" panose="020B0604020202020204" pitchFamily="34" charset="0"/>
              <a:buChar char="•"/>
            </a:pPr>
            <a:r>
              <a:rPr lang="en-US" sz="2000" dirty="0">
                <a:latin typeface="Arial" panose="020B0604020202020204" pitchFamily="34" charset="0"/>
                <a:ea typeface="Times New Roman" pitchFamily="18" charset="0"/>
                <a:cs typeface="Times New Roman" pitchFamily="18" charset="0"/>
              </a:rPr>
              <a:t>The behavior of </a:t>
            </a:r>
            <a:r>
              <a:rPr lang="en-US" sz="2000" dirty="0" err="1">
                <a:latin typeface="Arial" panose="020B0604020202020204" pitchFamily="34" charset="0"/>
                <a:ea typeface="Times New Roman" pitchFamily="18" charset="0"/>
                <a:cs typeface="Times New Roman" pitchFamily="18" charset="0"/>
              </a:rPr>
              <a:t>organoaluminium</a:t>
            </a:r>
            <a:r>
              <a:rPr lang="en-US" sz="2000" dirty="0">
                <a:latin typeface="Arial" panose="020B0604020202020204" pitchFamily="34" charset="0"/>
                <a:ea typeface="Times New Roman" pitchFamily="18" charset="0"/>
                <a:cs typeface="Times New Roman" pitchFamily="18" charset="0"/>
              </a:rPr>
              <a:t> compounds can be understood in terms of the polarity of the C−Al bond and the high Lewis acidity of the three-coordinated species. </a:t>
            </a:r>
          </a:p>
          <a:p>
            <a:pPr marL="342900" indent="-342900" algn="just" eaLnBrk="0" fontAlgn="base" hangingPunct="0">
              <a:spcBef>
                <a:spcPct val="0"/>
              </a:spcBef>
              <a:spcAft>
                <a:spcPts val="1200"/>
              </a:spcAft>
              <a:buFont typeface="Arial" panose="020B0604020202020204" pitchFamily="34" charset="0"/>
              <a:buChar char="•"/>
            </a:pPr>
            <a:r>
              <a:rPr lang="en-US" sz="2000" dirty="0">
                <a:latin typeface="Arial" panose="020B0604020202020204" pitchFamily="34" charset="0"/>
                <a:ea typeface="Times New Roman" pitchFamily="18" charset="0"/>
                <a:cs typeface="Times New Roman" pitchFamily="18" charset="0"/>
              </a:rPr>
              <a:t>Industrially, these compounds are mainly used for the production of </a:t>
            </a:r>
            <a:r>
              <a:rPr lang="en-US" sz="2000" dirty="0" err="1">
                <a:latin typeface="Arial" panose="020B0604020202020204" pitchFamily="34" charset="0"/>
                <a:ea typeface="Times New Roman" pitchFamily="18" charset="0"/>
                <a:cs typeface="Times New Roman" pitchFamily="18" charset="0"/>
              </a:rPr>
              <a:t>polyolefins</a:t>
            </a:r>
            <a:r>
              <a:rPr lang="en-US" sz="2000" dirty="0">
                <a:latin typeface="Arial" panose="020B0604020202020204" pitchFamily="34" charset="0"/>
                <a:ea typeface="Times New Roman" pitchFamily="18" charset="0"/>
                <a:cs typeface="Times New Roman" pitchFamily="18" charset="0"/>
              </a:rPr>
              <a:t>.</a:t>
            </a:r>
            <a:endParaRPr lang="en-US" sz="2000" dirty="0">
              <a:latin typeface="Arial" pitchFamily="34" charset="0"/>
              <a:ea typeface="Times New Roman" pitchFamily="18" charset="0"/>
              <a:cs typeface="Arial" pitchFamily="34" charset="0"/>
            </a:endParaRPr>
          </a:p>
          <a:p>
            <a:pPr marL="342900" indent="-342900" algn="just" eaLnBrk="0" fontAlgn="base" hangingPunct="0">
              <a:spcBef>
                <a:spcPct val="0"/>
              </a:spcBef>
              <a:spcAft>
                <a:spcPts val="1200"/>
              </a:spcAft>
              <a:buFont typeface="Arial" panose="020B0604020202020204" pitchFamily="34" charset="0"/>
              <a:buChar char="•"/>
            </a:pPr>
            <a:r>
              <a:rPr lang="en-US" sz="2000" dirty="0">
                <a:latin typeface="Arial" panose="020B0604020202020204" pitchFamily="34" charset="0"/>
                <a:ea typeface="Times New Roman" pitchFamily="18" charset="0"/>
                <a:cs typeface="Times New Roman" pitchFamily="18" charset="0"/>
              </a:rPr>
              <a:t>With less bulky alkyl groups, </a:t>
            </a:r>
            <a:r>
              <a:rPr lang="en-US" sz="2000" dirty="0" err="1">
                <a:latin typeface="Arial" panose="020B0604020202020204" pitchFamily="34" charset="0"/>
                <a:ea typeface="Times New Roman" pitchFamily="18" charset="0"/>
                <a:cs typeface="Times New Roman" pitchFamily="18" charset="0"/>
              </a:rPr>
              <a:t>dimerization</a:t>
            </a:r>
            <a:r>
              <a:rPr lang="en-US" sz="2000" dirty="0">
                <a:latin typeface="Arial" panose="020B0604020202020204" pitchFamily="34" charset="0"/>
                <a:ea typeface="Times New Roman" pitchFamily="18" charset="0"/>
                <a:cs typeface="Times New Roman" pitchFamily="18" charset="0"/>
              </a:rPr>
              <a:t> occurs and one of the distinguishing features of alkyl bridge is the small Al-C-Al angle, which is ~ 75°.</a:t>
            </a:r>
            <a:endParaRPr lang="en-US" sz="20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t>15</a:t>
            </a:fld>
            <a:endParaRPr lang="en-US"/>
          </a:p>
        </p:txBody>
      </p:sp>
      <p:pic>
        <p:nvPicPr>
          <p:cNvPr id="4" name="Picture 3"/>
          <p:cNvPicPr>
            <a:picLocks noChangeAspect="1"/>
          </p:cNvPicPr>
          <p:nvPr/>
        </p:nvPicPr>
        <p:blipFill rotWithShape="1">
          <a:blip r:embed="rId2"/>
          <a:srcRect l="20679" r="18929"/>
          <a:stretch/>
        </p:blipFill>
        <p:spPr>
          <a:xfrm>
            <a:off x="6784848" y="1835090"/>
            <a:ext cx="2121408" cy="1688683"/>
          </a:xfrm>
          <a:prstGeom prst="rect">
            <a:avLst/>
          </a:prstGeom>
        </p:spPr>
      </p:pic>
      <p:sp>
        <p:nvSpPr>
          <p:cNvPr id="5" name="Rectangle 4"/>
          <p:cNvSpPr/>
          <p:nvPr/>
        </p:nvSpPr>
        <p:spPr>
          <a:xfrm>
            <a:off x="210312" y="1768817"/>
            <a:ext cx="6912864" cy="1631216"/>
          </a:xfrm>
          <a:prstGeom prst="rect">
            <a:avLst/>
          </a:prstGeom>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It is one of the major themes within organometallic chemistry. Illustrative </a:t>
            </a:r>
            <a:r>
              <a:rPr lang="en-US" sz="2000" dirty="0" err="1">
                <a:latin typeface="Arial" panose="020B0604020202020204" pitchFamily="34" charset="0"/>
                <a:cs typeface="Arial" panose="020B0604020202020204" pitchFamily="34" charset="0"/>
              </a:rPr>
              <a:t>organoaluminium</a:t>
            </a:r>
            <a:r>
              <a:rPr lang="en-US" sz="2000" dirty="0">
                <a:latin typeface="Arial" panose="020B0604020202020204" pitchFamily="34" charset="0"/>
                <a:cs typeface="Arial" panose="020B0604020202020204" pitchFamily="34" charset="0"/>
              </a:rPr>
              <a:t> compounds are the dimer, </a:t>
            </a:r>
            <a:r>
              <a:rPr lang="en-US" sz="2000" dirty="0" err="1">
                <a:latin typeface="Arial" panose="020B0604020202020204" pitchFamily="34" charset="0"/>
                <a:cs typeface="Arial" panose="020B0604020202020204" pitchFamily="34" charset="0"/>
              </a:rPr>
              <a:t>trimethylaluminium</a:t>
            </a:r>
            <a:r>
              <a:rPr lang="en-US" sz="2000" dirty="0">
                <a:latin typeface="Arial" panose="020B0604020202020204" pitchFamily="34" charset="0"/>
                <a:cs typeface="Arial" panose="020B0604020202020204" pitchFamily="34" charset="0"/>
              </a:rPr>
              <a:t>, the monomer </a:t>
            </a:r>
            <a:r>
              <a:rPr lang="en-US" sz="2000" dirty="0" err="1">
                <a:latin typeface="Arial" panose="020B0604020202020204" pitchFamily="34" charset="0"/>
                <a:cs typeface="Arial" panose="020B0604020202020204" pitchFamily="34" charset="0"/>
              </a:rPr>
              <a:t>triisobutylaluminium</a:t>
            </a:r>
            <a:r>
              <a:rPr lang="en-US" sz="2000" dirty="0">
                <a:latin typeface="Arial" panose="020B0604020202020204" pitchFamily="34" charset="0"/>
                <a:cs typeface="Arial" panose="020B0604020202020204" pitchFamily="34" charset="0"/>
              </a:rPr>
              <a:t>, and the titanium-</a:t>
            </a:r>
            <a:r>
              <a:rPr lang="en-US" sz="2000" dirty="0" err="1">
                <a:latin typeface="Arial" panose="020B0604020202020204" pitchFamily="34" charset="0"/>
                <a:cs typeface="Arial" panose="020B0604020202020204" pitchFamily="34" charset="0"/>
              </a:rPr>
              <a:t>aluminium</a:t>
            </a:r>
            <a:r>
              <a:rPr lang="en-US" sz="2000" dirty="0">
                <a:latin typeface="Arial" panose="020B0604020202020204" pitchFamily="34" charset="0"/>
                <a:cs typeface="Arial" panose="020B0604020202020204" pitchFamily="34" charset="0"/>
              </a:rPr>
              <a:t> compound called </a:t>
            </a:r>
            <a:r>
              <a:rPr lang="en-US" sz="2000" dirty="0" err="1">
                <a:latin typeface="Arial" panose="020B0604020202020204" pitchFamily="34" charset="0"/>
                <a:cs typeface="Arial" panose="020B0604020202020204" pitchFamily="34" charset="0"/>
              </a:rPr>
              <a:t>Tebbe's</a:t>
            </a:r>
            <a:r>
              <a:rPr lang="en-US" sz="2000" dirty="0">
                <a:latin typeface="Arial" panose="020B0604020202020204" pitchFamily="34" charset="0"/>
                <a:cs typeface="Arial" panose="020B0604020202020204" pitchFamily="34" charset="0"/>
              </a:rPr>
              <a:t> reagent. C</a:t>
            </a:r>
            <a:r>
              <a:rPr lang="en-US" sz="2000" baseline="-25000" dirty="0">
                <a:latin typeface="Arial" panose="020B0604020202020204" pitchFamily="34" charset="0"/>
                <a:cs typeface="Arial" panose="020B0604020202020204" pitchFamily="34" charset="0"/>
              </a:rPr>
              <a:t>13</a:t>
            </a:r>
            <a:r>
              <a:rPr lang="en-US" sz="2000" dirty="0">
                <a:latin typeface="Arial" panose="020B0604020202020204" pitchFamily="34" charset="0"/>
                <a:cs typeface="Arial" panose="020B0604020202020204" pitchFamily="34" charset="0"/>
              </a:rPr>
              <a:t>H</a:t>
            </a:r>
            <a:r>
              <a:rPr lang="en-US" sz="2000" baseline="-25000" dirty="0">
                <a:latin typeface="Arial" panose="020B0604020202020204" pitchFamily="34" charset="0"/>
                <a:cs typeface="Arial" panose="020B0604020202020204" pitchFamily="34" charset="0"/>
              </a:rPr>
              <a:t>18</a:t>
            </a:r>
            <a:r>
              <a:rPr lang="en-US" sz="2000" dirty="0">
                <a:latin typeface="Arial" panose="020B0604020202020204" pitchFamily="34" charset="0"/>
                <a:cs typeface="Arial" panose="020B0604020202020204" pitchFamily="34" charset="0"/>
              </a:rPr>
              <a:t>AlClTi </a:t>
            </a:r>
          </a:p>
        </p:txBody>
      </p:sp>
    </p:spTree>
    <p:extLst>
      <p:ext uri="{BB962C8B-B14F-4D97-AF65-F5344CB8AC3E}">
        <p14:creationId xmlns:p14="http://schemas.microsoft.com/office/powerpoint/2010/main" val="152775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3331" descr="http://nptel.ac.in/courses/104101006/images/module3/lec2/1.jpg"/>
          <p:cNvPicPr>
            <a:picLocks noChangeAspect="1" noChangeArrowheads="1"/>
          </p:cNvPicPr>
          <p:nvPr/>
        </p:nvPicPr>
        <p:blipFill>
          <a:blip r:embed="rId2" cstate="print"/>
          <a:srcRect/>
          <a:stretch>
            <a:fillRect/>
          </a:stretch>
        </p:blipFill>
        <p:spPr bwMode="auto">
          <a:xfrm>
            <a:off x="2209802" y="2133600"/>
            <a:ext cx="5114925" cy="2266950"/>
          </a:xfrm>
          <a:prstGeom prst="rect">
            <a:avLst/>
          </a:prstGeom>
          <a:noFill/>
        </p:spPr>
      </p:pic>
      <p:pic>
        <p:nvPicPr>
          <p:cNvPr id="49153" name="Picture 13330" descr="http://nptel.ac.in/courses/104101006/images/module3/lec2/eqn6.png"/>
          <p:cNvPicPr>
            <a:picLocks noChangeAspect="1" noChangeArrowheads="1"/>
          </p:cNvPicPr>
          <p:nvPr/>
        </p:nvPicPr>
        <p:blipFill>
          <a:blip r:embed="rId3" cstate="print"/>
          <a:srcRect/>
          <a:stretch>
            <a:fillRect/>
          </a:stretch>
        </p:blipFill>
        <p:spPr bwMode="auto">
          <a:xfrm>
            <a:off x="2286002" y="4876800"/>
            <a:ext cx="5172075" cy="685800"/>
          </a:xfrm>
          <a:prstGeom prst="rect">
            <a:avLst/>
          </a:prstGeom>
          <a:noFill/>
        </p:spPr>
      </p:pic>
      <p:sp>
        <p:nvSpPr>
          <p:cNvPr id="49155" name="Rectangle 3"/>
          <p:cNvSpPr>
            <a:spLocks noChangeArrowheads="1"/>
          </p:cNvSpPr>
          <p:nvPr/>
        </p:nvSpPr>
        <p:spPr bwMode="auto">
          <a:xfrm>
            <a:off x="457200" y="847383"/>
            <a:ext cx="8229600" cy="1379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en-US" sz="2000" dirty="0">
                <a:latin typeface="Arial" panose="020B0604020202020204" pitchFamily="34" charset="0"/>
                <a:ea typeface="Times New Roman" pitchFamily="18" charset="0"/>
                <a:cs typeface="Times New Roman" pitchFamily="18" charset="0"/>
              </a:rPr>
              <a:t>The 3c,2e bonds are very weak and tend to dissociate in the pure liquid which increases with increase in the bulkiness of the alkyl group.</a:t>
            </a:r>
            <a:endParaRPr lang="en-US" sz="2000" dirty="0">
              <a:latin typeface="Arial" pitchFamily="34" charset="0"/>
              <a:ea typeface="Times New Roman" pitchFamily="18" charset="0"/>
              <a:cs typeface="Arial" pitchFamily="34" charset="0"/>
            </a:endParaRPr>
          </a:p>
          <a:p>
            <a:pPr eaLnBrk="0" fontAlgn="base" hangingPunct="0">
              <a:lnSpc>
                <a:spcPct val="150000"/>
              </a:lnSpc>
              <a:spcBef>
                <a:spcPct val="0"/>
              </a:spcBef>
              <a:spcAft>
                <a:spcPct val="0"/>
              </a:spcAft>
            </a:pPr>
            <a:endParaRPr lang="en-US" dirty="0">
              <a:solidFill>
                <a:srgbClr val="0000FF"/>
              </a:solidFill>
              <a:latin typeface="Arial" pitchFamily="34" charset="0"/>
              <a:cs typeface="Arial" pitchFamily="34" charset="0"/>
            </a:endParaRPr>
          </a:p>
        </p:txBody>
      </p:sp>
      <p:sp>
        <p:nvSpPr>
          <p:cNvPr id="49156" name="Rectangle 4"/>
          <p:cNvSpPr>
            <a:spLocks noChangeArrowheads="1"/>
          </p:cNvSpPr>
          <p:nvPr/>
        </p:nvSpPr>
        <p:spPr bwMode="auto">
          <a:xfrm>
            <a:off x="2" y="2585522"/>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49157" name="Rectangle 5"/>
          <p:cNvSpPr>
            <a:spLocks noChangeArrowheads="1"/>
          </p:cNvSpPr>
          <p:nvPr/>
        </p:nvSpPr>
        <p:spPr bwMode="auto">
          <a:xfrm>
            <a:off x="2" y="3042722"/>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t>16</a:t>
            </a:fld>
            <a:endParaRPr lang="en-US"/>
          </a:p>
        </p:txBody>
      </p:sp>
    </p:spTree>
    <p:extLst>
      <p:ext uri="{BB962C8B-B14F-4D97-AF65-F5344CB8AC3E}">
        <p14:creationId xmlns:p14="http://schemas.microsoft.com/office/powerpoint/2010/main" val="3949544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04800" y="1131331"/>
            <a:ext cx="8229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ts val="1200"/>
              </a:spcAft>
            </a:pPr>
            <a:r>
              <a:rPr lang="en-US" sz="2000" dirty="0">
                <a:latin typeface="Arial" panose="020B0604020202020204" pitchFamily="34" charset="0"/>
                <a:ea typeface="Times New Roman" pitchFamily="18" charset="0"/>
                <a:cs typeface="Times New Roman" pitchFamily="18" charset="0"/>
              </a:rPr>
              <a:t>Perpendicular orientation of </a:t>
            </a:r>
            <a:r>
              <a:rPr lang="en-US" sz="2000" dirty="0" err="1">
                <a:latin typeface="Arial" panose="020B0604020202020204" pitchFamily="34" charset="0"/>
                <a:ea typeface="Times New Roman" pitchFamily="18" charset="0"/>
                <a:cs typeface="Times New Roman" pitchFamily="18" charset="0"/>
              </a:rPr>
              <a:t>pheynl</a:t>
            </a:r>
            <a:r>
              <a:rPr lang="en-US" sz="2000" dirty="0">
                <a:latin typeface="Arial" panose="020B0604020202020204" pitchFamily="34" charset="0"/>
                <a:ea typeface="Times New Roman" pitchFamily="18" charset="0"/>
                <a:cs typeface="Times New Roman" pitchFamily="18" charset="0"/>
              </a:rPr>
              <a:t> groups in Al</a:t>
            </a:r>
            <a:r>
              <a:rPr lang="en-US" sz="2000" baseline="-30000" dirty="0">
                <a:latin typeface="Arial" panose="020B0604020202020204" pitchFamily="34" charset="0"/>
                <a:ea typeface="Times New Roman" pitchFamily="18" charset="0"/>
                <a:cs typeface="Times New Roman" pitchFamily="18" charset="0"/>
              </a:rPr>
              <a:t>2</a:t>
            </a:r>
            <a:r>
              <a:rPr lang="en-US" sz="2000" dirty="0">
                <a:latin typeface="Arial" panose="020B0604020202020204" pitchFamily="34" charset="0"/>
                <a:ea typeface="Times New Roman" pitchFamily="18" charset="0"/>
                <a:cs typeface="Times New Roman" pitchFamily="18" charset="0"/>
              </a:rPr>
              <a:t>Ph</a:t>
            </a:r>
            <a:r>
              <a:rPr lang="en-US" sz="2000" baseline="-30000" dirty="0">
                <a:latin typeface="Arial" panose="020B0604020202020204" pitchFamily="34" charset="0"/>
                <a:ea typeface="Times New Roman" pitchFamily="18" charset="0"/>
                <a:cs typeface="Times New Roman" pitchFamily="18" charset="0"/>
              </a:rPr>
              <a:t>6</a:t>
            </a:r>
            <a:r>
              <a:rPr lang="en-US" sz="2000" dirty="0">
                <a:latin typeface="Arial" panose="020B0604020202020204" pitchFamily="34" charset="0"/>
                <a:ea typeface="Times New Roman" pitchFamily="18" charset="0"/>
                <a:cs typeface="Times New Roman" pitchFamily="18" charset="0"/>
              </a:rPr>
              <a:t> </a:t>
            </a:r>
            <a:br>
              <a:rPr lang="en-US" sz="2000" dirty="0">
                <a:latin typeface="Arial" panose="020B0604020202020204" pitchFamily="34" charset="0"/>
                <a:ea typeface="Times New Roman" pitchFamily="18" charset="0"/>
                <a:cs typeface="Times New Roman" pitchFamily="18" charset="0"/>
              </a:rPr>
            </a:br>
            <a:r>
              <a:rPr lang="en-US" sz="2000" dirty="0" err="1">
                <a:latin typeface="Arial" panose="020B0604020202020204" pitchFamily="34" charset="0"/>
                <a:ea typeface="Times New Roman" pitchFamily="18" charset="0"/>
                <a:cs typeface="Times New Roman" pitchFamily="18" charset="0"/>
              </a:rPr>
              <a:t>Triphenylaluminium</a:t>
            </a:r>
            <a:r>
              <a:rPr lang="en-US" sz="2000" dirty="0">
                <a:latin typeface="Arial" panose="020B0604020202020204" pitchFamily="34" charset="0"/>
                <a:ea typeface="Times New Roman" pitchFamily="18" charset="0"/>
                <a:cs typeface="Times New Roman" pitchFamily="18" charset="0"/>
              </a:rPr>
              <a:t> exists as a dimer with bridging η</a:t>
            </a:r>
            <a:r>
              <a:rPr lang="en-US" sz="2000" baseline="30000" dirty="0">
                <a:latin typeface="Arial" panose="020B0604020202020204" pitchFamily="34" charset="0"/>
                <a:ea typeface="Times New Roman" pitchFamily="18" charset="0"/>
                <a:cs typeface="Times New Roman" pitchFamily="18" charset="0"/>
              </a:rPr>
              <a:t>1</a:t>
            </a:r>
            <a:r>
              <a:rPr lang="en-US" sz="2000" dirty="0">
                <a:latin typeface="Arial" panose="020B0604020202020204" pitchFamily="34" charset="0"/>
                <a:ea typeface="Times New Roman" pitchFamily="18" charset="0"/>
                <a:cs typeface="Times New Roman" pitchFamily="18" charset="0"/>
              </a:rPr>
              <a:t>-phenyl groups lying in a plane perpendicular to the line joining the two Al atoms.</a:t>
            </a:r>
            <a:endParaRPr lang="en-US" dirty="0">
              <a:solidFill>
                <a:srgbClr val="0000FF"/>
              </a:solidFill>
              <a:latin typeface="Arial" pitchFamily="34" charset="0"/>
              <a:cs typeface="Arial" pitchFamily="34" charset="0"/>
            </a:endParaRPr>
          </a:p>
        </p:txBody>
      </p:sp>
      <p:pic>
        <p:nvPicPr>
          <p:cNvPr id="48129" name="Picture 13329" descr="http://nptel.ac.in/courses/104101006/images/module3/lec2/eqn7.jpg"/>
          <p:cNvPicPr>
            <a:picLocks noChangeAspect="1" noChangeArrowheads="1"/>
          </p:cNvPicPr>
          <p:nvPr/>
        </p:nvPicPr>
        <p:blipFill>
          <a:blip r:embed="rId2" cstate="print"/>
          <a:srcRect/>
          <a:stretch>
            <a:fillRect/>
          </a:stretch>
        </p:blipFill>
        <p:spPr bwMode="auto">
          <a:xfrm>
            <a:off x="3182047" y="2267712"/>
            <a:ext cx="2475106" cy="1752600"/>
          </a:xfrm>
          <a:prstGeom prst="rect">
            <a:avLst/>
          </a:prstGeom>
          <a:noFill/>
        </p:spPr>
      </p:pic>
      <p:sp>
        <p:nvSpPr>
          <p:cNvPr id="48131" name="Rectangle 3"/>
          <p:cNvSpPr>
            <a:spLocks noChangeArrowheads="1"/>
          </p:cNvSpPr>
          <p:nvPr/>
        </p:nvSpPr>
        <p:spPr bwMode="auto">
          <a:xfrm>
            <a:off x="304800" y="4602519"/>
            <a:ext cx="8229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ts val="600"/>
              </a:spcAft>
            </a:pPr>
            <a:r>
              <a:rPr lang="en-US" sz="2000" dirty="0">
                <a:latin typeface="Arial" panose="020B0604020202020204" pitchFamily="34" charset="0"/>
                <a:ea typeface="Times New Roman" pitchFamily="18" charset="0"/>
                <a:cs typeface="Times New Roman" pitchFamily="18" charset="0"/>
              </a:rPr>
              <a:t>This structure is favored partly on steric grounds and partly by supplementation of the Al-C-Al bond by electron donation from the phenyl π-orbitals to the Al atoms.</a:t>
            </a:r>
          </a:p>
        </p:txBody>
      </p:sp>
      <p:sp>
        <p:nvSpPr>
          <p:cNvPr id="2" name="Slide Number Placeholder 1"/>
          <p:cNvSpPr>
            <a:spLocks noGrp="1"/>
          </p:cNvSpPr>
          <p:nvPr>
            <p:ph type="sldNum" sz="quarter" idx="12"/>
          </p:nvPr>
        </p:nvSpPr>
        <p:spPr/>
        <p:txBody>
          <a:bodyPr/>
          <a:lstStyle/>
          <a:p>
            <a:fld id="{666FA2C0-E57B-40C2-BBC2-CDA7EBE5BF80}" type="slidenum">
              <a:rPr lang="en-US" smtClean="0"/>
              <a:t>17</a:t>
            </a:fld>
            <a:endParaRPr lang="en-US"/>
          </a:p>
        </p:txBody>
      </p:sp>
    </p:spTree>
    <p:extLst>
      <p:ext uri="{BB962C8B-B14F-4D97-AF65-F5344CB8AC3E}">
        <p14:creationId xmlns:p14="http://schemas.microsoft.com/office/powerpoint/2010/main" val="492751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328" descr="http://nptel.ac.in/courses/104101006/images/module3/lec2/2.jpg"/>
          <p:cNvPicPr>
            <a:picLocks noChangeAspect="1" noChangeArrowheads="1"/>
          </p:cNvPicPr>
          <p:nvPr/>
        </p:nvPicPr>
        <p:blipFill>
          <a:blip r:embed="rId2" cstate="print"/>
          <a:srcRect/>
          <a:stretch>
            <a:fillRect/>
          </a:stretch>
        </p:blipFill>
        <p:spPr bwMode="auto">
          <a:xfrm>
            <a:off x="1783080" y="1856232"/>
            <a:ext cx="2286000" cy="1971838"/>
          </a:xfrm>
          <a:prstGeom prst="rect">
            <a:avLst/>
          </a:prstGeom>
          <a:noFill/>
        </p:spPr>
      </p:pic>
      <p:pic>
        <p:nvPicPr>
          <p:cNvPr id="5" name="Picture 13327" descr="http://nptel.ac.in/courses/104101006/images/module3/lec2/3.jpg"/>
          <p:cNvPicPr>
            <a:picLocks noChangeAspect="1" noChangeArrowheads="1"/>
          </p:cNvPicPr>
          <p:nvPr/>
        </p:nvPicPr>
        <p:blipFill>
          <a:blip r:embed="rId3" cstate="print"/>
          <a:srcRect/>
          <a:stretch>
            <a:fillRect/>
          </a:stretch>
        </p:blipFill>
        <p:spPr bwMode="auto">
          <a:xfrm>
            <a:off x="5059680" y="1856232"/>
            <a:ext cx="2717778" cy="1981200"/>
          </a:xfrm>
          <a:prstGeom prst="rect">
            <a:avLst/>
          </a:prstGeom>
          <a:noFill/>
        </p:spPr>
      </p:pic>
      <p:sp>
        <p:nvSpPr>
          <p:cNvPr id="6" name="Rectangle 6"/>
          <p:cNvSpPr>
            <a:spLocks noChangeArrowheads="1"/>
          </p:cNvSpPr>
          <p:nvPr/>
        </p:nvSpPr>
        <p:spPr bwMode="auto">
          <a:xfrm>
            <a:off x="620268" y="122141"/>
            <a:ext cx="80772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400" b="1" dirty="0">
                <a:solidFill>
                  <a:srgbClr val="FF0000"/>
                </a:solidFill>
                <a:latin typeface="Arial" panose="020B0604020202020204" pitchFamily="34" charset="0"/>
                <a:ea typeface="Times New Roman" pitchFamily="18" charset="0"/>
                <a:cs typeface="Times New Roman" pitchFamily="18" charset="0"/>
              </a:rPr>
              <a:t>Tendency for bridging: X &gt; Ph &gt; alkyl</a:t>
            </a:r>
          </a:p>
          <a:p>
            <a:pPr algn="ctr" fontAlgn="base">
              <a:spcBef>
                <a:spcPct val="0"/>
              </a:spcBef>
              <a:spcAft>
                <a:spcPct val="0"/>
              </a:spcAft>
            </a:pPr>
            <a:endParaRPr lang="en-US" sz="2400" b="1" dirty="0">
              <a:solidFill>
                <a:srgbClr val="FF0000"/>
              </a:solidFill>
              <a:latin typeface="Arial" panose="020B0604020202020204" pitchFamily="34" charset="0"/>
              <a:ea typeface="Times New Roman" pitchFamily="18" charset="0"/>
              <a:cs typeface="Times New Roman" pitchFamily="18" charset="0"/>
            </a:endParaRPr>
          </a:p>
          <a:p>
            <a:pPr algn="ctr" fontAlgn="base">
              <a:spcBef>
                <a:spcPct val="0"/>
              </a:spcBef>
              <a:spcAft>
                <a:spcPct val="0"/>
              </a:spcAft>
            </a:pPr>
            <a:endParaRPr lang="en-US" sz="2400" dirty="0">
              <a:solidFill>
                <a:srgbClr val="FF000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en-US" sz="2000" dirty="0">
                <a:latin typeface="Arial" panose="020B0604020202020204" pitchFamily="34" charset="0"/>
                <a:ea typeface="Times New Roman" pitchFamily="18" charset="0"/>
                <a:cs typeface="Times New Roman" pitchFamily="18" charset="0"/>
              </a:rPr>
              <a:t>3c,2e bonds formed by a symmetric combination of Al and C </a:t>
            </a:r>
            <a:r>
              <a:rPr lang="en-US" sz="2000" dirty="0" err="1">
                <a:latin typeface="Arial" panose="020B0604020202020204" pitchFamily="34" charset="0"/>
                <a:ea typeface="Times New Roman" pitchFamily="18" charset="0"/>
                <a:cs typeface="Times New Roman" pitchFamily="18" charset="0"/>
              </a:rPr>
              <a:t>orbitals</a:t>
            </a:r>
            <a:endParaRPr lang="en-US" sz="2000" dirty="0">
              <a:latin typeface="Arial" pitchFamily="34" charset="0"/>
              <a:ea typeface="Times New Roman" pitchFamily="18" charset="0"/>
              <a:cs typeface="Arial" pitchFamily="34" charset="0"/>
            </a:endParaRPr>
          </a:p>
          <a:p>
            <a:pPr eaLnBrk="0" fontAlgn="base" hangingPunct="0">
              <a:spcBef>
                <a:spcPct val="0"/>
              </a:spcBef>
              <a:spcAft>
                <a:spcPct val="0"/>
              </a:spcAft>
            </a:pPr>
            <a:endParaRPr lang="en-US" dirty="0">
              <a:solidFill>
                <a:srgbClr val="0000FF"/>
              </a:solidFill>
              <a:latin typeface="Arial" pitchFamily="34" charset="0"/>
              <a:cs typeface="Arial" pitchFamily="34" charset="0"/>
            </a:endParaRPr>
          </a:p>
        </p:txBody>
      </p:sp>
      <p:sp>
        <p:nvSpPr>
          <p:cNvPr id="7" name="Rectangle 7"/>
          <p:cNvSpPr>
            <a:spLocks noChangeArrowheads="1"/>
          </p:cNvSpPr>
          <p:nvPr/>
        </p:nvSpPr>
        <p:spPr bwMode="auto">
          <a:xfrm>
            <a:off x="457200" y="4312623"/>
            <a:ext cx="8403336"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a:latin typeface="Arial" panose="020B0604020202020204" pitchFamily="34" charset="0"/>
                <a:ea typeface="Times New Roman" pitchFamily="18" charset="0"/>
                <a:cs typeface="Times New Roman" pitchFamily="18" charset="0"/>
              </a:rPr>
              <a:t>An additional interaction between the </a:t>
            </a:r>
            <a:r>
              <a:rPr lang="en-US" sz="2000" dirty="0" err="1">
                <a:latin typeface="Arial" panose="020B0604020202020204" pitchFamily="34" charset="0"/>
                <a:ea typeface="Times New Roman" pitchFamily="18" charset="0"/>
                <a:cs typeface="Times New Roman" pitchFamily="18" charset="0"/>
              </a:rPr>
              <a:t>pπ</a:t>
            </a:r>
            <a:r>
              <a:rPr lang="en-US" sz="2000" dirty="0">
                <a:latin typeface="Arial" panose="020B0604020202020204" pitchFamily="34" charset="0"/>
                <a:ea typeface="Times New Roman" pitchFamily="18" charset="0"/>
                <a:cs typeface="Times New Roman" pitchFamily="18" charset="0"/>
              </a:rPr>
              <a:t> orbital on C and an </a:t>
            </a:r>
            <a:r>
              <a:rPr lang="en-US" sz="2000" dirty="0" err="1">
                <a:latin typeface="Arial" panose="020B0604020202020204" pitchFamily="34" charset="0"/>
                <a:ea typeface="Times New Roman" pitchFamily="18" charset="0"/>
                <a:cs typeface="Times New Roman" pitchFamily="18" charset="0"/>
              </a:rPr>
              <a:t>antisymmetric</a:t>
            </a:r>
            <a:r>
              <a:rPr lang="en-US" sz="2000" dirty="0">
                <a:latin typeface="Arial" panose="020B0604020202020204" pitchFamily="34" charset="0"/>
                <a:ea typeface="Times New Roman" pitchFamily="18" charset="0"/>
                <a:cs typeface="Times New Roman" pitchFamily="18" charset="0"/>
              </a:rPr>
              <a:t> combination of Al </a:t>
            </a:r>
            <a:r>
              <a:rPr lang="en-US" sz="2000" dirty="0" err="1">
                <a:latin typeface="Arial" panose="020B0604020202020204" pitchFamily="34" charset="0"/>
                <a:ea typeface="Times New Roman" pitchFamily="18" charset="0"/>
                <a:cs typeface="Times New Roman" pitchFamily="18" charset="0"/>
              </a:rPr>
              <a:t>orbitals</a:t>
            </a:r>
            <a:r>
              <a:rPr lang="en-US" sz="2000" dirty="0">
                <a:latin typeface="Arial" panose="020B0604020202020204" pitchFamily="34" charset="0"/>
                <a:ea typeface="Times New Roman" pitchFamily="18" charset="0"/>
                <a:cs typeface="Times New Roman" pitchFamily="18" charset="0"/>
              </a:rPr>
              <a:t>.</a:t>
            </a:r>
            <a:endParaRPr lang="en-US" sz="2000" dirty="0">
              <a:latin typeface="Arial" pitchFamily="34" charset="0"/>
              <a:ea typeface="Times New Roman" pitchFamily="18" charset="0"/>
              <a:cs typeface="Arial" pitchFamily="34" charset="0"/>
            </a:endParaRPr>
          </a:p>
          <a:p>
            <a:pPr eaLnBrk="0" fontAlgn="base" hangingPunct="0">
              <a:spcBef>
                <a:spcPct val="0"/>
              </a:spcBef>
              <a:spcAft>
                <a:spcPct val="0"/>
              </a:spcAft>
            </a:pPr>
            <a:endParaRPr lang="en-US" dirty="0">
              <a:solidFill>
                <a:srgbClr val="0000FF"/>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t>18</a:t>
            </a:fld>
            <a:endParaRPr lang="en-US"/>
          </a:p>
        </p:txBody>
      </p:sp>
    </p:spTree>
    <p:extLst>
      <p:ext uri="{BB962C8B-B14F-4D97-AF65-F5344CB8AC3E}">
        <p14:creationId xmlns:p14="http://schemas.microsoft.com/office/powerpoint/2010/main" val="1593909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13326" descr="http://nptel.ac.in/courses/104101006/images/module3/lec2/eqn8.png"/>
          <p:cNvPicPr>
            <a:picLocks noChangeAspect="1" noChangeArrowheads="1"/>
          </p:cNvPicPr>
          <p:nvPr/>
        </p:nvPicPr>
        <p:blipFill>
          <a:blip r:embed="rId2" cstate="print"/>
          <a:srcRect/>
          <a:stretch>
            <a:fillRect/>
          </a:stretch>
        </p:blipFill>
        <p:spPr bwMode="auto">
          <a:xfrm>
            <a:off x="2668230" y="1447802"/>
            <a:ext cx="4038599" cy="277201"/>
          </a:xfrm>
          <a:prstGeom prst="rect">
            <a:avLst/>
          </a:prstGeom>
          <a:noFill/>
        </p:spPr>
      </p:pic>
      <p:pic>
        <p:nvPicPr>
          <p:cNvPr id="63490" name="Picture 13325" descr="http://nptel.ac.in/courses/104101006/images/module3/lec2/eqn9.png"/>
          <p:cNvPicPr>
            <a:picLocks noChangeAspect="1" noChangeArrowheads="1"/>
          </p:cNvPicPr>
          <p:nvPr/>
        </p:nvPicPr>
        <p:blipFill>
          <a:blip r:embed="rId3" cstate="print"/>
          <a:srcRect/>
          <a:stretch>
            <a:fillRect/>
          </a:stretch>
        </p:blipFill>
        <p:spPr bwMode="auto">
          <a:xfrm>
            <a:off x="2546033" y="2667002"/>
            <a:ext cx="4282993" cy="695325"/>
          </a:xfrm>
          <a:prstGeom prst="rect">
            <a:avLst/>
          </a:prstGeom>
          <a:noFill/>
        </p:spPr>
      </p:pic>
      <p:pic>
        <p:nvPicPr>
          <p:cNvPr id="63489" name="Picture 13324" descr="http://nptel.ac.in/courses/104101006/images/module3/lec2/eqn10.png"/>
          <p:cNvPicPr>
            <a:picLocks noChangeAspect="1" noChangeArrowheads="1"/>
          </p:cNvPicPr>
          <p:nvPr/>
        </p:nvPicPr>
        <p:blipFill>
          <a:blip r:embed="rId4" cstate="print"/>
          <a:srcRect/>
          <a:stretch>
            <a:fillRect/>
          </a:stretch>
        </p:blipFill>
        <p:spPr bwMode="auto">
          <a:xfrm>
            <a:off x="2514600" y="4038600"/>
            <a:ext cx="4345858" cy="609600"/>
          </a:xfrm>
          <a:prstGeom prst="rect">
            <a:avLst/>
          </a:prstGeom>
          <a:noFill/>
        </p:spPr>
      </p:pic>
      <p:sp>
        <p:nvSpPr>
          <p:cNvPr id="63496" name="Rectangle 8"/>
          <p:cNvSpPr>
            <a:spLocks noChangeArrowheads="1"/>
          </p:cNvSpPr>
          <p:nvPr/>
        </p:nvSpPr>
        <p:spPr bwMode="auto">
          <a:xfrm>
            <a:off x="304800" y="274770"/>
            <a:ext cx="8458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400" b="1" dirty="0">
                <a:solidFill>
                  <a:srgbClr val="FF0000"/>
                </a:solidFill>
                <a:latin typeface="Arial" panose="020B0604020202020204" pitchFamily="34" charset="0"/>
                <a:ea typeface="Times New Roman" pitchFamily="18" charset="0"/>
                <a:cs typeface="Times New Roman" pitchFamily="18" charset="0"/>
              </a:rPr>
              <a:t>Synthesis of </a:t>
            </a:r>
            <a:r>
              <a:rPr lang="en-US" sz="2400" b="1" dirty="0" err="1">
                <a:solidFill>
                  <a:srgbClr val="FF0000"/>
                </a:solidFill>
                <a:latin typeface="Arial" panose="020B0604020202020204" pitchFamily="34" charset="0"/>
                <a:ea typeface="Times New Roman" pitchFamily="18" charset="0"/>
                <a:cs typeface="Times New Roman" pitchFamily="18" charset="0"/>
              </a:rPr>
              <a:t>Organoaluminium</a:t>
            </a:r>
            <a:r>
              <a:rPr lang="en-US" sz="2400" b="1" dirty="0">
                <a:solidFill>
                  <a:srgbClr val="FF0000"/>
                </a:solidFill>
                <a:latin typeface="Arial" panose="020B0604020202020204" pitchFamily="34" charset="0"/>
                <a:ea typeface="Times New Roman" pitchFamily="18" charset="0"/>
                <a:cs typeface="Times New Roman" pitchFamily="18" charset="0"/>
              </a:rPr>
              <a:t> compounds</a:t>
            </a:r>
          </a:p>
          <a:p>
            <a:pPr fontAlgn="base">
              <a:spcBef>
                <a:spcPct val="0"/>
              </a:spcBef>
              <a:spcAft>
                <a:spcPct val="0"/>
              </a:spcAft>
            </a:pPr>
            <a:endParaRPr lang="en-US" sz="2000" dirty="0">
              <a:solidFill>
                <a:srgbClr val="0000FF"/>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en-US" sz="2000" dirty="0">
                <a:latin typeface="Arial" panose="020B0604020202020204" pitchFamily="34" charset="0"/>
                <a:ea typeface="Times New Roman" pitchFamily="18" charset="0"/>
                <a:cs typeface="Times New Roman" pitchFamily="18" charset="0"/>
              </a:rPr>
              <a:t>Laboratory scale preparations involves:</a:t>
            </a:r>
            <a:endParaRPr lang="en-US" sz="2000" dirty="0">
              <a:latin typeface="Arial" pitchFamily="34" charset="0"/>
              <a:ea typeface="Times New Roman" pitchFamily="18" charset="0"/>
              <a:cs typeface="Arial" pitchFamily="34" charset="0"/>
            </a:endParaRPr>
          </a:p>
          <a:p>
            <a:pPr eaLnBrk="0" fontAlgn="base" hangingPunct="0">
              <a:spcBef>
                <a:spcPct val="0"/>
              </a:spcBef>
              <a:spcAft>
                <a:spcPct val="0"/>
              </a:spcAft>
            </a:pPr>
            <a:endParaRPr lang="en-US" sz="2000" dirty="0">
              <a:solidFill>
                <a:srgbClr val="0000FF"/>
              </a:solidFill>
              <a:latin typeface="Arial" pitchFamily="34" charset="0"/>
              <a:cs typeface="Arial" pitchFamily="34" charset="0"/>
            </a:endParaRPr>
          </a:p>
        </p:txBody>
      </p:sp>
      <p:sp>
        <p:nvSpPr>
          <p:cNvPr id="63497" name="Rectangle 9"/>
          <p:cNvSpPr>
            <a:spLocks noChangeArrowheads="1"/>
          </p:cNvSpPr>
          <p:nvPr/>
        </p:nvSpPr>
        <p:spPr bwMode="auto">
          <a:xfrm>
            <a:off x="381000" y="2255225"/>
            <a:ext cx="2590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a:latin typeface="Arial" panose="020B0604020202020204" pitchFamily="34" charset="0"/>
                <a:ea typeface="Times New Roman" pitchFamily="18" charset="0"/>
                <a:cs typeface="Times New Roman" pitchFamily="18" charset="0"/>
              </a:rPr>
              <a:t>Commercial method:</a:t>
            </a:r>
            <a:endParaRPr lang="en-US" sz="2000" dirty="0">
              <a:latin typeface="Arial" pitchFamily="34" charset="0"/>
              <a:ea typeface="Times New Roman" pitchFamily="18" charset="0"/>
              <a:cs typeface="Arial" pitchFamily="34" charset="0"/>
            </a:endParaRPr>
          </a:p>
          <a:p>
            <a:pPr eaLnBrk="0" fontAlgn="base" hangingPunct="0">
              <a:spcBef>
                <a:spcPct val="0"/>
              </a:spcBef>
              <a:spcAft>
                <a:spcPct val="0"/>
              </a:spcAft>
            </a:pPr>
            <a:endParaRPr lang="en-US" sz="2000" dirty="0">
              <a:solidFill>
                <a:srgbClr val="0000FF"/>
              </a:solidFill>
              <a:latin typeface="Arial" pitchFamily="34" charset="0"/>
              <a:cs typeface="Arial" pitchFamily="34" charset="0"/>
            </a:endParaRPr>
          </a:p>
        </p:txBody>
      </p:sp>
      <p:sp>
        <p:nvSpPr>
          <p:cNvPr id="63498" name="Rectangle 10"/>
          <p:cNvSpPr>
            <a:spLocks noChangeArrowheads="1"/>
          </p:cNvSpPr>
          <p:nvPr/>
        </p:nvSpPr>
        <p:spPr bwMode="auto">
          <a:xfrm>
            <a:off x="381000" y="3550625"/>
            <a:ext cx="7848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a:latin typeface="Arial" panose="020B0604020202020204" pitchFamily="34" charset="0"/>
                <a:ea typeface="Times New Roman" pitchFamily="18" charset="0"/>
                <a:cs typeface="Times New Roman" pitchFamily="18" charset="0"/>
              </a:rPr>
              <a:t>Commercial method for </a:t>
            </a:r>
            <a:r>
              <a:rPr lang="en-US" sz="2000" dirty="0" err="1">
                <a:latin typeface="Arial" panose="020B0604020202020204" pitchFamily="34" charset="0"/>
                <a:ea typeface="Times New Roman" pitchFamily="18" charset="0"/>
                <a:cs typeface="Times New Roman" pitchFamily="18" charset="0"/>
              </a:rPr>
              <a:t>ethylaluminium</a:t>
            </a:r>
            <a:r>
              <a:rPr lang="en-US" sz="2000" dirty="0">
                <a:latin typeface="Arial" panose="020B0604020202020204" pitchFamily="34" charset="0"/>
                <a:ea typeface="Times New Roman" pitchFamily="18" charset="0"/>
                <a:cs typeface="Times New Roman" pitchFamily="18" charset="0"/>
              </a:rPr>
              <a:t> and higher </a:t>
            </a:r>
            <a:r>
              <a:rPr lang="en-US" sz="2000" dirty="0" err="1">
                <a:latin typeface="Arial" panose="020B0604020202020204" pitchFamily="34" charset="0"/>
                <a:ea typeface="Times New Roman" pitchFamily="18" charset="0"/>
                <a:cs typeface="Times New Roman" pitchFamily="18" charset="0"/>
              </a:rPr>
              <a:t>homologs</a:t>
            </a:r>
            <a:r>
              <a:rPr lang="en-US" sz="2000" dirty="0">
                <a:latin typeface="Arial" panose="020B0604020202020204" pitchFamily="34" charset="0"/>
                <a:ea typeface="Times New Roman" pitchFamily="18" charset="0"/>
                <a:cs typeface="Times New Roman" pitchFamily="18" charset="0"/>
              </a:rPr>
              <a:t>:</a:t>
            </a:r>
            <a:endParaRPr lang="en-US" sz="2000" dirty="0">
              <a:latin typeface="Arial" pitchFamily="34" charset="0"/>
              <a:ea typeface="Times New Roman" pitchFamily="18" charset="0"/>
              <a:cs typeface="Arial" pitchFamily="34" charset="0"/>
            </a:endParaRPr>
          </a:p>
          <a:p>
            <a:pPr eaLnBrk="0" fontAlgn="base" hangingPunct="0">
              <a:spcBef>
                <a:spcPct val="0"/>
              </a:spcBef>
              <a:spcAft>
                <a:spcPct val="0"/>
              </a:spcAft>
            </a:pPr>
            <a:endParaRPr lang="en-US" sz="2000" dirty="0">
              <a:solidFill>
                <a:srgbClr val="0000FF"/>
              </a:solidFill>
              <a:latin typeface="Arial" pitchFamily="34" charset="0"/>
              <a:cs typeface="Arial" pitchFamily="34" charset="0"/>
            </a:endParaRPr>
          </a:p>
        </p:txBody>
      </p:sp>
      <p:sp>
        <p:nvSpPr>
          <p:cNvPr id="63499" name="Rectangle 11"/>
          <p:cNvSpPr>
            <a:spLocks noChangeArrowheads="1"/>
          </p:cNvSpPr>
          <p:nvPr/>
        </p:nvSpPr>
        <p:spPr bwMode="auto">
          <a:xfrm>
            <a:off x="457200" y="4906834"/>
            <a:ext cx="7848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en-US" sz="2000" dirty="0">
                <a:latin typeface="Arial" panose="020B0604020202020204" pitchFamily="34" charset="0"/>
                <a:ea typeface="Times New Roman" pitchFamily="18" charset="0"/>
                <a:cs typeface="Times New Roman" pitchFamily="18" charset="0"/>
              </a:rPr>
              <a:t>The reaction probably proceeds by the formation of a surface Al—H species that adds across the double bond of the </a:t>
            </a:r>
            <a:r>
              <a:rPr lang="en-US" sz="2000" dirty="0" err="1">
                <a:latin typeface="Arial" panose="020B0604020202020204" pitchFamily="34" charset="0"/>
                <a:ea typeface="Times New Roman" pitchFamily="18" charset="0"/>
                <a:cs typeface="Times New Roman" pitchFamily="18" charset="0"/>
              </a:rPr>
              <a:t>alkene</a:t>
            </a:r>
            <a:r>
              <a:rPr lang="en-US" sz="2000" dirty="0">
                <a:latin typeface="Arial" panose="020B0604020202020204" pitchFamily="34" charset="0"/>
                <a:ea typeface="Times New Roman" pitchFamily="18" charset="0"/>
                <a:cs typeface="Times New Roman" pitchFamily="18" charset="0"/>
              </a:rPr>
              <a:t> in a </a:t>
            </a:r>
            <a:r>
              <a:rPr lang="en-US" sz="2000" dirty="0" err="1">
                <a:latin typeface="Arial" panose="020B0604020202020204" pitchFamily="34" charset="0"/>
                <a:ea typeface="Times New Roman" pitchFamily="18" charset="0"/>
                <a:cs typeface="Times New Roman" pitchFamily="18" charset="0"/>
              </a:rPr>
              <a:t>hydrometallation</a:t>
            </a:r>
            <a:r>
              <a:rPr lang="en-US" sz="2000" dirty="0">
                <a:latin typeface="Arial" panose="020B0604020202020204" pitchFamily="34" charset="0"/>
                <a:ea typeface="Times New Roman" pitchFamily="18" charset="0"/>
                <a:cs typeface="Times New Roman" pitchFamily="18" charset="0"/>
              </a:rPr>
              <a:t> reaction.</a:t>
            </a:r>
            <a:endParaRPr lang="en-US" sz="20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t>19</a:t>
            </a:fld>
            <a:endParaRPr lang="en-US"/>
          </a:p>
        </p:txBody>
      </p:sp>
    </p:spTree>
    <p:extLst>
      <p:ext uri="{BB962C8B-B14F-4D97-AF65-F5344CB8AC3E}">
        <p14:creationId xmlns:p14="http://schemas.microsoft.com/office/powerpoint/2010/main" val="3611997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46888" y="71405"/>
            <a:ext cx="8586216" cy="6009277"/>
          </a:xfrm>
          <a:prstGeom prst="rect">
            <a:avLst/>
          </a:prstGeom>
          <a:noFill/>
          <a:ln w="9525">
            <a:noFill/>
            <a:miter lim="800000"/>
            <a:headEnd/>
            <a:tailEnd/>
          </a:ln>
          <a:effectLst/>
        </p:spPr>
        <p:txBody>
          <a:bodyPr vert="horz" wrap="square" lIns="0" tIns="152352" rIns="0" bIns="38088" numCol="1" anchor="ctr" anchorCtr="0" compatLnSpc="1">
            <a:prstTxWarp prst="textNoShape">
              <a:avLst/>
            </a:prstTxWarp>
            <a:spAutoFit/>
          </a:bodyPr>
          <a:lstStyle/>
          <a:p>
            <a:pPr algn="ctr" fontAlgn="base">
              <a:spcBef>
                <a:spcPct val="0"/>
              </a:spcBef>
              <a:spcAft>
                <a:spcPts val="1200"/>
              </a:spcAft>
            </a:pPr>
            <a:r>
              <a:rPr lang="en-US" sz="2400" b="1" dirty="0">
                <a:solidFill>
                  <a:srgbClr val="FF0000"/>
                </a:solidFill>
                <a:latin typeface="Arial" panose="020B0604020202020204" pitchFamily="34" charset="0"/>
                <a:ea typeface="Times New Roman" pitchFamily="18" charset="0"/>
                <a:cs typeface="Times New Roman" pitchFamily="18" charset="0"/>
              </a:rPr>
              <a:t>Group 2 Organometallics</a:t>
            </a:r>
          </a:p>
          <a:p>
            <a:pPr algn="ctr" fontAlgn="base">
              <a:spcBef>
                <a:spcPct val="0"/>
              </a:spcBef>
              <a:spcAft>
                <a:spcPts val="1200"/>
              </a:spcAft>
            </a:pPr>
            <a:endParaRPr lang="en-US" sz="2400" b="1" dirty="0">
              <a:solidFill>
                <a:srgbClr val="FF0000"/>
              </a:solidFill>
              <a:latin typeface="Cambria" pitchFamily="18" charset="0"/>
              <a:ea typeface="Times New Roman" pitchFamily="18" charset="0"/>
              <a:cs typeface="Times New Roman" pitchFamily="18" charset="0"/>
            </a:endParaRPr>
          </a:p>
          <a:p>
            <a:pPr marL="342900" indent="-342900" eaLnBrk="0" fontAlgn="base" hangingPunct="0">
              <a:spcBef>
                <a:spcPct val="0"/>
              </a:spcBef>
              <a:spcAft>
                <a:spcPts val="1200"/>
              </a:spcAft>
              <a:buFont typeface="Arial" panose="020B0604020202020204" pitchFamily="34" charset="0"/>
              <a:buChar char="•"/>
            </a:pPr>
            <a:r>
              <a:rPr lang="en-US" sz="2000" dirty="0">
                <a:latin typeface="Arial" panose="020B0604020202020204" pitchFamily="34" charset="0"/>
                <a:ea typeface="Calibri" pitchFamily="34" charset="0"/>
                <a:cs typeface="Times New Roman" pitchFamily="18" charset="0"/>
              </a:rPr>
              <a:t>In many ways the chemistry of group 2 elements (the alkaline earth metals) </a:t>
            </a:r>
            <a:r>
              <a:rPr lang="en-US" sz="2000" b="1" dirty="0">
                <a:latin typeface="Arial" panose="020B0604020202020204" pitchFamily="34" charset="0"/>
                <a:ea typeface="Calibri" pitchFamily="34" charset="0"/>
                <a:cs typeface="Times New Roman" pitchFamily="18" charset="0"/>
              </a:rPr>
              <a:t>mimics that of group 12 </a:t>
            </a:r>
            <a:r>
              <a:rPr lang="en-US" sz="2000" dirty="0">
                <a:latin typeface="Arial" panose="020B0604020202020204" pitchFamily="34" charset="0"/>
                <a:ea typeface="Calibri" pitchFamily="34" charset="0"/>
                <a:cs typeface="Times New Roman" pitchFamily="18" charset="0"/>
              </a:rPr>
              <a:t>elements because both groups have </a:t>
            </a:r>
            <a:r>
              <a:rPr lang="en-US" sz="2000" b="1" dirty="0">
                <a:latin typeface="Arial" panose="020B0604020202020204" pitchFamily="34" charset="0"/>
                <a:ea typeface="Calibri" pitchFamily="34" charset="0"/>
                <a:cs typeface="Times New Roman" pitchFamily="18" charset="0"/>
              </a:rPr>
              <a:t>filled s shells for valence electrons</a:t>
            </a:r>
            <a:r>
              <a:rPr lang="en-US" sz="2000" dirty="0">
                <a:latin typeface="Arial" panose="020B0604020202020204" pitchFamily="34" charset="0"/>
                <a:ea typeface="Calibri" pitchFamily="34" charset="0"/>
                <a:cs typeface="Times New Roman" pitchFamily="18" charset="0"/>
              </a:rPr>
              <a:t>. Thus, both groups have nominal </a:t>
            </a:r>
            <a:r>
              <a:rPr lang="en-US" sz="2000" dirty="0" err="1">
                <a:latin typeface="Arial" panose="020B0604020202020204" pitchFamily="34" charset="0"/>
                <a:ea typeface="Calibri" pitchFamily="34" charset="0"/>
                <a:cs typeface="Times New Roman" pitchFamily="18" charset="0"/>
              </a:rPr>
              <a:t>valency</a:t>
            </a:r>
            <a:r>
              <a:rPr lang="en-US" sz="2000" dirty="0">
                <a:latin typeface="Arial" panose="020B0604020202020204" pitchFamily="34" charset="0"/>
                <a:ea typeface="Calibri" pitchFamily="34" charset="0"/>
                <a:cs typeface="Times New Roman" pitchFamily="18" charset="0"/>
              </a:rPr>
              <a:t> 2 and oxidation state +2. </a:t>
            </a:r>
          </a:p>
          <a:p>
            <a:pPr marL="342900" indent="-342900" eaLnBrk="0" fontAlgn="base" hangingPunct="0">
              <a:spcBef>
                <a:spcPct val="0"/>
              </a:spcBef>
              <a:spcAft>
                <a:spcPts val="1200"/>
              </a:spcAft>
              <a:buFont typeface="Arial" panose="020B0604020202020204" pitchFamily="34" charset="0"/>
              <a:buChar char="•"/>
            </a:pPr>
            <a:r>
              <a:rPr lang="en-US" sz="2000" dirty="0">
                <a:latin typeface="Arial" panose="020B0604020202020204" pitchFamily="34" charset="0"/>
                <a:ea typeface="Calibri" pitchFamily="34" charset="0"/>
                <a:cs typeface="Times New Roman" pitchFamily="18" charset="0"/>
              </a:rPr>
              <a:t>All group 2 elements are </a:t>
            </a:r>
            <a:r>
              <a:rPr lang="en-US" sz="2000" b="1" dirty="0">
                <a:latin typeface="Arial" panose="020B0604020202020204" pitchFamily="34" charset="0"/>
                <a:ea typeface="Calibri" pitchFamily="34" charset="0"/>
                <a:cs typeface="Times New Roman" pitchFamily="18" charset="0"/>
              </a:rPr>
              <a:t>electropositive</a:t>
            </a:r>
            <a:r>
              <a:rPr lang="en-US" sz="2000" dirty="0">
                <a:latin typeface="Arial" panose="020B0604020202020204" pitchFamily="34" charset="0"/>
                <a:ea typeface="Calibri" pitchFamily="34" charset="0"/>
                <a:cs typeface="Times New Roman" pitchFamily="18" charset="0"/>
              </a:rPr>
              <a:t> towards carbon and electronegativity decreases down the group. </a:t>
            </a:r>
          </a:p>
          <a:p>
            <a:pPr marL="342900" indent="-342900" eaLnBrk="0" fontAlgn="base" hangingPunct="0">
              <a:spcBef>
                <a:spcPct val="0"/>
              </a:spcBef>
              <a:spcAft>
                <a:spcPts val="1200"/>
              </a:spcAft>
              <a:buFont typeface="Arial" panose="020B0604020202020204" pitchFamily="34" charset="0"/>
              <a:buChar char="•"/>
            </a:pPr>
            <a:r>
              <a:rPr lang="en-US" sz="2000" dirty="0">
                <a:latin typeface="Arial" panose="020B0604020202020204" pitchFamily="34" charset="0"/>
                <a:ea typeface="Calibri" pitchFamily="34" charset="0"/>
                <a:cs typeface="Times New Roman" pitchFamily="18" charset="0"/>
              </a:rPr>
              <a:t>At the same time the atomic radius increases resulting in </a:t>
            </a:r>
            <a:r>
              <a:rPr lang="en-US" sz="2000" b="1" dirty="0">
                <a:latin typeface="Arial" panose="020B0604020202020204" pitchFamily="34" charset="0"/>
                <a:ea typeface="Calibri" pitchFamily="34" charset="0"/>
                <a:cs typeface="Times New Roman" pitchFamily="18" charset="0"/>
              </a:rPr>
              <a:t>increasingly ionic </a:t>
            </a:r>
            <a:r>
              <a:rPr lang="en-US" sz="2000" dirty="0">
                <a:latin typeface="Arial" panose="020B0604020202020204" pitchFamily="34" charset="0"/>
                <a:ea typeface="Calibri" pitchFamily="34" charset="0"/>
                <a:cs typeface="Times New Roman" pitchFamily="18" charset="0"/>
              </a:rPr>
              <a:t>character, higher coordination numbers, and increased ligand reactivity.</a:t>
            </a:r>
            <a:endParaRPr lang="en-US" sz="2000" dirty="0">
              <a:latin typeface="Arial" pitchFamily="34" charset="0"/>
              <a:cs typeface="Arial" pitchFamily="34" charset="0"/>
            </a:endParaRPr>
          </a:p>
          <a:p>
            <a:pPr marL="342900" indent="-342900" eaLnBrk="0" fontAlgn="base" hangingPunct="0">
              <a:spcBef>
                <a:spcPct val="0"/>
              </a:spcBef>
              <a:spcAft>
                <a:spcPts val="1200"/>
              </a:spcAft>
              <a:buFont typeface="Arial" panose="020B0604020202020204" pitchFamily="34" charset="0"/>
              <a:buChar char="•"/>
            </a:pPr>
            <a:r>
              <a:rPr lang="en-US" sz="2000" dirty="0">
                <a:latin typeface="Arial" panose="020B0604020202020204" pitchFamily="34" charset="0"/>
                <a:ea typeface="Calibri" pitchFamily="34" charset="0"/>
                <a:cs typeface="Times New Roman" pitchFamily="18" charset="0"/>
              </a:rPr>
              <a:t>The group 2 elements are known to form </a:t>
            </a:r>
            <a:r>
              <a:rPr lang="en-US" sz="2000" dirty="0" err="1">
                <a:latin typeface="Arial" panose="020B0604020202020204" pitchFamily="34" charset="0"/>
                <a:ea typeface="Calibri" pitchFamily="34" charset="0"/>
                <a:cs typeface="Times New Roman" pitchFamily="18" charset="0"/>
              </a:rPr>
              <a:t>organometallic</a:t>
            </a:r>
            <a:r>
              <a:rPr lang="en-US" sz="2000" dirty="0">
                <a:latin typeface="Arial" panose="020B0604020202020204" pitchFamily="34" charset="0"/>
                <a:ea typeface="Calibri" pitchFamily="34" charset="0"/>
                <a:cs typeface="Times New Roman" pitchFamily="18" charset="0"/>
              </a:rPr>
              <a:t> compounds. Of these, </a:t>
            </a:r>
            <a:r>
              <a:rPr lang="en-US" sz="2000" b="1" dirty="0" err="1">
                <a:latin typeface="Arial" panose="020B0604020202020204" pitchFamily="34" charset="0"/>
                <a:ea typeface="Calibri" pitchFamily="34" charset="0"/>
                <a:cs typeface="Times New Roman" pitchFamily="18" charset="0"/>
              </a:rPr>
              <a:t>organomagnesium</a:t>
            </a:r>
            <a:r>
              <a:rPr lang="en-US" sz="2000" dirty="0">
                <a:latin typeface="Arial" panose="020B0604020202020204" pitchFamily="34" charset="0"/>
                <a:ea typeface="Calibri" pitchFamily="34" charset="0"/>
                <a:cs typeface="Times New Roman" pitchFamily="18" charset="0"/>
              </a:rPr>
              <a:t> compounds, usually in the form of Grignard reagents, are widely used in organic chemistry, while the other organometallic compounds of this group are largely academic.</a:t>
            </a:r>
            <a:br>
              <a:rPr lang="en-US" sz="2000" dirty="0">
                <a:latin typeface="Arial" panose="020B0604020202020204" pitchFamily="34" charset="0"/>
                <a:ea typeface="Calibri" pitchFamily="34" charset="0"/>
                <a:cs typeface="Times New Roman" pitchFamily="18" charset="0"/>
                <a:hlinkClick r:id="rId2" tooltip="23.3A: Beryllium"/>
              </a:rPr>
            </a:br>
            <a:endParaRPr lang="en-US" sz="20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t>2</a:t>
            </a:fld>
            <a:endParaRPr lang="en-US"/>
          </a:p>
        </p:txBody>
      </p:sp>
    </p:spTree>
    <p:extLst>
      <p:ext uri="{BB962C8B-B14F-4D97-AF65-F5344CB8AC3E}">
        <p14:creationId xmlns:p14="http://schemas.microsoft.com/office/powerpoint/2010/main" val="1959758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nptel.ac.in/courses/104101006/images/module3/lec2/4.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71472" y="1118616"/>
            <a:ext cx="5257800" cy="4114800"/>
          </a:xfrm>
          <a:prstGeom prst="rect">
            <a:avLst/>
          </a:prstGeom>
          <a:noFill/>
          <a:ln>
            <a:noFill/>
          </a:ln>
        </p:spPr>
      </p:pic>
      <p:sp>
        <p:nvSpPr>
          <p:cNvPr id="2" name="Slide Number Placeholder 1"/>
          <p:cNvSpPr>
            <a:spLocks noGrp="1"/>
          </p:cNvSpPr>
          <p:nvPr>
            <p:ph type="sldNum" sz="quarter" idx="12"/>
          </p:nvPr>
        </p:nvSpPr>
        <p:spPr/>
        <p:txBody>
          <a:bodyPr/>
          <a:lstStyle/>
          <a:p>
            <a:fld id="{666FA2C0-E57B-40C2-BBC2-CDA7EBE5BF80}" type="slidenum">
              <a:rPr lang="en-US" smtClean="0"/>
              <a:t>20</a:t>
            </a:fld>
            <a:endParaRPr lang="en-US"/>
          </a:p>
        </p:txBody>
      </p:sp>
    </p:spTree>
    <p:extLst>
      <p:ext uri="{BB962C8B-B14F-4D97-AF65-F5344CB8AC3E}">
        <p14:creationId xmlns:p14="http://schemas.microsoft.com/office/powerpoint/2010/main" val="2172679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324600"/>
          </a:xfrm>
        </p:spPr>
        <p:txBody>
          <a:bodyPr>
            <a:noAutofit/>
          </a:bodyPr>
          <a:lstStyle/>
          <a:p>
            <a:pPr marL="0" indent="0" algn="ctr">
              <a:lnSpc>
                <a:spcPct val="100000"/>
              </a:lnSpc>
              <a:spcBef>
                <a:spcPts val="0"/>
              </a:spcBef>
              <a:spcAft>
                <a:spcPts val="1200"/>
              </a:spcAft>
              <a:buNone/>
            </a:pPr>
            <a:r>
              <a:rPr lang="en-US" sz="2400" b="1" dirty="0">
                <a:solidFill>
                  <a:srgbClr val="FF0000"/>
                </a:solidFill>
                <a:latin typeface="Arial" panose="020B0604020202020204" pitchFamily="34" charset="0"/>
              </a:rPr>
              <a:t>Reactions</a:t>
            </a:r>
          </a:p>
          <a:p>
            <a:pPr algn="just">
              <a:lnSpc>
                <a:spcPct val="100000"/>
              </a:lnSpc>
              <a:spcBef>
                <a:spcPts val="0"/>
              </a:spcBef>
              <a:spcAft>
                <a:spcPts val="1200"/>
              </a:spcAft>
            </a:pPr>
            <a:r>
              <a:rPr lang="en-US" sz="2000" dirty="0" err="1">
                <a:latin typeface="Arial" panose="020B0604020202020204" pitchFamily="34" charset="0"/>
              </a:rPr>
              <a:t>Alkylaluminum</a:t>
            </a:r>
            <a:r>
              <a:rPr lang="en-US" sz="2000" dirty="0">
                <a:latin typeface="Arial" panose="020B0604020202020204" pitchFamily="34" charset="0"/>
              </a:rPr>
              <a:t> compounds are mild Lewis acids and form complexes with ethers, amines and anions. When heated, often </a:t>
            </a:r>
            <a:r>
              <a:rPr lang="en-US" sz="2000" b="1" dirty="0">
                <a:latin typeface="Arial" panose="020B0604020202020204" pitchFamily="34" charset="0"/>
              </a:rPr>
              <a:t>β-hydrogen elimination</a:t>
            </a:r>
            <a:r>
              <a:rPr lang="en-US" sz="2000" dirty="0">
                <a:latin typeface="Arial" panose="020B0604020202020204" pitchFamily="34" charset="0"/>
              </a:rPr>
              <a:t> is responsible for the decomposition of ethyl and higher </a:t>
            </a:r>
            <a:r>
              <a:rPr lang="en-US" sz="2000" dirty="0" err="1">
                <a:latin typeface="Arial" panose="020B0604020202020204" pitchFamily="34" charset="0"/>
              </a:rPr>
              <a:t>alkylaluminium</a:t>
            </a:r>
            <a:r>
              <a:rPr lang="en-US" sz="2000" dirty="0">
                <a:latin typeface="Arial" panose="020B0604020202020204" pitchFamily="34" charset="0"/>
              </a:rPr>
              <a:t> compounds. E.g. Al(</a:t>
            </a:r>
            <a:r>
              <a:rPr lang="en-US" sz="2000" i="1" baseline="30000" dirty="0">
                <a:latin typeface="Arial" panose="020B0604020202020204" pitchFamily="34" charset="0"/>
              </a:rPr>
              <a:t>i</a:t>
            </a:r>
            <a:r>
              <a:rPr lang="en-US" sz="2000" dirty="0">
                <a:latin typeface="Arial" panose="020B0604020202020204" pitchFamily="34" charset="0"/>
              </a:rPr>
              <a:t>C</a:t>
            </a:r>
            <a:r>
              <a:rPr lang="en-US" sz="2000" baseline="-25000" dirty="0">
                <a:latin typeface="Arial" panose="020B0604020202020204" pitchFamily="34" charset="0"/>
              </a:rPr>
              <a:t>4</a:t>
            </a:r>
            <a:r>
              <a:rPr lang="en-US" sz="2000" dirty="0">
                <a:latin typeface="Arial" panose="020B0604020202020204" pitchFamily="34" charset="0"/>
              </a:rPr>
              <a:t>H</a:t>
            </a:r>
            <a:r>
              <a:rPr lang="en-US" sz="2000" baseline="-25000" dirty="0">
                <a:latin typeface="Arial" panose="020B0604020202020204" pitchFamily="34" charset="0"/>
              </a:rPr>
              <a:t>9</a:t>
            </a:r>
            <a:r>
              <a:rPr lang="en-US" sz="2000" dirty="0">
                <a:latin typeface="Arial" panose="020B0604020202020204" pitchFamily="34" charset="0"/>
              </a:rPr>
              <a:t>)</a:t>
            </a:r>
            <a:r>
              <a:rPr lang="en-US" sz="2000" baseline="-25000" dirty="0">
                <a:latin typeface="Arial" panose="020B0604020202020204" pitchFamily="34" charset="0"/>
              </a:rPr>
              <a:t>3</a:t>
            </a:r>
            <a:endParaRPr lang="en-US" sz="2000" dirty="0">
              <a:latin typeface="Arial" panose="020B0604020202020204" pitchFamily="34" charset="0"/>
            </a:endParaRPr>
          </a:p>
          <a:p>
            <a:pPr algn="just">
              <a:lnSpc>
                <a:spcPct val="100000"/>
              </a:lnSpc>
              <a:spcBef>
                <a:spcPts val="0"/>
              </a:spcBef>
              <a:spcAft>
                <a:spcPts val="1200"/>
              </a:spcAft>
            </a:pPr>
            <a:r>
              <a:rPr lang="en-US" sz="2000" dirty="0">
                <a:latin typeface="Arial" panose="020B0604020202020204" pitchFamily="34" charset="0"/>
              </a:rPr>
              <a:t>Tendency towards bridging structure is: </a:t>
            </a:r>
            <a:r>
              <a:rPr lang="en-US" sz="2000" b="1" dirty="0">
                <a:latin typeface="Arial" panose="020B0604020202020204" pitchFamily="34" charset="0"/>
              </a:rPr>
              <a:t>PR</a:t>
            </a:r>
            <a:r>
              <a:rPr lang="en-US" sz="2000" b="1" baseline="-25000" dirty="0">
                <a:latin typeface="Arial" panose="020B0604020202020204" pitchFamily="34" charset="0"/>
              </a:rPr>
              <a:t>2</a:t>
            </a:r>
            <a:r>
              <a:rPr lang="en-US" sz="2000" b="1" baseline="30000" dirty="0">
                <a:latin typeface="Arial" panose="020B0604020202020204" pitchFamily="34" charset="0"/>
              </a:rPr>
              <a:t>-</a:t>
            </a:r>
            <a:r>
              <a:rPr lang="en-US" sz="2000" b="1" dirty="0">
                <a:latin typeface="Arial" panose="020B0604020202020204" pitchFamily="34" charset="0"/>
              </a:rPr>
              <a:t>&gt; X</a:t>
            </a:r>
            <a:r>
              <a:rPr lang="en-US" sz="2000" b="1" baseline="30000" dirty="0">
                <a:latin typeface="Arial" panose="020B0604020202020204" pitchFamily="34" charset="0"/>
              </a:rPr>
              <a:t>-</a:t>
            </a:r>
            <a:r>
              <a:rPr lang="en-US" sz="2000" b="1" dirty="0">
                <a:latin typeface="Arial" panose="020B0604020202020204" pitchFamily="34" charset="0"/>
              </a:rPr>
              <a:t>&gt; H</a:t>
            </a:r>
            <a:r>
              <a:rPr lang="en-US" sz="2000" b="1" baseline="30000" dirty="0">
                <a:latin typeface="Arial" panose="020B0604020202020204" pitchFamily="34" charset="0"/>
              </a:rPr>
              <a:t>-</a:t>
            </a:r>
            <a:r>
              <a:rPr lang="en-US" sz="2000" b="1" dirty="0">
                <a:latin typeface="Arial" panose="020B0604020202020204" pitchFamily="34" charset="0"/>
              </a:rPr>
              <a:t>&gt; Ph</a:t>
            </a:r>
            <a:r>
              <a:rPr lang="en-US" sz="2000" b="1" baseline="30000" dirty="0">
                <a:latin typeface="Arial" panose="020B0604020202020204" pitchFamily="34" charset="0"/>
              </a:rPr>
              <a:t>-</a:t>
            </a:r>
            <a:r>
              <a:rPr lang="en-US" sz="2000" b="1" dirty="0">
                <a:latin typeface="Arial" panose="020B0604020202020204" pitchFamily="34" charset="0"/>
              </a:rPr>
              <a:t>&gt; R</a:t>
            </a:r>
            <a:r>
              <a:rPr lang="en-US" sz="2000" b="1" baseline="30000" dirty="0">
                <a:latin typeface="Arial" panose="020B0604020202020204" pitchFamily="34" charset="0"/>
              </a:rPr>
              <a:t>-</a:t>
            </a:r>
            <a:endParaRPr lang="en-US" sz="2000" dirty="0">
              <a:latin typeface="Arial" panose="020B0604020202020204" pitchFamily="34" charset="0"/>
            </a:endParaRPr>
          </a:p>
          <a:p>
            <a:pPr algn="just">
              <a:lnSpc>
                <a:spcPct val="100000"/>
              </a:lnSpc>
              <a:spcBef>
                <a:spcPts val="0"/>
              </a:spcBef>
              <a:spcAft>
                <a:spcPts val="1200"/>
              </a:spcAft>
            </a:pPr>
            <a:r>
              <a:rPr lang="en-US" sz="2000" dirty="0">
                <a:latin typeface="Arial" panose="020B0604020202020204" pitchFamily="34" charset="0"/>
              </a:rPr>
              <a:t>In hydrocarbon solution and in the solid state there is a tendency for R</a:t>
            </a:r>
            <a:r>
              <a:rPr lang="en-US" sz="2000" baseline="-25000" dirty="0">
                <a:latin typeface="Arial" panose="020B0604020202020204" pitchFamily="34" charset="0"/>
              </a:rPr>
              <a:t>3</a:t>
            </a:r>
            <a:r>
              <a:rPr lang="en-US" sz="2000" dirty="0">
                <a:latin typeface="Arial" panose="020B0604020202020204" pitchFamily="34" charset="0"/>
              </a:rPr>
              <a:t>Al to </a:t>
            </a:r>
            <a:r>
              <a:rPr lang="en-US" sz="2000" b="1" dirty="0" err="1">
                <a:latin typeface="Arial" panose="020B0604020202020204" pitchFamily="34" charset="0"/>
              </a:rPr>
              <a:t>dimerize</a:t>
            </a:r>
            <a:r>
              <a:rPr lang="en-US" sz="2000" dirty="0">
                <a:latin typeface="Arial" panose="020B0604020202020204" pitchFamily="34" charset="0"/>
              </a:rPr>
              <a:t>; this is very dependent on the size of the R group, e.g. a </a:t>
            </a:r>
            <a:r>
              <a:rPr lang="en-US" sz="2000" b="1" dirty="0">
                <a:latin typeface="Arial" panose="020B0604020202020204" pitchFamily="34" charset="0"/>
              </a:rPr>
              <a:t>dimer</a:t>
            </a:r>
            <a:r>
              <a:rPr lang="en-US" sz="2000" dirty="0">
                <a:latin typeface="Arial" panose="020B0604020202020204" pitchFamily="34" charset="0"/>
              </a:rPr>
              <a:t> for Me but </a:t>
            </a:r>
            <a:r>
              <a:rPr lang="en-US" sz="2000" b="1" dirty="0">
                <a:latin typeface="Arial" panose="020B0604020202020204" pitchFamily="34" charset="0"/>
              </a:rPr>
              <a:t>monomer</a:t>
            </a:r>
            <a:r>
              <a:rPr lang="en-US" sz="2000" dirty="0">
                <a:latin typeface="Arial" panose="020B0604020202020204" pitchFamily="34" charset="0"/>
              </a:rPr>
              <a:t> for </a:t>
            </a:r>
            <a:r>
              <a:rPr lang="en-US" sz="2000" dirty="0" err="1">
                <a:latin typeface="Arial" panose="020B0604020202020204" pitchFamily="34" charset="0"/>
              </a:rPr>
              <a:t>tert</a:t>
            </a:r>
            <a:r>
              <a:rPr lang="en-US" sz="2000" dirty="0">
                <a:latin typeface="Arial" panose="020B0604020202020204" pitchFamily="34" charset="0"/>
              </a:rPr>
              <a:t>-butyl. </a:t>
            </a:r>
          </a:p>
          <a:p>
            <a:pPr algn="just">
              <a:lnSpc>
                <a:spcPct val="100000"/>
              </a:lnSpc>
              <a:spcBef>
                <a:spcPts val="0"/>
              </a:spcBef>
              <a:spcAft>
                <a:spcPts val="1200"/>
              </a:spcAft>
            </a:pPr>
            <a:r>
              <a:rPr lang="en-US" sz="2000" dirty="0">
                <a:latin typeface="Arial" panose="020B0604020202020204" pitchFamily="34" charset="0"/>
              </a:rPr>
              <a:t>Me(t-Bu)</a:t>
            </a:r>
            <a:r>
              <a:rPr lang="en-US" sz="2000" baseline="-25000" dirty="0">
                <a:latin typeface="Arial" panose="020B0604020202020204" pitchFamily="34" charset="0"/>
              </a:rPr>
              <a:t>5</a:t>
            </a:r>
            <a:r>
              <a:rPr lang="en-US" sz="2000" dirty="0">
                <a:latin typeface="Arial" panose="020B0604020202020204" pitchFamily="34" charset="0"/>
              </a:rPr>
              <a:t>Al</a:t>
            </a:r>
            <a:r>
              <a:rPr lang="en-US" sz="2000" baseline="-25000" dirty="0">
                <a:latin typeface="Arial" panose="020B0604020202020204" pitchFamily="34" charset="0"/>
              </a:rPr>
              <a:t>2</a:t>
            </a:r>
            <a:r>
              <a:rPr lang="en-US" sz="2000" dirty="0">
                <a:latin typeface="Arial" panose="020B0604020202020204" pitchFamily="34" charset="0"/>
              </a:rPr>
              <a:t> is found to be a dimer as well with the methyl group and 1 of the t-Bu groups in the bridging positions.</a:t>
            </a:r>
          </a:p>
          <a:p>
            <a:pPr algn="just">
              <a:lnSpc>
                <a:spcPct val="100000"/>
              </a:lnSpc>
              <a:spcBef>
                <a:spcPts val="0"/>
              </a:spcBef>
              <a:spcAft>
                <a:spcPts val="1200"/>
              </a:spcAft>
            </a:pPr>
            <a:r>
              <a:rPr lang="en-US" sz="2000" dirty="0">
                <a:latin typeface="Arial" panose="020B0604020202020204" pitchFamily="34" charset="0"/>
              </a:rPr>
              <a:t>The bridging ability is found to be Me &gt; Et &gt; t-Bu and clearly the case above is not what would be predicted on purely statistical terms since there are 5 times as many t-Bu groups as Me groups and there are twice as many terminal positions as bridging positions so the methyl group might have been expected to fill a terminal position.</a:t>
            </a:r>
          </a:p>
          <a:p>
            <a:pPr marL="0" indent="0" algn="just">
              <a:lnSpc>
                <a:spcPct val="100000"/>
              </a:lnSpc>
              <a:spcBef>
                <a:spcPts val="0"/>
              </a:spcBef>
              <a:spcAft>
                <a:spcPts val="1200"/>
              </a:spcAft>
            </a:pPr>
            <a:endParaRPr lang="en-US" sz="800" dirty="0">
              <a:solidFill>
                <a:srgbClr val="0000FF"/>
              </a:solidFill>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t>21</a:t>
            </a:fld>
            <a:endParaRPr lang="en-US"/>
          </a:p>
        </p:txBody>
      </p:sp>
    </p:spTree>
    <p:extLst>
      <p:ext uri="{BB962C8B-B14F-4D97-AF65-F5344CB8AC3E}">
        <p14:creationId xmlns:p14="http://schemas.microsoft.com/office/powerpoint/2010/main" val="2457778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172200"/>
          </a:xfrm>
        </p:spPr>
        <p:txBody>
          <a:bodyPr>
            <a:noAutofit/>
          </a:bodyPr>
          <a:lstStyle/>
          <a:p>
            <a:pPr algn="just">
              <a:lnSpc>
                <a:spcPct val="100000"/>
              </a:lnSpc>
              <a:spcBef>
                <a:spcPts val="0"/>
              </a:spcBef>
              <a:spcAft>
                <a:spcPts val="1200"/>
              </a:spcAft>
            </a:pPr>
            <a:r>
              <a:rPr lang="en-US" sz="2000" dirty="0">
                <a:latin typeface="Arial" panose="020B0604020202020204" pitchFamily="34" charset="0"/>
              </a:rPr>
              <a:t>Many </a:t>
            </a:r>
            <a:r>
              <a:rPr lang="en-US" sz="2000" dirty="0" err="1">
                <a:latin typeface="Arial" panose="020B0604020202020204" pitchFamily="34" charset="0"/>
              </a:rPr>
              <a:t>organoaluminium</a:t>
            </a:r>
            <a:r>
              <a:rPr lang="en-US" sz="2000" dirty="0">
                <a:latin typeface="Arial" panose="020B0604020202020204" pitchFamily="34" charset="0"/>
              </a:rPr>
              <a:t> compounds are commercially available at quite reasonable prices so that is rarely necessary to have to prepare them in the laboratory. </a:t>
            </a:r>
          </a:p>
          <a:p>
            <a:pPr algn="just">
              <a:lnSpc>
                <a:spcPct val="100000"/>
              </a:lnSpc>
              <a:spcBef>
                <a:spcPts val="0"/>
              </a:spcBef>
              <a:spcAft>
                <a:spcPts val="1200"/>
              </a:spcAft>
            </a:pPr>
            <a:r>
              <a:rPr lang="en-US" sz="2000" dirty="0">
                <a:latin typeface="Arial" panose="020B0604020202020204" pitchFamily="34" charset="0"/>
              </a:rPr>
              <a:t>Reaction of Al turnings with organic halides leads to the </a:t>
            </a:r>
            <a:r>
              <a:rPr lang="en-US" sz="2000" dirty="0" err="1">
                <a:latin typeface="Arial" panose="020B0604020202020204" pitchFamily="34" charset="0"/>
              </a:rPr>
              <a:t>alkylaluminium</a:t>
            </a:r>
            <a:r>
              <a:rPr lang="en-US" sz="2000" dirty="0">
                <a:latin typeface="Arial" panose="020B0604020202020204" pitchFamily="34" charset="0"/>
              </a:rPr>
              <a:t> </a:t>
            </a:r>
            <a:r>
              <a:rPr lang="en-US" sz="2000" dirty="0" err="1">
                <a:latin typeface="Arial" panose="020B0604020202020204" pitchFamily="34" charset="0"/>
              </a:rPr>
              <a:t>sesqui</a:t>
            </a:r>
            <a:r>
              <a:rPr lang="en-US" sz="2000" dirty="0">
                <a:latin typeface="Arial" panose="020B0604020202020204" pitchFamily="34" charset="0"/>
              </a:rPr>
              <a:t>-halides. The reaction is very exothermic. The </a:t>
            </a:r>
            <a:r>
              <a:rPr lang="en-US" sz="2000" dirty="0" err="1">
                <a:latin typeface="Arial" panose="020B0604020202020204" pitchFamily="34" charset="0"/>
              </a:rPr>
              <a:t>sesqui</a:t>
            </a:r>
            <a:r>
              <a:rPr lang="en-US" sz="2000" dirty="0">
                <a:latin typeface="Arial" panose="020B0604020202020204" pitchFamily="34" charset="0"/>
              </a:rPr>
              <a:t>-halides do not have sharp melting or boiling points because they are in fact equilibrium mixtures:   </a:t>
            </a:r>
          </a:p>
          <a:p>
            <a:pPr marL="0" indent="0" algn="ctr">
              <a:lnSpc>
                <a:spcPct val="100000"/>
              </a:lnSpc>
              <a:spcBef>
                <a:spcPts val="0"/>
              </a:spcBef>
              <a:spcAft>
                <a:spcPts val="1200"/>
              </a:spcAft>
              <a:buNone/>
            </a:pPr>
            <a:r>
              <a:rPr lang="en-US" sz="2000" dirty="0">
                <a:solidFill>
                  <a:srgbClr val="FF0000"/>
                </a:solidFill>
                <a:latin typeface="Arial" panose="020B0604020202020204" pitchFamily="34" charset="0"/>
              </a:rPr>
              <a:t>R</a:t>
            </a:r>
            <a:r>
              <a:rPr lang="en-US" sz="2000" baseline="-25000" dirty="0">
                <a:solidFill>
                  <a:srgbClr val="FF0000"/>
                </a:solidFill>
                <a:latin typeface="Arial" panose="020B0604020202020204" pitchFamily="34" charset="0"/>
              </a:rPr>
              <a:t>3</a:t>
            </a:r>
            <a:r>
              <a:rPr lang="en-US" sz="2000" dirty="0">
                <a:solidFill>
                  <a:srgbClr val="FF0000"/>
                </a:solidFill>
                <a:latin typeface="Arial" panose="020B0604020202020204" pitchFamily="34" charset="0"/>
              </a:rPr>
              <a:t>Al</a:t>
            </a:r>
            <a:r>
              <a:rPr lang="en-US" sz="2000" baseline="-25000" dirty="0">
                <a:solidFill>
                  <a:srgbClr val="FF0000"/>
                </a:solidFill>
                <a:latin typeface="Arial" panose="020B0604020202020204" pitchFamily="34" charset="0"/>
              </a:rPr>
              <a:t>2</a:t>
            </a:r>
            <a:r>
              <a:rPr lang="en-US" sz="2000" dirty="0">
                <a:solidFill>
                  <a:srgbClr val="FF0000"/>
                </a:solidFill>
                <a:latin typeface="Arial" panose="020B0604020202020204" pitchFamily="34" charset="0"/>
              </a:rPr>
              <a:t>X</a:t>
            </a:r>
            <a:r>
              <a:rPr lang="en-US" sz="2000" baseline="-25000" dirty="0">
                <a:solidFill>
                  <a:srgbClr val="FF0000"/>
                </a:solidFill>
                <a:latin typeface="Arial" panose="020B0604020202020204" pitchFamily="34" charset="0"/>
              </a:rPr>
              <a:t>3</a:t>
            </a:r>
            <a:r>
              <a:rPr lang="en-US" sz="2000" dirty="0">
                <a:solidFill>
                  <a:srgbClr val="FF0000"/>
                </a:solidFill>
                <a:latin typeface="Arial" panose="020B0604020202020204" pitchFamily="34" charset="0"/>
              </a:rPr>
              <a:t>  </a:t>
            </a:r>
            <a:r>
              <a:rPr lang="en-US" sz="2000" dirty="0" err="1">
                <a:solidFill>
                  <a:srgbClr val="FF0000"/>
                </a:solidFill>
                <a:latin typeface="Arial" panose="020B0604020202020204" pitchFamily="34" charset="0"/>
              </a:rPr>
              <a:t>sesqui</a:t>
            </a:r>
            <a:r>
              <a:rPr lang="en-US" sz="2000" dirty="0">
                <a:solidFill>
                  <a:srgbClr val="FF0000"/>
                </a:solidFill>
                <a:latin typeface="Arial" panose="020B0604020202020204" pitchFamily="34" charset="0"/>
              </a:rPr>
              <a:t>-halides equilibria</a:t>
            </a:r>
          </a:p>
          <a:p>
            <a:pPr algn="just">
              <a:lnSpc>
                <a:spcPct val="100000"/>
              </a:lnSpc>
              <a:spcBef>
                <a:spcPts val="0"/>
              </a:spcBef>
              <a:spcAft>
                <a:spcPts val="1200"/>
              </a:spcAft>
            </a:pPr>
            <a:endParaRPr lang="en-US" sz="2000" dirty="0">
              <a:solidFill>
                <a:srgbClr val="FF0000"/>
              </a:solidFill>
              <a:latin typeface="Arial" panose="020B0604020202020204" pitchFamily="34" charset="0"/>
            </a:endParaRPr>
          </a:p>
          <a:p>
            <a:pPr marL="0" indent="0" algn="just">
              <a:lnSpc>
                <a:spcPct val="100000"/>
              </a:lnSpc>
              <a:spcBef>
                <a:spcPts val="0"/>
              </a:spcBef>
              <a:spcAft>
                <a:spcPts val="1200"/>
              </a:spcAft>
            </a:pPr>
            <a:endParaRPr lang="en-US" sz="2000" dirty="0">
              <a:solidFill>
                <a:srgbClr val="0000FF"/>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t>22</a:t>
            </a:fld>
            <a:endParaRPr lang="en-US"/>
          </a:p>
        </p:txBody>
      </p:sp>
      <p:pic>
        <p:nvPicPr>
          <p:cNvPr id="4" name="Picture 3"/>
          <p:cNvPicPr>
            <a:picLocks noChangeAspect="1"/>
          </p:cNvPicPr>
          <p:nvPr/>
        </p:nvPicPr>
        <p:blipFill>
          <a:blip r:embed="rId2"/>
          <a:stretch>
            <a:fillRect/>
          </a:stretch>
        </p:blipFill>
        <p:spPr>
          <a:xfrm>
            <a:off x="2028825" y="3706558"/>
            <a:ext cx="5086350" cy="1895475"/>
          </a:xfrm>
          <a:prstGeom prst="rect">
            <a:avLst/>
          </a:prstGeom>
        </p:spPr>
      </p:pic>
    </p:spTree>
    <p:extLst>
      <p:ext uri="{BB962C8B-B14F-4D97-AF65-F5344CB8AC3E}">
        <p14:creationId xmlns:p14="http://schemas.microsoft.com/office/powerpoint/2010/main" val="296855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612648"/>
            <a:ext cx="8622792" cy="5564315"/>
          </a:xfrm>
        </p:spPr>
        <p:txBody>
          <a:bodyPr>
            <a:normAutofit/>
          </a:bodyPr>
          <a:lstStyle/>
          <a:p>
            <a:pPr algn="just">
              <a:lnSpc>
                <a:spcPct val="100000"/>
              </a:lnSpc>
              <a:spcBef>
                <a:spcPts val="0"/>
              </a:spcBef>
              <a:spcAft>
                <a:spcPts val="1200"/>
              </a:spcAft>
            </a:pPr>
            <a:r>
              <a:rPr lang="en-US" sz="2000" dirty="0">
                <a:latin typeface="Arial" panose="020B0604020202020204" pitchFamily="34" charset="0"/>
              </a:rPr>
              <a:t>It took almost 100 years before K. Ziegler discovered the synthetic and catalytic potential of </a:t>
            </a:r>
            <a:r>
              <a:rPr lang="en-US" sz="2000" dirty="0" err="1">
                <a:latin typeface="Arial" panose="020B0604020202020204" pitchFamily="34" charset="0"/>
              </a:rPr>
              <a:t>organoaluminum</a:t>
            </a:r>
            <a:r>
              <a:rPr lang="en-US" sz="2000" dirty="0">
                <a:latin typeface="Arial" panose="020B0604020202020204" pitchFamily="34" charset="0"/>
              </a:rPr>
              <a:t> compounds. </a:t>
            </a:r>
          </a:p>
          <a:p>
            <a:pPr algn="just">
              <a:lnSpc>
                <a:spcPct val="100000"/>
              </a:lnSpc>
              <a:spcBef>
                <a:spcPts val="0"/>
              </a:spcBef>
              <a:spcAft>
                <a:spcPts val="1200"/>
              </a:spcAft>
            </a:pPr>
            <a:r>
              <a:rPr lang="en-US" sz="2000" dirty="0">
                <a:latin typeface="Arial" panose="020B0604020202020204" pitchFamily="34" charset="0"/>
              </a:rPr>
              <a:t>From an industrial viewpoint, the organic compounds of </a:t>
            </a:r>
            <a:r>
              <a:rPr lang="en-US" sz="2000" dirty="0" err="1">
                <a:latin typeface="Arial" panose="020B0604020202020204" pitchFamily="34" charset="0"/>
              </a:rPr>
              <a:t>aluminium</a:t>
            </a:r>
            <a:r>
              <a:rPr lang="en-US" sz="2000" dirty="0">
                <a:latin typeface="Arial" panose="020B0604020202020204" pitchFamily="34" charset="0"/>
              </a:rPr>
              <a:t> are probably the most important organometallic compounds.</a:t>
            </a:r>
          </a:p>
          <a:p>
            <a:pPr algn="just">
              <a:lnSpc>
                <a:spcPct val="100000"/>
              </a:lnSpc>
              <a:spcBef>
                <a:spcPts val="0"/>
              </a:spcBef>
              <a:spcAft>
                <a:spcPts val="1200"/>
              </a:spcAft>
            </a:pPr>
            <a:r>
              <a:rPr lang="en-US" sz="2000" dirty="0">
                <a:latin typeface="Arial" panose="020B0604020202020204" pitchFamily="34" charset="0"/>
              </a:rPr>
              <a:t>The reasons for this include:</a:t>
            </a:r>
          </a:p>
          <a:p>
            <a:pPr marL="914400" lvl="1" indent="-457200" algn="just">
              <a:lnSpc>
                <a:spcPct val="100000"/>
              </a:lnSpc>
              <a:spcBef>
                <a:spcPts val="0"/>
              </a:spcBef>
              <a:spcAft>
                <a:spcPts val="1200"/>
              </a:spcAft>
              <a:buFont typeface="+mj-lt"/>
              <a:buAutoNum type="alphaLcParenR"/>
            </a:pPr>
            <a:r>
              <a:rPr lang="en-US" sz="2000" dirty="0">
                <a:latin typeface="Arial" panose="020B0604020202020204" pitchFamily="34" charset="0"/>
                <a:cs typeface="Arial" panose="020B0604020202020204" pitchFamily="34" charset="0"/>
              </a:rPr>
              <a:t>inexpensive synthesis from olefin + H</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 Al (pressure).</a:t>
            </a:r>
          </a:p>
          <a:p>
            <a:pPr marL="914400" lvl="1" indent="-457200" algn="just">
              <a:lnSpc>
                <a:spcPct val="100000"/>
              </a:lnSpc>
              <a:spcBef>
                <a:spcPts val="0"/>
              </a:spcBef>
              <a:spcAft>
                <a:spcPts val="1200"/>
              </a:spcAft>
              <a:buFont typeface="+mj-lt"/>
              <a:buAutoNum type="alphaLcParenR"/>
            </a:pPr>
            <a:r>
              <a:rPr lang="en-US" sz="2000" dirty="0">
                <a:latin typeface="Arial" panose="020B0604020202020204" pitchFamily="34" charset="0"/>
                <a:cs typeface="Arial" panose="020B0604020202020204" pitchFamily="34" charset="0"/>
              </a:rPr>
              <a:t>R</a:t>
            </a:r>
            <a:r>
              <a:rPr lang="en-US" sz="2000" baseline="-25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Al can </a:t>
            </a:r>
            <a:r>
              <a:rPr lang="en-US" sz="2000" dirty="0" err="1">
                <a:latin typeface="Arial" panose="020B0604020202020204" pitchFamily="34" charset="0"/>
                <a:cs typeface="Arial" panose="020B0604020202020204" pitchFamily="34" charset="0"/>
              </a:rPr>
              <a:t>dimerise</a:t>
            </a:r>
            <a:r>
              <a:rPr lang="en-US" sz="2000" dirty="0">
                <a:latin typeface="Arial" panose="020B0604020202020204" pitchFamily="34" charset="0"/>
                <a:cs typeface="Arial" panose="020B0604020202020204" pitchFamily="34" charset="0"/>
              </a:rPr>
              <a:t> olefins</a:t>
            </a:r>
          </a:p>
          <a:p>
            <a:pPr marL="914400" lvl="1" indent="-457200" algn="just">
              <a:lnSpc>
                <a:spcPct val="100000"/>
              </a:lnSpc>
              <a:spcBef>
                <a:spcPts val="0"/>
              </a:spcBef>
              <a:spcAft>
                <a:spcPts val="1200"/>
              </a:spcAft>
              <a:buFont typeface="+mj-lt"/>
              <a:buAutoNum type="alphaLcParenR"/>
            </a:pPr>
            <a:r>
              <a:rPr lang="en-US" sz="2000" dirty="0">
                <a:latin typeface="Arial" panose="020B0604020202020204" pitchFamily="34" charset="0"/>
                <a:cs typeface="Arial" panose="020B0604020202020204" pitchFamily="34" charset="0"/>
              </a:rPr>
              <a:t>higher alcohols (→ detergents) are made from R</a:t>
            </a:r>
            <a:r>
              <a:rPr lang="en-US" sz="2000" baseline="-25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Al + CH</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=CH</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a:t>
            </a:r>
          </a:p>
          <a:p>
            <a:pPr marL="914400" lvl="1" indent="-457200" algn="just">
              <a:lnSpc>
                <a:spcPct val="100000"/>
              </a:lnSpc>
              <a:spcBef>
                <a:spcPts val="0"/>
              </a:spcBef>
              <a:spcAft>
                <a:spcPts val="1200"/>
              </a:spcAft>
              <a:buFont typeface="+mj-lt"/>
              <a:buAutoNum type="alphaLcParenR"/>
            </a:pPr>
            <a:r>
              <a:rPr lang="en-US" sz="2000" dirty="0">
                <a:latin typeface="Arial" panose="020B0604020202020204" pitchFamily="34" charset="0"/>
                <a:cs typeface="Arial" panose="020B0604020202020204" pitchFamily="34" charset="0"/>
              </a:rPr>
              <a:t>In combination with </a:t>
            </a:r>
            <a:r>
              <a:rPr lang="en-US" sz="2000" dirty="0" err="1">
                <a:latin typeface="Arial" panose="020B0604020202020204" pitchFamily="34" charset="0"/>
                <a:cs typeface="Arial" panose="020B0604020202020204" pitchFamily="34" charset="0"/>
              </a:rPr>
              <a:t>Ti</a:t>
            </a:r>
            <a:r>
              <a:rPr lang="en-US" sz="2000" dirty="0">
                <a:latin typeface="Arial" panose="020B0604020202020204" pitchFamily="34" charset="0"/>
                <a:cs typeface="Arial" panose="020B0604020202020204" pitchFamily="34" charset="0"/>
              </a:rPr>
              <a:t> and </a:t>
            </a:r>
            <a:r>
              <a:rPr lang="en-US" sz="2000" dirty="0" err="1">
                <a:latin typeface="Arial" panose="020B0604020202020204" pitchFamily="34" charset="0"/>
                <a:cs typeface="Arial" panose="020B0604020202020204" pitchFamily="34" charset="0"/>
              </a:rPr>
              <a:t>Zr</a:t>
            </a:r>
            <a:r>
              <a:rPr lang="en-US" sz="2000" dirty="0">
                <a:latin typeface="Arial" panose="020B0604020202020204" pitchFamily="34" charset="0"/>
                <a:cs typeface="Arial" panose="020B0604020202020204" pitchFamily="34" charset="0"/>
              </a:rPr>
              <a:t> compounds, R</a:t>
            </a:r>
            <a:r>
              <a:rPr lang="en-US" sz="2000" baseline="-25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Al can </a:t>
            </a:r>
            <a:r>
              <a:rPr lang="en-US" sz="2000" dirty="0" err="1">
                <a:latin typeface="Arial" panose="020B0604020202020204" pitchFamily="34" charset="0"/>
                <a:cs typeface="Arial" panose="020B0604020202020204" pitchFamily="34" charset="0"/>
              </a:rPr>
              <a:t>polymerise</a:t>
            </a:r>
            <a:r>
              <a:rPr lang="en-US" sz="2000" dirty="0">
                <a:latin typeface="Arial" panose="020B0604020202020204" pitchFamily="34" charset="0"/>
                <a:cs typeface="Arial" panose="020B0604020202020204" pitchFamily="34" charset="0"/>
              </a:rPr>
              <a:t> ethylene to give polyethylene</a:t>
            </a:r>
          </a:p>
          <a:p>
            <a:pPr marL="914400" lvl="1" indent="-457200" algn="just">
              <a:lnSpc>
                <a:spcPct val="100000"/>
              </a:lnSpc>
              <a:spcBef>
                <a:spcPts val="0"/>
              </a:spcBef>
              <a:spcAft>
                <a:spcPts val="1200"/>
              </a:spcAft>
              <a:buFont typeface="+mj-lt"/>
              <a:buAutoNum type="alphaLcParenR"/>
            </a:pPr>
            <a:r>
              <a:rPr lang="en-US" sz="2000" dirty="0">
                <a:latin typeface="Arial" panose="020B0604020202020204" pitchFamily="34" charset="0"/>
                <a:cs typeface="Arial" panose="020B0604020202020204" pitchFamily="34" charset="0"/>
              </a:rPr>
              <a:t>Reactions with R</a:t>
            </a:r>
            <a:r>
              <a:rPr lang="en-US" sz="2000" baseline="-25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Al proceed in hydrocarbons or even without solvent (unlike </a:t>
            </a:r>
            <a:r>
              <a:rPr lang="en-US" sz="2000" dirty="0" err="1">
                <a:latin typeface="Arial" panose="020B0604020202020204" pitchFamily="34" charset="0"/>
                <a:cs typeface="Arial" panose="020B0604020202020204" pitchFamily="34" charset="0"/>
              </a:rPr>
              <a:t>RMgX</a:t>
            </a:r>
            <a:r>
              <a:rPr lang="en-US" sz="2000" dirty="0">
                <a:latin typeface="Arial" panose="020B0604020202020204" pitchFamily="34" charset="0"/>
                <a:cs typeface="Arial" panose="020B0604020202020204" pitchFamily="34" charset="0"/>
              </a:rPr>
              <a:t> !).</a:t>
            </a:r>
          </a:p>
          <a:p>
            <a:pPr marL="914400" lvl="1" indent="-457200" algn="just">
              <a:lnSpc>
                <a:spcPct val="100000"/>
              </a:lnSpc>
              <a:spcBef>
                <a:spcPts val="0"/>
              </a:spcBef>
              <a:spcAft>
                <a:spcPts val="1200"/>
              </a:spcAft>
              <a:buFont typeface="+mj-lt"/>
              <a:buAutoNum type="alphaLcParenR"/>
            </a:pPr>
            <a:r>
              <a:rPr lang="en-US" sz="2000" dirty="0">
                <a:latin typeface="Arial" panose="020B0604020202020204" pitchFamily="34" charset="0"/>
                <a:cs typeface="Arial" panose="020B0604020202020204" pitchFamily="34" charset="0"/>
              </a:rPr>
              <a:t>Useful commercially for polymer synthesis catalysts</a:t>
            </a:r>
          </a:p>
        </p:txBody>
      </p:sp>
      <p:sp>
        <p:nvSpPr>
          <p:cNvPr id="4" name="Slide Number Placeholder 3"/>
          <p:cNvSpPr>
            <a:spLocks noGrp="1"/>
          </p:cNvSpPr>
          <p:nvPr>
            <p:ph type="sldNum" sz="quarter" idx="12"/>
          </p:nvPr>
        </p:nvSpPr>
        <p:spPr/>
        <p:txBody>
          <a:bodyPr/>
          <a:lstStyle/>
          <a:p>
            <a:fld id="{666FA2C0-E57B-40C2-BBC2-CDA7EBE5BF80}" type="slidenum">
              <a:rPr lang="en-US" smtClean="0"/>
              <a:t>23</a:t>
            </a:fld>
            <a:endParaRPr lang="en-US"/>
          </a:p>
        </p:txBody>
      </p:sp>
    </p:spTree>
    <p:extLst>
      <p:ext uri="{BB962C8B-B14F-4D97-AF65-F5344CB8AC3E}">
        <p14:creationId xmlns:p14="http://schemas.microsoft.com/office/powerpoint/2010/main" val="3933937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176" y="304800"/>
            <a:ext cx="8723376" cy="5257800"/>
          </a:xfrm>
        </p:spPr>
        <p:txBody>
          <a:bodyPr>
            <a:noAutofit/>
          </a:bodyPr>
          <a:lstStyle/>
          <a:p>
            <a:pPr algn="just">
              <a:lnSpc>
                <a:spcPct val="100000"/>
              </a:lnSpc>
              <a:spcBef>
                <a:spcPts val="0"/>
              </a:spcBef>
              <a:spcAft>
                <a:spcPts val="1200"/>
              </a:spcAft>
            </a:pPr>
            <a:r>
              <a:rPr lang="en-US" sz="2000" dirty="0">
                <a:latin typeface="Arial" panose="020B0604020202020204" pitchFamily="34" charset="0"/>
              </a:rPr>
              <a:t>Karl Ziegler, who pioneered basic research in the field of </a:t>
            </a:r>
            <a:r>
              <a:rPr lang="en-US" sz="2000" dirty="0" err="1">
                <a:latin typeface="Arial" panose="020B0604020202020204" pitchFamily="34" charset="0"/>
              </a:rPr>
              <a:t>organoaluminium</a:t>
            </a:r>
            <a:r>
              <a:rPr lang="en-US" sz="2000" dirty="0">
                <a:latin typeface="Arial" panose="020B0604020202020204" pitchFamily="34" charset="0"/>
              </a:rPr>
              <a:t> compounds, developed a strikingly simple yet versatile process for the synthesis of </a:t>
            </a:r>
            <a:r>
              <a:rPr lang="en-US" sz="2000" dirty="0" err="1">
                <a:latin typeface="Arial" panose="020B0604020202020204" pitchFamily="34" charset="0"/>
              </a:rPr>
              <a:t>organoaluminium</a:t>
            </a:r>
            <a:r>
              <a:rPr lang="en-US" sz="2000" dirty="0">
                <a:latin typeface="Arial" panose="020B0604020202020204" pitchFamily="34" charset="0"/>
              </a:rPr>
              <a:t> compounds from inexpensive starting materials. </a:t>
            </a:r>
          </a:p>
          <a:p>
            <a:pPr algn="just">
              <a:lnSpc>
                <a:spcPct val="100000"/>
              </a:lnSpc>
              <a:spcBef>
                <a:spcPts val="0"/>
              </a:spcBef>
              <a:spcAft>
                <a:spcPts val="1200"/>
              </a:spcAft>
            </a:pPr>
            <a:r>
              <a:rPr lang="en-US" sz="2000" dirty="0">
                <a:latin typeface="Arial" panose="020B0604020202020204" pitchFamily="34" charset="0"/>
              </a:rPr>
              <a:t>The Ziegler Direct Process allows the synthesis of </a:t>
            </a:r>
            <a:r>
              <a:rPr lang="en-US" sz="2000" dirty="0" err="1">
                <a:latin typeface="Arial" panose="020B0604020202020204" pitchFamily="34" charset="0"/>
              </a:rPr>
              <a:t>triethylaluminium</a:t>
            </a:r>
            <a:r>
              <a:rPr lang="en-US" sz="2000" dirty="0">
                <a:latin typeface="Arial" panose="020B0604020202020204" pitchFamily="34" charset="0"/>
              </a:rPr>
              <a:t> from aluminum metal, hydrogen and ethylene. The process involves the following:</a:t>
            </a:r>
          </a:p>
          <a:p>
            <a:pPr marL="0" indent="0" algn="ctr">
              <a:lnSpc>
                <a:spcPct val="100000"/>
              </a:lnSpc>
              <a:spcBef>
                <a:spcPts val="0"/>
              </a:spcBef>
              <a:spcAft>
                <a:spcPts val="1200"/>
              </a:spcAft>
              <a:buNone/>
            </a:pPr>
            <a:r>
              <a:rPr lang="en-US" sz="2000" dirty="0">
                <a:solidFill>
                  <a:srgbClr val="FF0000"/>
                </a:solidFill>
                <a:latin typeface="Arial" panose="020B0604020202020204" pitchFamily="34" charset="0"/>
              </a:rPr>
              <a:t>2Al + 3H</a:t>
            </a:r>
            <a:r>
              <a:rPr lang="en-US" sz="2000" baseline="-25000" dirty="0">
                <a:solidFill>
                  <a:srgbClr val="FF0000"/>
                </a:solidFill>
                <a:latin typeface="Arial" panose="020B0604020202020204" pitchFamily="34" charset="0"/>
              </a:rPr>
              <a:t>2</a:t>
            </a:r>
            <a:r>
              <a:rPr lang="en-US" sz="2000" dirty="0">
                <a:solidFill>
                  <a:srgbClr val="FF0000"/>
                </a:solidFill>
                <a:latin typeface="Arial" panose="020B0604020202020204" pitchFamily="34" charset="0"/>
              </a:rPr>
              <a:t> + 6RHC=CH</a:t>
            </a:r>
            <a:r>
              <a:rPr lang="en-US" sz="2000" baseline="-25000" dirty="0">
                <a:solidFill>
                  <a:srgbClr val="FF0000"/>
                </a:solidFill>
                <a:latin typeface="Arial" panose="020B0604020202020204" pitchFamily="34" charset="0"/>
              </a:rPr>
              <a:t>2</a:t>
            </a:r>
            <a:r>
              <a:rPr lang="en-US" sz="2000" dirty="0">
                <a:solidFill>
                  <a:srgbClr val="FF0000"/>
                </a:solidFill>
                <a:latin typeface="Arial" panose="020B0604020202020204" pitchFamily="34" charset="0"/>
              </a:rPr>
              <a:t> → Al</a:t>
            </a:r>
            <a:r>
              <a:rPr lang="en-US" sz="2000" baseline="-25000" dirty="0">
                <a:solidFill>
                  <a:srgbClr val="FF0000"/>
                </a:solidFill>
                <a:latin typeface="Arial" panose="020B0604020202020204" pitchFamily="34" charset="0"/>
              </a:rPr>
              <a:t>2</a:t>
            </a:r>
            <a:r>
              <a:rPr lang="en-US" sz="2000" dirty="0">
                <a:solidFill>
                  <a:srgbClr val="FF0000"/>
                </a:solidFill>
                <a:latin typeface="Arial" panose="020B0604020202020204" pitchFamily="34" charset="0"/>
              </a:rPr>
              <a:t>(CH</a:t>
            </a:r>
            <a:r>
              <a:rPr lang="en-US" sz="2000" baseline="-25000" dirty="0">
                <a:solidFill>
                  <a:srgbClr val="FF0000"/>
                </a:solidFill>
                <a:latin typeface="Arial" panose="020B0604020202020204" pitchFamily="34" charset="0"/>
              </a:rPr>
              <a:t>2</a:t>
            </a:r>
            <a:r>
              <a:rPr lang="en-US" sz="2000" dirty="0">
                <a:solidFill>
                  <a:srgbClr val="FF0000"/>
                </a:solidFill>
                <a:latin typeface="Arial" panose="020B0604020202020204" pitchFamily="34" charset="0"/>
              </a:rPr>
              <a:t>CH</a:t>
            </a:r>
            <a:r>
              <a:rPr lang="en-US" sz="2000" baseline="-25000" dirty="0">
                <a:solidFill>
                  <a:srgbClr val="FF0000"/>
                </a:solidFill>
                <a:latin typeface="Arial" panose="020B0604020202020204" pitchFamily="34" charset="0"/>
              </a:rPr>
              <a:t>2</a:t>
            </a:r>
            <a:r>
              <a:rPr lang="en-US" sz="2000" dirty="0">
                <a:solidFill>
                  <a:srgbClr val="FF0000"/>
                </a:solidFill>
                <a:latin typeface="Arial" panose="020B0604020202020204" pitchFamily="34" charset="0"/>
              </a:rPr>
              <a:t>R)</a:t>
            </a:r>
            <a:r>
              <a:rPr lang="en-US" sz="2000" baseline="-25000" dirty="0">
                <a:solidFill>
                  <a:srgbClr val="FF0000"/>
                </a:solidFill>
                <a:latin typeface="Arial" panose="020B0604020202020204" pitchFamily="34" charset="0"/>
              </a:rPr>
              <a:t>6</a:t>
            </a:r>
            <a:br>
              <a:rPr lang="en-US" sz="2000" dirty="0">
                <a:solidFill>
                  <a:srgbClr val="FF0000"/>
                </a:solidFill>
                <a:latin typeface="Arial" panose="020B0604020202020204" pitchFamily="34" charset="0"/>
              </a:rPr>
            </a:br>
            <a:br>
              <a:rPr lang="en-US" sz="2000" dirty="0">
                <a:solidFill>
                  <a:srgbClr val="FF0000"/>
                </a:solidFill>
                <a:latin typeface="Arial" panose="020B0604020202020204" pitchFamily="34" charset="0"/>
              </a:rPr>
            </a:br>
            <a:r>
              <a:rPr lang="en-US" sz="1800" i="1" dirty="0">
                <a:solidFill>
                  <a:srgbClr val="FF0000"/>
                </a:solidFill>
                <a:latin typeface="Arial" panose="020B0604020202020204" pitchFamily="34" charset="0"/>
              </a:rPr>
              <a:t>{R=H for (Et</a:t>
            </a:r>
            <a:r>
              <a:rPr lang="en-US" sz="1800" i="1" baseline="-25000" dirty="0">
                <a:solidFill>
                  <a:srgbClr val="FF0000"/>
                </a:solidFill>
                <a:latin typeface="Arial" panose="020B0604020202020204" pitchFamily="34" charset="0"/>
              </a:rPr>
              <a:t>3</a:t>
            </a:r>
            <a:r>
              <a:rPr lang="en-US" sz="1800" i="1" dirty="0">
                <a:solidFill>
                  <a:srgbClr val="FF0000"/>
                </a:solidFill>
                <a:latin typeface="Arial" panose="020B0604020202020204" pitchFamily="34" charset="0"/>
              </a:rPr>
              <a:t>Al)</a:t>
            </a:r>
            <a:r>
              <a:rPr lang="en-US" sz="1800" i="1" baseline="-25000" dirty="0">
                <a:solidFill>
                  <a:srgbClr val="FF0000"/>
                </a:solidFill>
                <a:latin typeface="Arial" panose="020B0604020202020204" pitchFamily="34" charset="0"/>
              </a:rPr>
              <a:t>2</a:t>
            </a:r>
            <a:r>
              <a:rPr lang="en-US" sz="1800" i="1" dirty="0">
                <a:solidFill>
                  <a:srgbClr val="FF0000"/>
                </a:solidFill>
                <a:latin typeface="Arial" panose="020B0604020202020204" pitchFamily="34" charset="0"/>
              </a:rPr>
              <a:t>}</a:t>
            </a:r>
          </a:p>
          <a:p>
            <a:pPr marL="0" indent="0" algn="just">
              <a:lnSpc>
                <a:spcPct val="100000"/>
              </a:lnSpc>
              <a:spcBef>
                <a:spcPts val="0"/>
              </a:spcBef>
              <a:spcAft>
                <a:spcPts val="1200"/>
              </a:spcAft>
              <a:buNone/>
            </a:pPr>
            <a:endParaRPr lang="en-US" sz="2000" dirty="0">
              <a:solidFill>
                <a:srgbClr val="FF0000"/>
              </a:solidFill>
              <a:latin typeface="Arial" panose="020B0604020202020204" pitchFamily="34" charset="0"/>
            </a:endParaRPr>
          </a:p>
          <a:p>
            <a:pPr algn="just">
              <a:lnSpc>
                <a:spcPct val="100000"/>
              </a:lnSpc>
              <a:spcBef>
                <a:spcPts val="0"/>
              </a:spcBef>
              <a:spcAft>
                <a:spcPts val="1200"/>
              </a:spcAft>
            </a:pPr>
            <a:r>
              <a:rPr lang="en-US" sz="2000" dirty="0">
                <a:latin typeface="Arial" panose="020B0604020202020204" pitchFamily="34" charset="0"/>
              </a:rPr>
              <a:t>The Ziegler-Natta polymerization catalysts were originally formed from </a:t>
            </a:r>
            <a:r>
              <a:rPr lang="en-US" sz="2000" b="1" dirty="0">
                <a:latin typeface="Arial" panose="020B0604020202020204" pitchFamily="34" charset="0"/>
              </a:rPr>
              <a:t>Et</a:t>
            </a:r>
            <a:r>
              <a:rPr lang="en-US" sz="2000" b="1" baseline="-25000" dirty="0">
                <a:latin typeface="Arial" panose="020B0604020202020204" pitchFamily="34" charset="0"/>
              </a:rPr>
              <a:t>3</a:t>
            </a:r>
            <a:r>
              <a:rPr lang="en-US" sz="2000" b="1" dirty="0">
                <a:latin typeface="Arial" panose="020B0604020202020204" pitchFamily="34" charset="0"/>
              </a:rPr>
              <a:t>Al</a:t>
            </a:r>
            <a:r>
              <a:rPr lang="en-US" sz="2000" dirty="0">
                <a:latin typeface="Arial" panose="020B0604020202020204" pitchFamily="34" charset="0"/>
              </a:rPr>
              <a:t> with </a:t>
            </a:r>
            <a:r>
              <a:rPr lang="en-US" sz="2000" b="1" dirty="0">
                <a:latin typeface="Arial" panose="020B0604020202020204" pitchFamily="34" charset="0"/>
              </a:rPr>
              <a:t>TiCl</a:t>
            </a:r>
            <a:r>
              <a:rPr lang="en-US" sz="2000" b="1" baseline="-25000" dirty="0">
                <a:latin typeface="Arial" panose="020B0604020202020204" pitchFamily="34" charset="0"/>
              </a:rPr>
              <a:t>4</a:t>
            </a:r>
            <a:r>
              <a:rPr lang="en-US" sz="2000" dirty="0">
                <a:latin typeface="Arial" panose="020B0604020202020204" pitchFamily="34" charset="0"/>
              </a:rPr>
              <a:t> and a schematic representation of the reactions at the heterogeneous surface is given below:</a:t>
            </a:r>
            <a:endParaRPr lang="en-US" sz="2000" dirty="0">
              <a:solidFill>
                <a:srgbClr val="0000FF"/>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t>24</a:t>
            </a:fld>
            <a:endParaRPr lang="en-US"/>
          </a:p>
        </p:txBody>
      </p:sp>
    </p:spTree>
    <p:extLst>
      <p:ext uri="{BB962C8B-B14F-4D97-AF65-F5344CB8AC3E}">
        <p14:creationId xmlns:p14="http://schemas.microsoft.com/office/powerpoint/2010/main" val="2957830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Ziegler Natta polymerisation"/>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24186" y="1091308"/>
            <a:ext cx="7996992" cy="4675630"/>
          </a:xfrm>
          <a:prstGeom prst="rect">
            <a:avLst/>
          </a:prstGeom>
          <a:noFill/>
          <a:ln>
            <a:noFill/>
          </a:ln>
        </p:spPr>
      </p:pic>
      <p:sp>
        <p:nvSpPr>
          <p:cNvPr id="5" name="Rectangle 4"/>
          <p:cNvSpPr/>
          <p:nvPr/>
        </p:nvSpPr>
        <p:spPr>
          <a:xfrm>
            <a:off x="2561674" y="494773"/>
            <a:ext cx="4322017" cy="461665"/>
          </a:xfrm>
          <a:prstGeom prst="rect">
            <a:avLst/>
          </a:prstGeom>
        </p:spPr>
        <p:txBody>
          <a:bodyPr wrap="none">
            <a:spAutoFit/>
          </a:bodyPr>
          <a:lstStyle/>
          <a:p>
            <a:r>
              <a:rPr lang="en-US" sz="2400" b="1" i="1" dirty="0">
                <a:solidFill>
                  <a:srgbClr val="FF0000"/>
                </a:solidFill>
                <a:latin typeface="Arial" panose="020B0604020202020204" pitchFamily="34" charset="0"/>
              </a:rPr>
              <a:t>Ziegler Natta </a:t>
            </a:r>
            <a:r>
              <a:rPr lang="en-US" sz="2400" b="1" i="1" dirty="0" err="1">
                <a:solidFill>
                  <a:srgbClr val="FF0000"/>
                </a:solidFill>
                <a:latin typeface="Arial" panose="020B0604020202020204" pitchFamily="34" charset="0"/>
              </a:rPr>
              <a:t>polymerisation</a:t>
            </a:r>
            <a:endParaRPr lang="en-US" sz="2400" b="1" dirty="0">
              <a:solidFill>
                <a:srgbClr val="FF0000"/>
              </a:solidFill>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t>25</a:t>
            </a:fld>
            <a:endParaRPr lang="en-US"/>
          </a:p>
        </p:txBody>
      </p:sp>
    </p:spTree>
    <p:extLst>
      <p:ext uri="{BB962C8B-B14F-4D97-AF65-F5344CB8AC3E}">
        <p14:creationId xmlns:p14="http://schemas.microsoft.com/office/powerpoint/2010/main" val="2868369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6FA2C0-E57B-40C2-BBC2-CDA7EBE5BF80}" type="slidenum">
              <a:rPr lang="en-US" smtClean="0"/>
              <a:t>26</a:t>
            </a:fld>
            <a:endParaRPr lang="en-US"/>
          </a:p>
        </p:txBody>
      </p:sp>
      <p:pic>
        <p:nvPicPr>
          <p:cNvPr id="5" name="Picture 4"/>
          <p:cNvPicPr>
            <a:picLocks noChangeAspect="1"/>
          </p:cNvPicPr>
          <p:nvPr/>
        </p:nvPicPr>
        <p:blipFill>
          <a:blip r:embed="rId2"/>
          <a:stretch>
            <a:fillRect/>
          </a:stretch>
        </p:blipFill>
        <p:spPr>
          <a:xfrm>
            <a:off x="341858" y="1089734"/>
            <a:ext cx="8305800" cy="4238625"/>
          </a:xfrm>
          <a:prstGeom prst="rect">
            <a:avLst/>
          </a:prstGeom>
        </p:spPr>
      </p:pic>
    </p:spTree>
    <p:extLst>
      <p:ext uri="{BB962C8B-B14F-4D97-AF65-F5344CB8AC3E}">
        <p14:creationId xmlns:p14="http://schemas.microsoft.com/office/powerpoint/2010/main" val="741727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592" y="402336"/>
            <a:ext cx="8382000" cy="3268054"/>
          </a:xfrm>
        </p:spPr>
        <p:txBody>
          <a:bodyPr>
            <a:noAutofit/>
          </a:bodyPr>
          <a:lstStyle/>
          <a:p>
            <a:pPr algn="just">
              <a:lnSpc>
                <a:spcPct val="100000"/>
              </a:lnSpc>
              <a:spcBef>
                <a:spcPts val="0"/>
              </a:spcBef>
              <a:spcAft>
                <a:spcPts val="1200"/>
              </a:spcAft>
            </a:pPr>
            <a:r>
              <a:rPr lang="en-US" sz="2000" dirty="0">
                <a:latin typeface="Arial" panose="020B0604020202020204" pitchFamily="34" charset="0"/>
              </a:rPr>
              <a:t>Polymerization of </a:t>
            </a:r>
            <a:r>
              <a:rPr lang="en-US" sz="2000" dirty="0" err="1">
                <a:latin typeface="Arial" panose="020B0604020202020204" pitchFamily="34" charset="0"/>
              </a:rPr>
              <a:t>ethene</a:t>
            </a:r>
            <a:r>
              <a:rPr lang="en-US" sz="2000" dirty="0">
                <a:latin typeface="Arial" panose="020B0604020202020204" pitchFamily="34" charset="0"/>
              </a:rPr>
              <a:t> to high-molecular mass polyethylene occurred at relatively low pressures and the polymers were </a:t>
            </a:r>
            <a:r>
              <a:rPr lang="en-US" sz="2000" b="1" dirty="0" err="1">
                <a:latin typeface="Arial" panose="020B0604020202020204" pitchFamily="34" charset="0"/>
              </a:rPr>
              <a:t>stereoregular</a:t>
            </a:r>
            <a:r>
              <a:rPr lang="en-US" sz="2000" dirty="0">
                <a:latin typeface="Arial" panose="020B0604020202020204" pitchFamily="34" charset="0"/>
              </a:rPr>
              <a:t>. </a:t>
            </a:r>
          </a:p>
          <a:p>
            <a:pPr algn="just">
              <a:lnSpc>
                <a:spcPct val="100000"/>
              </a:lnSpc>
              <a:spcBef>
                <a:spcPts val="0"/>
              </a:spcBef>
              <a:spcAft>
                <a:spcPts val="1200"/>
              </a:spcAft>
            </a:pPr>
            <a:r>
              <a:rPr lang="en-US" sz="2000" dirty="0">
                <a:latin typeface="Arial" panose="020B0604020202020204" pitchFamily="34" charset="0"/>
              </a:rPr>
              <a:t>What this means is that </a:t>
            </a:r>
            <a:r>
              <a:rPr lang="en-US" sz="2000" b="1" dirty="0">
                <a:latin typeface="Arial" panose="020B0604020202020204" pitchFamily="34" charset="0"/>
              </a:rPr>
              <a:t>isotactic polymers </a:t>
            </a:r>
            <a:r>
              <a:rPr lang="en-US" sz="2000" dirty="0">
                <a:latin typeface="Arial" panose="020B0604020202020204" pitchFamily="34" charset="0"/>
              </a:rPr>
              <a:t>are formed where the R groups are all located on the same side of the carbon backbone. </a:t>
            </a:r>
          </a:p>
          <a:p>
            <a:pPr algn="just">
              <a:lnSpc>
                <a:spcPct val="100000"/>
              </a:lnSpc>
              <a:spcBef>
                <a:spcPts val="0"/>
              </a:spcBef>
              <a:spcAft>
                <a:spcPts val="1200"/>
              </a:spcAft>
            </a:pPr>
            <a:r>
              <a:rPr lang="en-US" sz="2000" dirty="0">
                <a:latin typeface="Arial" panose="020B0604020202020204" pitchFamily="34" charset="0"/>
              </a:rPr>
              <a:t>The resulting product gives a crystalline material since packing is more regular. The other varieties of linear polymer are called </a:t>
            </a:r>
            <a:r>
              <a:rPr lang="en-US" sz="2000" dirty="0" err="1">
                <a:latin typeface="Arial" panose="020B0604020202020204" pitchFamily="34" charset="0"/>
              </a:rPr>
              <a:t>syndiotactic</a:t>
            </a:r>
            <a:r>
              <a:rPr lang="en-US" sz="2000" dirty="0">
                <a:latin typeface="Arial" panose="020B0604020202020204" pitchFamily="34" charset="0"/>
              </a:rPr>
              <a:t> and </a:t>
            </a:r>
            <a:r>
              <a:rPr lang="en-US" sz="2000" dirty="0" err="1">
                <a:latin typeface="Arial" panose="020B0604020202020204" pitchFamily="34" charset="0"/>
              </a:rPr>
              <a:t>atactic</a:t>
            </a:r>
            <a:r>
              <a:rPr lang="en-US" sz="2000" dirty="0">
                <a:latin typeface="Arial" panose="020B0604020202020204" pitchFamily="34" charset="0"/>
              </a:rPr>
              <a:t> and in the first the R groups are on alternate sides of the carbon backbone and in the latter they are randomly distributed</a:t>
            </a:r>
          </a:p>
        </p:txBody>
      </p:sp>
      <p:pic>
        <p:nvPicPr>
          <p:cNvPr id="7" name="Picture 6" descr="tacticity of polyme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2625" y="3483864"/>
            <a:ext cx="3525934" cy="2425170"/>
          </a:xfrm>
          <a:prstGeom prst="rect">
            <a:avLst/>
          </a:prstGeom>
          <a:noFill/>
          <a:ln>
            <a:noFill/>
          </a:ln>
        </p:spPr>
      </p:pic>
      <p:sp>
        <p:nvSpPr>
          <p:cNvPr id="8" name="Rectangle 7"/>
          <p:cNvSpPr/>
          <p:nvPr/>
        </p:nvSpPr>
        <p:spPr>
          <a:xfrm>
            <a:off x="1692852" y="6019800"/>
            <a:ext cx="5745480" cy="369332"/>
          </a:xfrm>
          <a:prstGeom prst="rect">
            <a:avLst/>
          </a:prstGeom>
        </p:spPr>
        <p:txBody>
          <a:bodyPr wrap="square">
            <a:spAutoFit/>
          </a:bodyPr>
          <a:lstStyle/>
          <a:p>
            <a:r>
              <a:rPr lang="en-US" dirty="0" err="1">
                <a:solidFill>
                  <a:srgbClr val="0000FF"/>
                </a:solidFill>
                <a:latin typeface="Arial" panose="020B0604020202020204" pitchFamily="34" charset="0"/>
              </a:rPr>
              <a:t>Isotactic</a:t>
            </a:r>
            <a:r>
              <a:rPr lang="en-US" dirty="0">
                <a:solidFill>
                  <a:srgbClr val="0000FF"/>
                </a:solidFill>
                <a:latin typeface="Arial" panose="020B0604020202020204" pitchFamily="34" charset="0"/>
              </a:rPr>
              <a:t>, </a:t>
            </a:r>
            <a:r>
              <a:rPr lang="en-US" dirty="0" err="1">
                <a:solidFill>
                  <a:srgbClr val="0000FF"/>
                </a:solidFill>
                <a:latin typeface="Arial" panose="020B0604020202020204" pitchFamily="34" charset="0"/>
              </a:rPr>
              <a:t>syndiotactic</a:t>
            </a:r>
            <a:r>
              <a:rPr lang="en-US" dirty="0">
                <a:solidFill>
                  <a:srgbClr val="0000FF"/>
                </a:solidFill>
                <a:latin typeface="Arial" panose="020B0604020202020204" pitchFamily="34" charset="0"/>
              </a:rPr>
              <a:t> and </a:t>
            </a:r>
            <a:r>
              <a:rPr lang="en-US" dirty="0" err="1">
                <a:solidFill>
                  <a:srgbClr val="0000FF"/>
                </a:solidFill>
                <a:latin typeface="Arial" panose="020B0604020202020204" pitchFamily="34" charset="0"/>
              </a:rPr>
              <a:t>atactic</a:t>
            </a:r>
            <a:r>
              <a:rPr lang="en-US" dirty="0">
                <a:solidFill>
                  <a:srgbClr val="0000FF"/>
                </a:solidFill>
                <a:latin typeface="Arial" panose="020B0604020202020204" pitchFamily="34" charset="0"/>
              </a:rPr>
              <a:t> linear polymer chains</a:t>
            </a:r>
            <a:endParaRPr lang="en-US" dirty="0"/>
          </a:p>
        </p:txBody>
      </p:sp>
      <p:sp>
        <p:nvSpPr>
          <p:cNvPr id="2" name="Slide Number Placeholder 1"/>
          <p:cNvSpPr>
            <a:spLocks noGrp="1"/>
          </p:cNvSpPr>
          <p:nvPr>
            <p:ph type="sldNum" sz="quarter" idx="12"/>
          </p:nvPr>
        </p:nvSpPr>
        <p:spPr/>
        <p:txBody>
          <a:bodyPr/>
          <a:lstStyle/>
          <a:p>
            <a:fld id="{666FA2C0-E57B-40C2-BBC2-CDA7EBE5BF80}" type="slidenum">
              <a:rPr lang="en-US" smtClean="0"/>
              <a:t>27</a:t>
            </a:fld>
            <a:endParaRPr lang="en-US"/>
          </a:p>
        </p:txBody>
      </p:sp>
    </p:spTree>
    <p:extLst>
      <p:ext uri="{BB962C8B-B14F-4D97-AF65-F5344CB8AC3E}">
        <p14:creationId xmlns:p14="http://schemas.microsoft.com/office/powerpoint/2010/main" val="135990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7DB0C3-5FDF-3843-A721-FC1B6BA9E2B5}"/>
              </a:ext>
            </a:extLst>
          </p:cNvPr>
          <p:cNvSpPr>
            <a:spLocks noGrp="1"/>
          </p:cNvSpPr>
          <p:nvPr>
            <p:ph type="sldNum" sz="quarter" idx="12"/>
          </p:nvPr>
        </p:nvSpPr>
        <p:spPr/>
        <p:txBody>
          <a:bodyPr/>
          <a:lstStyle/>
          <a:p>
            <a:fld id="{666FA2C0-E57B-40C2-BBC2-CDA7EBE5BF80}" type="slidenum">
              <a:rPr lang="en-US" smtClean="0"/>
              <a:t>3</a:t>
            </a:fld>
            <a:endParaRPr lang="en-US"/>
          </a:p>
        </p:txBody>
      </p:sp>
      <p:sp>
        <p:nvSpPr>
          <p:cNvPr id="6" name="TextBox 5">
            <a:extLst>
              <a:ext uri="{FF2B5EF4-FFF2-40B4-BE49-F238E27FC236}">
                <a16:creationId xmlns:a16="http://schemas.microsoft.com/office/drawing/2014/main" id="{4B4A57CE-66AE-4D4A-A7B2-BDD51E997882}"/>
              </a:ext>
            </a:extLst>
          </p:cNvPr>
          <p:cNvSpPr txBox="1"/>
          <p:nvPr/>
        </p:nvSpPr>
        <p:spPr>
          <a:xfrm>
            <a:off x="400337" y="1177421"/>
            <a:ext cx="4403311"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Synthesis and structure</a:t>
            </a:r>
          </a:p>
        </p:txBody>
      </p:sp>
      <p:sp>
        <p:nvSpPr>
          <p:cNvPr id="8" name="TextBox 7">
            <a:extLst>
              <a:ext uri="{FF2B5EF4-FFF2-40B4-BE49-F238E27FC236}">
                <a16:creationId xmlns:a16="http://schemas.microsoft.com/office/drawing/2014/main" id="{BEB99E53-DA7D-E14B-951A-7ED45F6FB8BF}"/>
              </a:ext>
            </a:extLst>
          </p:cNvPr>
          <p:cNvSpPr txBox="1"/>
          <p:nvPr/>
        </p:nvSpPr>
        <p:spPr>
          <a:xfrm>
            <a:off x="400337" y="2193298"/>
            <a:ext cx="8207215" cy="923330"/>
          </a:xfrm>
          <a:prstGeom prst="rect">
            <a:avLst/>
          </a:prstGeom>
          <a:noFill/>
        </p:spPr>
        <p:txBody>
          <a:bodyPr wrap="square">
            <a:spAutoFit/>
          </a:bodyPr>
          <a:lstStyle/>
          <a:p>
            <a:r>
              <a:rPr lang="en-US" sz="1800" dirty="0" err="1">
                <a:latin typeface="Arial" panose="020B0604020202020204" pitchFamily="34" charset="0"/>
                <a:ea typeface="Times New Roman" pitchFamily="18" charset="0"/>
                <a:cs typeface="Times New Roman" pitchFamily="18" charset="0"/>
              </a:rPr>
              <a:t>Organoberyllium</a:t>
            </a:r>
            <a:r>
              <a:rPr lang="en-US" sz="1800" dirty="0">
                <a:latin typeface="Arial" panose="020B0604020202020204" pitchFamily="34" charset="0"/>
                <a:ea typeface="Times New Roman" pitchFamily="18" charset="0"/>
                <a:cs typeface="Times New Roman" pitchFamily="18" charset="0"/>
              </a:rPr>
              <a:t> compounds are best prepared via </a:t>
            </a:r>
            <a:r>
              <a:rPr lang="en-US" sz="1800" b="1" dirty="0" err="1">
                <a:latin typeface="Arial" panose="020B0604020202020204" pitchFamily="34" charset="0"/>
                <a:ea typeface="Times New Roman" pitchFamily="18" charset="0"/>
                <a:cs typeface="Times New Roman" pitchFamily="18" charset="0"/>
              </a:rPr>
              <a:t>transmetallation</a:t>
            </a:r>
            <a:r>
              <a:rPr lang="en-US" sz="1800" dirty="0">
                <a:latin typeface="Arial" panose="020B0604020202020204" pitchFamily="34" charset="0"/>
                <a:ea typeface="Times New Roman" pitchFamily="18" charset="0"/>
                <a:cs typeface="Times New Roman" pitchFamily="18" charset="0"/>
              </a:rPr>
              <a:t> reactions </a:t>
            </a:r>
          </a:p>
          <a:p>
            <a:r>
              <a:rPr lang="en-US" dirty="0">
                <a:latin typeface="Arial" panose="020B0604020202020204" pitchFamily="34" charset="0"/>
                <a:ea typeface="Times New Roman" pitchFamily="18" charset="0"/>
                <a:cs typeface="Times New Roman" pitchFamily="18" charset="0"/>
              </a:rPr>
              <a:t>e</a:t>
            </a:r>
            <a:r>
              <a:rPr lang="en-US" sz="1800" dirty="0">
                <a:latin typeface="Arial" panose="020B0604020202020204" pitchFamily="34" charset="0"/>
                <a:ea typeface="Times New Roman" pitchFamily="18" charset="0"/>
                <a:cs typeface="Times New Roman" pitchFamily="18" charset="0"/>
              </a:rPr>
              <a:t>ither with a Grignard reagent or </a:t>
            </a:r>
            <a:r>
              <a:rPr lang="en-US" sz="1800" dirty="0">
                <a:latin typeface="Arial" panose="020B0604020202020204" pitchFamily="34" charset="0"/>
                <a:ea typeface="Calibri" pitchFamily="34" charset="0"/>
                <a:cs typeface="Times New Roman" pitchFamily="18" charset="0"/>
              </a:rPr>
              <a:t>with other organometallic compounds</a:t>
            </a:r>
            <a:r>
              <a:rPr lang="en-US" sz="1800" dirty="0">
                <a:solidFill>
                  <a:srgbClr val="FF0000"/>
                </a:solidFill>
                <a:latin typeface="Arial" panose="020B0604020202020204" pitchFamily="34" charset="0"/>
                <a:ea typeface="Calibri" pitchFamily="34" charset="0"/>
                <a:cs typeface="Times New Roman" pitchFamily="18" charset="0"/>
              </a:rPr>
              <a:t> </a:t>
            </a:r>
            <a:endParaRPr lang="en-US" sz="1800" dirty="0">
              <a:latin typeface="Arial" panose="020B0604020202020204" pitchFamily="34" charset="0"/>
              <a:ea typeface="Times New Roman" pitchFamily="18" charset="0"/>
              <a:cs typeface="Times New Roman" pitchFamily="18" charset="0"/>
            </a:endParaRPr>
          </a:p>
          <a:p>
            <a:endParaRPr lang="en-US" dirty="0"/>
          </a:p>
        </p:txBody>
      </p:sp>
      <p:sp>
        <p:nvSpPr>
          <p:cNvPr id="10" name="TextBox 9">
            <a:extLst>
              <a:ext uri="{FF2B5EF4-FFF2-40B4-BE49-F238E27FC236}">
                <a16:creationId xmlns:a16="http://schemas.microsoft.com/office/drawing/2014/main" id="{68565EAF-5EDA-C34C-B89D-9A8687228967}"/>
              </a:ext>
            </a:extLst>
          </p:cNvPr>
          <p:cNvSpPr txBox="1"/>
          <p:nvPr/>
        </p:nvSpPr>
        <p:spPr>
          <a:xfrm>
            <a:off x="400334" y="1692684"/>
            <a:ext cx="3903441" cy="400110"/>
          </a:xfrm>
          <a:prstGeom prst="rect">
            <a:avLst/>
          </a:prstGeom>
          <a:noFill/>
        </p:spPr>
        <p:txBody>
          <a:bodyPr wrap="square">
            <a:spAutoFit/>
          </a:bodyPr>
          <a:lstStyle/>
          <a:p>
            <a:r>
              <a:rPr lang="en-US" sz="2000" b="1" dirty="0" err="1">
                <a:solidFill>
                  <a:schemeClr val="accent5"/>
                </a:solidFill>
                <a:latin typeface="Arial" panose="020B0604020202020204" pitchFamily="34" charset="0"/>
                <a:ea typeface="Times New Roman" pitchFamily="18" charset="0"/>
                <a:cs typeface="Times New Roman" pitchFamily="18" charset="0"/>
              </a:rPr>
              <a:t>Transmetallation</a:t>
            </a:r>
            <a:r>
              <a:rPr lang="en-US" sz="2000" b="1" dirty="0">
                <a:solidFill>
                  <a:schemeClr val="accent5"/>
                </a:solidFill>
                <a:latin typeface="Arial" panose="020B0604020202020204" pitchFamily="34" charset="0"/>
                <a:ea typeface="Times New Roman" pitchFamily="18" charset="0"/>
                <a:cs typeface="Times New Roman" pitchFamily="18" charset="0"/>
              </a:rPr>
              <a:t> reaction </a:t>
            </a:r>
            <a:endParaRPr lang="en-US" sz="2000" dirty="0">
              <a:solidFill>
                <a:schemeClr val="accent5"/>
              </a:solidFill>
            </a:endParaRPr>
          </a:p>
        </p:txBody>
      </p:sp>
      <p:sp>
        <p:nvSpPr>
          <p:cNvPr id="12" name="TextBox 11">
            <a:extLst>
              <a:ext uri="{FF2B5EF4-FFF2-40B4-BE49-F238E27FC236}">
                <a16:creationId xmlns:a16="http://schemas.microsoft.com/office/drawing/2014/main" id="{A05A67E2-211C-E240-BD37-12D5BE0114E0}"/>
              </a:ext>
            </a:extLst>
          </p:cNvPr>
          <p:cNvSpPr txBox="1"/>
          <p:nvPr/>
        </p:nvSpPr>
        <p:spPr>
          <a:xfrm>
            <a:off x="2017775" y="2907218"/>
            <a:ext cx="4572000" cy="723275"/>
          </a:xfrm>
          <a:prstGeom prst="rect">
            <a:avLst/>
          </a:prstGeom>
          <a:noFill/>
        </p:spPr>
        <p:txBody>
          <a:bodyPr wrap="square">
            <a:spAutoFit/>
          </a:bodyPr>
          <a:lstStyle/>
          <a:p>
            <a:pPr algn="ctr" eaLnBrk="0" fontAlgn="base" hangingPunct="0">
              <a:spcBef>
                <a:spcPct val="0"/>
              </a:spcBef>
              <a:spcAft>
                <a:spcPts val="600"/>
              </a:spcAft>
            </a:pPr>
            <a:r>
              <a:rPr lang="en-US" sz="1800" dirty="0">
                <a:solidFill>
                  <a:srgbClr val="FF0000"/>
                </a:solidFill>
                <a:latin typeface="Arial" panose="020B0604020202020204" pitchFamily="34" charset="0"/>
                <a:ea typeface="Calibri" pitchFamily="34" charset="0"/>
                <a:cs typeface="Times New Roman" pitchFamily="18" charset="0"/>
              </a:rPr>
              <a:t>2 </a:t>
            </a:r>
            <a:r>
              <a:rPr lang="en-US" sz="1800" dirty="0" err="1">
                <a:solidFill>
                  <a:srgbClr val="FF0000"/>
                </a:solidFill>
                <a:latin typeface="Arial" panose="020B0604020202020204" pitchFamily="34" charset="0"/>
                <a:ea typeface="Calibri" pitchFamily="34" charset="0"/>
                <a:cs typeface="Times New Roman" pitchFamily="18" charset="0"/>
              </a:rPr>
              <a:t>RMgX</a:t>
            </a:r>
            <a:r>
              <a:rPr lang="en-US" sz="1800" dirty="0">
                <a:solidFill>
                  <a:srgbClr val="FF0000"/>
                </a:solidFill>
                <a:latin typeface="Arial" panose="020B0604020202020204" pitchFamily="34" charset="0"/>
                <a:ea typeface="Calibri" pitchFamily="34" charset="0"/>
                <a:cs typeface="Times New Roman" pitchFamily="18" charset="0"/>
              </a:rPr>
              <a:t> + BeCl</a:t>
            </a:r>
            <a:r>
              <a:rPr lang="en-US" sz="1800" baseline="-30000" dirty="0">
                <a:solidFill>
                  <a:srgbClr val="FF0000"/>
                </a:solidFill>
                <a:latin typeface="Arial" panose="020B0604020202020204" pitchFamily="34" charset="0"/>
                <a:ea typeface="Calibri" pitchFamily="34" charset="0"/>
                <a:cs typeface="Times New Roman" pitchFamily="18" charset="0"/>
              </a:rPr>
              <a:t>2</a:t>
            </a:r>
            <a:r>
              <a:rPr lang="en-US" sz="1800" dirty="0">
                <a:solidFill>
                  <a:srgbClr val="FF0000"/>
                </a:solidFill>
                <a:latin typeface="Arial" panose="020B0604020202020204" pitchFamily="34" charset="0"/>
                <a:ea typeface="Calibri" pitchFamily="34" charset="0"/>
                <a:cs typeface="Times New Roman" pitchFamily="18" charset="0"/>
              </a:rPr>
              <a:t> </a:t>
            </a:r>
            <a:r>
              <a:rPr lang="en-US" sz="1800" dirty="0">
                <a:solidFill>
                  <a:srgbClr val="FF0000"/>
                </a:solidFill>
                <a:latin typeface="Times New Roman" pitchFamily="18" charset="0"/>
                <a:ea typeface="Calibri" pitchFamily="34" charset="0"/>
                <a:cs typeface="Times New Roman" pitchFamily="18" charset="0"/>
              </a:rPr>
              <a:t>→ </a:t>
            </a:r>
            <a:r>
              <a:rPr lang="en-US" dirty="0">
                <a:solidFill>
                  <a:srgbClr val="FF0000"/>
                </a:solidFill>
                <a:latin typeface="Arial" panose="020B0604020202020204" pitchFamily="34" charset="0"/>
                <a:ea typeface="Calibri" pitchFamily="34" charset="0"/>
                <a:cs typeface="Times New Roman" pitchFamily="18" charset="0"/>
              </a:rPr>
              <a:t>R</a:t>
            </a:r>
            <a:r>
              <a:rPr lang="en-US" baseline="-25000" dirty="0">
                <a:solidFill>
                  <a:srgbClr val="FF0000"/>
                </a:solidFill>
                <a:latin typeface="Arial" panose="020B0604020202020204" pitchFamily="34" charset="0"/>
                <a:ea typeface="Calibri" pitchFamily="34" charset="0"/>
                <a:cs typeface="Times New Roman" pitchFamily="18" charset="0"/>
              </a:rPr>
              <a:t>2</a:t>
            </a:r>
            <a:r>
              <a:rPr lang="en-US" sz="1800" dirty="0">
                <a:solidFill>
                  <a:srgbClr val="FF0000"/>
                </a:solidFill>
                <a:latin typeface="Arial" panose="020B0604020202020204" pitchFamily="34" charset="0"/>
                <a:ea typeface="Calibri" pitchFamily="34" charset="0"/>
                <a:cs typeface="Times New Roman" pitchFamily="18" charset="0"/>
              </a:rPr>
              <a:t>Be + 2 </a:t>
            </a:r>
            <a:r>
              <a:rPr lang="en-US" sz="1800" dirty="0" err="1">
                <a:solidFill>
                  <a:srgbClr val="FF0000"/>
                </a:solidFill>
                <a:latin typeface="Arial" panose="020B0604020202020204" pitchFamily="34" charset="0"/>
                <a:ea typeface="Calibri" pitchFamily="34" charset="0"/>
                <a:cs typeface="Times New Roman" pitchFamily="18" charset="0"/>
              </a:rPr>
              <a:t>MgXCl</a:t>
            </a:r>
            <a:endParaRPr lang="en-US" sz="1800" dirty="0">
              <a:solidFill>
                <a:srgbClr val="FF0000"/>
              </a:solidFill>
              <a:latin typeface="Arial" panose="020B0604020202020204" pitchFamily="34" charset="0"/>
              <a:ea typeface="Calibri" pitchFamily="34" charset="0"/>
              <a:cs typeface="Times New Roman" pitchFamily="18" charset="0"/>
            </a:endParaRPr>
          </a:p>
          <a:p>
            <a:pPr algn="ctr" eaLnBrk="0" fontAlgn="base" hangingPunct="0">
              <a:spcBef>
                <a:spcPct val="0"/>
              </a:spcBef>
              <a:spcAft>
                <a:spcPts val="600"/>
              </a:spcAft>
            </a:pPr>
            <a:r>
              <a:rPr lang="en-US" sz="1800" dirty="0">
                <a:solidFill>
                  <a:srgbClr val="FF0000"/>
                </a:solidFill>
                <a:latin typeface="Arial" panose="020B0604020202020204" pitchFamily="34" charset="0"/>
                <a:ea typeface="Calibri" pitchFamily="34" charset="0"/>
                <a:cs typeface="Times New Roman" pitchFamily="18" charset="0"/>
              </a:rPr>
              <a:t>HgMe</a:t>
            </a:r>
            <a:r>
              <a:rPr lang="en-US" sz="1800" baseline="-30000" dirty="0">
                <a:solidFill>
                  <a:srgbClr val="FF0000"/>
                </a:solidFill>
                <a:latin typeface="Arial" panose="020B0604020202020204" pitchFamily="34" charset="0"/>
                <a:ea typeface="Calibri" pitchFamily="34" charset="0"/>
                <a:cs typeface="Times New Roman" pitchFamily="18" charset="0"/>
              </a:rPr>
              <a:t>2 </a:t>
            </a:r>
            <a:r>
              <a:rPr lang="en-US" sz="1800" dirty="0">
                <a:solidFill>
                  <a:srgbClr val="FF0000"/>
                </a:solidFill>
                <a:latin typeface="Arial" panose="020B0604020202020204" pitchFamily="34" charset="0"/>
                <a:ea typeface="Calibri" pitchFamily="34" charset="0"/>
                <a:cs typeface="Times New Roman" pitchFamily="18" charset="0"/>
              </a:rPr>
              <a:t>+ Be </a:t>
            </a:r>
            <a:r>
              <a:rPr lang="en-US" sz="1800" dirty="0">
                <a:solidFill>
                  <a:srgbClr val="FF0000"/>
                </a:solidFill>
                <a:latin typeface="Times New Roman" pitchFamily="18" charset="0"/>
                <a:ea typeface="Calibri" pitchFamily="34" charset="0"/>
                <a:cs typeface="Times New Roman" pitchFamily="18" charset="0"/>
              </a:rPr>
              <a:t>→ </a:t>
            </a:r>
            <a:r>
              <a:rPr lang="en-US" sz="1800" dirty="0">
                <a:solidFill>
                  <a:srgbClr val="FF0000"/>
                </a:solidFill>
                <a:latin typeface="Arial" panose="020B0604020202020204" pitchFamily="34" charset="0"/>
                <a:ea typeface="Calibri" pitchFamily="34" charset="0"/>
                <a:cs typeface="Times New Roman" pitchFamily="18" charset="0"/>
              </a:rPr>
              <a:t>Me</a:t>
            </a:r>
            <a:r>
              <a:rPr lang="en-US" sz="1800" baseline="-30000" dirty="0">
                <a:solidFill>
                  <a:srgbClr val="FF0000"/>
                </a:solidFill>
                <a:latin typeface="Arial" panose="020B0604020202020204" pitchFamily="34" charset="0"/>
                <a:ea typeface="Calibri" pitchFamily="34" charset="0"/>
                <a:cs typeface="Times New Roman" pitchFamily="18" charset="0"/>
              </a:rPr>
              <a:t>2</a:t>
            </a:r>
            <a:r>
              <a:rPr lang="en-US" sz="1800" dirty="0">
                <a:solidFill>
                  <a:srgbClr val="FF0000"/>
                </a:solidFill>
                <a:latin typeface="Arial" panose="020B0604020202020204" pitchFamily="34" charset="0"/>
                <a:ea typeface="Calibri" pitchFamily="34" charset="0"/>
                <a:cs typeface="Times New Roman" pitchFamily="18" charset="0"/>
              </a:rPr>
              <a:t>Be + Hg</a:t>
            </a:r>
          </a:p>
        </p:txBody>
      </p:sp>
      <p:sp>
        <p:nvSpPr>
          <p:cNvPr id="16" name="TextBox 15">
            <a:extLst>
              <a:ext uri="{FF2B5EF4-FFF2-40B4-BE49-F238E27FC236}">
                <a16:creationId xmlns:a16="http://schemas.microsoft.com/office/drawing/2014/main" id="{AFDF5DD5-22A4-144F-B22D-08F092B23D81}"/>
              </a:ext>
            </a:extLst>
          </p:cNvPr>
          <p:cNvSpPr txBox="1"/>
          <p:nvPr/>
        </p:nvSpPr>
        <p:spPr>
          <a:xfrm>
            <a:off x="400335" y="3833646"/>
            <a:ext cx="5753957" cy="1477328"/>
          </a:xfrm>
          <a:prstGeom prst="rect">
            <a:avLst/>
          </a:prstGeom>
          <a:noFill/>
        </p:spPr>
        <p:txBody>
          <a:bodyPr wrap="square">
            <a:spAutoFit/>
          </a:bodyPr>
          <a:lstStyle/>
          <a:p>
            <a:pPr marL="285750" indent="-285750" algn="just">
              <a:buFont typeface="Courier New" panose="02070309020205020404" pitchFamily="49" charset="0"/>
              <a:buChar char="o"/>
            </a:pPr>
            <a:r>
              <a:rPr lang="en-US" sz="1800" dirty="0">
                <a:latin typeface="Arial" panose="020B0604020202020204" pitchFamily="34" charset="0"/>
                <a:ea typeface="Times New Roman" pitchFamily="18" charset="0"/>
                <a:cs typeface="Times New Roman" pitchFamily="18" charset="0"/>
              </a:rPr>
              <a:t>In the gas phase Me</a:t>
            </a:r>
            <a:r>
              <a:rPr lang="en-US" sz="1800" baseline="-30000" dirty="0">
                <a:latin typeface="Arial" panose="020B0604020202020204" pitchFamily="34" charset="0"/>
                <a:ea typeface="Times New Roman" pitchFamily="18" charset="0"/>
                <a:cs typeface="Times New Roman" pitchFamily="18" charset="0"/>
              </a:rPr>
              <a:t>2</a:t>
            </a:r>
            <a:r>
              <a:rPr lang="en-US" sz="1800" dirty="0">
                <a:latin typeface="Arial" panose="020B0604020202020204" pitchFamily="34" charset="0"/>
                <a:ea typeface="Times New Roman" pitchFamily="18" charset="0"/>
                <a:cs typeface="Times New Roman" pitchFamily="18" charset="0"/>
              </a:rPr>
              <a:t>Be is monomeric with </a:t>
            </a:r>
            <a:br>
              <a:rPr lang="en-US" sz="1800" dirty="0">
                <a:latin typeface="Arial" panose="020B0604020202020204" pitchFamily="34" charset="0"/>
                <a:ea typeface="Times New Roman" pitchFamily="18" charset="0"/>
                <a:cs typeface="Times New Roman" pitchFamily="18" charset="0"/>
              </a:rPr>
            </a:br>
            <a:r>
              <a:rPr lang="en-US" sz="1800" dirty="0">
                <a:latin typeface="Arial" panose="020B0604020202020204" pitchFamily="34" charset="0"/>
                <a:ea typeface="Times New Roman" pitchFamily="18" charset="0"/>
                <a:cs typeface="Times New Roman" pitchFamily="18" charset="0"/>
              </a:rPr>
              <a:t>a linear C—Be—C (Be-C = 170 pm), but in the </a:t>
            </a:r>
            <a:br>
              <a:rPr lang="en-US" sz="1800" dirty="0">
                <a:latin typeface="Arial" panose="020B0604020202020204" pitchFamily="34" charset="0"/>
                <a:ea typeface="Times New Roman" pitchFamily="18" charset="0"/>
                <a:cs typeface="Times New Roman" pitchFamily="18" charset="0"/>
              </a:rPr>
            </a:br>
            <a:r>
              <a:rPr lang="en-US" sz="1800" b="1" dirty="0">
                <a:latin typeface="Arial" panose="020B0604020202020204" pitchFamily="34" charset="0"/>
                <a:ea typeface="Times New Roman" pitchFamily="18" charset="0"/>
                <a:cs typeface="Times New Roman" pitchFamily="18" charset="0"/>
              </a:rPr>
              <a:t>solid state </a:t>
            </a:r>
            <a:r>
              <a:rPr lang="en-US" sz="1800" dirty="0">
                <a:latin typeface="Arial" panose="020B0604020202020204" pitchFamily="34" charset="0"/>
                <a:ea typeface="Times New Roman" pitchFamily="18" charset="0"/>
                <a:cs typeface="Times New Roman" pitchFamily="18" charset="0"/>
              </a:rPr>
              <a:t>it is polymeric and resembles that of </a:t>
            </a:r>
            <a:br>
              <a:rPr lang="en-US" sz="1800" dirty="0">
                <a:latin typeface="Arial" panose="020B0604020202020204" pitchFamily="34" charset="0"/>
                <a:ea typeface="Times New Roman" pitchFamily="18" charset="0"/>
                <a:cs typeface="Times New Roman" pitchFamily="18" charset="0"/>
              </a:rPr>
            </a:br>
            <a:r>
              <a:rPr lang="en-US" sz="1800" dirty="0">
                <a:latin typeface="Arial" panose="020B0604020202020204" pitchFamily="34" charset="0"/>
                <a:ea typeface="Times New Roman" pitchFamily="18" charset="0"/>
                <a:cs typeface="Times New Roman" pitchFamily="18" charset="0"/>
              </a:rPr>
              <a:t>BeCl</a:t>
            </a:r>
            <a:r>
              <a:rPr lang="en-US" sz="1800" baseline="-30000" dirty="0">
                <a:latin typeface="Arial" panose="020B0604020202020204" pitchFamily="34" charset="0"/>
                <a:ea typeface="Times New Roman" pitchFamily="18" charset="0"/>
                <a:cs typeface="Times New Roman" pitchFamily="18" charset="0"/>
              </a:rPr>
              <a:t>2</a:t>
            </a:r>
            <a:r>
              <a:rPr lang="en-US" sz="1800" dirty="0">
                <a:latin typeface="Arial" panose="020B0604020202020204" pitchFamily="34" charset="0"/>
                <a:ea typeface="Times New Roman" pitchFamily="18" charset="0"/>
                <a:cs typeface="Times New Roman" pitchFamily="18" charset="0"/>
              </a:rPr>
              <a:t> with a bonding that is considered electron</a:t>
            </a:r>
            <a:br>
              <a:rPr lang="en-US" sz="1800" dirty="0">
                <a:latin typeface="Arial" panose="020B0604020202020204" pitchFamily="34" charset="0"/>
                <a:ea typeface="Times New Roman" pitchFamily="18" charset="0"/>
                <a:cs typeface="Times New Roman" pitchFamily="18" charset="0"/>
              </a:rPr>
            </a:br>
            <a:r>
              <a:rPr lang="en-US" sz="1800" dirty="0">
                <a:latin typeface="Arial" panose="020B0604020202020204" pitchFamily="34" charset="0"/>
                <a:ea typeface="Times New Roman" pitchFamily="18" charset="0"/>
                <a:cs typeface="Times New Roman" pitchFamily="18" charset="0"/>
              </a:rPr>
              <a:t>deficient with 3-center-2-electron bonds.</a:t>
            </a:r>
            <a:endParaRPr lang="en-US" dirty="0"/>
          </a:p>
        </p:txBody>
      </p:sp>
      <p:pic>
        <p:nvPicPr>
          <p:cNvPr id="17" name="Picture 16">
            <a:extLst>
              <a:ext uri="{FF2B5EF4-FFF2-40B4-BE49-F238E27FC236}">
                <a16:creationId xmlns:a16="http://schemas.microsoft.com/office/drawing/2014/main" id="{75B1F6C2-ACE9-B146-AF5E-A6D1DDA84113}"/>
              </a:ext>
            </a:extLst>
          </p:cNvPr>
          <p:cNvPicPr>
            <a:picLocks noChangeAspect="1"/>
          </p:cNvPicPr>
          <p:nvPr/>
        </p:nvPicPr>
        <p:blipFill rotWithShape="1">
          <a:blip r:embed="rId2"/>
          <a:srcRect l="10079" t="8261"/>
          <a:stretch/>
        </p:blipFill>
        <p:spPr>
          <a:xfrm>
            <a:off x="6154293" y="3813941"/>
            <a:ext cx="2664714" cy="1392945"/>
          </a:xfrm>
          <a:prstGeom prst="rect">
            <a:avLst/>
          </a:prstGeom>
        </p:spPr>
      </p:pic>
      <p:sp>
        <p:nvSpPr>
          <p:cNvPr id="19" name="TextBox 18">
            <a:extLst>
              <a:ext uri="{FF2B5EF4-FFF2-40B4-BE49-F238E27FC236}">
                <a16:creationId xmlns:a16="http://schemas.microsoft.com/office/drawing/2014/main" id="{8482DF7B-FCD4-BC4C-A238-94CDC8EB51D8}"/>
              </a:ext>
            </a:extLst>
          </p:cNvPr>
          <p:cNvSpPr txBox="1"/>
          <p:nvPr/>
        </p:nvSpPr>
        <p:spPr>
          <a:xfrm>
            <a:off x="400335" y="5710020"/>
            <a:ext cx="8418671" cy="646331"/>
          </a:xfrm>
          <a:prstGeom prst="rect">
            <a:avLst/>
          </a:prstGeom>
          <a:noFill/>
        </p:spPr>
        <p:txBody>
          <a:bodyPr wrap="square">
            <a:spAutoFit/>
          </a:bodyPr>
          <a:lstStyle/>
          <a:p>
            <a:pPr marL="285750" indent="-285750" eaLnBrk="0" fontAlgn="base" hangingPunct="0">
              <a:spcBef>
                <a:spcPct val="0"/>
              </a:spcBef>
              <a:spcAft>
                <a:spcPts val="600"/>
              </a:spcAft>
              <a:buFont typeface="Courier New" panose="02070309020205020404" pitchFamily="49" charset="0"/>
              <a:buChar char="o"/>
            </a:pPr>
            <a:r>
              <a:rPr lang="en-US" sz="1800" dirty="0">
                <a:latin typeface="Arial" panose="020B0604020202020204" pitchFamily="34" charset="0"/>
                <a:ea typeface="Times New Roman" pitchFamily="18" charset="0"/>
                <a:cs typeface="Times New Roman" pitchFamily="18" charset="0"/>
              </a:rPr>
              <a:t>With higher alkyls, the amount of </a:t>
            </a:r>
            <a:r>
              <a:rPr lang="en-US" sz="1800" dirty="0" err="1">
                <a:latin typeface="Arial" panose="020B0604020202020204" pitchFamily="34" charset="0"/>
                <a:ea typeface="Times New Roman" pitchFamily="18" charset="0"/>
                <a:cs typeface="Times New Roman" pitchFamily="18" charset="0"/>
              </a:rPr>
              <a:t>polymerisation</a:t>
            </a:r>
            <a:r>
              <a:rPr lang="en-US" sz="1800" dirty="0">
                <a:latin typeface="Arial" panose="020B0604020202020204" pitchFamily="34" charset="0"/>
                <a:ea typeface="Times New Roman" pitchFamily="18" charset="0"/>
                <a:cs typeface="Times New Roman" pitchFamily="18" charset="0"/>
              </a:rPr>
              <a:t> decreases and the tert-butyl derivative is monomeric and linear in both solid and </a:t>
            </a:r>
            <a:r>
              <a:rPr lang="en-US" sz="1800" dirty="0" err="1">
                <a:latin typeface="Arial" panose="020B0604020202020204" pitchFamily="34" charset="0"/>
                <a:ea typeface="Times New Roman" pitchFamily="18" charset="0"/>
                <a:cs typeface="Times New Roman" pitchFamily="18" charset="0"/>
              </a:rPr>
              <a:t>vapour</a:t>
            </a:r>
            <a:r>
              <a:rPr lang="en-US" sz="1800" dirty="0">
                <a:latin typeface="Arial" panose="020B0604020202020204" pitchFamily="34" charset="0"/>
                <a:ea typeface="Times New Roman" pitchFamily="18" charset="0"/>
                <a:cs typeface="Times New Roman" pitchFamily="18" charset="0"/>
              </a:rPr>
              <a:t> phases.</a:t>
            </a:r>
          </a:p>
        </p:txBody>
      </p:sp>
      <p:sp>
        <p:nvSpPr>
          <p:cNvPr id="21" name="TextBox 20">
            <a:extLst>
              <a:ext uri="{FF2B5EF4-FFF2-40B4-BE49-F238E27FC236}">
                <a16:creationId xmlns:a16="http://schemas.microsoft.com/office/drawing/2014/main" id="{BD288355-FA7E-3A48-8D5B-7688173F09E2}"/>
              </a:ext>
            </a:extLst>
          </p:cNvPr>
          <p:cNvSpPr txBox="1"/>
          <p:nvPr/>
        </p:nvSpPr>
        <p:spPr>
          <a:xfrm>
            <a:off x="1572768" y="206104"/>
            <a:ext cx="6473952" cy="830997"/>
          </a:xfrm>
          <a:prstGeom prst="rect">
            <a:avLst/>
          </a:prstGeom>
          <a:noFill/>
        </p:spPr>
        <p:txBody>
          <a:bodyPr wrap="square">
            <a:spAutoFit/>
          </a:bodyPr>
          <a:lstStyle/>
          <a:p>
            <a:pPr algn="ctr" fontAlgn="base">
              <a:spcBef>
                <a:spcPct val="0"/>
              </a:spcBef>
              <a:spcAft>
                <a:spcPts val="600"/>
              </a:spcAft>
            </a:pPr>
            <a:r>
              <a:rPr lang="en-US" sz="2400" b="1" dirty="0">
                <a:solidFill>
                  <a:srgbClr val="FF0000"/>
                </a:solidFill>
                <a:latin typeface="Arial" panose="020B0604020202020204" pitchFamily="34" charset="0"/>
                <a:ea typeface="Times New Roman" pitchFamily="18" charset="0"/>
                <a:cs typeface="Times New Roman" pitchFamily="18" charset="0"/>
              </a:rPr>
              <a:t>Organometallics compounds of Beryllium</a:t>
            </a:r>
            <a:br>
              <a:rPr lang="en-US" sz="2400" b="1" dirty="0">
                <a:solidFill>
                  <a:srgbClr val="FF0000"/>
                </a:solidFill>
                <a:latin typeface="Arial" panose="020B0604020202020204" pitchFamily="34" charset="0"/>
                <a:ea typeface="Times New Roman" pitchFamily="18" charset="0"/>
                <a:cs typeface="Times New Roman" pitchFamily="18" charset="0"/>
              </a:rPr>
            </a:br>
            <a:r>
              <a:rPr lang="en-US" sz="2400" b="1" dirty="0">
                <a:solidFill>
                  <a:srgbClr val="FF0000"/>
                </a:solidFill>
                <a:latin typeface="Arial" panose="020B0604020202020204" pitchFamily="34" charset="0"/>
                <a:ea typeface="Times New Roman" pitchFamily="18" charset="0"/>
                <a:cs typeface="Times New Roman" pitchFamily="18" charset="0"/>
              </a:rPr>
              <a:t> (</a:t>
            </a:r>
            <a:r>
              <a:rPr lang="en-US" sz="2400" dirty="0" err="1">
                <a:solidFill>
                  <a:srgbClr val="FF0000"/>
                </a:solidFill>
                <a:latin typeface="Arial" panose="020B0604020202020204" pitchFamily="34" charset="0"/>
                <a:ea typeface="Times New Roman" pitchFamily="18" charset="0"/>
                <a:cs typeface="Times New Roman" pitchFamily="18" charset="0"/>
              </a:rPr>
              <a:t>Organoberyllium</a:t>
            </a:r>
            <a:r>
              <a:rPr lang="en-US" sz="2400" dirty="0">
                <a:solidFill>
                  <a:srgbClr val="FF0000"/>
                </a:solidFill>
                <a:latin typeface="Arial" panose="020B0604020202020204" pitchFamily="34" charset="0"/>
                <a:ea typeface="Times New Roman" pitchFamily="18" charset="0"/>
                <a:cs typeface="Times New Roman" pitchFamily="18" charset="0"/>
              </a:rPr>
              <a:t>)</a:t>
            </a:r>
          </a:p>
        </p:txBody>
      </p:sp>
    </p:spTree>
    <p:extLst>
      <p:ext uri="{BB962C8B-B14F-4D97-AF65-F5344CB8AC3E}">
        <p14:creationId xmlns:p14="http://schemas.microsoft.com/office/powerpoint/2010/main" val="1045937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184733" y="1315379"/>
            <a:ext cx="8892540" cy="30745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fontAlgn="base">
              <a:lnSpc>
                <a:spcPct val="200000"/>
              </a:lnSpc>
              <a:spcBef>
                <a:spcPct val="0"/>
              </a:spcBef>
              <a:spcAft>
                <a:spcPct val="0"/>
              </a:spcAft>
              <a:buFont typeface="Arial" panose="020B0604020202020204" pitchFamily="34" charset="0"/>
              <a:buChar char="•"/>
            </a:pPr>
            <a:r>
              <a:rPr lang="en-US" sz="2000" dirty="0">
                <a:latin typeface="Arial" panose="020B0604020202020204" pitchFamily="34" charset="0"/>
                <a:ea typeface="Times New Roman" pitchFamily="18" charset="0"/>
                <a:cs typeface="Times New Roman" pitchFamily="18" charset="0"/>
              </a:rPr>
              <a:t>The reaction of </a:t>
            </a:r>
            <a:r>
              <a:rPr lang="en-US" sz="2000" dirty="0" err="1">
                <a:latin typeface="Arial" panose="020B0604020202020204" pitchFamily="34" charset="0"/>
                <a:ea typeface="Times New Roman" pitchFamily="18" charset="0"/>
                <a:cs typeface="Times New Roman" pitchFamily="18" charset="0"/>
              </a:rPr>
              <a:t>NaCp</a:t>
            </a:r>
            <a:r>
              <a:rPr lang="en-US" sz="2000" dirty="0">
                <a:latin typeface="Arial" panose="020B0604020202020204" pitchFamily="34" charset="0"/>
                <a:ea typeface="Times New Roman" pitchFamily="18" charset="0"/>
                <a:cs typeface="Times New Roman" pitchFamily="18" charset="0"/>
              </a:rPr>
              <a:t> with beryllium chloride leads to </a:t>
            </a:r>
            <a:r>
              <a:rPr lang="en-US" sz="2000" dirty="0" err="1">
                <a:latin typeface="Arial" panose="020B0604020202020204" pitchFamily="34" charset="0"/>
                <a:ea typeface="Times New Roman" pitchFamily="18" charset="0"/>
                <a:cs typeface="Times New Roman" pitchFamily="18" charset="0"/>
              </a:rPr>
              <a:t>beryllocene</a:t>
            </a:r>
            <a:r>
              <a:rPr lang="en-US" sz="2000" dirty="0">
                <a:latin typeface="Arial" panose="020B0604020202020204" pitchFamily="34" charset="0"/>
                <a:ea typeface="Times New Roman" pitchFamily="18" charset="0"/>
                <a:cs typeface="Times New Roman" pitchFamily="18" charset="0"/>
              </a:rPr>
              <a:t> (Cp</a:t>
            </a:r>
            <a:r>
              <a:rPr lang="en-US" sz="2000" baseline="-30000" dirty="0">
                <a:latin typeface="Arial" panose="020B0604020202020204" pitchFamily="34" charset="0"/>
                <a:ea typeface="Times New Roman" pitchFamily="18" charset="0"/>
                <a:cs typeface="Times New Roman" pitchFamily="18" charset="0"/>
              </a:rPr>
              <a:t>2</a:t>
            </a:r>
            <a:r>
              <a:rPr lang="en-US" sz="2000" dirty="0">
                <a:latin typeface="Arial" panose="020B0604020202020204" pitchFamily="34" charset="0"/>
                <a:ea typeface="Times New Roman" pitchFamily="18" charset="0"/>
                <a:cs typeface="Times New Roman" pitchFamily="18" charset="0"/>
              </a:rPr>
              <a:t>Be)</a:t>
            </a:r>
            <a:endParaRPr lang="en-US" sz="2000" dirty="0">
              <a:latin typeface="Arial" pitchFamily="34" charset="0"/>
              <a:cs typeface="Arial" pitchFamily="34" charset="0"/>
            </a:endParaRPr>
          </a:p>
          <a:p>
            <a:pPr algn="ctr" eaLnBrk="0" fontAlgn="base" hangingPunct="0">
              <a:lnSpc>
                <a:spcPct val="200000"/>
              </a:lnSpc>
              <a:spcBef>
                <a:spcPct val="0"/>
              </a:spcBef>
              <a:spcAft>
                <a:spcPct val="0"/>
              </a:spcAft>
            </a:pPr>
            <a:r>
              <a:rPr lang="en-US" sz="2000" dirty="0">
                <a:solidFill>
                  <a:srgbClr val="FF0000"/>
                </a:solidFill>
                <a:latin typeface="Arial" panose="020B0604020202020204" pitchFamily="34" charset="0"/>
                <a:ea typeface="Calibri" pitchFamily="34" charset="0"/>
                <a:cs typeface="Times New Roman" pitchFamily="18" charset="0"/>
              </a:rPr>
              <a:t> BeCl</a:t>
            </a:r>
            <a:r>
              <a:rPr lang="en-US" sz="2000" baseline="-30000" dirty="0">
                <a:solidFill>
                  <a:srgbClr val="FF0000"/>
                </a:solidFill>
                <a:latin typeface="Arial" panose="020B0604020202020204" pitchFamily="34" charset="0"/>
                <a:ea typeface="Calibri" pitchFamily="34" charset="0"/>
                <a:cs typeface="Times New Roman" pitchFamily="18" charset="0"/>
              </a:rPr>
              <a:t>2 </a:t>
            </a:r>
            <a:r>
              <a:rPr lang="en-US" sz="2000" dirty="0">
                <a:solidFill>
                  <a:srgbClr val="FF0000"/>
                </a:solidFill>
                <a:latin typeface="Arial" panose="020B0604020202020204" pitchFamily="34" charset="0"/>
                <a:ea typeface="Calibri" pitchFamily="34" charset="0"/>
                <a:cs typeface="Times New Roman" pitchFamily="18" charset="0"/>
              </a:rPr>
              <a:t> + 2 </a:t>
            </a:r>
            <a:r>
              <a:rPr lang="en-US" sz="2000" dirty="0" err="1">
                <a:solidFill>
                  <a:srgbClr val="FF0000"/>
                </a:solidFill>
                <a:latin typeface="Arial" panose="020B0604020202020204" pitchFamily="34" charset="0"/>
                <a:ea typeface="Calibri" pitchFamily="34" charset="0"/>
                <a:cs typeface="Times New Roman" pitchFamily="18" charset="0"/>
              </a:rPr>
              <a:t>NaCp</a:t>
            </a:r>
            <a:r>
              <a:rPr lang="en-US" sz="2000" dirty="0">
                <a:solidFill>
                  <a:srgbClr val="FF0000"/>
                </a:solidFill>
                <a:latin typeface="Arial" panose="020B0604020202020204" pitchFamily="34" charset="0"/>
                <a:ea typeface="Calibri" pitchFamily="34" charset="0"/>
                <a:cs typeface="Times New Roman" pitchFamily="18" charset="0"/>
              </a:rPr>
              <a:t> </a:t>
            </a:r>
            <a:r>
              <a:rPr lang="en-US" sz="2000" dirty="0">
                <a:solidFill>
                  <a:srgbClr val="FF0000"/>
                </a:solidFill>
                <a:latin typeface="Calibri" pitchFamily="34" charset="0"/>
                <a:ea typeface="Calibri" pitchFamily="34" charset="0"/>
                <a:cs typeface="Cambria Math" pitchFamily="18" charset="0"/>
              </a:rPr>
              <a:t>⟶ </a:t>
            </a:r>
            <a:r>
              <a:rPr lang="en-US" sz="2000" dirty="0">
                <a:solidFill>
                  <a:srgbClr val="FF0000"/>
                </a:solidFill>
                <a:latin typeface="Arial" panose="020B0604020202020204" pitchFamily="34" charset="0"/>
                <a:ea typeface="Calibri" pitchFamily="34" charset="0"/>
                <a:cs typeface="Times New Roman" pitchFamily="18" charset="0"/>
              </a:rPr>
              <a:t>Cp</a:t>
            </a:r>
            <a:r>
              <a:rPr lang="en-US" sz="2000" baseline="-30000" dirty="0">
                <a:solidFill>
                  <a:srgbClr val="FF0000"/>
                </a:solidFill>
                <a:latin typeface="Arial" panose="020B0604020202020204" pitchFamily="34" charset="0"/>
                <a:ea typeface="Calibri" pitchFamily="34" charset="0"/>
                <a:cs typeface="Times New Roman" pitchFamily="18" charset="0"/>
              </a:rPr>
              <a:t>2</a:t>
            </a:r>
            <a:r>
              <a:rPr lang="en-US" sz="2000" dirty="0">
                <a:solidFill>
                  <a:srgbClr val="FF0000"/>
                </a:solidFill>
                <a:latin typeface="Arial" panose="020B0604020202020204" pitchFamily="34" charset="0"/>
                <a:ea typeface="Calibri" pitchFamily="34" charset="0"/>
                <a:cs typeface="Times New Roman" pitchFamily="18" charset="0"/>
              </a:rPr>
              <a:t>Be + 2 NaCl</a:t>
            </a:r>
            <a:endParaRPr lang="en-US" sz="2400" dirty="0">
              <a:solidFill>
                <a:srgbClr val="0000FF"/>
              </a:solidFill>
              <a:latin typeface="Arial" pitchFamily="34" charset="0"/>
              <a:cs typeface="Arial" pitchFamily="34" charset="0"/>
            </a:endParaRPr>
          </a:p>
          <a:p>
            <a:pPr marL="342900" indent="-342900" algn="just" eaLnBrk="0" fontAlgn="base" hangingPunct="0">
              <a:lnSpc>
                <a:spcPct val="200000"/>
              </a:lnSpc>
              <a:spcBef>
                <a:spcPct val="0"/>
              </a:spcBef>
              <a:spcAft>
                <a:spcPct val="0"/>
              </a:spcAft>
              <a:buFont typeface="Arial" panose="020B0604020202020204" pitchFamily="34" charset="0"/>
              <a:buChar char="•"/>
            </a:pPr>
            <a:r>
              <a:rPr lang="en-US" sz="2000" dirty="0">
                <a:latin typeface="Arial" panose="020B0604020202020204" pitchFamily="34" charset="0"/>
                <a:ea typeface="Times New Roman" pitchFamily="18" charset="0"/>
                <a:cs typeface="Times New Roman" pitchFamily="18" charset="0"/>
              </a:rPr>
              <a:t>The solid state structure suggests that the compound has a mixed η</a:t>
            </a:r>
            <a:r>
              <a:rPr lang="en-US" sz="2000" baseline="30000" dirty="0">
                <a:latin typeface="Arial" panose="020B0604020202020204" pitchFamily="34" charset="0"/>
                <a:ea typeface="Times New Roman" pitchFamily="18" charset="0"/>
                <a:cs typeface="Times New Roman" pitchFamily="18" charset="0"/>
              </a:rPr>
              <a:t>5 </a:t>
            </a:r>
            <a:r>
              <a:rPr lang="en-US" sz="2000" dirty="0">
                <a:latin typeface="Arial" panose="020B0604020202020204" pitchFamily="34" charset="0"/>
                <a:ea typeface="Times New Roman" pitchFamily="18" charset="0"/>
                <a:cs typeface="Times New Roman" pitchFamily="18" charset="0"/>
              </a:rPr>
              <a:t>- C</a:t>
            </a:r>
            <a:r>
              <a:rPr lang="en-US" sz="2000" baseline="-25000" dirty="0">
                <a:latin typeface="Arial" panose="020B0604020202020204" pitchFamily="34" charset="0"/>
                <a:ea typeface="Times New Roman" pitchFamily="18" charset="0"/>
                <a:cs typeface="Times New Roman" pitchFamily="18" charset="0"/>
              </a:rPr>
              <a:t>5</a:t>
            </a:r>
            <a:r>
              <a:rPr lang="en-US" sz="2000" dirty="0">
                <a:latin typeface="Arial" panose="020B0604020202020204" pitchFamily="34" charset="0"/>
                <a:ea typeface="Times New Roman" pitchFamily="18" charset="0"/>
                <a:cs typeface="Times New Roman" pitchFamily="18" charset="0"/>
              </a:rPr>
              <a:t>H</a:t>
            </a:r>
            <a:r>
              <a:rPr lang="en-US" sz="2000" baseline="-25000" dirty="0">
                <a:latin typeface="Arial" panose="020B0604020202020204" pitchFamily="34" charset="0"/>
                <a:ea typeface="Times New Roman" pitchFamily="18" charset="0"/>
                <a:cs typeface="Times New Roman" pitchFamily="18" charset="0"/>
              </a:rPr>
              <a:t>5</a:t>
            </a:r>
            <a:r>
              <a:rPr lang="en-US" sz="2000" dirty="0">
                <a:latin typeface="Arial" panose="020B0604020202020204" pitchFamily="34" charset="0"/>
                <a:ea typeface="Times New Roman" pitchFamily="18" charset="0"/>
                <a:cs typeface="Times New Roman" pitchFamily="18" charset="0"/>
              </a:rPr>
              <a:t> and η</a:t>
            </a:r>
            <a:r>
              <a:rPr lang="en-US" sz="2000" baseline="30000" dirty="0">
                <a:latin typeface="Arial" panose="020B0604020202020204" pitchFamily="34" charset="0"/>
                <a:ea typeface="Times New Roman" pitchFamily="18" charset="0"/>
                <a:cs typeface="Times New Roman" pitchFamily="18" charset="0"/>
              </a:rPr>
              <a:t>1 </a:t>
            </a:r>
            <a:r>
              <a:rPr lang="en-US" sz="2000" dirty="0">
                <a:latin typeface="Arial" panose="020B0604020202020204" pitchFamily="34" charset="0"/>
                <a:ea typeface="Times New Roman" pitchFamily="18" charset="0"/>
                <a:cs typeface="Times New Roman" pitchFamily="18" charset="0"/>
              </a:rPr>
              <a:t>-C</a:t>
            </a:r>
            <a:r>
              <a:rPr lang="en-US" sz="2000" baseline="-25000" dirty="0">
                <a:latin typeface="Arial" panose="020B0604020202020204" pitchFamily="34" charset="0"/>
                <a:ea typeface="Times New Roman" pitchFamily="18" charset="0"/>
                <a:cs typeface="Times New Roman" pitchFamily="18" charset="0"/>
              </a:rPr>
              <a:t>5</a:t>
            </a:r>
            <a:r>
              <a:rPr lang="en-US" sz="2000" dirty="0">
                <a:latin typeface="Arial" panose="020B0604020202020204" pitchFamily="34" charset="0"/>
                <a:ea typeface="Times New Roman" pitchFamily="18" charset="0"/>
                <a:cs typeface="Times New Roman" pitchFamily="18" charset="0"/>
              </a:rPr>
              <a:t>H</a:t>
            </a:r>
            <a:r>
              <a:rPr lang="en-US" sz="2000" baseline="-25000" dirty="0">
                <a:latin typeface="Arial" panose="020B0604020202020204" pitchFamily="34" charset="0"/>
                <a:ea typeface="Times New Roman" pitchFamily="18" charset="0"/>
                <a:cs typeface="Times New Roman" pitchFamily="18" charset="0"/>
              </a:rPr>
              <a:t>5 </a:t>
            </a:r>
            <a:r>
              <a:rPr lang="en-US" sz="2000" dirty="0">
                <a:latin typeface="Arial" panose="020B0604020202020204" pitchFamily="34" charset="0"/>
                <a:ea typeface="Times New Roman" pitchFamily="18" charset="0"/>
                <a:cs typeface="Times New Roman" pitchFamily="18" charset="0"/>
              </a:rPr>
              <a:t>coordination. </a:t>
            </a:r>
            <a:endParaRPr lang="en-US" sz="2000" dirty="0">
              <a:latin typeface="Arial" pitchFamily="34" charset="0"/>
              <a:cs typeface="Arial" pitchFamily="34" charset="0"/>
            </a:endParaRPr>
          </a:p>
          <a:p>
            <a:pPr algn="just" eaLnBrk="0" fontAlgn="base" hangingPunct="0">
              <a:lnSpc>
                <a:spcPct val="200000"/>
              </a:lnSpc>
              <a:spcBef>
                <a:spcPct val="0"/>
              </a:spcBef>
              <a:spcAft>
                <a:spcPct val="0"/>
              </a:spcAft>
            </a:pPr>
            <a:endParaRPr lang="en-US" sz="2000" dirty="0">
              <a:solidFill>
                <a:srgbClr val="0000FF"/>
              </a:solidFill>
              <a:latin typeface="Arial" pitchFamily="34" charset="0"/>
              <a:cs typeface="Arial" pitchFamily="34" charset="0"/>
            </a:endParaRPr>
          </a:p>
        </p:txBody>
      </p:sp>
      <p:pic>
        <p:nvPicPr>
          <p:cNvPr id="62465" name="Picture 10" descr="https://chem.libretexts.org/@api/deki/files/114106/150px-Beryllocene_conformation.svg.png?revision=1&amp;size=bestfit&amp;width=150&amp;height=136"/>
          <p:cNvPicPr>
            <a:picLocks noChangeAspect="1" noChangeArrowheads="1"/>
          </p:cNvPicPr>
          <p:nvPr/>
        </p:nvPicPr>
        <p:blipFill>
          <a:blip r:embed="rId2" cstate="print"/>
          <a:srcRect/>
          <a:stretch>
            <a:fillRect/>
          </a:stretch>
        </p:blipFill>
        <p:spPr bwMode="auto">
          <a:xfrm>
            <a:off x="3651876" y="3860036"/>
            <a:ext cx="2133600" cy="1934464"/>
          </a:xfrm>
          <a:prstGeom prst="rect">
            <a:avLst/>
          </a:prstGeom>
          <a:noFill/>
        </p:spPr>
      </p:pic>
      <p:sp>
        <p:nvSpPr>
          <p:cNvPr id="62467" name="Rectangle 3"/>
          <p:cNvSpPr>
            <a:spLocks noChangeArrowheads="1"/>
          </p:cNvSpPr>
          <p:nvPr/>
        </p:nvSpPr>
        <p:spPr bwMode="auto">
          <a:xfrm>
            <a:off x="2" y="1613972"/>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t>4</a:t>
            </a:fld>
            <a:endParaRPr lang="en-US"/>
          </a:p>
        </p:txBody>
      </p:sp>
      <p:sp>
        <p:nvSpPr>
          <p:cNvPr id="3" name="Rectangle 2"/>
          <p:cNvSpPr/>
          <p:nvPr/>
        </p:nvSpPr>
        <p:spPr>
          <a:xfrm>
            <a:off x="3606833" y="354830"/>
            <a:ext cx="2223686" cy="523220"/>
          </a:xfrm>
          <a:prstGeom prst="rect">
            <a:avLst/>
          </a:prstGeom>
        </p:spPr>
        <p:txBody>
          <a:bodyPr wrap="none">
            <a:spAutoFit/>
          </a:bodyPr>
          <a:lstStyle/>
          <a:p>
            <a:r>
              <a:rPr lang="en-US" sz="2800" b="1" dirty="0" err="1">
                <a:solidFill>
                  <a:srgbClr val="FF0000"/>
                </a:solidFill>
                <a:latin typeface="Arial" panose="020B0604020202020204" pitchFamily="34" charset="0"/>
                <a:cs typeface="Arial" panose="020B0604020202020204" pitchFamily="34" charset="0"/>
              </a:rPr>
              <a:t>Beryllocene</a:t>
            </a:r>
            <a:endParaRPr lang="en-US" sz="2800" b="1" i="0" dirty="0">
              <a:solidFill>
                <a:srgbClr val="FF0000"/>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7750DC-A56E-ED44-B9B8-955C89E4EA36}"/>
              </a:ext>
            </a:extLst>
          </p:cNvPr>
          <p:cNvSpPr txBox="1"/>
          <p:nvPr/>
        </p:nvSpPr>
        <p:spPr>
          <a:xfrm>
            <a:off x="400335" y="878050"/>
            <a:ext cx="3206498" cy="400110"/>
          </a:xfrm>
          <a:prstGeom prst="rect">
            <a:avLst/>
          </a:prstGeom>
          <a:noFill/>
        </p:spPr>
        <p:txBody>
          <a:bodyPr wrap="square">
            <a:spAutoFit/>
          </a:bodyPr>
          <a:lstStyle/>
          <a:p>
            <a:r>
              <a:rPr lang="en-US" sz="2000" b="1" dirty="0">
                <a:solidFill>
                  <a:schemeClr val="accent5"/>
                </a:solidFill>
                <a:latin typeface="Arial" panose="020B0604020202020204" pitchFamily="34" charset="0"/>
                <a:ea typeface="Times New Roman" pitchFamily="18" charset="0"/>
                <a:cs typeface="Times New Roman" pitchFamily="18" charset="0"/>
              </a:rPr>
              <a:t>Metathesis reaction </a:t>
            </a:r>
            <a:endParaRPr lang="en-US" sz="2000" dirty="0">
              <a:solidFill>
                <a:schemeClr val="accent5"/>
              </a:solidFill>
            </a:endParaRPr>
          </a:p>
        </p:txBody>
      </p:sp>
    </p:spTree>
    <p:extLst>
      <p:ext uri="{BB962C8B-B14F-4D97-AF65-F5344CB8AC3E}">
        <p14:creationId xmlns:p14="http://schemas.microsoft.com/office/powerpoint/2010/main" val="1119043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329184" y="292643"/>
            <a:ext cx="8433816" cy="56015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ts val="1200"/>
              </a:spcAft>
            </a:pPr>
            <a:r>
              <a:rPr lang="en-US" sz="2400" b="1" dirty="0">
                <a:solidFill>
                  <a:srgbClr val="FF0000"/>
                </a:solidFill>
                <a:latin typeface="Arial" panose="020B0604020202020204" pitchFamily="34" charset="0"/>
                <a:ea typeface="Times New Roman" pitchFamily="18" charset="0"/>
                <a:cs typeface="Times New Roman" pitchFamily="18" charset="0"/>
              </a:rPr>
              <a:t>Organometallics Compounds of Magnesium</a:t>
            </a:r>
          </a:p>
          <a:p>
            <a:pPr algn="ctr" fontAlgn="base">
              <a:spcBef>
                <a:spcPct val="0"/>
              </a:spcBef>
              <a:spcAft>
                <a:spcPts val="1200"/>
              </a:spcAft>
            </a:pPr>
            <a:r>
              <a:rPr lang="en-US" sz="2400" b="1" dirty="0">
                <a:solidFill>
                  <a:srgbClr val="FF0000"/>
                </a:solidFill>
                <a:latin typeface="Arial" panose="020B0604020202020204" pitchFamily="34" charset="0"/>
                <a:ea typeface="Times New Roman" pitchFamily="18" charset="0"/>
                <a:cs typeface="Times New Roman" pitchFamily="18" charset="0"/>
              </a:rPr>
              <a:t>(</a:t>
            </a:r>
            <a:r>
              <a:rPr lang="en-US" sz="2400" dirty="0" err="1">
                <a:solidFill>
                  <a:srgbClr val="FF0000"/>
                </a:solidFill>
                <a:latin typeface="Arial" panose="020B0604020202020204" pitchFamily="34" charset="0"/>
                <a:ea typeface="Times New Roman" pitchFamily="18" charset="0"/>
                <a:cs typeface="Times New Roman" pitchFamily="18" charset="0"/>
              </a:rPr>
              <a:t>Organomagnesium</a:t>
            </a:r>
            <a:r>
              <a:rPr lang="en-US" sz="2400" dirty="0">
                <a:solidFill>
                  <a:srgbClr val="FF0000"/>
                </a:solidFill>
                <a:latin typeface="Arial" panose="020B0604020202020204" pitchFamily="34" charset="0"/>
                <a:ea typeface="Times New Roman" pitchFamily="18" charset="0"/>
                <a:cs typeface="Times New Roman" pitchFamily="18" charset="0"/>
              </a:rPr>
              <a:t>)</a:t>
            </a:r>
          </a:p>
          <a:p>
            <a:pPr algn="justLow" fontAlgn="base">
              <a:spcBef>
                <a:spcPct val="0"/>
              </a:spcBef>
              <a:spcAft>
                <a:spcPts val="1200"/>
              </a:spcAft>
            </a:pPr>
            <a:endParaRPr lang="en-US" sz="2000" dirty="0">
              <a:solidFill>
                <a:srgbClr val="FF0000"/>
              </a:solidFill>
              <a:latin typeface="Arial" pitchFamily="34" charset="0"/>
              <a:cs typeface="Arial" pitchFamily="34" charset="0"/>
            </a:endParaRPr>
          </a:p>
          <a:p>
            <a:pPr marL="342900" indent="-342900" algn="justLow" eaLnBrk="0" fontAlgn="base" hangingPunct="0">
              <a:spcBef>
                <a:spcPct val="0"/>
              </a:spcBef>
              <a:spcAft>
                <a:spcPts val="1200"/>
              </a:spcAft>
              <a:buFont typeface="Arial" panose="020B0604020202020204" pitchFamily="34" charset="0"/>
              <a:buChar char="•"/>
            </a:pPr>
            <a:r>
              <a:rPr lang="en-US" sz="2000" dirty="0">
                <a:latin typeface="Arial" panose="020B0604020202020204" pitchFamily="34" charset="0"/>
                <a:ea typeface="Calibri" pitchFamily="34" charset="0"/>
                <a:cs typeface="Times New Roman" pitchFamily="18" charset="0"/>
              </a:rPr>
              <a:t>Alkyl and aryl magnesium halides (Grignard reagents, </a:t>
            </a:r>
            <a:r>
              <a:rPr lang="en-US" sz="2000" b="1" dirty="0" err="1">
                <a:latin typeface="Arial" panose="020B0604020202020204" pitchFamily="34" charset="0"/>
                <a:ea typeface="Calibri" pitchFamily="34" charset="0"/>
                <a:cs typeface="Times New Roman" pitchFamily="18" charset="0"/>
              </a:rPr>
              <a:t>RMgX</a:t>
            </a:r>
            <a:r>
              <a:rPr lang="en-US" sz="2000" dirty="0">
                <a:latin typeface="Arial" panose="020B0604020202020204" pitchFamily="34" charset="0"/>
                <a:ea typeface="Calibri" pitchFamily="34" charset="0"/>
                <a:cs typeface="Times New Roman" pitchFamily="18" charset="0"/>
              </a:rPr>
              <a:t>) are extremely well-known on account of their uses in synthetic chemistry. </a:t>
            </a:r>
          </a:p>
          <a:p>
            <a:pPr marL="342900" indent="-342900" algn="justLow" eaLnBrk="0" fontAlgn="base" hangingPunct="0">
              <a:spcBef>
                <a:spcPct val="0"/>
              </a:spcBef>
              <a:spcAft>
                <a:spcPts val="1200"/>
              </a:spcAft>
              <a:buFont typeface="Arial" panose="020B0604020202020204" pitchFamily="34" charset="0"/>
              <a:buChar char="•"/>
            </a:pPr>
            <a:r>
              <a:rPr lang="en-US" sz="2000" dirty="0">
                <a:latin typeface="Arial" panose="020B0604020202020204" pitchFamily="34" charset="0"/>
                <a:ea typeface="Calibri" pitchFamily="34" charset="0"/>
                <a:cs typeface="Times New Roman" pitchFamily="18" charset="0"/>
              </a:rPr>
              <a:t>The general procedure for their preparation was discovered by Victor Grignard in 1900 and involved the direct reaction of magnesium with </a:t>
            </a:r>
            <a:r>
              <a:rPr lang="en-US" sz="2000" dirty="0" err="1">
                <a:latin typeface="Arial" panose="020B0604020202020204" pitchFamily="34" charset="0"/>
                <a:ea typeface="Calibri" pitchFamily="34" charset="0"/>
                <a:cs typeface="Times New Roman" pitchFamily="18" charset="0"/>
              </a:rPr>
              <a:t>organohalides</a:t>
            </a:r>
            <a:r>
              <a:rPr lang="en-US" sz="2000" dirty="0">
                <a:latin typeface="Arial" panose="020B0604020202020204" pitchFamily="34" charset="0"/>
                <a:ea typeface="Calibri" pitchFamily="34" charset="0"/>
                <a:cs typeface="Times New Roman" pitchFamily="18" charset="0"/>
              </a:rPr>
              <a:t>.</a:t>
            </a:r>
            <a:endParaRPr lang="en-US" sz="2000" dirty="0">
              <a:solidFill>
                <a:srgbClr val="0000FF"/>
              </a:solidFill>
              <a:latin typeface="Arial" pitchFamily="34" charset="0"/>
              <a:cs typeface="Arial" pitchFamily="34" charset="0"/>
            </a:endParaRPr>
          </a:p>
          <a:p>
            <a:pPr lvl="6" eaLnBrk="0" fontAlgn="base" hangingPunct="0">
              <a:spcBef>
                <a:spcPct val="0"/>
              </a:spcBef>
              <a:spcAft>
                <a:spcPts val="1200"/>
              </a:spcAft>
            </a:pPr>
            <a:r>
              <a:rPr lang="en-US" sz="2000" dirty="0">
                <a:solidFill>
                  <a:srgbClr val="FF0000"/>
                </a:solidFill>
                <a:latin typeface="Arial" panose="020B0604020202020204" pitchFamily="34" charset="0"/>
                <a:ea typeface="Calibri" pitchFamily="34" charset="0"/>
                <a:cs typeface="Times New Roman" pitchFamily="18" charset="0"/>
              </a:rPr>
              <a:t>R−X + Mg </a:t>
            </a:r>
            <a:r>
              <a:rPr lang="en-US" sz="2000" dirty="0">
                <a:solidFill>
                  <a:srgbClr val="FF0000"/>
                </a:solidFill>
                <a:latin typeface="Times New Roman" pitchFamily="18" charset="0"/>
                <a:ea typeface="Calibri" pitchFamily="34" charset="0"/>
                <a:cs typeface="Times New Roman" pitchFamily="18" charset="0"/>
              </a:rPr>
              <a:t>→ </a:t>
            </a:r>
            <a:r>
              <a:rPr lang="en-US" sz="2000" dirty="0">
                <a:solidFill>
                  <a:srgbClr val="FF0000"/>
                </a:solidFill>
                <a:latin typeface="Arial" panose="020B0604020202020204" pitchFamily="34" charset="0"/>
                <a:ea typeface="Calibri" pitchFamily="34" charset="0"/>
                <a:cs typeface="Times New Roman" pitchFamily="18" charset="0"/>
              </a:rPr>
              <a:t>R−Mg−X		(X= Cl, Br, I)</a:t>
            </a:r>
          </a:p>
          <a:p>
            <a:pPr marL="342900" indent="-342900" algn="ctr" eaLnBrk="0" fontAlgn="base" hangingPunct="0">
              <a:spcBef>
                <a:spcPct val="0"/>
              </a:spcBef>
              <a:spcAft>
                <a:spcPts val="1200"/>
              </a:spcAft>
              <a:buFont typeface="Arial" panose="020B0604020202020204" pitchFamily="34" charset="0"/>
              <a:buChar char="•"/>
            </a:pPr>
            <a:endParaRPr lang="en-US" sz="2000" dirty="0">
              <a:solidFill>
                <a:srgbClr val="FF0000"/>
              </a:solidFill>
              <a:latin typeface="Arial" panose="020B0604020202020204" pitchFamily="34" charset="0"/>
              <a:ea typeface="Calibri" pitchFamily="34" charset="0"/>
              <a:cs typeface="Times New Roman" pitchFamily="18" charset="0"/>
            </a:endParaRPr>
          </a:p>
          <a:p>
            <a:pPr marL="342900" indent="-342900" algn="justLow" eaLnBrk="0" fontAlgn="base" hangingPunct="0">
              <a:spcBef>
                <a:spcPct val="0"/>
              </a:spcBef>
              <a:spcAft>
                <a:spcPts val="1200"/>
              </a:spcAft>
              <a:buFont typeface="Arial" panose="020B0604020202020204" pitchFamily="34" charset="0"/>
              <a:buChar char="•"/>
            </a:pPr>
            <a:r>
              <a:rPr lang="en-US" sz="2000" dirty="0">
                <a:latin typeface="Arial" panose="020B0604020202020204" pitchFamily="34" charset="0"/>
                <a:ea typeface="Calibri" pitchFamily="34" charset="0"/>
                <a:cs typeface="Times New Roman" pitchFamily="18" charset="0"/>
              </a:rPr>
              <a:t>When the reaction is performed in diethyl ether or THF and in the absence of air and moisture, the compounds are reasonably stable although they need to be used immediately. Grignard reactions often start slowly. </a:t>
            </a:r>
            <a:endParaRPr lang="en-US" sz="20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t>5</a:t>
            </a:fld>
            <a:endParaRPr lang="en-US"/>
          </a:p>
        </p:txBody>
      </p:sp>
    </p:spTree>
    <p:extLst>
      <p:ext uri="{BB962C8B-B14F-4D97-AF65-F5344CB8AC3E}">
        <p14:creationId xmlns:p14="http://schemas.microsoft.com/office/powerpoint/2010/main" val="390285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182880" y="1074509"/>
            <a:ext cx="873252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ts val="1200"/>
              </a:spcAft>
            </a:pPr>
            <a:r>
              <a:rPr lang="en-US" sz="2000" b="1" dirty="0" err="1">
                <a:solidFill>
                  <a:schemeClr val="accent5"/>
                </a:solidFill>
                <a:latin typeface="Arial" panose="020B0604020202020204" pitchFamily="34" charset="0"/>
                <a:ea typeface="Times New Roman" pitchFamily="18" charset="0"/>
                <a:cs typeface="Times New Roman" pitchFamily="18" charset="0"/>
              </a:rPr>
              <a:t>Transmetallation</a:t>
            </a:r>
            <a:r>
              <a:rPr lang="en-US" sz="2000" b="1" dirty="0">
                <a:latin typeface="Arial" panose="020B0604020202020204" pitchFamily="34" charset="0"/>
                <a:ea typeface="Times New Roman" pitchFamily="18" charset="0"/>
                <a:cs typeface="Times New Roman" pitchFamily="18" charset="0"/>
              </a:rPr>
              <a:t> </a:t>
            </a:r>
            <a:r>
              <a:rPr lang="en-US" sz="2000" dirty="0">
                <a:latin typeface="Arial" panose="020B0604020202020204" pitchFamily="34" charset="0"/>
                <a:ea typeface="Times New Roman" pitchFamily="18" charset="0"/>
                <a:cs typeface="Times New Roman" pitchFamily="18" charset="0"/>
              </a:rPr>
              <a:t>is useful means of preparing pure Grignard reagents</a:t>
            </a:r>
            <a:endParaRPr lang="en-US" sz="2000" dirty="0">
              <a:latin typeface="Arial" pitchFamily="34" charset="0"/>
              <a:ea typeface="Times New Roman" pitchFamily="18" charset="0"/>
              <a:cs typeface="Arial" pitchFamily="34" charset="0"/>
            </a:endParaRPr>
          </a:p>
          <a:p>
            <a:pPr algn="ctr" eaLnBrk="0" fontAlgn="base" hangingPunct="0">
              <a:spcBef>
                <a:spcPct val="0"/>
              </a:spcBef>
              <a:spcAft>
                <a:spcPts val="1200"/>
              </a:spcAft>
            </a:pPr>
            <a:endParaRPr lang="en-US" sz="2000" dirty="0">
              <a:solidFill>
                <a:srgbClr val="FF0000"/>
              </a:solidFill>
              <a:latin typeface="Arial" panose="020B0604020202020204" pitchFamily="34" charset="0"/>
              <a:ea typeface="Times New Roman" pitchFamily="18" charset="0"/>
              <a:cs typeface="Times New Roman" pitchFamily="18" charset="0"/>
            </a:endParaRPr>
          </a:p>
          <a:p>
            <a:pPr algn="ctr" eaLnBrk="0" fontAlgn="base" hangingPunct="0">
              <a:spcBef>
                <a:spcPct val="0"/>
              </a:spcBef>
              <a:spcAft>
                <a:spcPts val="1200"/>
              </a:spcAft>
            </a:pPr>
            <a:r>
              <a:rPr lang="en-US" sz="2000" dirty="0">
                <a:solidFill>
                  <a:srgbClr val="FF0000"/>
                </a:solidFill>
                <a:latin typeface="Arial" panose="020B0604020202020204" pitchFamily="34" charset="0"/>
                <a:ea typeface="Times New Roman" pitchFamily="18" charset="0"/>
                <a:cs typeface="Times New Roman" pitchFamily="18" charset="0"/>
              </a:rPr>
              <a:t>Mg + </a:t>
            </a:r>
            <a:r>
              <a:rPr lang="en-US" sz="2000" dirty="0" err="1">
                <a:solidFill>
                  <a:srgbClr val="FF0000"/>
                </a:solidFill>
                <a:latin typeface="Arial" panose="020B0604020202020204" pitchFamily="34" charset="0"/>
                <a:ea typeface="Times New Roman" pitchFamily="18" charset="0"/>
                <a:cs typeface="Times New Roman" pitchFamily="18" charset="0"/>
              </a:rPr>
              <a:t>RHgBr</a:t>
            </a:r>
            <a:r>
              <a:rPr lang="en-US" sz="2000" dirty="0">
                <a:solidFill>
                  <a:srgbClr val="FF0000"/>
                </a:solidFill>
                <a:latin typeface="Arial" panose="020B0604020202020204" pitchFamily="34" charset="0"/>
                <a:ea typeface="Times New Roman" pitchFamily="18" charset="0"/>
                <a:cs typeface="Times New Roman" pitchFamily="18" charset="0"/>
              </a:rPr>
              <a:t> </a:t>
            </a:r>
            <a:r>
              <a:rPr lang="en-US" sz="2000" dirty="0">
                <a:solidFill>
                  <a:srgbClr val="FF0000"/>
                </a:solidFill>
                <a:latin typeface="Calibri" pitchFamily="34" charset="0"/>
                <a:ea typeface="Times New Roman" pitchFamily="18" charset="0"/>
                <a:cs typeface="Cambria Math" pitchFamily="18" charset="0"/>
              </a:rPr>
              <a:t>⟶ </a:t>
            </a:r>
            <a:r>
              <a:rPr lang="en-US" sz="2000" dirty="0">
                <a:solidFill>
                  <a:srgbClr val="FF0000"/>
                </a:solidFill>
                <a:latin typeface="Arial" panose="020B0604020202020204" pitchFamily="34" charset="0"/>
                <a:ea typeface="Times New Roman" pitchFamily="18" charset="0"/>
                <a:cs typeface="Times New Roman" pitchFamily="18" charset="0"/>
              </a:rPr>
              <a:t>Hg + </a:t>
            </a:r>
            <a:r>
              <a:rPr lang="en-US" sz="2000" dirty="0" err="1">
                <a:solidFill>
                  <a:srgbClr val="FF0000"/>
                </a:solidFill>
                <a:latin typeface="Arial" panose="020B0604020202020204" pitchFamily="34" charset="0"/>
                <a:ea typeface="Times New Roman" pitchFamily="18" charset="0"/>
                <a:cs typeface="Times New Roman" pitchFamily="18" charset="0"/>
              </a:rPr>
              <a:t>RMgBr</a:t>
            </a:r>
            <a:endParaRPr lang="en-US" sz="2000" dirty="0">
              <a:solidFill>
                <a:srgbClr val="FF0000"/>
              </a:solidFill>
              <a:latin typeface="Arial" pitchFamily="34" charset="0"/>
              <a:ea typeface="Times New Roman" pitchFamily="18" charset="0"/>
              <a:cs typeface="Arial" pitchFamily="34" charset="0"/>
            </a:endParaRPr>
          </a:p>
          <a:p>
            <a:pPr algn="ctr" eaLnBrk="0" fontAlgn="base" hangingPunct="0">
              <a:spcBef>
                <a:spcPct val="0"/>
              </a:spcBef>
              <a:spcAft>
                <a:spcPts val="1200"/>
              </a:spcAft>
            </a:pPr>
            <a:r>
              <a:rPr lang="en-US" sz="2000" dirty="0">
                <a:solidFill>
                  <a:srgbClr val="FF0000"/>
                </a:solidFill>
                <a:latin typeface="Arial" panose="020B0604020202020204" pitchFamily="34" charset="0"/>
                <a:ea typeface="Times New Roman" pitchFamily="18" charset="0"/>
                <a:cs typeface="Times New Roman" pitchFamily="18" charset="0"/>
              </a:rPr>
              <a:t>Mg + R</a:t>
            </a:r>
            <a:r>
              <a:rPr lang="en-US" sz="2000" baseline="-30000" dirty="0">
                <a:solidFill>
                  <a:srgbClr val="FF0000"/>
                </a:solidFill>
                <a:latin typeface="Arial" panose="020B0604020202020204" pitchFamily="34" charset="0"/>
                <a:ea typeface="Times New Roman" pitchFamily="18" charset="0"/>
                <a:cs typeface="Times New Roman" pitchFamily="18" charset="0"/>
              </a:rPr>
              <a:t>2</a:t>
            </a:r>
            <a:r>
              <a:rPr lang="en-US" sz="2000" dirty="0">
                <a:solidFill>
                  <a:srgbClr val="FF0000"/>
                </a:solidFill>
                <a:latin typeface="Arial" panose="020B0604020202020204" pitchFamily="34" charset="0"/>
                <a:ea typeface="Times New Roman" pitchFamily="18" charset="0"/>
                <a:cs typeface="Times New Roman" pitchFamily="18" charset="0"/>
              </a:rPr>
              <a:t>Hg </a:t>
            </a:r>
            <a:r>
              <a:rPr lang="en-US" sz="2000" dirty="0">
                <a:solidFill>
                  <a:srgbClr val="FF0000"/>
                </a:solidFill>
                <a:latin typeface="Calibri" pitchFamily="34" charset="0"/>
                <a:ea typeface="Times New Roman" pitchFamily="18" charset="0"/>
                <a:cs typeface="Cambria Math" pitchFamily="18" charset="0"/>
              </a:rPr>
              <a:t>⟶</a:t>
            </a:r>
            <a:r>
              <a:rPr lang="en-US" sz="2000" dirty="0">
                <a:solidFill>
                  <a:srgbClr val="FF0000"/>
                </a:solidFill>
                <a:latin typeface="Times New Roman" pitchFamily="18" charset="0"/>
                <a:ea typeface="Times New Roman" pitchFamily="18" charset="0"/>
                <a:cs typeface="Times New Roman" pitchFamily="18" charset="0"/>
              </a:rPr>
              <a:t> </a:t>
            </a:r>
            <a:r>
              <a:rPr lang="en-US" sz="2000" dirty="0">
                <a:solidFill>
                  <a:srgbClr val="FF0000"/>
                </a:solidFill>
                <a:latin typeface="Arial" panose="020B0604020202020204" pitchFamily="34" charset="0"/>
                <a:ea typeface="Times New Roman" pitchFamily="18" charset="0"/>
                <a:cs typeface="Times New Roman" pitchFamily="18" charset="0"/>
              </a:rPr>
              <a:t>Hg + R</a:t>
            </a:r>
            <a:r>
              <a:rPr lang="en-US" sz="2000" baseline="-30000" dirty="0">
                <a:solidFill>
                  <a:srgbClr val="FF0000"/>
                </a:solidFill>
                <a:latin typeface="Arial" panose="020B0604020202020204" pitchFamily="34" charset="0"/>
                <a:ea typeface="Times New Roman" pitchFamily="18" charset="0"/>
                <a:cs typeface="Times New Roman" pitchFamily="18" charset="0"/>
              </a:rPr>
              <a:t>2</a:t>
            </a:r>
            <a:r>
              <a:rPr lang="en-US" sz="2000" dirty="0">
                <a:solidFill>
                  <a:srgbClr val="FF0000"/>
                </a:solidFill>
                <a:latin typeface="Arial" panose="020B0604020202020204" pitchFamily="34" charset="0"/>
                <a:ea typeface="Times New Roman" pitchFamily="18" charset="0"/>
                <a:cs typeface="Times New Roman" pitchFamily="18" charset="0"/>
              </a:rPr>
              <a:t>Mg</a:t>
            </a:r>
          </a:p>
          <a:p>
            <a:pPr marL="342900" indent="-342900" algn="justLow" eaLnBrk="0" fontAlgn="base" hangingPunct="0">
              <a:spcBef>
                <a:spcPct val="0"/>
              </a:spcBef>
              <a:spcAft>
                <a:spcPts val="1200"/>
              </a:spcAft>
              <a:buFont typeface="Arial" panose="020B0604020202020204" pitchFamily="34" charset="0"/>
              <a:buChar char="•"/>
            </a:pPr>
            <a:endParaRPr lang="en-US" sz="2000" dirty="0">
              <a:solidFill>
                <a:srgbClr val="FF0000"/>
              </a:solidFill>
              <a:latin typeface="Arial" pitchFamily="34" charset="0"/>
              <a:ea typeface="Times New Roman" pitchFamily="18" charset="0"/>
              <a:cs typeface="Arial" pitchFamily="34" charset="0"/>
            </a:endParaRPr>
          </a:p>
          <a:p>
            <a:pPr marL="342900" indent="-342900" eaLnBrk="0" fontAlgn="base" hangingPunct="0">
              <a:spcBef>
                <a:spcPct val="0"/>
              </a:spcBef>
              <a:spcAft>
                <a:spcPts val="1200"/>
              </a:spcAft>
              <a:buFont typeface="Arial" panose="020B0604020202020204" pitchFamily="34" charset="0"/>
              <a:buChar char="•"/>
            </a:pPr>
            <a:r>
              <a:rPr lang="en-US" sz="2000" dirty="0">
                <a:latin typeface="Arial" panose="020B0604020202020204" pitchFamily="34" charset="0"/>
                <a:ea typeface="Times New Roman" pitchFamily="18" charset="0"/>
                <a:cs typeface="Times New Roman" pitchFamily="18" charset="0"/>
              </a:rPr>
              <a:t>Two-coordination at Mg in R</a:t>
            </a:r>
            <a:r>
              <a:rPr lang="en-US" sz="2000" baseline="-30000" dirty="0">
                <a:latin typeface="Arial" panose="020B0604020202020204" pitchFamily="34" charset="0"/>
                <a:ea typeface="Times New Roman" pitchFamily="18" charset="0"/>
                <a:cs typeface="Times New Roman" pitchFamily="18" charset="0"/>
              </a:rPr>
              <a:t>2</a:t>
            </a:r>
            <a:r>
              <a:rPr lang="en-US" sz="2000" dirty="0">
                <a:latin typeface="Arial" panose="020B0604020202020204" pitchFamily="34" charset="0"/>
                <a:ea typeface="Times New Roman" pitchFamily="18" charset="0"/>
                <a:cs typeface="Times New Roman" pitchFamily="18" charset="0"/>
              </a:rPr>
              <a:t>Mg is observed only when the R groups are sufficiently bulky,  e.g. Mg{C(SiMe</a:t>
            </a:r>
            <a:r>
              <a:rPr lang="en-US" sz="2000" baseline="-30000" dirty="0">
                <a:latin typeface="Arial" panose="020B0604020202020204" pitchFamily="34" charset="0"/>
                <a:ea typeface="Times New Roman" pitchFamily="18" charset="0"/>
                <a:cs typeface="Times New Roman" pitchFamily="18" charset="0"/>
              </a:rPr>
              <a:t>3</a:t>
            </a:r>
            <a:r>
              <a:rPr lang="en-US" sz="2000" dirty="0">
                <a:latin typeface="Arial" panose="020B0604020202020204" pitchFamily="34" charset="0"/>
                <a:ea typeface="Times New Roman" pitchFamily="18" charset="0"/>
                <a:cs typeface="Times New Roman" pitchFamily="18" charset="0"/>
              </a:rPr>
              <a:t>)</a:t>
            </a:r>
            <a:r>
              <a:rPr lang="en-US" sz="2000" baseline="-30000" dirty="0">
                <a:latin typeface="Arial" panose="020B0604020202020204" pitchFamily="34" charset="0"/>
                <a:ea typeface="Times New Roman" pitchFamily="18" charset="0"/>
                <a:cs typeface="Times New Roman" pitchFamily="18" charset="0"/>
              </a:rPr>
              <a:t>3</a:t>
            </a:r>
            <a:r>
              <a:rPr lang="en-US" sz="2000" dirty="0">
                <a:latin typeface="Arial" panose="020B0604020202020204" pitchFamily="34" charset="0"/>
                <a:ea typeface="Times New Roman" pitchFamily="18" charset="0"/>
                <a:cs typeface="Times New Roman" pitchFamily="18" charset="0"/>
              </a:rPr>
              <a:t>}</a:t>
            </a:r>
            <a:r>
              <a:rPr lang="en-US" sz="2000" baseline="-30000" dirty="0">
                <a:latin typeface="Arial" panose="020B0604020202020204" pitchFamily="34" charset="0"/>
                <a:ea typeface="Times New Roman" pitchFamily="18" charset="0"/>
                <a:cs typeface="Times New Roman" pitchFamily="18" charset="0"/>
              </a:rPr>
              <a:t>2</a:t>
            </a:r>
            <a:r>
              <a:rPr lang="en-US" sz="2000" dirty="0">
                <a:latin typeface="Arial" panose="020B0604020202020204" pitchFamily="34" charset="0"/>
                <a:ea typeface="Times New Roman" pitchFamily="18" charset="0"/>
                <a:cs typeface="Times New Roman" pitchFamily="18" charset="0"/>
              </a:rPr>
              <a:t>. </a:t>
            </a:r>
          </a:p>
          <a:p>
            <a:pPr marL="342900" indent="-342900" eaLnBrk="0" fontAlgn="base" hangingPunct="0">
              <a:spcBef>
                <a:spcPct val="0"/>
              </a:spcBef>
              <a:spcAft>
                <a:spcPts val="1200"/>
              </a:spcAft>
              <a:buFont typeface="Arial" panose="020B0604020202020204" pitchFamily="34" charset="0"/>
              <a:buChar char="•"/>
            </a:pPr>
            <a:r>
              <a:rPr lang="en-US" sz="2000" dirty="0" err="1">
                <a:latin typeface="Arial" panose="020B0604020202020204" pitchFamily="34" charset="0"/>
                <a:ea typeface="Times New Roman" pitchFamily="18" charset="0"/>
                <a:cs typeface="Times New Roman" pitchFamily="18" charset="0"/>
              </a:rPr>
              <a:t>RMgXRMgX</a:t>
            </a:r>
            <a:r>
              <a:rPr lang="en-US" sz="2000" dirty="0">
                <a:latin typeface="Arial" panose="020B0604020202020204" pitchFamily="34" charset="0"/>
                <a:ea typeface="Times New Roman" pitchFamily="18" charset="0"/>
                <a:cs typeface="Times New Roman" pitchFamily="18" charset="0"/>
              </a:rPr>
              <a:t> are generally solvated and </a:t>
            </a:r>
            <a:r>
              <a:rPr lang="en-US" sz="2000" dirty="0" err="1">
                <a:latin typeface="Arial" panose="020B0604020202020204" pitchFamily="34" charset="0"/>
                <a:ea typeface="Times New Roman" pitchFamily="18" charset="0"/>
                <a:cs typeface="Times New Roman" pitchFamily="18" charset="0"/>
              </a:rPr>
              <a:t>MgMg</a:t>
            </a:r>
            <a:r>
              <a:rPr lang="en-US" sz="2000" dirty="0">
                <a:latin typeface="Arial" panose="020B0604020202020204" pitchFamily="34" charset="0"/>
                <a:ea typeface="Times New Roman" pitchFamily="18" charset="0"/>
                <a:cs typeface="Times New Roman" pitchFamily="18" charset="0"/>
              </a:rPr>
              <a:t> center is typically tetrahedral (e.g. EtMgBr.2Et</a:t>
            </a:r>
            <a:r>
              <a:rPr lang="en-US" sz="2000" baseline="-30000" dirty="0">
                <a:latin typeface="Arial" panose="020B0604020202020204" pitchFamily="34" charset="0"/>
                <a:ea typeface="Times New Roman" pitchFamily="18" charset="0"/>
                <a:cs typeface="Times New Roman" pitchFamily="18" charset="0"/>
              </a:rPr>
              <a:t>2</a:t>
            </a:r>
            <a:r>
              <a:rPr lang="en-US" sz="2000" dirty="0">
                <a:latin typeface="Arial" panose="020B0604020202020204" pitchFamily="34" charset="0"/>
                <a:ea typeface="Times New Roman" pitchFamily="18" charset="0"/>
                <a:cs typeface="Times New Roman" pitchFamily="18" charset="0"/>
              </a:rPr>
              <a:t>O; PhMgBr.2Et</a:t>
            </a:r>
            <a:r>
              <a:rPr lang="en-US" sz="2000" baseline="-30000" dirty="0">
                <a:latin typeface="Arial" panose="020B0604020202020204" pitchFamily="34" charset="0"/>
                <a:ea typeface="Times New Roman" pitchFamily="18" charset="0"/>
                <a:cs typeface="Times New Roman" pitchFamily="18" charset="0"/>
              </a:rPr>
              <a:t>2</a:t>
            </a:r>
            <a:r>
              <a:rPr lang="en-US" sz="2000" dirty="0">
                <a:latin typeface="Arial" panose="020B0604020202020204" pitchFamily="34" charset="0"/>
                <a:ea typeface="Times New Roman" pitchFamily="18" charset="0"/>
                <a:cs typeface="Times New Roman" pitchFamily="18" charset="0"/>
              </a:rPr>
              <a:t>O)</a:t>
            </a:r>
          </a:p>
          <a:p>
            <a:pPr marL="342900" indent="-342900" eaLnBrk="0" fontAlgn="base" hangingPunct="0">
              <a:spcBef>
                <a:spcPct val="0"/>
              </a:spcBef>
              <a:spcAft>
                <a:spcPts val="1200"/>
              </a:spcAft>
              <a:buFont typeface="Arial" panose="020B0604020202020204" pitchFamily="34" charset="0"/>
              <a:buChar char="•"/>
            </a:pPr>
            <a:r>
              <a:rPr lang="en-US" sz="2000" dirty="0">
                <a:latin typeface="Arial" panose="020B0604020202020204" pitchFamily="34" charset="0"/>
                <a:ea typeface="Times New Roman" pitchFamily="18" charset="0"/>
                <a:cs typeface="Times New Roman" pitchFamily="18" charset="0"/>
              </a:rPr>
              <a:t>Cp</a:t>
            </a:r>
            <a:r>
              <a:rPr lang="en-US" sz="2000" baseline="-30000" dirty="0">
                <a:latin typeface="Arial" panose="020B0604020202020204" pitchFamily="34" charset="0"/>
                <a:ea typeface="Times New Roman" pitchFamily="18" charset="0"/>
                <a:cs typeface="Times New Roman" pitchFamily="18" charset="0"/>
              </a:rPr>
              <a:t>2</a:t>
            </a:r>
            <a:r>
              <a:rPr lang="en-US" sz="2000" dirty="0">
                <a:latin typeface="Arial" panose="020B0604020202020204" pitchFamily="34" charset="0"/>
                <a:ea typeface="Times New Roman" pitchFamily="18" charset="0"/>
                <a:cs typeface="Times New Roman" pitchFamily="18" charset="0"/>
              </a:rPr>
              <a:t>Mg has a staggered sandwich structure.</a:t>
            </a:r>
          </a:p>
          <a:p>
            <a:pPr marL="342900" indent="-342900" algn="justLow" eaLnBrk="0" fontAlgn="base" hangingPunct="0">
              <a:spcBef>
                <a:spcPct val="0"/>
              </a:spcBef>
              <a:spcAft>
                <a:spcPts val="1200"/>
              </a:spcAft>
              <a:buFont typeface="Arial" panose="020B0604020202020204" pitchFamily="34" charset="0"/>
              <a:buChar char="•"/>
            </a:pPr>
            <a:endParaRPr lang="en-US" sz="20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t>6</a:t>
            </a:fld>
            <a:endParaRPr lang="en-US" dirty="0"/>
          </a:p>
        </p:txBody>
      </p:sp>
      <p:sp>
        <p:nvSpPr>
          <p:cNvPr id="6" name="TextBox 5">
            <a:extLst>
              <a:ext uri="{FF2B5EF4-FFF2-40B4-BE49-F238E27FC236}">
                <a16:creationId xmlns:a16="http://schemas.microsoft.com/office/drawing/2014/main" id="{F12BCECF-96AD-1340-B58C-3DE4A8E5F9B5}"/>
              </a:ext>
            </a:extLst>
          </p:cNvPr>
          <p:cNvSpPr txBox="1"/>
          <p:nvPr/>
        </p:nvSpPr>
        <p:spPr>
          <a:xfrm>
            <a:off x="182880" y="580013"/>
            <a:ext cx="4403311"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Synthesis and structure</a:t>
            </a:r>
          </a:p>
        </p:txBody>
      </p:sp>
    </p:spTree>
    <p:extLst>
      <p:ext uri="{BB962C8B-B14F-4D97-AF65-F5344CB8AC3E}">
        <p14:creationId xmlns:p14="http://schemas.microsoft.com/office/powerpoint/2010/main" val="252696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13433" descr="File:/C:\Users\Joy\AppData\Local\Temp\msohtmlclip1\01\clip_image018.png"/>
          <p:cNvPicPr>
            <a:picLocks noChangeAspect="1" noChangeArrowheads="1"/>
          </p:cNvPicPr>
          <p:nvPr/>
        </p:nvPicPr>
        <p:blipFill>
          <a:blip r:embed="rId2" cstate="print"/>
          <a:srcRect/>
          <a:stretch>
            <a:fillRect/>
          </a:stretch>
        </p:blipFill>
        <p:spPr bwMode="auto">
          <a:xfrm>
            <a:off x="3048002" y="1981200"/>
            <a:ext cx="3267075" cy="800100"/>
          </a:xfrm>
          <a:prstGeom prst="rect">
            <a:avLst/>
          </a:prstGeom>
          <a:noFill/>
        </p:spPr>
      </p:pic>
      <p:pic>
        <p:nvPicPr>
          <p:cNvPr id="59394" name="Picture 13434" descr="File:/C:\Users\Joy\AppData\Local\Temp\msohtmlclip1\01\clip_image020.png"/>
          <p:cNvPicPr>
            <a:picLocks noChangeAspect="1" noChangeArrowheads="1"/>
          </p:cNvPicPr>
          <p:nvPr/>
        </p:nvPicPr>
        <p:blipFill>
          <a:blip r:embed="rId3" cstate="print"/>
          <a:srcRect/>
          <a:stretch>
            <a:fillRect/>
          </a:stretch>
        </p:blipFill>
        <p:spPr bwMode="auto">
          <a:xfrm>
            <a:off x="3124202" y="3581402"/>
            <a:ext cx="3267075" cy="1114425"/>
          </a:xfrm>
          <a:prstGeom prst="rect">
            <a:avLst/>
          </a:prstGeom>
          <a:noFill/>
        </p:spPr>
      </p:pic>
      <p:pic>
        <p:nvPicPr>
          <p:cNvPr id="59393" name="Picture 13435" descr="11.jpg"/>
          <p:cNvPicPr>
            <a:picLocks noChangeAspect="1" noChangeArrowheads="1"/>
          </p:cNvPicPr>
          <p:nvPr/>
        </p:nvPicPr>
        <p:blipFill>
          <a:blip r:embed="rId4" cstate="print"/>
          <a:srcRect/>
          <a:stretch>
            <a:fillRect/>
          </a:stretch>
        </p:blipFill>
        <p:spPr bwMode="auto">
          <a:xfrm>
            <a:off x="3276602" y="5257802"/>
            <a:ext cx="3248025" cy="1114425"/>
          </a:xfrm>
          <a:prstGeom prst="rect">
            <a:avLst/>
          </a:prstGeom>
          <a:noFill/>
        </p:spPr>
      </p:pic>
      <p:sp>
        <p:nvSpPr>
          <p:cNvPr id="59396" name="Rectangle 4"/>
          <p:cNvSpPr>
            <a:spLocks noChangeArrowheads="1"/>
          </p:cNvSpPr>
          <p:nvPr/>
        </p:nvSpPr>
        <p:spPr bwMode="auto">
          <a:xfrm>
            <a:off x="152400" y="381000"/>
            <a:ext cx="8458200" cy="1754326"/>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algn="ctr" fontAlgn="base">
              <a:spcBef>
                <a:spcPct val="0"/>
              </a:spcBef>
              <a:spcAft>
                <a:spcPct val="0"/>
              </a:spcAft>
            </a:pPr>
            <a:r>
              <a:rPr lang="en-US" b="1" dirty="0">
                <a:solidFill>
                  <a:srgbClr val="FF0000"/>
                </a:solidFill>
                <a:latin typeface="Arial" panose="020B0604020202020204" pitchFamily="34" charset="0"/>
                <a:ea typeface="Times New Roman" pitchFamily="18" charset="0"/>
                <a:cs typeface="Times New Roman" pitchFamily="18" charset="0"/>
              </a:rPr>
              <a:t>Reactions of Grignard Reagents</a:t>
            </a:r>
            <a:endParaRPr lang="en-US" b="1" dirty="0">
              <a:solidFill>
                <a:srgbClr val="FF000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en-US" dirty="0">
                <a:latin typeface="Arial" panose="020B0604020202020204" pitchFamily="34" charset="0"/>
                <a:ea typeface="Times New Roman" pitchFamily="18" charset="0"/>
                <a:cs typeface="Arial" pitchFamily="34" charset="0"/>
              </a:rPr>
              <a:t>Because </a:t>
            </a:r>
            <a:r>
              <a:rPr lang="en-US" dirty="0" err="1">
                <a:latin typeface="Arial" panose="020B0604020202020204" pitchFamily="34" charset="0"/>
                <a:ea typeface="Times New Roman" pitchFamily="18" charset="0"/>
                <a:cs typeface="Arial" pitchFamily="34" charset="0"/>
              </a:rPr>
              <a:t>organometallic</a:t>
            </a:r>
            <a:r>
              <a:rPr lang="en-US" dirty="0">
                <a:latin typeface="Arial" panose="020B0604020202020204" pitchFamily="34" charset="0"/>
                <a:ea typeface="Times New Roman" pitchFamily="18" charset="0"/>
                <a:cs typeface="Arial" pitchFamily="34" charset="0"/>
              </a:rPr>
              <a:t> reagents react as their corresponding </a:t>
            </a:r>
            <a:r>
              <a:rPr lang="en-US" dirty="0" err="1">
                <a:latin typeface="Arial" panose="020B0604020202020204" pitchFamily="34" charset="0"/>
                <a:ea typeface="Times New Roman" pitchFamily="18" charset="0"/>
                <a:cs typeface="Arial" pitchFamily="34" charset="0"/>
              </a:rPr>
              <a:t>carbanion</a:t>
            </a:r>
            <a:r>
              <a:rPr lang="en-US" dirty="0">
                <a:latin typeface="Arial" panose="020B0604020202020204" pitchFamily="34" charset="0"/>
                <a:ea typeface="Times New Roman" pitchFamily="18" charset="0"/>
                <a:cs typeface="Arial" pitchFamily="34" charset="0"/>
              </a:rPr>
              <a:t>, they are excellent </a:t>
            </a:r>
            <a:r>
              <a:rPr lang="en-US" dirty="0" err="1">
                <a:latin typeface="Arial" panose="020B0604020202020204" pitchFamily="34" charset="0"/>
                <a:ea typeface="Times New Roman" pitchFamily="18" charset="0"/>
                <a:cs typeface="Arial" pitchFamily="34" charset="0"/>
              </a:rPr>
              <a:t>nucleophiles</a:t>
            </a:r>
            <a:r>
              <a:rPr lang="en-US" dirty="0">
                <a:latin typeface="Arial" panose="020B0604020202020204" pitchFamily="34" charset="0"/>
                <a:ea typeface="Times New Roman" pitchFamily="18" charset="0"/>
                <a:cs typeface="Arial" pitchFamily="34" charset="0"/>
              </a:rPr>
              <a:t>. The basic reaction involves the </a:t>
            </a:r>
            <a:r>
              <a:rPr lang="en-US" dirty="0" err="1">
                <a:latin typeface="Arial" panose="020B0604020202020204" pitchFamily="34" charset="0"/>
                <a:ea typeface="Times New Roman" pitchFamily="18" charset="0"/>
                <a:cs typeface="Arial" pitchFamily="34" charset="0"/>
              </a:rPr>
              <a:t>nucleophilic</a:t>
            </a:r>
            <a:r>
              <a:rPr lang="en-US" dirty="0">
                <a:latin typeface="Arial" panose="020B0604020202020204" pitchFamily="34" charset="0"/>
                <a:ea typeface="Times New Roman" pitchFamily="18" charset="0"/>
                <a:cs typeface="Arial" pitchFamily="34" charset="0"/>
              </a:rPr>
              <a:t> attack of the </a:t>
            </a:r>
            <a:r>
              <a:rPr lang="en-US" dirty="0" err="1">
                <a:latin typeface="Arial" panose="020B0604020202020204" pitchFamily="34" charset="0"/>
                <a:ea typeface="Times New Roman" pitchFamily="18" charset="0"/>
                <a:cs typeface="Arial" pitchFamily="34" charset="0"/>
              </a:rPr>
              <a:t>carbanionic</a:t>
            </a:r>
            <a:r>
              <a:rPr lang="en-US" dirty="0">
                <a:latin typeface="Arial" panose="020B0604020202020204" pitchFamily="34" charset="0"/>
                <a:ea typeface="Times New Roman" pitchFamily="18" charset="0"/>
                <a:cs typeface="Arial" pitchFamily="34" charset="0"/>
              </a:rPr>
              <a:t> carbon in the </a:t>
            </a:r>
            <a:r>
              <a:rPr lang="en-US" dirty="0" err="1">
                <a:latin typeface="Arial" panose="020B0604020202020204" pitchFamily="34" charset="0"/>
                <a:ea typeface="Times New Roman" pitchFamily="18" charset="0"/>
                <a:cs typeface="Arial" pitchFamily="34" charset="0"/>
              </a:rPr>
              <a:t>organometallic</a:t>
            </a:r>
            <a:r>
              <a:rPr lang="en-US" dirty="0">
                <a:latin typeface="Arial" panose="020B0604020202020204" pitchFamily="34" charset="0"/>
                <a:ea typeface="Times New Roman" pitchFamily="18" charset="0"/>
                <a:cs typeface="Arial" pitchFamily="34" charset="0"/>
              </a:rPr>
              <a:t> reagent with the </a:t>
            </a:r>
            <a:r>
              <a:rPr lang="en-US" dirty="0" err="1">
                <a:latin typeface="Arial" panose="020B0604020202020204" pitchFamily="34" charset="0"/>
                <a:ea typeface="Times New Roman" pitchFamily="18" charset="0"/>
                <a:cs typeface="Arial" pitchFamily="34" charset="0"/>
              </a:rPr>
              <a:t>electrophilic</a:t>
            </a:r>
            <a:r>
              <a:rPr lang="en-US" dirty="0">
                <a:latin typeface="Arial" pitchFamily="34" charset="0"/>
                <a:ea typeface="Times New Roman" pitchFamily="18" charset="0"/>
                <a:cs typeface="Arial" pitchFamily="34" charset="0"/>
              </a:rPr>
              <a:t> carbon in the carbonyl to form alcohols. </a:t>
            </a:r>
          </a:p>
          <a:p>
            <a:pPr eaLnBrk="0" fontAlgn="base" hangingPunct="0">
              <a:spcBef>
                <a:spcPct val="0"/>
              </a:spcBef>
              <a:spcAft>
                <a:spcPct val="0"/>
              </a:spcAft>
            </a:pPr>
            <a:endParaRPr lang="en-US" dirty="0">
              <a:solidFill>
                <a:srgbClr val="0000FF"/>
              </a:solidFill>
              <a:latin typeface="Arial" pitchFamily="34" charset="0"/>
              <a:cs typeface="Arial" pitchFamily="34" charset="0"/>
            </a:endParaRPr>
          </a:p>
        </p:txBody>
      </p:sp>
      <p:sp>
        <p:nvSpPr>
          <p:cNvPr id="59397" name="Rectangle 5"/>
          <p:cNvSpPr>
            <a:spLocks noChangeArrowheads="1"/>
          </p:cNvSpPr>
          <p:nvPr/>
        </p:nvSpPr>
        <p:spPr bwMode="auto">
          <a:xfrm>
            <a:off x="228600" y="2743200"/>
            <a:ext cx="7558479"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dirty="0">
                <a:latin typeface="Arial" panose="020B0604020202020204" pitchFamily="34" charset="0"/>
                <a:ea typeface="Times New Roman" pitchFamily="18" charset="0"/>
                <a:cs typeface="Arial" pitchFamily="34" charset="0"/>
              </a:rPr>
              <a:t>Both Grignard and </a:t>
            </a:r>
            <a:r>
              <a:rPr lang="en-US" dirty="0" err="1">
                <a:latin typeface="Arial" panose="020B0604020202020204" pitchFamily="34" charset="0"/>
                <a:ea typeface="Times New Roman" pitchFamily="18" charset="0"/>
                <a:cs typeface="Arial" pitchFamily="34" charset="0"/>
              </a:rPr>
              <a:t>Organolithium</a:t>
            </a:r>
            <a:r>
              <a:rPr lang="en-US" dirty="0">
                <a:latin typeface="Arial" pitchFamily="34" charset="0"/>
                <a:ea typeface="Times New Roman" pitchFamily="18" charset="0"/>
                <a:cs typeface="Arial" pitchFamily="34" charset="0"/>
              </a:rPr>
              <a:t> Reagents will perform these reactions.</a:t>
            </a:r>
          </a:p>
          <a:p>
            <a:pPr eaLnBrk="0" fontAlgn="base" hangingPunct="0">
              <a:spcBef>
                <a:spcPct val="0"/>
              </a:spcBef>
              <a:spcAft>
                <a:spcPct val="0"/>
              </a:spcAft>
            </a:pPr>
            <a:r>
              <a:rPr lang="en-US" dirty="0">
                <a:latin typeface="Arial" pitchFamily="34" charset="0"/>
                <a:ea typeface="Times New Roman" pitchFamily="18" charset="0"/>
                <a:cs typeface="Arial" pitchFamily="34" charset="0"/>
              </a:rPr>
              <a:t>Addition to formaldehyde gives 1° alcohols</a:t>
            </a:r>
          </a:p>
          <a:p>
            <a:pPr eaLnBrk="0" fontAlgn="base" hangingPunct="0">
              <a:spcBef>
                <a:spcPct val="0"/>
              </a:spcBef>
              <a:spcAft>
                <a:spcPct val="0"/>
              </a:spcAft>
            </a:pPr>
            <a:endParaRPr lang="en-US" dirty="0">
              <a:solidFill>
                <a:srgbClr val="0000FF"/>
              </a:solidFill>
              <a:latin typeface="Arial" pitchFamily="34" charset="0"/>
              <a:cs typeface="Arial" pitchFamily="34" charset="0"/>
            </a:endParaRPr>
          </a:p>
        </p:txBody>
      </p:sp>
      <p:sp>
        <p:nvSpPr>
          <p:cNvPr id="59398" name="Rectangle 6"/>
          <p:cNvSpPr>
            <a:spLocks noChangeArrowheads="1"/>
          </p:cNvSpPr>
          <p:nvPr/>
        </p:nvSpPr>
        <p:spPr bwMode="auto">
          <a:xfrm>
            <a:off x="304800" y="4648202"/>
            <a:ext cx="418896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dirty="0">
                <a:latin typeface="Arial" panose="020B0604020202020204" pitchFamily="34" charset="0"/>
                <a:ea typeface="Times New Roman" pitchFamily="18" charset="0"/>
                <a:cs typeface="Arial" pitchFamily="34" charset="0"/>
              </a:rPr>
              <a:t>Addition to </a:t>
            </a:r>
            <a:r>
              <a:rPr lang="en-US" dirty="0" err="1">
                <a:latin typeface="Arial" panose="020B0604020202020204" pitchFamily="34" charset="0"/>
                <a:ea typeface="Times New Roman" pitchFamily="18" charset="0"/>
                <a:cs typeface="Arial" pitchFamily="34" charset="0"/>
              </a:rPr>
              <a:t>aldehydes</a:t>
            </a:r>
            <a:r>
              <a:rPr lang="en-US" dirty="0">
                <a:latin typeface="Arial" pitchFamily="34" charset="0"/>
                <a:ea typeface="Times New Roman" pitchFamily="18" charset="0"/>
                <a:cs typeface="Arial" pitchFamily="34" charset="0"/>
              </a:rPr>
              <a:t> gives 2° alcohols</a:t>
            </a:r>
          </a:p>
          <a:p>
            <a:pPr eaLnBrk="0" fontAlgn="base" hangingPunct="0">
              <a:spcBef>
                <a:spcPct val="0"/>
              </a:spcBef>
              <a:spcAft>
                <a:spcPct val="0"/>
              </a:spcAft>
            </a:pPr>
            <a:endParaRPr lang="en-US" dirty="0">
              <a:solidFill>
                <a:srgbClr val="0000FF"/>
              </a:solidFill>
              <a:latin typeface="Arial" pitchFamily="34" charset="0"/>
              <a:cs typeface="Arial" pitchFamily="34" charset="0"/>
            </a:endParaRPr>
          </a:p>
        </p:txBody>
      </p:sp>
      <p:sp>
        <p:nvSpPr>
          <p:cNvPr id="59399" name="Rectangle 7"/>
          <p:cNvSpPr>
            <a:spLocks noChangeArrowheads="1"/>
          </p:cNvSpPr>
          <p:nvPr/>
        </p:nvSpPr>
        <p:spPr bwMode="auto">
          <a:xfrm>
            <a:off x="2" y="3347522"/>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srgbClr val="0000FF"/>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t>7</a:t>
            </a:fld>
            <a:endParaRPr lang="en-US"/>
          </a:p>
        </p:txBody>
      </p:sp>
    </p:spTree>
    <p:extLst>
      <p:ext uri="{BB962C8B-B14F-4D97-AF65-F5344CB8AC3E}">
        <p14:creationId xmlns:p14="http://schemas.microsoft.com/office/powerpoint/2010/main" val="819709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3436" descr="File:/C:\Users\Joy\AppData\Local\Temp\msohtmlclip1\01\clip_image024.png"/>
          <p:cNvPicPr>
            <a:picLocks noChangeAspect="1" noChangeArrowheads="1"/>
          </p:cNvPicPr>
          <p:nvPr/>
        </p:nvPicPr>
        <p:blipFill>
          <a:blip r:embed="rId2" cstate="print"/>
          <a:srcRect/>
          <a:stretch>
            <a:fillRect/>
          </a:stretch>
        </p:blipFill>
        <p:spPr bwMode="auto">
          <a:xfrm>
            <a:off x="2971802" y="1447800"/>
            <a:ext cx="3114675" cy="1085850"/>
          </a:xfrm>
          <a:prstGeom prst="rect">
            <a:avLst/>
          </a:prstGeom>
          <a:noFill/>
        </p:spPr>
      </p:pic>
      <p:pic>
        <p:nvPicPr>
          <p:cNvPr id="58369" name="Picture 13437" descr="File:/C:\Users\Joy\AppData\Local\Temp\msohtmlclip1\01\clip_image026.png"/>
          <p:cNvPicPr>
            <a:picLocks noChangeAspect="1" noChangeArrowheads="1"/>
          </p:cNvPicPr>
          <p:nvPr/>
        </p:nvPicPr>
        <p:blipFill>
          <a:blip r:embed="rId3" cstate="print"/>
          <a:srcRect/>
          <a:stretch>
            <a:fillRect/>
          </a:stretch>
        </p:blipFill>
        <p:spPr bwMode="auto">
          <a:xfrm>
            <a:off x="1752602" y="3733800"/>
            <a:ext cx="4772025" cy="1695450"/>
          </a:xfrm>
          <a:prstGeom prst="rect">
            <a:avLst/>
          </a:prstGeom>
          <a:noFill/>
        </p:spPr>
      </p:pic>
      <p:sp>
        <p:nvSpPr>
          <p:cNvPr id="58371" name="Rectangle 3"/>
          <p:cNvSpPr>
            <a:spLocks noChangeArrowheads="1"/>
          </p:cNvSpPr>
          <p:nvPr/>
        </p:nvSpPr>
        <p:spPr bwMode="auto">
          <a:xfrm>
            <a:off x="762002" y="762002"/>
            <a:ext cx="397576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dirty="0">
                <a:latin typeface="Arial" panose="020B0604020202020204" pitchFamily="34" charset="0"/>
                <a:ea typeface="Times New Roman" pitchFamily="18" charset="0"/>
                <a:cs typeface="Arial" pitchFamily="34" charset="0"/>
              </a:rPr>
              <a:t>Addition to </a:t>
            </a:r>
            <a:r>
              <a:rPr lang="en-US" dirty="0" err="1">
                <a:latin typeface="Arial" panose="020B0604020202020204" pitchFamily="34" charset="0"/>
                <a:ea typeface="Times New Roman" pitchFamily="18" charset="0"/>
                <a:cs typeface="Arial" pitchFamily="34" charset="0"/>
              </a:rPr>
              <a:t>ketones</a:t>
            </a:r>
            <a:r>
              <a:rPr lang="en-US" dirty="0">
                <a:latin typeface="Arial" pitchFamily="34" charset="0"/>
                <a:ea typeface="Times New Roman" pitchFamily="18" charset="0"/>
                <a:cs typeface="Arial" pitchFamily="34" charset="0"/>
              </a:rPr>
              <a:t> gives 3° alcohols</a:t>
            </a:r>
          </a:p>
          <a:p>
            <a:pPr eaLnBrk="0" fontAlgn="base" hangingPunct="0">
              <a:spcBef>
                <a:spcPct val="0"/>
              </a:spcBef>
              <a:spcAft>
                <a:spcPct val="0"/>
              </a:spcAft>
            </a:pPr>
            <a:endParaRPr lang="en-US" dirty="0">
              <a:solidFill>
                <a:srgbClr val="0000FF"/>
              </a:solidFill>
              <a:latin typeface="Arial" pitchFamily="34" charset="0"/>
              <a:cs typeface="Arial" pitchFamily="34" charset="0"/>
            </a:endParaRPr>
          </a:p>
        </p:txBody>
      </p:sp>
      <p:sp>
        <p:nvSpPr>
          <p:cNvPr id="58372" name="Rectangle 4"/>
          <p:cNvSpPr>
            <a:spLocks noChangeArrowheads="1"/>
          </p:cNvSpPr>
          <p:nvPr/>
        </p:nvSpPr>
        <p:spPr bwMode="auto">
          <a:xfrm>
            <a:off x="838202" y="2895602"/>
            <a:ext cx="589937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dirty="0">
                <a:latin typeface="Arial" panose="020B0604020202020204" pitchFamily="34" charset="0"/>
                <a:ea typeface="Times New Roman" pitchFamily="18" charset="0"/>
                <a:cs typeface="Arial" pitchFamily="34" charset="0"/>
              </a:rPr>
              <a:t>Addition to carbon dioxide (CO</a:t>
            </a:r>
            <a:r>
              <a:rPr lang="en-US" baseline="-30000" dirty="0">
                <a:latin typeface="Arial" panose="020B0604020202020204" pitchFamily="34" charset="0"/>
                <a:ea typeface="Times New Roman" pitchFamily="18" charset="0"/>
                <a:cs typeface="Arial" pitchFamily="34" charset="0"/>
              </a:rPr>
              <a:t>2</a:t>
            </a:r>
            <a:r>
              <a:rPr lang="en-US" dirty="0">
                <a:latin typeface="Arial" pitchFamily="34" charset="0"/>
                <a:ea typeface="Times New Roman" pitchFamily="18" charset="0"/>
                <a:cs typeface="Arial" pitchFamily="34" charset="0"/>
              </a:rPr>
              <a:t>) forms a carboxylic acid</a:t>
            </a:r>
          </a:p>
          <a:p>
            <a:pPr eaLnBrk="0" fontAlgn="base" hangingPunct="0">
              <a:spcBef>
                <a:spcPct val="0"/>
              </a:spcBef>
              <a:spcAft>
                <a:spcPct val="0"/>
              </a:spcAft>
            </a:pPr>
            <a:endParaRPr lang="en-US" dirty="0">
              <a:solidFill>
                <a:srgbClr val="0000FF"/>
              </a:solidFill>
              <a:latin typeface="Arial" pitchFamily="34" charset="0"/>
              <a:cs typeface="Arial" pitchFamily="34" charset="0"/>
            </a:endParaRPr>
          </a:p>
        </p:txBody>
      </p:sp>
      <p:sp>
        <p:nvSpPr>
          <p:cNvPr id="58373" name="Rectangle 5"/>
          <p:cNvSpPr>
            <a:spLocks noChangeArrowheads="1"/>
          </p:cNvSpPr>
          <p:nvPr/>
        </p:nvSpPr>
        <p:spPr bwMode="auto">
          <a:xfrm>
            <a:off x="990602" y="4482584"/>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srgbClr val="0000FF"/>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t>8</a:t>
            </a:fld>
            <a:endParaRPr lang="en-US"/>
          </a:p>
        </p:txBody>
      </p:sp>
    </p:spTree>
    <p:extLst>
      <p:ext uri="{BB962C8B-B14F-4D97-AF65-F5344CB8AC3E}">
        <p14:creationId xmlns:p14="http://schemas.microsoft.com/office/powerpoint/2010/main" val="4216144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actions of Grignard Reagents with carbonyl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273" y="539496"/>
            <a:ext cx="7141990" cy="4804029"/>
          </a:xfrm>
          <a:prstGeom prst="rect">
            <a:avLst/>
          </a:prstGeom>
          <a:noFill/>
          <a:ln>
            <a:noFill/>
          </a:ln>
        </p:spPr>
      </p:pic>
      <p:sp>
        <p:nvSpPr>
          <p:cNvPr id="3" name="Slide Number Placeholder 2"/>
          <p:cNvSpPr>
            <a:spLocks noGrp="1"/>
          </p:cNvSpPr>
          <p:nvPr>
            <p:ph type="sldNum" sz="quarter" idx="12"/>
          </p:nvPr>
        </p:nvSpPr>
        <p:spPr/>
        <p:txBody>
          <a:bodyPr/>
          <a:lstStyle/>
          <a:p>
            <a:fld id="{666FA2C0-E57B-40C2-BBC2-CDA7EBE5BF80}" type="slidenum">
              <a:rPr lang="en-US" smtClean="0"/>
              <a:t>9</a:t>
            </a:fld>
            <a:endParaRPr lang="en-US"/>
          </a:p>
        </p:txBody>
      </p:sp>
    </p:spTree>
    <p:extLst>
      <p:ext uri="{BB962C8B-B14F-4D97-AF65-F5344CB8AC3E}">
        <p14:creationId xmlns:p14="http://schemas.microsoft.com/office/powerpoint/2010/main" val="31406099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1797</TotalTime>
  <Words>1913</Words>
  <Application>Microsoft Office PowerPoint</Application>
  <PresentationFormat>عرض على الشاشة (4:3)</PresentationFormat>
  <Paragraphs>152</Paragraphs>
  <Slides>27</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27</vt:i4>
      </vt:variant>
    </vt:vector>
  </HeadingPairs>
  <TitlesOfParts>
    <vt:vector size="35" baseType="lpstr">
      <vt:lpstr>Arial</vt:lpstr>
      <vt:lpstr>Calibri</vt:lpstr>
      <vt:lpstr>Calibri Light</vt:lpstr>
      <vt:lpstr>Cambria</vt:lpstr>
      <vt:lpstr>Cambria Math</vt:lpstr>
      <vt:lpstr>Courier New</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Tansir Ahamed</dc:creator>
  <cp:lastModifiedBy>Rajeh Theeb Alotaibi</cp:lastModifiedBy>
  <cp:revision>33</cp:revision>
  <dcterms:created xsi:type="dcterms:W3CDTF">2022-06-21T07:49:31Z</dcterms:created>
  <dcterms:modified xsi:type="dcterms:W3CDTF">2023-09-28T09:54:19Z</dcterms:modified>
</cp:coreProperties>
</file>