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77" r:id="rId4"/>
    <p:sldId id="278" r:id="rId5"/>
    <p:sldId id="279" r:id="rId6"/>
    <p:sldId id="266" r:id="rId7"/>
    <p:sldId id="280" r:id="rId8"/>
    <p:sldId id="258" r:id="rId9"/>
    <p:sldId id="259" r:id="rId10"/>
    <p:sldId id="262" r:id="rId11"/>
    <p:sldId id="263" r:id="rId12"/>
    <p:sldId id="264" r:id="rId13"/>
    <p:sldId id="265"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0" autoAdjust="0"/>
    <p:restoredTop sz="94660"/>
  </p:normalViewPr>
  <p:slideViewPr>
    <p:cSldViewPr snapToGrid="0">
      <p:cViewPr varScale="1">
        <p:scale>
          <a:sx n="105" d="100"/>
          <a:sy n="105" d="100"/>
        </p:scale>
        <p:origin x="12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03BD8-0AC7-457E-A6CA-FE3A05DC2CA7}" type="datetimeFigureOut">
              <a:rPr lang="en-US" smtClean="0"/>
              <a:t>9/7/23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F00F9-8D62-40B8-9349-6771C462F6D8}" type="slidenum">
              <a:rPr lang="en-US" smtClean="0"/>
              <a:t>‹#›</a:t>
            </a:fld>
            <a:endParaRPr lang="en-US"/>
          </a:p>
        </p:txBody>
      </p:sp>
    </p:spTree>
    <p:extLst>
      <p:ext uri="{BB962C8B-B14F-4D97-AF65-F5344CB8AC3E}">
        <p14:creationId xmlns:p14="http://schemas.microsoft.com/office/powerpoint/2010/main" val="2873259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6099D54-E3CF-4F75-9611-DE0F59559DDD}" type="datetime1">
              <a:rPr lang="en-US" smtClean="0"/>
              <a:t>9/7/23</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666FA2C0-E57B-40C2-BBC2-CDA7EBE5BF80}" type="slidenum">
              <a:rPr lang="en-US" smtClean="0"/>
              <a:pPr/>
              <a:t>‹#›</a:t>
            </a:fld>
            <a:endParaRPr lang="en-US"/>
          </a:p>
        </p:txBody>
      </p:sp>
    </p:spTree>
    <p:extLst>
      <p:ext uri="{BB962C8B-B14F-4D97-AF65-F5344CB8AC3E}">
        <p14:creationId xmlns:p14="http://schemas.microsoft.com/office/powerpoint/2010/main" val="400812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C6856-BD5C-3340-8235-C66E6A78659E}"/>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E71FE67C-7B4D-0D4F-AE67-BB9DCD37C19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EF6884F-8A13-AB49-9108-210C4DBC61DD}"/>
              </a:ext>
            </a:extLst>
          </p:cNvPr>
          <p:cNvSpPr>
            <a:spLocks noGrp="1"/>
          </p:cNvSpPr>
          <p:nvPr>
            <p:ph type="dt" sz="half" idx="10"/>
          </p:nvPr>
        </p:nvSpPr>
        <p:spPr/>
        <p:txBody>
          <a:bodyPr/>
          <a:lstStyle/>
          <a:p>
            <a:fld id="{8B76D498-E7AD-0F4A-AB2E-FD196F37F6C7}" type="datetimeFigureOut">
              <a:rPr lang="en-US" smtClean="0"/>
              <a:t>9/7/23</a:t>
            </a:fld>
            <a:endParaRPr lang="en-US"/>
          </a:p>
        </p:txBody>
      </p:sp>
      <p:sp>
        <p:nvSpPr>
          <p:cNvPr id="5" name="Footer Placeholder 4">
            <a:extLst>
              <a:ext uri="{FF2B5EF4-FFF2-40B4-BE49-F238E27FC236}">
                <a16:creationId xmlns:a16="http://schemas.microsoft.com/office/drawing/2014/main" id="{9106DC75-3A32-4448-977A-165C809FD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BA9D9-3FF2-E540-B51D-CABFB8EA71C3}"/>
              </a:ext>
            </a:extLst>
          </p:cNvPr>
          <p:cNvSpPr>
            <a:spLocks noGrp="1"/>
          </p:cNvSpPr>
          <p:nvPr>
            <p:ph type="sldNum" sz="quarter" idx="12"/>
          </p:nvPr>
        </p:nvSpPr>
        <p:spPr/>
        <p:txBody>
          <a:bodyPr/>
          <a:lstStyle/>
          <a:p>
            <a:fld id="{09003ABB-7442-C24D-A16A-868A4911DB97}" type="slidenum">
              <a:rPr lang="en-US" smtClean="0"/>
              <a:t>‹#›</a:t>
            </a:fld>
            <a:endParaRPr lang="en-US"/>
          </a:p>
        </p:txBody>
      </p:sp>
    </p:spTree>
    <p:extLst>
      <p:ext uri="{BB962C8B-B14F-4D97-AF65-F5344CB8AC3E}">
        <p14:creationId xmlns:p14="http://schemas.microsoft.com/office/powerpoint/2010/main" val="3505038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9609F-A80F-4847-B24C-DAD89C17CE0B}" type="datetime1">
              <a:rPr lang="en-US" smtClean="0"/>
              <a:t>9/7/23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FA2C0-E57B-40C2-BBC2-CDA7EBE5BF80}" type="slidenum">
              <a:rPr lang="en-US" smtClean="0"/>
              <a:t>‹#›</a:t>
            </a:fld>
            <a:endParaRPr lang="en-US"/>
          </a:p>
        </p:txBody>
      </p:sp>
    </p:spTree>
    <p:extLst>
      <p:ext uri="{BB962C8B-B14F-4D97-AF65-F5344CB8AC3E}">
        <p14:creationId xmlns:p14="http://schemas.microsoft.com/office/powerpoint/2010/main" val="3518142621"/>
      </p:ext>
    </p:extLst>
  </p:cSld>
  <p:clrMap bg1="lt1" tx1="dk1" bg2="lt2" tx2="dk2" accent1="accent1" accent2="accent2" accent3="accent3" accent4="accent4" accent5="accent5" accent6="accent6" hlink="hlink" folHlink="folHlink"/>
  <p:sldLayoutIdLst>
    <p:sldLayoutId id="2147483662" r:id="rId1"/>
    <p:sldLayoutId id="214748366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en.wikipedia.org/wiki/Hydrogen"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6508B4-7BA8-AB48-A5AA-915CDD906946}"/>
              </a:ext>
            </a:extLst>
          </p:cNvPr>
          <p:cNvSpPr txBox="1"/>
          <p:nvPr/>
        </p:nvSpPr>
        <p:spPr>
          <a:xfrm>
            <a:off x="1760220" y="2113255"/>
            <a:ext cx="5623560" cy="1338828"/>
          </a:xfrm>
          <a:prstGeom prst="rect">
            <a:avLst/>
          </a:prstGeom>
          <a:noFill/>
        </p:spPr>
        <p:txBody>
          <a:bodyPr wrap="square">
            <a:spAutoFit/>
          </a:bodyPr>
          <a:lstStyle/>
          <a:p>
            <a:pPr algn="ctr"/>
            <a:r>
              <a:rPr lang="en-GB" sz="2700" b="1" dirty="0">
                <a:latin typeface="Times New Roman" panose="02020603050405020304" pitchFamily="18" charset="0"/>
                <a:cs typeface="Times New Roman" panose="02020603050405020304" pitchFamily="18" charset="0"/>
              </a:rPr>
              <a:t>PRINCIPAL REACTION TYPES IN ORGANOMETALLIC CHEMISTRY</a:t>
            </a:r>
          </a:p>
        </p:txBody>
      </p:sp>
    </p:spTree>
    <p:extLst>
      <p:ext uri="{BB962C8B-B14F-4D97-AF65-F5344CB8AC3E}">
        <p14:creationId xmlns:p14="http://schemas.microsoft.com/office/powerpoint/2010/main" val="332312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0" y="2743200"/>
            <a:ext cx="4408002" cy="369332"/>
          </a:xfrm>
          <a:prstGeom prst="rect">
            <a:avLst/>
          </a:prstGeom>
        </p:spPr>
        <p:txBody>
          <a:bodyPr wrap="none">
            <a:spAutoFit/>
          </a:bodyPr>
          <a:lstStyle/>
          <a:p>
            <a:pPr lvl="0" fontAlgn="base">
              <a:spcBef>
                <a:spcPct val="0"/>
              </a:spcBef>
              <a:spcAft>
                <a:spcPct val="0"/>
              </a:spcAft>
            </a:pPr>
            <a:r>
              <a:rPr lang="en-US" b="1" dirty="0">
                <a:solidFill>
                  <a:srgbClr val="FF0000"/>
                </a:solidFill>
                <a:latin typeface="Arial" panose="020B0604020202020204" pitchFamily="34" charset="0"/>
                <a:ea typeface="Times New Roman" pitchFamily="18" charset="0"/>
                <a:cs typeface="Arial" panose="020B0604020202020204" pitchFamily="34" charset="0"/>
              </a:rPr>
              <a:t>Group 1 - Alkali Metal </a:t>
            </a:r>
            <a:r>
              <a:rPr lang="en-US" b="1" dirty="0" err="1">
                <a:solidFill>
                  <a:srgbClr val="FF0000"/>
                </a:solidFill>
                <a:latin typeface="Arial" panose="020B0604020202020204" pitchFamily="34" charset="0"/>
                <a:ea typeface="Times New Roman" pitchFamily="18" charset="0"/>
                <a:cs typeface="Arial" panose="020B0604020202020204" pitchFamily="34" charset="0"/>
              </a:rPr>
              <a:t>Organometallics</a:t>
            </a:r>
            <a:endParaRPr lang="en-US" sz="1600" dirty="0">
              <a:solidFill>
                <a:srgbClr val="FF0000"/>
              </a:solidFill>
              <a:latin typeface="Arial" pitchFamily="34" charset="0"/>
              <a:ea typeface="Times New Roman" pitchFamily="18"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pPr/>
              <a:t>10</a:t>
            </a:fld>
            <a:endParaRPr lang="en-US"/>
          </a:p>
        </p:txBody>
      </p:sp>
    </p:spTree>
    <p:extLst>
      <p:ext uri="{BB962C8B-B14F-4D97-AF65-F5344CB8AC3E}">
        <p14:creationId xmlns:p14="http://schemas.microsoft.com/office/powerpoint/2010/main" val="23254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60759" y="288011"/>
            <a:ext cx="801836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lnSpc>
                <a:spcPct val="200000"/>
              </a:lnSpc>
              <a:spcBef>
                <a:spcPct val="0"/>
              </a:spcBef>
              <a:spcAft>
                <a:spcPct val="0"/>
              </a:spcAft>
            </a:pPr>
            <a:r>
              <a:rPr lang="en-US" sz="2400" b="1" dirty="0">
                <a:solidFill>
                  <a:srgbClr val="FF0000"/>
                </a:solidFill>
                <a:latin typeface="Arial" panose="020B0604020202020204" pitchFamily="34" charset="0"/>
                <a:ea typeface="Times New Roman" pitchFamily="18" charset="0"/>
                <a:cs typeface="Arial" panose="020B0604020202020204" pitchFamily="34" charset="0"/>
              </a:rPr>
              <a:t>Group 1 - Alkali Metal </a:t>
            </a:r>
            <a:r>
              <a:rPr lang="en-US" sz="2400" b="1" dirty="0" err="1">
                <a:solidFill>
                  <a:srgbClr val="FF0000"/>
                </a:solidFill>
                <a:latin typeface="Arial" panose="020B0604020202020204" pitchFamily="34" charset="0"/>
                <a:ea typeface="Times New Roman" pitchFamily="18" charset="0"/>
                <a:cs typeface="Arial" panose="020B0604020202020204" pitchFamily="34" charset="0"/>
              </a:rPr>
              <a:t>Organometallics</a:t>
            </a:r>
            <a:endParaRPr lang="en-US" sz="2400" dirty="0">
              <a:solidFill>
                <a:srgbClr val="FF0000"/>
              </a:solidFill>
              <a:latin typeface="Arial" pitchFamily="34" charset="0"/>
              <a:ea typeface="Times New Roman" pitchFamily="18" charset="0"/>
              <a:cs typeface="Arial" pitchFamily="34" charset="0"/>
            </a:endParaRPr>
          </a:p>
          <a:p>
            <a:pPr algn="just" eaLnBrk="0" fontAlgn="base" hangingPunct="0">
              <a:lnSpc>
                <a:spcPct val="200000"/>
              </a:lnSpc>
              <a:spcBef>
                <a:spcPct val="0"/>
              </a:spcBef>
              <a:spcAft>
                <a:spcPct val="0"/>
              </a:spcAft>
            </a:pPr>
            <a:r>
              <a:rPr lang="en-US" dirty="0">
                <a:solidFill>
                  <a:srgbClr val="0000FF"/>
                </a:solidFill>
                <a:latin typeface="Arial" pitchFamily="34" charset="0"/>
                <a:ea typeface="Times New Roman" pitchFamily="18" charset="0"/>
                <a:cs typeface="Arial" pitchFamily="34" charset="0"/>
              </a:rPr>
              <a:t>Organic compounds such as terminal alkynes which contain relatively acidic hydrogen atoms form salts with the alkali metals.</a:t>
            </a:r>
            <a:endParaRPr lang="en-US" dirty="0">
              <a:solidFill>
                <a:srgbClr val="0000FF"/>
              </a:solidFill>
              <a:latin typeface="Arial" pitchFamily="34" charset="0"/>
              <a:cs typeface="Arial" pitchFamily="34" charset="0"/>
            </a:endParaRPr>
          </a:p>
        </p:txBody>
      </p:sp>
      <p:pic>
        <p:nvPicPr>
          <p:cNvPr id="44033" name="Picture 8" descr="http://nptel.ac.in/courses/104101006/images/module2/lec2/eqn1.png"/>
          <p:cNvPicPr>
            <a:picLocks noChangeAspect="1" noChangeArrowheads="1"/>
          </p:cNvPicPr>
          <p:nvPr/>
        </p:nvPicPr>
        <p:blipFill>
          <a:blip r:embed="rId2" cstate="print"/>
          <a:srcRect/>
          <a:stretch>
            <a:fillRect/>
          </a:stretch>
        </p:blipFill>
        <p:spPr bwMode="auto">
          <a:xfrm>
            <a:off x="1575094" y="2401406"/>
            <a:ext cx="5686136" cy="1876425"/>
          </a:xfrm>
          <a:prstGeom prst="rect">
            <a:avLst/>
          </a:prstGeom>
          <a:noFill/>
        </p:spPr>
      </p:pic>
      <p:sp>
        <p:nvSpPr>
          <p:cNvPr id="44035" name="Rectangle 3"/>
          <p:cNvSpPr>
            <a:spLocks noChangeArrowheads="1"/>
          </p:cNvSpPr>
          <p:nvPr/>
        </p:nvSpPr>
        <p:spPr bwMode="auto">
          <a:xfrm>
            <a:off x="457203" y="4544568"/>
            <a:ext cx="7921919"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dirty="0" err="1">
                <a:solidFill>
                  <a:srgbClr val="0000FF"/>
                </a:solidFill>
                <a:latin typeface="Arial" panose="020B0604020202020204" pitchFamily="34" charset="0"/>
                <a:ea typeface="Times New Roman" pitchFamily="18" charset="0"/>
                <a:cs typeface="Arial" panose="020B0604020202020204" pitchFamily="34" charset="0"/>
              </a:rPr>
              <a:t>NaCp</a:t>
            </a:r>
            <a:r>
              <a:rPr lang="en-US" dirty="0">
                <a:solidFill>
                  <a:srgbClr val="0000FF"/>
                </a:solidFill>
                <a:latin typeface="Arial" panose="020B0604020202020204" pitchFamily="34" charset="0"/>
                <a:ea typeface="Times New Roman" pitchFamily="18" charset="0"/>
                <a:cs typeface="Arial" panose="020B0604020202020204" pitchFamily="34" charset="0"/>
              </a:rPr>
              <a:t> is pyrophoric in air, but air-sensitivity can be lessened by complexing the Na</a:t>
            </a:r>
            <a:r>
              <a:rPr lang="en-US" baseline="30000" dirty="0">
                <a:solidFill>
                  <a:srgbClr val="0000FF"/>
                </a:solidFill>
                <a:latin typeface="Arial" panose="020B0604020202020204" pitchFamily="34" charset="0"/>
                <a:ea typeface="Times New Roman" pitchFamily="18" charset="0"/>
                <a:cs typeface="Arial" panose="020B0604020202020204" pitchFamily="34" charset="0"/>
              </a:rPr>
              <a:t>+</a:t>
            </a:r>
            <a:r>
              <a:rPr lang="en-US" dirty="0">
                <a:solidFill>
                  <a:srgbClr val="0000FF"/>
                </a:solidFill>
                <a:latin typeface="Arial" panose="020B0604020202020204" pitchFamily="34" charset="0"/>
                <a:ea typeface="Times New Roman" pitchFamily="18" charset="0"/>
                <a:cs typeface="Arial" panose="020B0604020202020204" pitchFamily="34" charset="0"/>
              </a:rPr>
              <a:t> with </a:t>
            </a:r>
            <a:r>
              <a:rPr lang="en-US" dirty="0" err="1">
                <a:solidFill>
                  <a:srgbClr val="0000FF"/>
                </a:solidFill>
                <a:latin typeface="Arial" panose="020B0604020202020204" pitchFamily="34" charset="0"/>
                <a:ea typeface="Times New Roman" pitchFamily="18" charset="0"/>
                <a:cs typeface="Arial" panose="020B0604020202020204" pitchFamily="34" charset="0"/>
              </a:rPr>
              <a:t>dimethylehter</a:t>
            </a:r>
            <a:r>
              <a:rPr lang="en-US" dirty="0">
                <a:solidFill>
                  <a:srgbClr val="0000FF"/>
                </a:solidFill>
                <a:latin typeface="Arial" panose="020B0604020202020204" pitchFamily="34" charset="0"/>
                <a:ea typeface="Times New Roman" pitchFamily="18" charset="0"/>
                <a:cs typeface="Arial" panose="020B0604020202020204" pitchFamily="34" charset="0"/>
              </a:rPr>
              <a:t> (</a:t>
            </a:r>
            <a:r>
              <a:rPr lang="en-US" dirty="0" err="1">
                <a:solidFill>
                  <a:srgbClr val="0000FF"/>
                </a:solidFill>
                <a:latin typeface="Arial" panose="020B0604020202020204" pitchFamily="34" charset="0"/>
                <a:ea typeface="Times New Roman" pitchFamily="18" charset="0"/>
                <a:cs typeface="Arial" panose="020B0604020202020204" pitchFamily="34" charset="0"/>
              </a:rPr>
              <a:t>dme</a:t>
            </a:r>
            <a:r>
              <a:rPr lang="en-US" dirty="0">
                <a:solidFill>
                  <a:srgbClr val="0000FF"/>
                </a:solidFill>
                <a:latin typeface="Arial" panose="020B0604020202020204" pitchFamily="34" charset="0"/>
                <a:ea typeface="Times New Roman" pitchFamily="18" charset="0"/>
                <a:cs typeface="Arial" panose="020B0604020202020204" pitchFamily="34" charset="0"/>
              </a:rPr>
              <a:t>).</a:t>
            </a:r>
          </a:p>
          <a:p>
            <a:pPr algn="justLow" eaLnBrk="0" fontAlgn="base" hangingPunct="0">
              <a:spcBef>
                <a:spcPct val="0"/>
              </a:spcBef>
              <a:spcAft>
                <a:spcPct val="0"/>
              </a:spcAft>
            </a:pPr>
            <a:r>
              <a:rPr lang="en-US" dirty="0">
                <a:solidFill>
                  <a:srgbClr val="0000FF"/>
                </a:solidFill>
                <a:latin typeface="Arial" panose="020B0604020202020204" pitchFamily="34" charset="0"/>
                <a:ea typeface="Times New Roman" pitchFamily="18" charset="0"/>
                <a:cs typeface="Arial" panose="020B0604020202020204" pitchFamily="34" charset="0"/>
              </a:rPr>
              <a:t>In the solid state, [Na(</a:t>
            </a:r>
            <a:r>
              <a:rPr lang="en-US" dirty="0" err="1">
                <a:solidFill>
                  <a:srgbClr val="0000FF"/>
                </a:solidFill>
                <a:latin typeface="Arial" panose="020B0604020202020204" pitchFamily="34" charset="0"/>
                <a:ea typeface="Times New Roman" pitchFamily="18" charset="0"/>
                <a:cs typeface="Arial" panose="020B0604020202020204" pitchFamily="34" charset="0"/>
              </a:rPr>
              <a:t>dme</a:t>
            </a:r>
            <a:r>
              <a:rPr lang="en-US" dirty="0">
                <a:solidFill>
                  <a:srgbClr val="0000FF"/>
                </a:solidFill>
                <a:latin typeface="Arial" panose="020B0604020202020204" pitchFamily="34" charset="0"/>
                <a:ea typeface="Times New Roman" pitchFamily="18" charset="0"/>
                <a:cs typeface="Arial" panose="020B0604020202020204" pitchFamily="34" charset="0"/>
              </a:rPr>
              <a:t>)][Cp] is polymeric</a:t>
            </a:r>
            <a:endParaRPr lang="en-US" dirty="0">
              <a:solidFill>
                <a:srgbClr val="0000FF"/>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pPr/>
              <a:t>11</a:t>
            </a:fld>
            <a:endParaRPr lang="en-US"/>
          </a:p>
        </p:txBody>
      </p:sp>
      <p:sp>
        <p:nvSpPr>
          <p:cNvPr id="6" name="Rectangle 11"/>
          <p:cNvSpPr>
            <a:spLocks noChangeArrowheads="1"/>
          </p:cNvSpPr>
          <p:nvPr/>
        </p:nvSpPr>
        <p:spPr bwMode="auto">
          <a:xfrm>
            <a:off x="530355" y="5508627"/>
            <a:ext cx="1828193"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dirty="0" err="1">
                <a:solidFill>
                  <a:srgbClr val="FF0000"/>
                </a:solidFill>
              </a:rPr>
              <a:t>Transmetalation</a:t>
            </a:r>
            <a:r>
              <a:rPr lang="en-US" b="1" dirty="0">
                <a:solidFill>
                  <a:srgbClr val="FF0000"/>
                </a:solidFill>
                <a:latin typeface="Arial" panose="020B0604020202020204" pitchFamily="34" charset="0"/>
                <a:ea typeface="Times New Roman" pitchFamily="18" charset="0"/>
                <a:cs typeface="Arial" panose="020B0604020202020204" pitchFamily="34" charset="0"/>
              </a:rPr>
              <a:t>:</a:t>
            </a:r>
            <a:endParaRPr lang="en-US" dirty="0">
              <a:solidFill>
                <a:srgbClr val="FF0000"/>
              </a:solidFill>
              <a:latin typeface="Arial" pitchFamily="34" charset="0"/>
              <a:cs typeface="Arial" pitchFamily="34" charset="0"/>
            </a:endParaRPr>
          </a:p>
          <a:p>
            <a:pPr eaLnBrk="0" fontAlgn="base" hangingPunct="0">
              <a:spcBef>
                <a:spcPct val="0"/>
              </a:spcBef>
              <a:spcAft>
                <a:spcPct val="0"/>
              </a:spcAft>
            </a:pPr>
            <a:endParaRPr lang="en-US" dirty="0">
              <a:solidFill>
                <a:srgbClr val="0000FF"/>
              </a:solidFill>
              <a:latin typeface="Arial" pitchFamily="34" charset="0"/>
              <a:cs typeface="Arial" pitchFamily="34" charset="0"/>
            </a:endParaRPr>
          </a:p>
        </p:txBody>
      </p:sp>
      <p:pic>
        <p:nvPicPr>
          <p:cNvPr id="7" name="Picture 4" descr="http://nptel.ac.in/courses/104101006/images/module2/lec2/eqn2.png"/>
          <p:cNvPicPr>
            <a:picLocks noChangeAspect="1" noChangeArrowheads="1"/>
          </p:cNvPicPr>
          <p:nvPr/>
        </p:nvPicPr>
        <p:blipFill>
          <a:blip r:embed="rId3" cstate="print"/>
          <a:srcRect/>
          <a:stretch>
            <a:fillRect/>
          </a:stretch>
        </p:blipFill>
        <p:spPr bwMode="auto">
          <a:xfrm>
            <a:off x="2663953" y="6042026"/>
            <a:ext cx="4305300" cy="314325"/>
          </a:xfrm>
          <a:prstGeom prst="rect">
            <a:avLst/>
          </a:prstGeom>
          <a:noFill/>
        </p:spPr>
      </p:pic>
    </p:spTree>
    <p:extLst>
      <p:ext uri="{BB962C8B-B14F-4D97-AF65-F5344CB8AC3E}">
        <p14:creationId xmlns:p14="http://schemas.microsoft.com/office/powerpoint/2010/main" val="3340414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52400" y="1205300"/>
            <a:ext cx="82296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en-US" b="1" dirty="0" err="1">
                <a:solidFill>
                  <a:srgbClr val="0000FF"/>
                </a:solidFill>
                <a:latin typeface="Arial" panose="020B0604020202020204" pitchFamily="34" charset="0"/>
                <a:ea typeface="Times New Roman" pitchFamily="18" charset="0"/>
                <a:cs typeface="Arial" panose="020B0604020202020204" pitchFamily="34" charset="0"/>
              </a:rPr>
              <a:t>Organolithium</a:t>
            </a:r>
            <a:r>
              <a:rPr lang="en-US" b="1" dirty="0">
                <a:solidFill>
                  <a:srgbClr val="0000FF"/>
                </a:solidFill>
                <a:latin typeface="Arial" panose="020B0604020202020204" pitchFamily="34" charset="0"/>
                <a:ea typeface="Times New Roman" pitchFamily="18" charset="0"/>
                <a:cs typeface="Arial" panose="020B0604020202020204" pitchFamily="34" charset="0"/>
              </a:rPr>
              <a:t> compounds</a:t>
            </a:r>
            <a:r>
              <a:rPr lang="en-US" dirty="0">
                <a:solidFill>
                  <a:srgbClr val="0000FF"/>
                </a:solidFill>
                <a:latin typeface="Arial" panose="020B0604020202020204" pitchFamily="34" charset="0"/>
                <a:ea typeface="Times New Roman" pitchFamily="18" charset="0"/>
                <a:cs typeface="Arial" panose="020B0604020202020204" pitchFamily="34" charset="0"/>
              </a:rPr>
              <a:t> are of particular importance among the group 1 </a:t>
            </a:r>
            <a:r>
              <a:rPr lang="en-US" dirty="0" err="1">
                <a:solidFill>
                  <a:srgbClr val="0000FF"/>
                </a:solidFill>
                <a:latin typeface="Arial" panose="020B0604020202020204" pitchFamily="34" charset="0"/>
                <a:ea typeface="Times New Roman" pitchFamily="18" charset="0"/>
                <a:cs typeface="Arial" panose="020B0604020202020204" pitchFamily="34" charset="0"/>
              </a:rPr>
              <a:t>organometallics</a:t>
            </a:r>
            <a:r>
              <a:rPr lang="en-US" dirty="0">
                <a:solidFill>
                  <a:srgbClr val="0000FF"/>
                </a:solidFill>
                <a:latin typeface="Arial" panose="020B0604020202020204" pitchFamily="34" charset="0"/>
                <a:ea typeface="Times New Roman" pitchFamily="18" charset="0"/>
                <a:cs typeface="Arial" panose="020B0604020202020204" pitchFamily="34" charset="0"/>
              </a:rPr>
              <a:t>. </a:t>
            </a:r>
          </a:p>
          <a:p>
            <a:pPr algn="justLow" fontAlgn="base">
              <a:spcBef>
                <a:spcPct val="0"/>
              </a:spcBef>
              <a:spcAft>
                <a:spcPct val="0"/>
              </a:spcAft>
            </a:pPr>
            <a:r>
              <a:rPr lang="en-US" dirty="0" err="1">
                <a:solidFill>
                  <a:srgbClr val="0000FF"/>
                </a:solidFill>
                <a:latin typeface="Arial" panose="020B0604020202020204" pitchFamily="34" charset="0"/>
                <a:ea typeface="Times New Roman" pitchFamily="18" charset="0"/>
                <a:cs typeface="Arial" panose="020B0604020202020204" pitchFamily="34" charset="0"/>
              </a:rPr>
              <a:t>Organolithium</a:t>
            </a:r>
            <a:r>
              <a:rPr lang="en-US" dirty="0">
                <a:solidFill>
                  <a:srgbClr val="0000FF"/>
                </a:solidFill>
                <a:latin typeface="Arial" panose="020B0604020202020204" pitchFamily="34" charset="0"/>
                <a:ea typeface="Times New Roman" pitchFamily="18" charset="0"/>
                <a:cs typeface="Arial" panose="020B0604020202020204" pitchFamily="34" charset="0"/>
              </a:rPr>
              <a:t> reagents are </a:t>
            </a:r>
            <a:r>
              <a:rPr lang="en-US" dirty="0" err="1">
                <a:solidFill>
                  <a:srgbClr val="0000FF"/>
                </a:solidFill>
                <a:latin typeface="Arial" panose="020B0604020202020204" pitchFamily="34" charset="0"/>
                <a:ea typeface="Times New Roman" pitchFamily="18" charset="0"/>
                <a:cs typeface="Arial" panose="020B0604020202020204" pitchFamily="34" charset="0"/>
              </a:rPr>
              <a:t>organometallic</a:t>
            </a:r>
            <a:r>
              <a:rPr lang="en-US" dirty="0">
                <a:solidFill>
                  <a:srgbClr val="0000FF"/>
                </a:solidFill>
                <a:latin typeface="Arial" panose="020B0604020202020204" pitchFamily="34" charset="0"/>
                <a:ea typeface="Times New Roman" pitchFamily="18" charset="0"/>
                <a:cs typeface="Arial" panose="020B0604020202020204" pitchFamily="34" charset="0"/>
              </a:rPr>
              <a:t> compounds that contain carbon – lithium bonds. </a:t>
            </a:r>
          </a:p>
          <a:p>
            <a:pPr algn="justLow" fontAlgn="base">
              <a:spcBef>
                <a:spcPct val="0"/>
              </a:spcBef>
              <a:spcAft>
                <a:spcPct val="0"/>
              </a:spcAft>
            </a:pPr>
            <a:endParaRPr lang="en-US" dirty="0">
              <a:solidFill>
                <a:srgbClr val="0000FF"/>
              </a:solidFill>
              <a:latin typeface="Arial" pitchFamily="34" charset="0"/>
              <a:cs typeface="Arial" pitchFamily="34" charset="0"/>
            </a:endParaRPr>
          </a:p>
        </p:txBody>
      </p:sp>
      <p:sp>
        <p:nvSpPr>
          <p:cNvPr id="43017" name="Rectangle 9"/>
          <p:cNvSpPr>
            <a:spLocks noChangeArrowheads="1"/>
          </p:cNvSpPr>
          <p:nvPr/>
        </p:nvSpPr>
        <p:spPr bwMode="auto">
          <a:xfrm>
            <a:off x="228600" y="2514604"/>
            <a:ext cx="8001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en-US" dirty="0">
                <a:solidFill>
                  <a:srgbClr val="0000FF"/>
                </a:solidFill>
                <a:latin typeface="Arial" panose="020B0604020202020204" pitchFamily="34" charset="0"/>
                <a:ea typeface="Times New Roman" pitchFamily="18" charset="0"/>
                <a:cs typeface="Arial" panose="020B0604020202020204" pitchFamily="34" charset="0"/>
              </a:rPr>
              <a:t>Lithium alkyls and aryls are very useful reagents in organic synthesis and also in making corresponding carbon compounds of main group elements. Lithium alkyls are important catalysts in the synthetic rubber industry for the </a:t>
            </a:r>
            <a:r>
              <a:rPr lang="en-US" dirty="0" err="1">
                <a:solidFill>
                  <a:srgbClr val="0000FF"/>
                </a:solidFill>
                <a:latin typeface="Arial" panose="020B0604020202020204" pitchFamily="34" charset="0"/>
                <a:ea typeface="Times New Roman" pitchFamily="18" charset="0"/>
                <a:cs typeface="Arial" panose="020B0604020202020204" pitchFamily="34" charset="0"/>
              </a:rPr>
              <a:t>stereospecific</a:t>
            </a:r>
            <a:r>
              <a:rPr lang="en-US" dirty="0">
                <a:solidFill>
                  <a:srgbClr val="0000FF"/>
                </a:solidFill>
                <a:latin typeface="Arial" panose="020B0604020202020204" pitchFamily="34" charset="0"/>
                <a:ea typeface="Times New Roman" pitchFamily="18" charset="0"/>
                <a:cs typeface="Arial" panose="020B0604020202020204" pitchFamily="34" charset="0"/>
              </a:rPr>
              <a:t> polymerization of alkenes.</a:t>
            </a:r>
            <a:endParaRPr lang="en-US" dirty="0">
              <a:solidFill>
                <a:srgbClr val="0000FF"/>
              </a:solidFill>
              <a:latin typeface="Arial" pitchFamily="34" charset="0"/>
              <a:cs typeface="Arial" pitchFamily="34" charset="0"/>
            </a:endParaRPr>
          </a:p>
        </p:txBody>
      </p:sp>
      <p:sp>
        <p:nvSpPr>
          <p:cNvPr id="43020" name="Rectangle 12"/>
          <p:cNvSpPr>
            <a:spLocks noChangeArrowheads="1"/>
          </p:cNvSpPr>
          <p:nvPr/>
        </p:nvSpPr>
        <p:spPr bwMode="auto">
          <a:xfrm>
            <a:off x="2" y="1394898"/>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srgbClr val="0000FF"/>
              </a:solidFill>
              <a:latin typeface="Arial" panose="020B0604020202020204" pitchFamily="34" charset="0"/>
              <a:cs typeface="Arial" pitchFamily="34" charset="0"/>
            </a:endParaRPr>
          </a:p>
        </p:txBody>
      </p:sp>
      <p:sp>
        <p:nvSpPr>
          <p:cNvPr id="14" name="Rectangle 13"/>
          <p:cNvSpPr/>
          <p:nvPr/>
        </p:nvSpPr>
        <p:spPr>
          <a:xfrm>
            <a:off x="228603" y="457200"/>
            <a:ext cx="4875053" cy="523220"/>
          </a:xfrm>
          <a:prstGeom prst="rect">
            <a:avLst/>
          </a:prstGeom>
        </p:spPr>
        <p:txBody>
          <a:bodyPr wrap="none">
            <a:spAutoFit/>
          </a:bodyPr>
          <a:lstStyle/>
          <a:p>
            <a:r>
              <a:rPr lang="en-US" sz="2800" b="1" dirty="0" err="1">
                <a:solidFill>
                  <a:srgbClr val="FF0000"/>
                </a:solidFill>
                <a:latin typeface="Arial" panose="020B0604020202020204" pitchFamily="34" charset="0"/>
                <a:ea typeface="Times New Roman" pitchFamily="18" charset="0"/>
                <a:cs typeface="Arial" panose="020B0604020202020204" pitchFamily="34" charset="0"/>
              </a:rPr>
              <a:t>Organolithium</a:t>
            </a:r>
            <a:r>
              <a:rPr lang="en-US" sz="2800" b="1" dirty="0">
                <a:solidFill>
                  <a:srgbClr val="FF0000"/>
                </a:solidFill>
                <a:latin typeface="Arial" panose="020B0604020202020204" pitchFamily="34" charset="0"/>
                <a:ea typeface="Times New Roman" pitchFamily="18" charset="0"/>
                <a:cs typeface="Arial" panose="020B0604020202020204" pitchFamily="34" charset="0"/>
              </a:rPr>
              <a:t> compounds</a:t>
            </a:r>
            <a:r>
              <a:rPr lang="en-US" sz="2800" dirty="0">
                <a:solidFill>
                  <a:srgbClr val="FF0000"/>
                </a:solidFill>
                <a:latin typeface="Arial" panose="020B0604020202020204" pitchFamily="34" charset="0"/>
                <a:ea typeface="Times New Roman" pitchFamily="18" charset="0"/>
                <a:cs typeface="Arial" panose="020B0604020202020204" pitchFamily="34" charset="0"/>
              </a:rPr>
              <a:t> </a:t>
            </a:r>
            <a:endParaRPr lang="en-US" sz="2800"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pPr/>
              <a:t>12</a:t>
            </a:fld>
            <a:endParaRPr lang="en-US"/>
          </a:p>
        </p:txBody>
      </p:sp>
      <p:pic>
        <p:nvPicPr>
          <p:cNvPr id="9" name="Picture 3" descr="http://nptel.ac.in/courses/104101006/images/module2/lec2/eqn3.png"/>
          <p:cNvPicPr>
            <a:picLocks noChangeAspect="1" noChangeArrowheads="1"/>
          </p:cNvPicPr>
          <p:nvPr/>
        </p:nvPicPr>
        <p:blipFill>
          <a:blip r:embed="rId2" cstate="print"/>
          <a:srcRect/>
          <a:stretch>
            <a:fillRect/>
          </a:stretch>
        </p:blipFill>
        <p:spPr bwMode="auto">
          <a:xfrm>
            <a:off x="1994471" y="4435566"/>
            <a:ext cx="4714875" cy="600075"/>
          </a:xfrm>
          <a:prstGeom prst="rect">
            <a:avLst/>
          </a:prstGeom>
          <a:noFill/>
        </p:spPr>
      </p:pic>
    </p:spTree>
    <p:extLst>
      <p:ext uri="{BB962C8B-B14F-4D97-AF65-F5344CB8AC3E}">
        <p14:creationId xmlns:p14="http://schemas.microsoft.com/office/powerpoint/2010/main" val="1415476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3422" descr="File:/C:\Users\Joy\AppData\Local\Temp\msohtmlclip1\01\clip_image014.png"/>
          <p:cNvPicPr>
            <a:picLocks noChangeAspect="1" noChangeArrowheads="1"/>
          </p:cNvPicPr>
          <p:nvPr/>
        </p:nvPicPr>
        <p:blipFill>
          <a:blip r:embed="rId2" cstate="print"/>
          <a:srcRect/>
          <a:stretch>
            <a:fillRect/>
          </a:stretch>
        </p:blipFill>
        <p:spPr bwMode="auto">
          <a:xfrm>
            <a:off x="1965962" y="2063499"/>
            <a:ext cx="5695951" cy="1343025"/>
          </a:xfrm>
          <a:prstGeom prst="rect">
            <a:avLst/>
          </a:prstGeom>
          <a:noFill/>
        </p:spPr>
      </p:pic>
      <p:sp>
        <p:nvSpPr>
          <p:cNvPr id="41988" name="Rectangle 4"/>
          <p:cNvSpPr>
            <a:spLocks noChangeArrowheads="1"/>
          </p:cNvSpPr>
          <p:nvPr/>
        </p:nvSpPr>
        <p:spPr bwMode="auto">
          <a:xfrm>
            <a:off x="365760" y="120003"/>
            <a:ext cx="7848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200000"/>
              </a:lnSpc>
              <a:spcBef>
                <a:spcPct val="0"/>
              </a:spcBef>
              <a:spcAft>
                <a:spcPct val="0"/>
              </a:spcAft>
            </a:pPr>
            <a:r>
              <a:rPr lang="en-US" sz="2400" b="1" dirty="0">
                <a:solidFill>
                  <a:srgbClr val="FF0000"/>
                </a:solidFill>
                <a:latin typeface="Arial" panose="020B0604020202020204" pitchFamily="34" charset="0"/>
                <a:ea typeface="Times New Roman" pitchFamily="18" charset="0"/>
                <a:cs typeface="Arial" panose="020B0604020202020204" pitchFamily="34" charset="0"/>
              </a:rPr>
              <a:t> Some typical examples include:</a:t>
            </a:r>
            <a:endParaRPr lang="en-US" sz="2400" dirty="0">
              <a:solidFill>
                <a:srgbClr val="FF0000"/>
              </a:solidFill>
              <a:latin typeface="Arial" pitchFamily="34" charset="0"/>
              <a:cs typeface="Arial" pitchFamily="34" charset="0"/>
            </a:endParaRPr>
          </a:p>
          <a:p>
            <a:pPr eaLnBrk="0" fontAlgn="base" hangingPunct="0">
              <a:lnSpc>
                <a:spcPct val="200000"/>
              </a:lnSpc>
              <a:spcBef>
                <a:spcPct val="0"/>
              </a:spcBef>
              <a:spcAft>
                <a:spcPct val="0"/>
              </a:spcAft>
            </a:pPr>
            <a:r>
              <a:rPr lang="en-US" dirty="0" err="1">
                <a:solidFill>
                  <a:srgbClr val="0000FF"/>
                </a:solidFill>
                <a:latin typeface="Arial" panose="020B0604020202020204" pitchFamily="34" charset="0"/>
                <a:ea typeface="Calibri" pitchFamily="34" charset="0"/>
                <a:cs typeface="Arial" panose="020B0604020202020204" pitchFamily="34" charset="0"/>
              </a:rPr>
              <a:t>MeLi</a:t>
            </a:r>
            <a:r>
              <a:rPr lang="en-US" dirty="0">
                <a:solidFill>
                  <a:srgbClr val="0000FF"/>
                </a:solidFill>
                <a:latin typeface="Arial" panose="020B0604020202020204" pitchFamily="34" charset="0"/>
                <a:ea typeface="Calibri" pitchFamily="34" charset="0"/>
                <a:cs typeface="Arial" panose="020B0604020202020204" pitchFamily="34" charset="0"/>
              </a:rPr>
              <a:t> and </a:t>
            </a:r>
            <a:r>
              <a:rPr lang="en-US" dirty="0" err="1">
                <a:solidFill>
                  <a:srgbClr val="0000FF"/>
                </a:solidFill>
                <a:latin typeface="Arial" panose="020B0604020202020204" pitchFamily="34" charset="0"/>
                <a:ea typeface="Calibri" pitchFamily="34" charset="0"/>
                <a:cs typeface="Arial" panose="020B0604020202020204" pitchFamily="34" charset="0"/>
              </a:rPr>
              <a:t>nBuLi</a:t>
            </a:r>
            <a:r>
              <a:rPr lang="en-US" dirty="0">
                <a:solidFill>
                  <a:srgbClr val="0000FF"/>
                </a:solidFill>
                <a:latin typeface="Arial" panose="020B0604020202020204" pitchFamily="34" charset="0"/>
                <a:ea typeface="Calibri" pitchFamily="34" charset="0"/>
                <a:cs typeface="Arial" panose="020B0604020202020204" pitchFamily="34" charset="0"/>
              </a:rPr>
              <a:t> which depending on solvent may exist as tetramers or </a:t>
            </a:r>
            <a:r>
              <a:rPr lang="en-US" dirty="0" err="1">
                <a:solidFill>
                  <a:srgbClr val="0000FF"/>
                </a:solidFill>
                <a:latin typeface="Arial" panose="020B0604020202020204" pitchFamily="34" charset="0"/>
                <a:ea typeface="Calibri" pitchFamily="34" charset="0"/>
                <a:cs typeface="Arial" panose="020B0604020202020204" pitchFamily="34" charset="0"/>
              </a:rPr>
              <a:t>hexamers</a:t>
            </a:r>
            <a:r>
              <a:rPr lang="en-US" dirty="0">
                <a:solidFill>
                  <a:srgbClr val="0000FF"/>
                </a:solidFill>
                <a:latin typeface="Arial" panose="020B0604020202020204" pitchFamily="34" charset="0"/>
                <a:ea typeface="Calibri" pitchFamily="34" charset="0"/>
                <a:cs typeface="Arial" panose="020B0604020202020204" pitchFamily="34" charset="0"/>
              </a:rPr>
              <a:t>. (</a:t>
            </a:r>
            <a:r>
              <a:rPr lang="en-US" dirty="0" err="1">
                <a:solidFill>
                  <a:srgbClr val="0000FF"/>
                </a:solidFill>
                <a:latin typeface="Arial" panose="020B0604020202020204" pitchFamily="34" charset="0"/>
                <a:ea typeface="Calibri" pitchFamily="34" charset="0"/>
                <a:cs typeface="Arial" panose="020B0604020202020204" pitchFamily="34" charset="0"/>
              </a:rPr>
              <a:t>cyclohexyl</a:t>
            </a:r>
            <a:r>
              <a:rPr lang="en-US" dirty="0">
                <a:solidFill>
                  <a:srgbClr val="0000FF"/>
                </a:solidFill>
                <a:latin typeface="Arial" panose="020B0604020202020204" pitchFamily="34" charset="0"/>
                <a:ea typeface="Calibri" pitchFamily="34" charset="0"/>
                <a:cs typeface="Arial" panose="020B0604020202020204" pitchFamily="34" charset="0"/>
              </a:rPr>
              <a:t>)Li which exists as a hexamer.</a:t>
            </a:r>
            <a:endParaRPr lang="en-US" dirty="0">
              <a:solidFill>
                <a:srgbClr val="0000FF"/>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pPr/>
              <a:t>13</a:t>
            </a:fld>
            <a:endParaRPr lang="en-US"/>
          </a:p>
        </p:txBody>
      </p:sp>
      <p:pic>
        <p:nvPicPr>
          <p:cNvPr id="5" name="Picture 4" descr="clipboard_e45c491a38ee5550ae861b12eecf16aeb.png"/>
          <p:cNvPicPr/>
          <p:nvPr/>
        </p:nvPicPr>
        <p:blipFill>
          <a:blip r:embed="rId3">
            <a:extLst>
              <a:ext uri="{28A0092B-C50C-407E-A947-70E740481C1C}">
                <a14:useLocalDpi xmlns:a14="http://schemas.microsoft.com/office/drawing/2010/main" val="0"/>
              </a:ext>
            </a:extLst>
          </a:blip>
          <a:srcRect/>
          <a:stretch>
            <a:fillRect/>
          </a:stretch>
        </p:blipFill>
        <p:spPr bwMode="auto">
          <a:xfrm>
            <a:off x="1874520" y="3628390"/>
            <a:ext cx="5486400" cy="2252980"/>
          </a:xfrm>
          <a:prstGeom prst="rect">
            <a:avLst/>
          </a:prstGeom>
          <a:noFill/>
          <a:ln>
            <a:noFill/>
          </a:ln>
        </p:spPr>
      </p:pic>
    </p:spTree>
    <p:extLst>
      <p:ext uri="{BB962C8B-B14F-4D97-AF65-F5344CB8AC3E}">
        <p14:creationId xmlns:p14="http://schemas.microsoft.com/office/powerpoint/2010/main" val="89977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533400" y="1437693"/>
            <a:ext cx="80772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lgn="justLow" eaLnBrk="0" fontAlgn="base" hangingPunct="0">
              <a:spcBef>
                <a:spcPct val="0"/>
              </a:spcBef>
              <a:spcAft>
                <a:spcPct val="0"/>
              </a:spcAft>
              <a:buFont typeface="Arial" panose="020B0604020202020204" pitchFamily="34" charset="0"/>
              <a:buChar char="•"/>
            </a:pPr>
            <a:r>
              <a:rPr lang="en-US" dirty="0" err="1">
                <a:solidFill>
                  <a:srgbClr val="0000FF"/>
                </a:solidFill>
                <a:latin typeface="Arial" panose="020B0604020202020204" pitchFamily="34" charset="0"/>
                <a:ea typeface="Times New Roman" pitchFamily="18" charset="0"/>
                <a:cs typeface="Arial" panose="020B0604020202020204" pitchFamily="34" charset="0"/>
              </a:rPr>
              <a:t>Organosodium</a:t>
            </a:r>
            <a:r>
              <a:rPr lang="en-US" dirty="0">
                <a:solidFill>
                  <a:srgbClr val="0000FF"/>
                </a:solidFill>
                <a:latin typeface="Arial" panose="020B0604020202020204" pitchFamily="34" charset="0"/>
                <a:ea typeface="Times New Roman" pitchFamily="18" charset="0"/>
                <a:cs typeface="Arial" panose="020B0604020202020204" pitchFamily="34" charset="0"/>
              </a:rPr>
              <a:t> chemistry is the chemistry of </a:t>
            </a:r>
            <a:r>
              <a:rPr lang="en-US" dirty="0" err="1">
                <a:solidFill>
                  <a:srgbClr val="0000FF"/>
                </a:solidFill>
                <a:latin typeface="Arial" panose="020B0604020202020204" pitchFamily="34" charset="0"/>
                <a:ea typeface="Times New Roman" pitchFamily="18" charset="0"/>
                <a:cs typeface="Arial" panose="020B0604020202020204" pitchFamily="34" charset="0"/>
              </a:rPr>
              <a:t>organometallic</a:t>
            </a:r>
            <a:r>
              <a:rPr lang="en-US" dirty="0">
                <a:solidFill>
                  <a:srgbClr val="0000FF"/>
                </a:solidFill>
                <a:latin typeface="Arial" panose="020B0604020202020204" pitchFamily="34" charset="0"/>
                <a:ea typeface="Times New Roman" pitchFamily="18" charset="0"/>
                <a:cs typeface="Arial" panose="020B0604020202020204" pitchFamily="34" charset="0"/>
              </a:rPr>
              <a:t> compounds containing a carbon to sodium chemical bond. </a:t>
            </a:r>
          </a:p>
          <a:p>
            <a:pPr marL="285750" indent="-285750" algn="justLow" eaLnBrk="0" fontAlgn="base" hangingPunct="0">
              <a:spcBef>
                <a:spcPct val="0"/>
              </a:spcBef>
              <a:spcAft>
                <a:spcPct val="0"/>
              </a:spcAft>
              <a:buFont typeface="Arial" panose="020B0604020202020204" pitchFamily="34" charset="0"/>
              <a:buChar char="•"/>
            </a:pPr>
            <a:endParaRPr lang="en-US" dirty="0">
              <a:solidFill>
                <a:srgbClr val="0000FF"/>
              </a:solidFill>
              <a:latin typeface="Arial" panose="020B0604020202020204" pitchFamily="34" charset="0"/>
              <a:ea typeface="Times New Roman" pitchFamily="18" charset="0"/>
              <a:cs typeface="Arial" panose="020B0604020202020204" pitchFamily="34" charset="0"/>
            </a:endParaRPr>
          </a:p>
          <a:p>
            <a:pPr marL="285750" indent="-285750" algn="justLow" eaLnBrk="0" fontAlgn="base" hangingPunct="0">
              <a:spcBef>
                <a:spcPct val="0"/>
              </a:spcBef>
              <a:spcAft>
                <a:spcPct val="0"/>
              </a:spcAft>
              <a:buFont typeface="Arial" panose="020B0604020202020204" pitchFamily="34" charset="0"/>
              <a:buChar char="•"/>
            </a:pPr>
            <a:r>
              <a:rPr lang="en-US" dirty="0">
                <a:solidFill>
                  <a:srgbClr val="0000FF"/>
                </a:solidFill>
                <a:latin typeface="Arial" panose="020B0604020202020204" pitchFamily="34" charset="0"/>
                <a:ea typeface="Times New Roman" pitchFamily="18" charset="0"/>
                <a:cs typeface="Arial" panose="020B0604020202020204" pitchFamily="34" charset="0"/>
              </a:rPr>
              <a:t>The application of </a:t>
            </a:r>
            <a:r>
              <a:rPr lang="en-US" dirty="0" err="1">
                <a:solidFill>
                  <a:srgbClr val="0000FF"/>
                </a:solidFill>
                <a:latin typeface="Arial" panose="020B0604020202020204" pitchFamily="34" charset="0"/>
                <a:ea typeface="Times New Roman" pitchFamily="18" charset="0"/>
                <a:cs typeface="Arial" panose="020B0604020202020204" pitchFamily="34" charset="0"/>
              </a:rPr>
              <a:t>organosodium</a:t>
            </a:r>
            <a:r>
              <a:rPr lang="en-US" dirty="0">
                <a:solidFill>
                  <a:srgbClr val="0000FF"/>
                </a:solidFill>
                <a:latin typeface="Arial" panose="020B0604020202020204" pitchFamily="34" charset="0"/>
                <a:ea typeface="Times New Roman" pitchFamily="18" charset="0"/>
                <a:cs typeface="Arial" panose="020B0604020202020204" pitchFamily="34" charset="0"/>
              </a:rPr>
              <a:t> compounds in chemistry is limited in part due to competition from </a:t>
            </a:r>
            <a:r>
              <a:rPr lang="en-US" dirty="0" err="1">
                <a:solidFill>
                  <a:srgbClr val="0000FF"/>
                </a:solidFill>
                <a:latin typeface="Arial" panose="020B0604020202020204" pitchFamily="34" charset="0"/>
                <a:ea typeface="Times New Roman" pitchFamily="18" charset="0"/>
                <a:cs typeface="Arial" panose="020B0604020202020204" pitchFamily="34" charset="0"/>
              </a:rPr>
              <a:t>organolithium</a:t>
            </a:r>
            <a:r>
              <a:rPr lang="en-US" dirty="0">
                <a:solidFill>
                  <a:srgbClr val="0000FF"/>
                </a:solidFill>
                <a:latin typeface="Arial" panose="020B0604020202020204" pitchFamily="34" charset="0"/>
                <a:ea typeface="Times New Roman" pitchFamily="18" charset="0"/>
                <a:cs typeface="Arial" panose="020B0604020202020204" pitchFamily="34" charset="0"/>
              </a:rPr>
              <a:t> compounds, which are commercially available and exhibit more convenient reactivity. </a:t>
            </a:r>
          </a:p>
          <a:p>
            <a:pPr algn="justLow" eaLnBrk="0" fontAlgn="base" hangingPunct="0">
              <a:spcBef>
                <a:spcPct val="0"/>
              </a:spcBef>
              <a:spcAft>
                <a:spcPct val="0"/>
              </a:spcAft>
            </a:pPr>
            <a:endParaRPr lang="en-US" dirty="0">
              <a:solidFill>
                <a:srgbClr val="0000FF"/>
              </a:solidFill>
              <a:latin typeface="Arial" panose="020B0604020202020204" pitchFamily="34" charset="0"/>
              <a:ea typeface="Times New Roman" pitchFamily="18" charset="0"/>
              <a:cs typeface="Arial" panose="020B0604020202020204" pitchFamily="34" charset="0"/>
            </a:endParaRPr>
          </a:p>
          <a:p>
            <a:pPr marL="285750" indent="-285750" algn="justLow" eaLnBrk="0" fontAlgn="base" hangingPunct="0">
              <a:spcBef>
                <a:spcPct val="0"/>
              </a:spcBef>
              <a:spcAft>
                <a:spcPct val="0"/>
              </a:spcAft>
              <a:buFont typeface="Arial" panose="020B0604020202020204" pitchFamily="34" charset="0"/>
              <a:buChar char="•"/>
            </a:pPr>
            <a:r>
              <a:rPr lang="en-US" dirty="0">
                <a:solidFill>
                  <a:srgbClr val="0000FF"/>
                </a:solidFill>
                <a:latin typeface="Arial" panose="020B0604020202020204" pitchFamily="34" charset="0"/>
                <a:ea typeface="Times New Roman" pitchFamily="18" charset="0"/>
                <a:cs typeface="Arial" panose="020B0604020202020204" pitchFamily="34" charset="0"/>
              </a:rPr>
              <a:t>The principal </a:t>
            </a:r>
            <a:r>
              <a:rPr lang="en-US" dirty="0" err="1">
                <a:solidFill>
                  <a:srgbClr val="0000FF"/>
                </a:solidFill>
                <a:latin typeface="Arial" panose="020B0604020202020204" pitchFamily="34" charset="0"/>
                <a:ea typeface="Times New Roman" pitchFamily="18" charset="0"/>
                <a:cs typeface="Arial" panose="020B0604020202020204" pitchFamily="34" charset="0"/>
              </a:rPr>
              <a:t>organosodium</a:t>
            </a:r>
            <a:r>
              <a:rPr lang="en-US" dirty="0">
                <a:solidFill>
                  <a:srgbClr val="0000FF"/>
                </a:solidFill>
                <a:latin typeface="Arial" panose="020B0604020202020204" pitchFamily="34" charset="0"/>
                <a:ea typeface="Times New Roman" pitchFamily="18" charset="0"/>
                <a:cs typeface="Arial" panose="020B0604020202020204" pitchFamily="34" charset="0"/>
              </a:rPr>
              <a:t> compound of commercial importance is sodium </a:t>
            </a:r>
            <a:r>
              <a:rPr lang="en-US" dirty="0" err="1">
                <a:solidFill>
                  <a:srgbClr val="0000FF"/>
                </a:solidFill>
                <a:latin typeface="Arial" panose="020B0604020202020204" pitchFamily="34" charset="0"/>
                <a:ea typeface="Times New Roman" pitchFamily="18" charset="0"/>
                <a:cs typeface="Arial" panose="020B0604020202020204" pitchFamily="34" charset="0"/>
              </a:rPr>
              <a:t>cyclopentadienide</a:t>
            </a:r>
            <a:r>
              <a:rPr lang="en-US" dirty="0">
                <a:solidFill>
                  <a:srgbClr val="0000FF"/>
                </a:solidFill>
                <a:latin typeface="Arial" panose="020B0604020202020204" pitchFamily="34" charset="0"/>
                <a:ea typeface="Times New Roman" pitchFamily="18" charset="0"/>
                <a:cs typeface="Arial" panose="020B0604020202020204" pitchFamily="34" charset="0"/>
              </a:rPr>
              <a:t>. Sodium </a:t>
            </a:r>
            <a:r>
              <a:rPr lang="en-US" dirty="0" err="1">
                <a:solidFill>
                  <a:srgbClr val="0000FF"/>
                </a:solidFill>
                <a:latin typeface="Arial" panose="020B0604020202020204" pitchFamily="34" charset="0"/>
                <a:ea typeface="Times New Roman" pitchFamily="18" charset="0"/>
                <a:cs typeface="Arial" panose="020B0604020202020204" pitchFamily="34" charset="0"/>
              </a:rPr>
              <a:t>tetraphenylborate</a:t>
            </a:r>
            <a:r>
              <a:rPr lang="en-US" dirty="0">
                <a:solidFill>
                  <a:srgbClr val="0000FF"/>
                </a:solidFill>
                <a:latin typeface="Arial" panose="020B0604020202020204" pitchFamily="34" charset="0"/>
                <a:ea typeface="Times New Roman" pitchFamily="18" charset="0"/>
                <a:cs typeface="Arial" panose="020B0604020202020204" pitchFamily="34" charset="0"/>
              </a:rPr>
              <a:t> can also be classified as an </a:t>
            </a:r>
            <a:r>
              <a:rPr lang="en-US" dirty="0" err="1">
                <a:solidFill>
                  <a:srgbClr val="0000FF"/>
                </a:solidFill>
                <a:latin typeface="Arial" panose="020B0604020202020204" pitchFamily="34" charset="0"/>
                <a:ea typeface="Times New Roman" pitchFamily="18" charset="0"/>
                <a:cs typeface="Arial" panose="020B0604020202020204" pitchFamily="34" charset="0"/>
              </a:rPr>
              <a:t>organosodium</a:t>
            </a:r>
            <a:r>
              <a:rPr lang="en-US" dirty="0">
                <a:solidFill>
                  <a:srgbClr val="0000FF"/>
                </a:solidFill>
                <a:latin typeface="Arial" panose="020B0604020202020204" pitchFamily="34" charset="0"/>
                <a:ea typeface="Times New Roman" pitchFamily="18" charset="0"/>
                <a:cs typeface="Arial" panose="020B0604020202020204" pitchFamily="34" charset="0"/>
              </a:rPr>
              <a:t> compound since in the solid state sodium is bound to the aryl groups.</a:t>
            </a:r>
            <a:endParaRPr lang="en-US" dirty="0">
              <a:solidFill>
                <a:srgbClr val="0000FF"/>
              </a:solidFill>
              <a:latin typeface="Arial" pitchFamily="34" charset="0"/>
              <a:cs typeface="Arial" pitchFamily="34" charset="0"/>
            </a:endParaRPr>
          </a:p>
        </p:txBody>
      </p:sp>
      <p:pic>
        <p:nvPicPr>
          <p:cNvPr id="38916" name="Picture 1" descr="Sodium cyclopentadienide-B.gif"/>
          <p:cNvPicPr>
            <a:picLocks noChangeAspect="1" noChangeArrowheads="1"/>
          </p:cNvPicPr>
          <p:nvPr/>
        </p:nvPicPr>
        <p:blipFill>
          <a:blip r:embed="rId2" cstate="print"/>
          <a:srcRect/>
          <a:stretch>
            <a:fillRect/>
          </a:stretch>
        </p:blipFill>
        <p:spPr bwMode="auto">
          <a:xfrm>
            <a:off x="2286001" y="4800600"/>
            <a:ext cx="952500" cy="990600"/>
          </a:xfrm>
          <a:prstGeom prst="rect">
            <a:avLst/>
          </a:prstGeom>
          <a:noFill/>
        </p:spPr>
      </p:pic>
      <p:pic>
        <p:nvPicPr>
          <p:cNvPr id="38915" name="Picture 4" descr="NaBPh4.png"/>
          <p:cNvPicPr>
            <a:picLocks noChangeAspect="1" noChangeArrowheads="1"/>
          </p:cNvPicPr>
          <p:nvPr/>
        </p:nvPicPr>
        <p:blipFill>
          <a:blip r:embed="rId3" cstate="print"/>
          <a:srcRect/>
          <a:stretch>
            <a:fillRect/>
          </a:stretch>
        </p:blipFill>
        <p:spPr bwMode="auto">
          <a:xfrm>
            <a:off x="5029203" y="4648202"/>
            <a:ext cx="2085975" cy="1581151"/>
          </a:xfrm>
          <a:prstGeom prst="rect">
            <a:avLst/>
          </a:prstGeom>
          <a:noFill/>
        </p:spPr>
      </p:pic>
      <p:sp>
        <p:nvSpPr>
          <p:cNvPr id="38917" name="Rectangle 5"/>
          <p:cNvSpPr>
            <a:spLocks noChangeArrowheads="1"/>
          </p:cNvSpPr>
          <p:nvPr/>
        </p:nvSpPr>
        <p:spPr bwMode="auto">
          <a:xfrm>
            <a:off x="2"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srgbClr val="0000FF"/>
              </a:solidFill>
              <a:latin typeface="Arial" panose="020B0604020202020204" pitchFamily="34" charset="0"/>
              <a:cs typeface="Arial" pitchFamily="34" charset="0"/>
            </a:endParaRPr>
          </a:p>
        </p:txBody>
      </p:sp>
      <p:sp>
        <p:nvSpPr>
          <p:cNvPr id="38918" name="Rectangle 6"/>
          <p:cNvSpPr>
            <a:spLocks noChangeArrowheads="1"/>
          </p:cNvSpPr>
          <p:nvPr/>
        </p:nvSpPr>
        <p:spPr bwMode="auto">
          <a:xfrm>
            <a:off x="3646108" y="1263135"/>
            <a:ext cx="185178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a:solidFill>
                  <a:srgbClr val="0000FF"/>
                </a:solidFill>
                <a:latin typeface="Arial" panose="020B0604020202020204" pitchFamily="34" charset="0"/>
                <a:ea typeface="Times New Roman" pitchFamily="18" charset="0"/>
                <a:cs typeface="Arial" panose="020B0604020202020204" pitchFamily="34" charset="0"/>
              </a:rPr>
              <a:t>                          </a:t>
            </a:r>
            <a:endParaRPr lang="en-US">
              <a:solidFill>
                <a:srgbClr val="0000FF"/>
              </a:solidFill>
              <a:latin typeface="Arial" pitchFamily="34" charset="0"/>
              <a:cs typeface="Arial" pitchFamily="34" charset="0"/>
            </a:endParaRPr>
          </a:p>
        </p:txBody>
      </p:sp>
      <p:sp>
        <p:nvSpPr>
          <p:cNvPr id="38919" name="Rectangle 7"/>
          <p:cNvSpPr>
            <a:spLocks noChangeArrowheads="1"/>
          </p:cNvSpPr>
          <p:nvPr/>
        </p:nvSpPr>
        <p:spPr bwMode="auto">
          <a:xfrm>
            <a:off x="1510907" y="6142983"/>
            <a:ext cx="612218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dirty="0">
                <a:solidFill>
                  <a:srgbClr val="0000FF"/>
                </a:solidFill>
                <a:latin typeface="Arial" panose="020B0604020202020204" pitchFamily="34" charset="0"/>
                <a:ea typeface="Times New Roman" pitchFamily="18" charset="0"/>
                <a:cs typeface="Arial" panose="020B0604020202020204" pitchFamily="34" charset="0"/>
              </a:rPr>
              <a:t>sodium </a:t>
            </a:r>
            <a:r>
              <a:rPr lang="en-US" dirty="0" err="1">
                <a:solidFill>
                  <a:srgbClr val="0000FF"/>
                </a:solidFill>
                <a:latin typeface="Arial" panose="020B0604020202020204" pitchFamily="34" charset="0"/>
                <a:ea typeface="Times New Roman" pitchFamily="18" charset="0"/>
                <a:cs typeface="Arial" panose="020B0604020202020204" pitchFamily="34" charset="0"/>
              </a:rPr>
              <a:t>cyclopentadienide</a:t>
            </a:r>
            <a:r>
              <a:rPr lang="en-US" dirty="0">
                <a:solidFill>
                  <a:srgbClr val="0000FF"/>
                </a:solidFill>
                <a:latin typeface="Arial" panose="020B0604020202020204" pitchFamily="34" charset="0"/>
                <a:ea typeface="Times New Roman" pitchFamily="18" charset="0"/>
                <a:cs typeface="Arial" panose="020B0604020202020204" pitchFamily="34" charset="0"/>
              </a:rPr>
              <a:t>          Sodium </a:t>
            </a:r>
            <a:r>
              <a:rPr lang="en-US" dirty="0" err="1">
                <a:solidFill>
                  <a:srgbClr val="0000FF"/>
                </a:solidFill>
                <a:latin typeface="Arial" panose="020B0604020202020204" pitchFamily="34" charset="0"/>
                <a:ea typeface="Times New Roman" pitchFamily="18" charset="0"/>
                <a:cs typeface="Arial" panose="020B0604020202020204" pitchFamily="34" charset="0"/>
              </a:rPr>
              <a:t>tetraphenylborate</a:t>
            </a:r>
            <a:endParaRPr lang="en-US" dirty="0">
              <a:solidFill>
                <a:srgbClr val="0000FF"/>
              </a:solidFill>
              <a:latin typeface="Arial" pitchFamily="34" charset="0"/>
              <a:cs typeface="Arial" pitchFamily="34" charset="0"/>
            </a:endParaRPr>
          </a:p>
        </p:txBody>
      </p:sp>
      <p:sp>
        <p:nvSpPr>
          <p:cNvPr id="9" name="Rectangle 8"/>
          <p:cNvSpPr/>
          <p:nvPr/>
        </p:nvSpPr>
        <p:spPr>
          <a:xfrm>
            <a:off x="3202074" y="685800"/>
            <a:ext cx="2739853" cy="523220"/>
          </a:xfrm>
          <a:prstGeom prst="rect">
            <a:avLst/>
          </a:prstGeom>
        </p:spPr>
        <p:txBody>
          <a:bodyPr wrap="none">
            <a:spAutoFit/>
          </a:bodyPr>
          <a:lstStyle/>
          <a:p>
            <a:pPr algn="ctr"/>
            <a:r>
              <a:rPr lang="en-US" sz="2800" b="1" dirty="0" err="1">
                <a:solidFill>
                  <a:srgbClr val="FF0000"/>
                </a:solidFill>
                <a:latin typeface="Arial" panose="020B0604020202020204" pitchFamily="34" charset="0"/>
                <a:ea typeface="Times New Roman" pitchFamily="18" charset="0"/>
                <a:cs typeface="Arial" panose="020B0604020202020204" pitchFamily="34" charset="0"/>
              </a:rPr>
              <a:t>Organosodium</a:t>
            </a:r>
            <a:endParaRPr lang="en-US" sz="2800" b="1"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pPr/>
              <a:t>14</a:t>
            </a:fld>
            <a:endParaRPr lang="en-US"/>
          </a:p>
        </p:txBody>
      </p:sp>
    </p:spTree>
    <p:extLst>
      <p:ext uri="{BB962C8B-B14F-4D97-AF65-F5344CB8AC3E}">
        <p14:creationId xmlns:p14="http://schemas.microsoft.com/office/powerpoint/2010/main" val="1458921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478536" y="588268"/>
            <a:ext cx="78486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lgn="justLow" fontAlgn="base">
              <a:lnSpc>
                <a:spcPct val="200000"/>
              </a:lnSpc>
              <a:spcBef>
                <a:spcPct val="0"/>
              </a:spcBef>
              <a:spcAft>
                <a:spcPct val="0"/>
              </a:spcAft>
              <a:buFont typeface="Arial" panose="020B0604020202020204" pitchFamily="34" charset="0"/>
              <a:buChar char="•"/>
            </a:pPr>
            <a:r>
              <a:rPr lang="en-US" dirty="0" err="1">
                <a:solidFill>
                  <a:srgbClr val="0000FF"/>
                </a:solidFill>
                <a:latin typeface="Arial" panose="020B0604020202020204" pitchFamily="34" charset="0"/>
                <a:ea typeface="Times New Roman" pitchFamily="18" charset="0"/>
                <a:cs typeface="Arial" panose="020B0604020202020204" pitchFamily="34" charset="0"/>
              </a:rPr>
              <a:t>Organometal</a:t>
            </a:r>
            <a:r>
              <a:rPr lang="en-US" dirty="0">
                <a:solidFill>
                  <a:srgbClr val="0000FF"/>
                </a:solidFill>
                <a:latin typeface="Arial" panose="020B0604020202020204" pitchFamily="34" charset="0"/>
                <a:ea typeface="Times New Roman" pitchFamily="18" charset="0"/>
                <a:cs typeface="Arial" panose="020B0604020202020204" pitchFamily="34" charset="0"/>
              </a:rPr>
              <a:t> bonds in group 1 are characterized by high polarity with corresponding high </a:t>
            </a:r>
            <a:r>
              <a:rPr lang="en-US" dirty="0" err="1">
                <a:solidFill>
                  <a:srgbClr val="0000FF"/>
                </a:solidFill>
                <a:latin typeface="Arial" panose="020B0604020202020204" pitchFamily="34" charset="0"/>
                <a:ea typeface="Times New Roman" pitchFamily="18" charset="0"/>
                <a:cs typeface="Arial" panose="020B0604020202020204" pitchFamily="34" charset="0"/>
              </a:rPr>
              <a:t>nucleophilicity</a:t>
            </a:r>
            <a:r>
              <a:rPr lang="en-US" dirty="0">
                <a:solidFill>
                  <a:srgbClr val="0000FF"/>
                </a:solidFill>
                <a:latin typeface="Arial" panose="020B0604020202020204" pitchFamily="34" charset="0"/>
                <a:ea typeface="Times New Roman" pitchFamily="18" charset="0"/>
                <a:cs typeface="Arial" panose="020B0604020202020204" pitchFamily="34" charset="0"/>
              </a:rPr>
              <a:t> on carbon. </a:t>
            </a:r>
          </a:p>
          <a:p>
            <a:pPr marL="285750" indent="-285750" algn="justLow" fontAlgn="base">
              <a:lnSpc>
                <a:spcPct val="200000"/>
              </a:lnSpc>
              <a:spcBef>
                <a:spcPct val="0"/>
              </a:spcBef>
              <a:spcAft>
                <a:spcPct val="0"/>
              </a:spcAft>
              <a:buFont typeface="Arial" panose="020B0604020202020204" pitchFamily="34" charset="0"/>
              <a:buChar char="•"/>
            </a:pPr>
            <a:r>
              <a:rPr lang="en-US" dirty="0">
                <a:solidFill>
                  <a:srgbClr val="0000FF"/>
                </a:solidFill>
                <a:latin typeface="Arial" panose="020B0604020202020204" pitchFamily="34" charset="0"/>
                <a:ea typeface="Times New Roman" pitchFamily="18" charset="0"/>
                <a:cs typeface="Arial" panose="020B0604020202020204" pitchFamily="34" charset="0"/>
              </a:rPr>
              <a:t>This polarity results from the disparate electronegativity of carbon 2.55 and that of lithium 0.98, sodium 0.93 potassium 0.82 rubidium 0.82 cesium 0.79. </a:t>
            </a:r>
          </a:p>
          <a:p>
            <a:pPr marL="285750" indent="-285750" algn="justLow" fontAlgn="base">
              <a:lnSpc>
                <a:spcPct val="200000"/>
              </a:lnSpc>
              <a:spcBef>
                <a:spcPct val="0"/>
              </a:spcBef>
              <a:spcAft>
                <a:spcPct val="0"/>
              </a:spcAft>
              <a:buFont typeface="Arial" panose="020B0604020202020204" pitchFamily="34" charset="0"/>
              <a:buChar char="•"/>
            </a:pPr>
            <a:r>
              <a:rPr lang="en-US" dirty="0">
                <a:solidFill>
                  <a:srgbClr val="0000FF"/>
                </a:solidFill>
                <a:latin typeface="Arial" panose="020B0604020202020204" pitchFamily="34" charset="0"/>
                <a:ea typeface="Times New Roman" pitchFamily="18" charset="0"/>
                <a:cs typeface="Arial" panose="020B0604020202020204" pitchFamily="34" charset="0"/>
              </a:rPr>
              <a:t>The </a:t>
            </a:r>
            <a:r>
              <a:rPr lang="en-US" dirty="0" err="1">
                <a:solidFill>
                  <a:srgbClr val="0000FF"/>
                </a:solidFill>
                <a:latin typeface="Arial" panose="020B0604020202020204" pitchFamily="34" charset="0"/>
                <a:ea typeface="Times New Roman" pitchFamily="18" charset="0"/>
                <a:cs typeface="Arial" panose="020B0604020202020204" pitchFamily="34" charset="0"/>
              </a:rPr>
              <a:t>carbanionic</a:t>
            </a:r>
            <a:r>
              <a:rPr lang="en-US" dirty="0">
                <a:solidFill>
                  <a:srgbClr val="0000FF"/>
                </a:solidFill>
                <a:latin typeface="Arial" panose="020B0604020202020204" pitchFamily="34" charset="0"/>
                <a:ea typeface="Times New Roman" pitchFamily="18" charset="0"/>
                <a:cs typeface="Arial" panose="020B0604020202020204" pitchFamily="34" charset="0"/>
              </a:rPr>
              <a:t> nature of </a:t>
            </a:r>
            <a:r>
              <a:rPr lang="en-US" dirty="0" err="1">
                <a:solidFill>
                  <a:srgbClr val="0000FF"/>
                </a:solidFill>
                <a:latin typeface="Arial" panose="020B0604020202020204" pitchFamily="34" charset="0"/>
                <a:ea typeface="Times New Roman" pitchFamily="18" charset="0"/>
                <a:cs typeface="Arial" panose="020B0604020202020204" pitchFamily="34" charset="0"/>
              </a:rPr>
              <a:t>organosodium</a:t>
            </a:r>
            <a:r>
              <a:rPr lang="en-US" dirty="0">
                <a:solidFill>
                  <a:srgbClr val="0000FF"/>
                </a:solidFill>
                <a:latin typeface="Arial" panose="020B0604020202020204" pitchFamily="34" charset="0"/>
                <a:ea typeface="Times New Roman" pitchFamily="18" charset="0"/>
                <a:cs typeface="Arial" panose="020B0604020202020204" pitchFamily="34" charset="0"/>
              </a:rPr>
              <a:t> compounds can be minimized by resonance stabilization, for example, Ph</a:t>
            </a:r>
            <a:r>
              <a:rPr lang="en-US" baseline="-25000" dirty="0">
                <a:solidFill>
                  <a:srgbClr val="0000FF"/>
                </a:solidFill>
                <a:latin typeface="Arial" panose="020B0604020202020204" pitchFamily="34" charset="0"/>
                <a:ea typeface="Times New Roman" pitchFamily="18" charset="0"/>
                <a:cs typeface="Arial" panose="020B0604020202020204" pitchFamily="34" charset="0"/>
              </a:rPr>
              <a:t>3</a:t>
            </a:r>
            <a:r>
              <a:rPr lang="en-US" dirty="0">
                <a:solidFill>
                  <a:srgbClr val="0000FF"/>
                </a:solidFill>
                <a:latin typeface="Arial" panose="020B0604020202020204" pitchFamily="34" charset="0"/>
                <a:ea typeface="Times New Roman" pitchFamily="18" charset="0"/>
                <a:cs typeface="Arial" panose="020B0604020202020204" pitchFamily="34" charset="0"/>
              </a:rPr>
              <a:t>CNa. One consequence of the highly polarized Na-C bond is that simple </a:t>
            </a:r>
            <a:r>
              <a:rPr lang="en-US" dirty="0" err="1">
                <a:solidFill>
                  <a:srgbClr val="0000FF"/>
                </a:solidFill>
                <a:latin typeface="Arial" panose="020B0604020202020204" pitchFamily="34" charset="0"/>
                <a:ea typeface="Times New Roman" pitchFamily="18" charset="0"/>
                <a:cs typeface="Arial" panose="020B0604020202020204" pitchFamily="34" charset="0"/>
              </a:rPr>
              <a:t>organosodium</a:t>
            </a:r>
            <a:r>
              <a:rPr lang="en-US" dirty="0">
                <a:solidFill>
                  <a:srgbClr val="0000FF"/>
                </a:solidFill>
                <a:latin typeface="Arial" panose="020B0604020202020204" pitchFamily="34" charset="0"/>
                <a:ea typeface="Times New Roman" pitchFamily="18" charset="0"/>
                <a:cs typeface="Arial" panose="020B0604020202020204" pitchFamily="34" charset="0"/>
              </a:rPr>
              <a:t> compounds often exist as polymers that are poorly soluble in solvents.</a:t>
            </a:r>
            <a:endParaRPr lang="en-US" dirty="0">
              <a:solidFill>
                <a:srgbClr val="0000FF"/>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pPr/>
              <a:t>15</a:t>
            </a:fld>
            <a:endParaRPr lang="en-US"/>
          </a:p>
        </p:txBody>
      </p:sp>
    </p:spTree>
    <p:extLst>
      <p:ext uri="{BB962C8B-B14F-4D97-AF65-F5344CB8AC3E}">
        <p14:creationId xmlns:p14="http://schemas.microsoft.com/office/powerpoint/2010/main" val="137084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81000" y="319450"/>
            <a:ext cx="8153400" cy="5601839"/>
          </a:xfrm>
          <a:prstGeom prst="rect">
            <a:avLst/>
          </a:prstGeom>
          <a:noFill/>
          <a:ln w="9525">
            <a:noFill/>
            <a:miter lim="800000"/>
            <a:headEnd/>
            <a:tailEnd/>
          </a:ln>
          <a:effectLst/>
        </p:spPr>
        <p:txBody>
          <a:bodyPr vert="horz" wrap="square" lIns="0" tIns="46023" rIns="0" bIns="0" numCol="1" anchor="ctr" anchorCtr="0" compatLnSpc="1">
            <a:prstTxWarp prst="textNoShape">
              <a:avLst/>
            </a:prstTxWarp>
            <a:spAutoFit/>
          </a:bodyPr>
          <a:lstStyle/>
          <a:p>
            <a:pPr algn="ctr" fontAlgn="base">
              <a:spcBef>
                <a:spcPct val="0"/>
              </a:spcBef>
              <a:spcAft>
                <a:spcPct val="0"/>
              </a:spcAft>
            </a:pPr>
            <a:r>
              <a:rPr lang="en-US" sz="2800" b="1" dirty="0">
                <a:latin typeface="Arial" panose="020B0604020202020204" pitchFamily="34" charset="0"/>
                <a:ea typeface="Times New Roman" pitchFamily="18" charset="0"/>
                <a:cs typeface="Arial" panose="020B0604020202020204" pitchFamily="34" charset="0"/>
              </a:rPr>
              <a:t>Synthesis</a:t>
            </a:r>
          </a:p>
          <a:p>
            <a:pPr fontAlgn="base">
              <a:spcBef>
                <a:spcPct val="0"/>
              </a:spcBef>
              <a:spcAft>
                <a:spcPct val="0"/>
              </a:spcAft>
            </a:pPr>
            <a:r>
              <a:rPr lang="en-US" dirty="0">
                <a:latin typeface="Arial" pitchFamily="34" charset="0"/>
                <a:ea typeface="Times New Roman" pitchFamily="18" charset="0"/>
                <a:cs typeface="Arial" pitchFamily="34" charset="0"/>
              </a:rPr>
              <a:t> </a:t>
            </a:r>
          </a:p>
          <a:p>
            <a:pPr eaLnBrk="0" fontAlgn="base" hangingPunct="0">
              <a:lnSpc>
                <a:spcPct val="150000"/>
              </a:lnSpc>
              <a:spcBef>
                <a:spcPct val="0"/>
              </a:spcBef>
              <a:spcAft>
                <a:spcPct val="0"/>
              </a:spcAft>
            </a:pPr>
            <a:r>
              <a:rPr lang="en-US" b="1" dirty="0" err="1">
                <a:latin typeface="Arial" panose="020B0604020202020204" pitchFamily="34" charset="0"/>
                <a:ea typeface="Times New Roman" pitchFamily="18" charset="0"/>
                <a:cs typeface="Arial" panose="020B0604020202020204" pitchFamily="34" charset="0"/>
              </a:rPr>
              <a:t>Transmetallation</a:t>
            </a:r>
            <a:r>
              <a:rPr lang="en-US" b="1" dirty="0">
                <a:latin typeface="Arial" pitchFamily="34" charset="0"/>
                <a:ea typeface="Times New Roman" pitchFamily="18" charset="0"/>
                <a:cs typeface="Arial" pitchFamily="34" charset="0"/>
              </a:rPr>
              <a:t> routes</a:t>
            </a:r>
          </a:p>
          <a:p>
            <a:pPr lvl="0" algn="just" eaLnBrk="0" fontAlgn="base" hangingPunct="0">
              <a:lnSpc>
                <a:spcPct val="150000"/>
              </a:lnSpc>
              <a:spcBef>
                <a:spcPct val="0"/>
              </a:spcBef>
              <a:spcAft>
                <a:spcPct val="0"/>
              </a:spcAft>
            </a:pPr>
            <a:r>
              <a:rPr lang="en-US" dirty="0">
                <a:latin typeface="Arial" pitchFamily="34" charset="0"/>
                <a:ea typeface="Times New Roman" pitchFamily="18" charset="0"/>
                <a:cs typeface="Arial" pitchFamily="34" charset="0"/>
              </a:rPr>
              <a:t>In the original work the </a:t>
            </a:r>
            <a:r>
              <a:rPr lang="en-US" dirty="0" err="1">
                <a:latin typeface="Arial" panose="020B0604020202020204" pitchFamily="34" charset="0"/>
                <a:ea typeface="Times New Roman" pitchFamily="18" charset="0"/>
                <a:cs typeface="Arial" panose="020B0604020202020204" pitchFamily="34" charset="0"/>
              </a:rPr>
              <a:t>alkylsodium</a:t>
            </a:r>
            <a:r>
              <a:rPr lang="en-US" dirty="0">
                <a:latin typeface="Arial" panose="020B0604020202020204" pitchFamily="34" charset="0"/>
                <a:ea typeface="Times New Roman" pitchFamily="18" charset="0"/>
                <a:cs typeface="Arial" panose="020B0604020202020204" pitchFamily="34" charset="0"/>
              </a:rPr>
              <a:t> compound was accessed from the </a:t>
            </a:r>
            <a:r>
              <a:rPr lang="en-US" dirty="0" err="1">
                <a:latin typeface="Arial" panose="020B0604020202020204" pitchFamily="34" charset="0"/>
                <a:ea typeface="Times New Roman" pitchFamily="18" charset="0"/>
                <a:cs typeface="Arial" panose="020B0604020202020204" pitchFamily="34" charset="0"/>
              </a:rPr>
              <a:t>dialkylmercury</a:t>
            </a:r>
            <a:r>
              <a:rPr lang="en-US" dirty="0">
                <a:latin typeface="Arial" panose="020B0604020202020204" pitchFamily="34" charset="0"/>
                <a:ea typeface="Times New Roman" pitchFamily="18" charset="0"/>
                <a:cs typeface="Arial" panose="020B0604020202020204" pitchFamily="34" charset="0"/>
              </a:rPr>
              <a:t> compound by </a:t>
            </a:r>
            <a:r>
              <a:rPr lang="en-US" dirty="0" err="1">
                <a:latin typeface="Arial" panose="020B0604020202020204" pitchFamily="34" charset="0"/>
                <a:ea typeface="Times New Roman" pitchFamily="18" charset="0"/>
                <a:cs typeface="Arial" panose="020B0604020202020204" pitchFamily="34" charset="0"/>
              </a:rPr>
              <a:t>transmetallation</a:t>
            </a:r>
            <a:r>
              <a:rPr lang="en-US" dirty="0">
                <a:latin typeface="Arial" panose="020B0604020202020204" pitchFamily="34" charset="0"/>
                <a:ea typeface="Times New Roman" pitchFamily="18" charset="0"/>
                <a:cs typeface="Arial" panose="020B0604020202020204" pitchFamily="34" charset="0"/>
              </a:rPr>
              <a:t>. For example,  </a:t>
            </a:r>
            <a:r>
              <a:rPr lang="en-US" dirty="0" err="1">
                <a:latin typeface="Arial" panose="020B0604020202020204" pitchFamily="34" charset="0"/>
                <a:ea typeface="Times New Roman" pitchFamily="18" charset="0"/>
                <a:cs typeface="Arial" panose="020B0604020202020204" pitchFamily="34" charset="0"/>
              </a:rPr>
              <a:t>diethylmercury</a:t>
            </a:r>
            <a:r>
              <a:rPr lang="en-US" dirty="0">
                <a:latin typeface="Arial" panose="020B0604020202020204" pitchFamily="34" charset="0"/>
                <a:ea typeface="Times New Roman" pitchFamily="18" charset="0"/>
                <a:cs typeface="Arial" panose="020B0604020202020204" pitchFamily="34" charset="0"/>
              </a:rPr>
              <a:t> in the </a:t>
            </a:r>
            <a:r>
              <a:rPr lang="en-US" dirty="0" err="1">
                <a:latin typeface="Arial" panose="020B0604020202020204" pitchFamily="34" charset="0"/>
                <a:ea typeface="Times New Roman" pitchFamily="18" charset="0"/>
                <a:cs typeface="Arial" panose="020B0604020202020204" pitchFamily="34" charset="0"/>
              </a:rPr>
              <a:t>Schorigin</a:t>
            </a:r>
            <a:r>
              <a:rPr lang="en-US" dirty="0">
                <a:latin typeface="Arial" panose="020B0604020202020204" pitchFamily="34" charset="0"/>
                <a:ea typeface="Times New Roman" pitchFamily="18" charset="0"/>
                <a:cs typeface="Arial" panose="020B0604020202020204" pitchFamily="34" charset="0"/>
              </a:rPr>
              <a:t> reaction or </a:t>
            </a:r>
            <a:r>
              <a:rPr lang="en-US" dirty="0" err="1">
                <a:latin typeface="Arial" panose="020B0604020202020204" pitchFamily="34" charset="0"/>
                <a:ea typeface="Times New Roman" pitchFamily="18" charset="0"/>
                <a:cs typeface="Arial" panose="020B0604020202020204" pitchFamily="34" charset="0"/>
              </a:rPr>
              <a:t>Shorygin</a:t>
            </a:r>
            <a:r>
              <a:rPr lang="en-US" dirty="0">
                <a:latin typeface="Arial" pitchFamily="34" charset="0"/>
                <a:ea typeface="Times New Roman" pitchFamily="18" charset="0"/>
                <a:cs typeface="Arial" pitchFamily="34" charset="0"/>
              </a:rPr>
              <a:t> reaction:</a:t>
            </a:r>
          </a:p>
          <a:p>
            <a:pPr lvl="0" algn="just" eaLnBrk="0" fontAlgn="base" hangingPunct="0">
              <a:lnSpc>
                <a:spcPct val="150000"/>
              </a:lnSpc>
              <a:spcBef>
                <a:spcPct val="0"/>
              </a:spcBef>
              <a:spcAft>
                <a:spcPct val="0"/>
              </a:spcAft>
            </a:pPr>
            <a:r>
              <a:rPr lang="en-US" dirty="0">
                <a:latin typeface="Arial" pitchFamily="34" charset="0"/>
                <a:ea typeface="Times New Roman" pitchFamily="18" charset="0"/>
                <a:cs typeface="Arial" pitchFamily="34" charset="0"/>
              </a:rPr>
              <a:t> </a:t>
            </a:r>
          </a:p>
          <a:p>
            <a:pPr algn="ctr" eaLnBrk="0" fontAlgn="base" hangingPunct="0">
              <a:lnSpc>
                <a:spcPct val="150000"/>
              </a:lnSpc>
              <a:spcBef>
                <a:spcPct val="0"/>
              </a:spcBef>
              <a:spcAft>
                <a:spcPct val="0"/>
              </a:spcAft>
            </a:pPr>
            <a:r>
              <a:rPr lang="en-US" dirty="0">
                <a:solidFill>
                  <a:srgbClr val="FF0000"/>
                </a:solidFill>
                <a:latin typeface="Arial" pitchFamily="34" charset="0"/>
                <a:ea typeface="Times New Roman" pitchFamily="18" charset="0"/>
                <a:cs typeface="Arial" pitchFamily="34" charset="0"/>
              </a:rPr>
              <a:t>(C</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2</a:t>
            </a:r>
            <a:r>
              <a:rPr lang="en-US" dirty="0">
                <a:solidFill>
                  <a:srgbClr val="FF0000"/>
                </a:solidFill>
                <a:latin typeface="Arial" panose="020B0604020202020204" pitchFamily="34" charset="0"/>
                <a:ea typeface="Times New Roman" pitchFamily="18" charset="0"/>
                <a:cs typeface="Arial" panose="020B0604020202020204" pitchFamily="34" charset="0"/>
              </a:rPr>
              <a:t>H</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5</a:t>
            </a:r>
            <a:r>
              <a:rPr lang="en-US" dirty="0">
                <a:solidFill>
                  <a:srgbClr val="FF0000"/>
                </a:solidFill>
                <a:latin typeface="Arial" panose="020B0604020202020204" pitchFamily="34" charset="0"/>
                <a:ea typeface="Times New Roman" pitchFamily="18" charset="0"/>
                <a:cs typeface="Arial" panose="020B0604020202020204" pitchFamily="34" charset="0"/>
              </a:rPr>
              <a:t>)</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2</a:t>
            </a:r>
            <a:r>
              <a:rPr lang="en-US" dirty="0">
                <a:solidFill>
                  <a:srgbClr val="FF0000"/>
                </a:solidFill>
                <a:latin typeface="Arial" pitchFamily="34" charset="0"/>
                <a:ea typeface="Times New Roman" pitchFamily="18" charset="0"/>
                <a:cs typeface="Arial" pitchFamily="34" charset="0"/>
              </a:rPr>
              <a:t>Hg + 2 Na → 2 C</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2</a:t>
            </a:r>
            <a:r>
              <a:rPr lang="en-US" dirty="0">
                <a:solidFill>
                  <a:srgbClr val="FF0000"/>
                </a:solidFill>
                <a:latin typeface="Arial" panose="020B0604020202020204" pitchFamily="34" charset="0"/>
                <a:ea typeface="Times New Roman" pitchFamily="18" charset="0"/>
                <a:cs typeface="Arial" panose="020B0604020202020204" pitchFamily="34" charset="0"/>
              </a:rPr>
              <a:t>H</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5</a:t>
            </a:r>
            <a:r>
              <a:rPr lang="en-US" dirty="0">
                <a:solidFill>
                  <a:srgbClr val="FF0000"/>
                </a:solidFill>
                <a:latin typeface="Arial" panose="020B0604020202020204" pitchFamily="34" charset="0"/>
                <a:ea typeface="Times New Roman" pitchFamily="18" charset="0"/>
                <a:cs typeface="Arial" panose="020B0604020202020204" pitchFamily="34" charset="0"/>
              </a:rPr>
              <a:t>Na + Hg</a:t>
            </a:r>
          </a:p>
          <a:p>
            <a:pPr eaLnBrk="0" fontAlgn="base" hangingPunct="0">
              <a:lnSpc>
                <a:spcPct val="150000"/>
              </a:lnSpc>
              <a:spcBef>
                <a:spcPct val="0"/>
              </a:spcBef>
              <a:spcAft>
                <a:spcPct val="0"/>
              </a:spcAft>
            </a:pPr>
            <a:endParaRPr lang="en-US" dirty="0">
              <a:latin typeface="Arial" panose="020B0604020202020204" pitchFamily="34" charset="0"/>
              <a:ea typeface="Times New Roman" pitchFamily="18" charset="0"/>
              <a:cs typeface="Arial" panose="020B0604020202020204" pitchFamily="34" charset="0"/>
            </a:endParaRPr>
          </a:p>
          <a:p>
            <a:pPr eaLnBrk="0" fontAlgn="base" hangingPunct="0">
              <a:lnSpc>
                <a:spcPct val="150000"/>
              </a:lnSpc>
              <a:spcBef>
                <a:spcPct val="0"/>
              </a:spcBef>
              <a:spcAft>
                <a:spcPct val="0"/>
              </a:spcAft>
            </a:pPr>
            <a:r>
              <a:rPr lang="en-US" dirty="0">
                <a:latin typeface="Arial" panose="020B0604020202020204" pitchFamily="34" charset="0"/>
                <a:ea typeface="Times New Roman" pitchFamily="18" charset="0"/>
                <a:cs typeface="Arial" panose="020B0604020202020204" pitchFamily="34" charset="0"/>
              </a:rPr>
              <a:t>The high solubility of lithium </a:t>
            </a:r>
            <a:r>
              <a:rPr lang="en-US" dirty="0" err="1">
                <a:latin typeface="Arial" panose="020B0604020202020204" pitchFamily="34" charset="0"/>
                <a:ea typeface="Times New Roman" pitchFamily="18" charset="0"/>
                <a:cs typeface="Arial" panose="020B0604020202020204" pitchFamily="34" charset="0"/>
              </a:rPr>
              <a:t>alkoxides</a:t>
            </a:r>
            <a:r>
              <a:rPr lang="en-US" dirty="0">
                <a:latin typeface="Arial" panose="020B0604020202020204" pitchFamily="34" charset="0"/>
                <a:ea typeface="Times New Roman" pitchFamily="18" charset="0"/>
                <a:cs typeface="Arial" panose="020B0604020202020204" pitchFamily="34" charset="0"/>
              </a:rPr>
              <a:t> in hexane is the basis of a useful synthetic route:</a:t>
            </a:r>
          </a:p>
          <a:p>
            <a:pPr eaLnBrk="0" fontAlgn="base" hangingPunct="0">
              <a:lnSpc>
                <a:spcPct val="150000"/>
              </a:lnSpc>
              <a:spcBef>
                <a:spcPct val="0"/>
              </a:spcBef>
              <a:spcAft>
                <a:spcPct val="0"/>
              </a:spcAft>
            </a:pPr>
            <a:endParaRPr lang="en-US" dirty="0">
              <a:latin typeface="Arial" panose="020B0604020202020204" pitchFamily="34" charset="0"/>
              <a:ea typeface="Times New Roman" pitchFamily="18" charset="0"/>
              <a:cs typeface="Arial" panose="020B0604020202020204" pitchFamily="34" charset="0"/>
            </a:endParaRPr>
          </a:p>
          <a:p>
            <a:pPr algn="ctr" eaLnBrk="0" fontAlgn="base" hangingPunct="0">
              <a:lnSpc>
                <a:spcPct val="150000"/>
              </a:lnSpc>
              <a:spcBef>
                <a:spcPct val="0"/>
              </a:spcBef>
              <a:spcAft>
                <a:spcPct val="0"/>
              </a:spcAft>
            </a:pPr>
            <a:r>
              <a:rPr lang="en-US" dirty="0">
                <a:solidFill>
                  <a:srgbClr val="FF0000"/>
                </a:solidFill>
                <a:latin typeface="Arial" panose="020B0604020202020204" pitchFamily="34" charset="0"/>
                <a:ea typeface="Times New Roman" pitchFamily="18" charset="0"/>
                <a:cs typeface="Arial" panose="020B0604020202020204" pitchFamily="34" charset="0"/>
              </a:rPr>
              <a:t>LiCH</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2</a:t>
            </a:r>
            <a:r>
              <a:rPr lang="en-US" dirty="0">
                <a:solidFill>
                  <a:srgbClr val="FF0000"/>
                </a:solidFill>
                <a:latin typeface="Arial" panose="020B0604020202020204" pitchFamily="34" charset="0"/>
                <a:ea typeface="Times New Roman" pitchFamily="18" charset="0"/>
                <a:cs typeface="Arial" panose="020B0604020202020204" pitchFamily="34" charset="0"/>
              </a:rPr>
              <a:t>SiMe</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3</a:t>
            </a:r>
            <a:r>
              <a:rPr lang="en-US" dirty="0">
                <a:solidFill>
                  <a:srgbClr val="FF0000"/>
                </a:solidFill>
                <a:latin typeface="Arial" panose="020B0604020202020204" pitchFamily="34" charset="0"/>
                <a:ea typeface="Times New Roman" pitchFamily="18" charset="0"/>
                <a:cs typeface="Arial" panose="020B0604020202020204" pitchFamily="34" charset="0"/>
              </a:rPr>
              <a:t> + </a:t>
            </a:r>
            <a:r>
              <a:rPr lang="en-US" dirty="0" err="1">
                <a:solidFill>
                  <a:srgbClr val="FF0000"/>
                </a:solidFill>
                <a:latin typeface="Arial" panose="020B0604020202020204" pitchFamily="34" charset="0"/>
                <a:ea typeface="Times New Roman" pitchFamily="18" charset="0"/>
                <a:cs typeface="Arial" panose="020B0604020202020204" pitchFamily="34" charset="0"/>
              </a:rPr>
              <a:t>NaO</a:t>
            </a:r>
            <a:r>
              <a:rPr lang="en-US" dirty="0">
                <a:solidFill>
                  <a:srgbClr val="FF0000"/>
                </a:solidFill>
                <a:latin typeface="Arial" panose="020B0604020202020204" pitchFamily="34" charset="0"/>
                <a:ea typeface="Times New Roman" pitchFamily="18" charset="0"/>
                <a:cs typeface="Arial" panose="020B0604020202020204" pitchFamily="34" charset="0"/>
              </a:rPr>
              <a:t>–t–Bu → </a:t>
            </a:r>
            <a:r>
              <a:rPr lang="en-US" dirty="0" err="1">
                <a:solidFill>
                  <a:srgbClr val="FF0000"/>
                </a:solidFill>
                <a:latin typeface="Arial" panose="020B0604020202020204" pitchFamily="34" charset="0"/>
                <a:ea typeface="Times New Roman" pitchFamily="18" charset="0"/>
                <a:cs typeface="Arial" panose="020B0604020202020204" pitchFamily="34" charset="0"/>
              </a:rPr>
              <a:t>LiOt</a:t>
            </a:r>
            <a:r>
              <a:rPr lang="en-US" dirty="0">
                <a:solidFill>
                  <a:srgbClr val="FF0000"/>
                </a:solidFill>
                <a:latin typeface="Arial" panose="020B0604020202020204" pitchFamily="34" charset="0"/>
                <a:ea typeface="Times New Roman" pitchFamily="18" charset="0"/>
                <a:cs typeface="Arial" panose="020B0604020202020204" pitchFamily="34" charset="0"/>
              </a:rPr>
              <a:t>–Bu + NaCH</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2</a:t>
            </a:r>
            <a:r>
              <a:rPr lang="en-US" dirty="0">
                <a:solidFill>
                  <a:srgbClr val="FF0000"/>
                </a:solidFill>
                <a:latin typeface="Arial" panose="020B0604020202020204" pitchFamily="34" charset="0"/>
                <a:ea typeface="Times New Roman" pitchFamily="18" charset="0"/>
                <a:cs typeface="Arial" panose="020B0604020202020204" pitchFamily="34" charset="0"/>
              </a:rPr>
              <a:t>SiMe</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3</a:t>
            </a:r>
            <a:endParaRPr lang="en-US" dirty="0">
              <a:solidFill>
                <a:srgbClr val="FF0000"/>
              </a:solidFill>
              <a:latin typeface="Arial" pitchFamily="34" charset="0"/>
              <a:ea typeface="Times New Roman" pitchFamily="18" charset="0"/>
              <a:cs typeface="Arial" pitchFamily="34" charset="0"/>
            </a:endParaRPr>
          </a:p>
          <a:p>
            <a:pPr eaLnBrk="0" fontAlgn="base" hangingPunct="0">
              <a:spcBef>
                <a:spcPct val="0"/>
              </a:spcBef>
              <a:spcAft>
                <a:spcPct val="0"/>
              </a:spcAft>
            </a:pP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pPr/>
              <a:t>16</a:t>
            </a:fld>
            <a:endParaRPr lang="en-US"/>
          </a:p>
        </p:txBody>
      </p:sp>
    </p:spTree>
    <p:extLst>
      <p:ext uri="{BB962C8B-B14F-4D97-AF65-F5344CB8AC3E}">
        <p14:creationId xmlns:p14="http://schemas.microsoft.com/office/powerpoint/2010/main" val="2967261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85800" y="471104"/>
            <a:ext cx="8001000" cy="5678784"/>
          </a:xfrm>
          <a:prstGeom prst="rect">
            <a:avLst/>
          </a:prstGeom>
          <a:noFill/>
          <a:ln w="9525">
            <a:noFill/>
            <a:miter lim="800000"/>
            <a:headEnd/>
            <a:tailEnd/>
          </a:ln>
          <a:effectLst/>
        </p:spPr>
        <p:txBody>
          <a:bodyPr vert="horz" wrap="square" lIns="0" tIns="46023" rIns="0" bIns="0" numCol="1" anchor="ctr" anchorCtr="0" compatLnSpc="1">
            <a:prstTxWarp prst="textNoShape">
              <a:avLst/>
            </a:prstTxWarp>
            <a:spAutoFit/>
          </a:bodyPr>
          <a:lstStyle/>
          <a:p>
            <a:pPr fontAlgn="base">
              <a:spcBef>
                <a:spcPct val="0"/>
              </a:spcBef>
              <a:spcAft>
                <a:spcPct val="0"/>
              </a:spcAft>
            </a:pPr>
            <a:r>
              <a:rPr lang="en-US" b="1" dirty="0">
                <a:latin typeface="Arial" panose="020B0604020202020204" pitchFamily="34" charset="0"/>
                <a:ea typeface="Times New Roman" pitchFamily="18" charset="0"/>
                <a:cs typeface="Arial" panose="020B0604020202020204" pitchFamily="34" charset="0"/>
              </a:rPr>
              <a:t>Deprotonation routes:</a:t>
            </a:r>
          </a:p>
          <a:p>
            <a:pPr fontAlgn="base">
              <a:spcBef>
                <a:spcPct val="0"/>
              </a:spcBef>
              <a:spcAft>
                <a:spcPct val="0"/>
              </a:spcAft>
            </a:pPr>
            <a:endParaRPr lang="en-US" dirty="0">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dirty="0">
                <a:latin typeface="Arial" pitchFamily="34" charset="0"/>
                <a:ea typeface="Times New Roman" pitchFamily="18" charset="0"/>
                <a:cs typeface="Arial" pitchFamily="34" charset="0"/>
              </a:rPr>
              <a:t>For some acidic organic compounds, the corresponding </a:t>
            </a:r>
            <a:r>
              <a:rPr lang="en-US" dirty="0" err="1">
                <a:latin typeface="Arial" panose="020B0604020202020204" pitchFamily="34" charset="0"/>
                <a:ea typeface="Times New Roman" pitchFamily="18" charset="0"/>
                <a:cs typeface="Arial" panose="020B0604020202020204" pitchFamily="34" charset="0"/>
              </a:rPr>
              <a:t>organosodium</a:t>
            </a:r>
            <a:r>
              <a:rPr lang="en-US" dirty="0">
                <a:latin typeface="Arial" panose="020B0604020202020204" pitchFamily="34" charset="0"/>
                <a:ea typeface="Times New Roman" pitchFamily="18" charset="0"/>
                <a:cs typeface="Arial" panose="020B0604020202020204" pitchFamily="34" charset="0"/>
              </a:rPr>
              <a:t> compounds arise by </a:t>
            </a:r>
            <a:r>
              <a:rPr lang="en-US" dirty="0" err="1">
                <a:latin typeface="Arial" panose="020B0604020202020204" pitchFamily="34" charset="0"/>
                <a:ea typeface="Times New Roman" pitchFamily="18" charset="0"/>
                <a:cs typeface="Arial" panose="020B0604020202020204" pitchFamily="34" charset="0"/>
              </a:rPr>
              <a:t>deprotonation</a:t>
            </a:r>
            <a:r>
              <a:rPr lang="en-US" dirty="0">
                <a:latin typeface="Arial" panose="020B0604020202020204" pitchFamily="34" charset="0"/>
                <a:ea typeface="Times New Roman" pitchFamily="18" charset="0"/>
                <a:cs typeface="Arial" panose="020B0604020202020204" pitchFamily="34" charset="0"/>
              </a:rPr>
              <a:t>. Sodium </a:t>
            </a:r>
            <a:r>
              <a:rPr lang="en-US" dirty="0" err="1">
                <a:latin typeface="Arial" panose="020B0604020202020204" pitchFamily="34" charset="0"/>
                <a:ea typeface="Times New Roman" pitchFamily="18" charset="0"/>
                <a:cs typeface="Arial" panose="020B0604020202020204" pitchFamily="34" charset="0"/>
              </a:rPr>
              <a:t>cyclopentadienide</a:t>
            </a:r>
            <a:r>
              <a:rPr lang="en-US" dirty="0">
                <a:latin typeface="Arial" panose="020B0604020202020204" pitchFamily="34" charset="0"/>
                <a:ea typeface="Times New Roman" pitchFamily="18" charset="0"/>
                <a:cs typeface="Arial" panose="020B0604020202020204" pitchFamily="34" charset="0"/>
              </a:rPr>
              <a:t> is thus prepared by treating sodium metal and </a:t>
            </a:r>
            <a:r>
              <a:rPr lang="en-US" dirty="0" err="1">
                <a:latin typeface="Arial" panose="020B0604020202020204" pitchFamily="34" charset="0"/>
                <a:ea typeface="Times New Roman" pitchFamily="18" charset="0"/>
                <a:cs typeface="Arial" panose="020B0604020202020204" pitchFamily="34" charset="0"/>
              </a:rPr>
              <a:t>cyclopentadiene</a:t>
            </a:r>
            <a:r>
              <a:rPr lang="en-US" dirty="0">
                <a:latin typeface="Arial" panose="020B0604020202020204" pitchFamily="34" charset="0"/>
                <a:ea typeface="Times New Roman" pitchFamily="18" charset="0"/>
                <a:cs typeface="Arial" panose="020B0604020202020204" pitchFamily="34" charset="0"/>
              </a:rPr>
              <a:t>: </a:t>
            </a:r>
          </a:p>
          <a:p>
            <a:pPr eaLnBrk="0" fontAlgn="base" hangingPunct="0">
              <a:spcBef>
                <a:spcPct val="0"/>
              </a:spcBef>
              <a:spcAft>
                <a:spcPct val="0"/>
              </a:spcAft>
            </a:pPr>
            <a:endParaRPr lang="en-US" dirty="0">
              <a:latin typeface="Arial" panose="020B0604020202020204" pitchFamily="34" charset="0"/>
              <a:ea typeface="Times New Roman" pitchFamily="18" charset="0"/>
              <a:cs typeface="Arial" panose="020B0604020202020204" pitchFamily="34" charset="0"/>
            </a:endParaRPr>
          </a:p>
          <a:p>
            <a:pPr algn="ctr" eaLnBrk="0" fontAlgn="base" hangingPunct="0">
              <a:spcBef>
                <a:spcPct val="0"/>
              </a:spcBef>
              <a:spcAft>
                <a:spcPct val="0"/>
              </a:spcAft>
            </a:pPr>
            <a:r>
              <a:rPr lang="en-US" dirty="0">
                <a:solidFill>
                  <a:srgbClr val="FF0000"/>
                </a:solidFill>
                <a:latin typeface="Arial" panose="020B0604020202020204" pitchFamily="34" charset="0"/>
                <a:ea typeface="Times New Roman" pitchFamily="18" charset="0"/>
                <a:cs typeface="Arial" panose="020B0604020202020204" pitchFamily="34" charset="0"/>
              </a:rPr>
              <a:t>2 Na + 2 C</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5</a:t>
            </a:r>
            <a:r>
              <a:rPr lang="en-US" dirty="0">
                <a:solidFill>
                  <a:srgbClr val="FF0000"/>
                </a:solidFill>
                <a:latin typeface="Arial" panose="020B0604020202020204" pitchFamily="34" charset="0"/>
                <a:ea typeface="Times New Roman" pitchFamily="18" charset="0"/>
                <a:cs typeface="Arial" panose="020B0604020202020204" pitchFamily="34" charset="0"/>
              </a:rPr>
              <a:t>H</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6</a:t>
            </a:r>
            <a:r>
              <a:rPr lang="en-US" dirty="0">
                <a:solidFill>
                  <a:srgbClr val="FF0000"/>
                </a:solidFill>
                <a:latin typeface="Arial" pitchFamily="34" charset="0"/>
                <a:ea typeface="Times New Roman" pitchFamily="18" charset="0"/>
                <a:cs typeface="Arial" pitchFamily="34" charset="0"/>
              </a:rPr>
              <a:t> → 2 NaC</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5</a:t>
            </a:r>
            <a:r>
              <a:rPr lang="en-US" dirty="0">
                <a:solidFill>
                  <a:srgbClr val="FF0000"/>
                </a:solidFill>
                <a:latin typeface="Arial" panose="020B0604020202020204" pitchFamily="34" charset="0"/>
                <a:ea typeface="Times New Roman" pitchFamily="18" charset="0"/>
                <a:cs typeface="Arial" panose="020B0604020202020204" pitchFamily="34" charset="0"/>
              </a:rPr>
              <a:t>H</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5</a:t>
            </a:r>
            <a:r>
              <a:rPr lang="en-US" dirty="0">
                <a:solidFill>
                  <a:srgbClr val="FF0000"/>
                </a:solidFill>
                <a:latin typeface="Arial" panose="020B0604020202020204" pitchFamily="34" charset="0"/>
                <a:ea typeface="Times New Roman" pitchFamily="18" charset="0"/>
                <a:cs typeface="Arial" panose="020B0604020202020204" pitchFamily="34" charset="0"/>
              </a:rPr>
              <a:t> + </a:t>
            </a:r>
            <a:r>
              <a:rPr lang="en-US" dirty="0">
                <a:solidFill>
                  <a:srgbClr val="FF0000"/>
                </a:solidFill>
                <a:latin typeface="Arial" panose="020B0604020202020204" pitchFamily="34" charset="0"/>
                <a:ea typeface="Times New Roman" pitchFamily="18" charset="0"/>
                <a:cs typeface="Arial" panose="020B0604020202020204" pitchFamily="34" charset="0"/>
                <a:hlinkClick r:id="rId2" tooltip="Hydrogen"/>
              </a:rPr>
              <a:t>H</a:t>
            </a:r>
            <a:r>
              <a:rPr lang="en-US" baseline="-30000" dirty="0">
                <a:solidFill>
                  <a:srgbClr val="FF0000"/>
                </a:solidFill>
                <a:latin typeface="Arial" panose="020B0604020202020204" pitchFamily="34" charset="0"/>
                <a:ea typeface="Times New Roman" pitchFamily="18" charset="0"/>
                <a:cs typeface="Arial" panose="020B0604020202020204" pitchFamily="34" charset="0"/>
                <a:hlinkClick r:id="rId2" tooltip="Hydrogen"/>
              </a:rPr>
              <a:t>2</a:t>
            </a:r>
            <a:endParaRPr lang="en-US" baseline="-30000" dirty="0">
              <a:solidFill>
                <a:srgbClr val="FF0000"/>
              </a:solidFill>
              <a:latin typeface="Arial" panose="020B0604020202020204" pitchFamily="34" charset="0"/>
              <a:ea typeface="Times New Roman" pitchFamily="18" charset="0"/>
              <a:cs typeface="Arial" panose="020B0604020202020204" pitchFamily="34" charset="0"/>
            </a:endParaRPr>
          </a:p>
          <a:p>
            <a:pPr eaLnBrk="0" fontAlgn="base" hangingPunct="0">
              <a:spcBef>
                <a:spcPct val="0"/>
              </a:spcBef>
              <a:spcAft>
                <a:spcPct val="0"/>
              </a:spcAft>
            </a:pPr>
            <a:endParaRPr lang="en-US" dirty="0">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dirty="0">
                <a:latin typeface="Arial" pitchFamily="34" charset="0"/>
                <a:ea typeface="Times New Roman" pitchFamily="18" charset="0"/>
                <a:cs typeface="Arial" pitchFamily="34" charset="0"/>
              </a:rPr>
              <a:t>Sodium </a:t>
            </a:r>
            <a:r>
              <a:rPr lang="en-US" dirty="0" err="1">
                <a:latin typeface="Arial" panose="020B0604020202020204" pitchFamily="34" charset="0"/>
                <a:ea typeface="Times New Roman" pitchFamily="18" charset="0"/>
                <a:cs typeface="Arial" panose="020B0604020202020204" pitchFamily="34" charset="0"/>
              </a:rPr>
              <a:t>acetylides</a:t>
            </a:r>
            <a:r>
              <a:rPr lang="en-US" dirty="0">
                <a:latin typeface="Arial" panose="020B0604020202020204" pitchFamily="34" charset="0"/>
                <a:ea typeface="Times New Roman" pitchFamily="18" charset="0"/>
                <a:cs typeface="Arial" panose="020B0604020202020204" pitchFamily="34" charset="0"/>
              </a:rPr>
              <a:t> form similarly. Often strong sodium bases are employed in place of the metal. Sodium </a:t>
            </a:r>
            <a:r>
              <a:rPr lang="en-US" dirty="0" err="1">
                <a:latin typeface="Arial" panose="020B0604020202020204" pitchFamily="34" charset="0"/>
                <a:ea typeface="Times New Roman" pitchFamily="18" charset="0"/>
                <a:cs typeface="Arial" panose="020B0604020202020204" pitchFamily="34" charset="0"/>
              </a:rPr>
              <a:t>methylsulfinylmethylide</a:t>
            </a:r>
            <a:r>
              <a:rPr lang="en-US" dirty="0">
                <a:latin typeface="Arial" pitchFamily="34" charset="0"/>
                <a:ea typeface="Times New Roman" pitchFamily="18" charset="0"/>
                <a:cs typeface="Arial" pitchFamily="34" charset="0"/>
              </a:rPr>
              <a:t> is prepared by treating DMSO with sodium hydride:</a:t>
            </a:r>
          </a:p>
          <a:p>
            <a:pPr eaLnBrk="0" fontAlgn="base" hangingPunct="0">
              <a:spcBef>
                <a:spcPct val="0"/>
              </a:spcBef>
              <a:spcAft>
                <a:spcPct val="0"/>
              </a:spcAft>
            </a:pPr>
            <a:r>
              <a:rPr lang="en-US" dirty="0">
                <a:latin typeface="Arial" pitchFamily="34" charset="0"/>
                <a:ea typeface="Times New Roman" pitchFamily="18" charset="0"/>
                <a:cs typeface="Arial" pitchFamily="34" charset="0"/>
              </a:rPr>
              <a:t> </a:t>
            </a:r>
          </a:p>
          <a:p>
            <a:pPr algn="ctr" eaLnBrk="0" fontAlgn="base" hangingPunct="0">
              <a:spcBef>
                <a:spcPct val="0"/>
              </a:spcBef>
              <a:spcAft>
                <a:spcPct val="0"/>
              </a:spcAft>
            </a:pPr>
            <a:r>
              <a:rPr lang="en-US" dirty="0">
                <a:solidFill>
                  <a:srgbClr val="FF0000"/>
                </a:solidFill>
                <a:latin typeface="Arial" pitchFamily="34" charset="0"/>
                <a:ea typeface="Times New Roman" pitchFamily="18" charset="0"/>
                <a:cs typeface="Arial" pitchFamily="34" charset="0"/>
              </a:rPr>
              <a:t>CH</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3</a:t>
            </a:r>
            <a:r>
              <a:rPr lang="en-US" dirty="0">
                <a:solidFill>
                  <a:srgbClr val="FF0000"/>
                </a:solidFill>
                <a:latin typeface="Arial" panose="020B0604020202020204" pitchFamily="34" charset="0"/>
                <a:ea typeface="Times New Roman" pitchFamily="18" charset="0"/>
                <a:cs typeface="Arial" panose="020B0604020202020204" pitchFamily="34" charset="0"/>
              </a:rPr>
              <a:t>SOCH</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3</a:t>
            </a:r>
            <a:r>
              <a:rPr lang="en-US" dirty="0">
                <a:solidFill>
                  <a:srgbClr val="FF0000"/>
                </a:solidFill>
                <a:latin typeface="Arial" panose="020B0604020202020204" pitchFamily="34" charset="0"/>
                <a:ea typeface="Times New Roman" pitchFamily="18" charset="0"/>
                <a:cs typeface="Arial" panose="020B0604020202020204" pitchFamily="34" charset="0"/>
              </a:rPr>
              <a:t> + 2 </a:t>
            </a:r>
            <a:r>
              <a:rPr lang="en-US" dirty="0" err="1">
                <a:solidFill>
                  <a:srgbClr val="FF0000"/>
                </a:solidFill>
                <a:latin typeface="Arial" panose="020B0604020202020204" pitchFamily="34" charset="0"/>
                <a:ea typeface="Times New Roman" pitchFamily="18" charset="0"/>
                <a:cs typeface="Arial" panose="020B0604020202020204" pitchFamily="34" charset="0"/>
              </a:rPr>
              <a:t>NaH</a:t>
            </a:r>
            <a:r>
              <a:rPr lang="en-US" dirty="0">
                <a:solidFill>
                  <a:srgbClr val="FF0000"/>
                </a:solidFill>
                <a:latin typeface="Arial" panose="020B0604020202020204" pitchFamily="34" charset="0"/>
                <a:ea typeface="Times New Roman" pitchFamily="18" charset="0"/>
                <a:cs typeface="Arial" panose="020B0604020202020204" pitchFamily="34" charset="0"/>
              </a:rPr>
              <a:t> → CH</a:t>
            </a:r>
            <a:r>
              <a:rPr lang="en-US" baseline="-25000" dirty="0">
                <a:solidFill>
                  <a:srgbClr val="FF0000"/>
                </a:solidFill>
                <a:latin typeface="Arial" panose="020B0604020202020204" pitchFamily="34" charset="0"/>
                <a:ea typeface="Times New Roman" pitchFamily="18" charset="0"/>
                <a:cs typeface="Arial" panose="020B0604020202020204" pitchFamily="34" charset="0"/>
              </a:rPr>
              <a:t>3</a:t>
            </a:r>
            <a:r>
              <a:rPr lang="en-US" dirty="0">
                <a:solidFill>
                  <a:srgbClr val="FF0000"/>
                </a:solidFill>
                <a:latin typeface="Arial" panose="020B0604020202020204" pitchFamily="34" charset="0"/>
                <a:ea typeface="Times New Roman" pitchFamily="18" charset="0"/>
                <a:cs typeface="Arial" panose="020B0604020202020204" pitchFamily="34" charset="0"/>
              </a:rPr>
              <a:t>SOCH−2Na</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a:t>
            </a:r>
            <a:r>
              <a:rPr lang="en-US" dirty="0">
                <a:solidFill>
                  <a:srgbClr val="FF0000"/>
                </a:solidFill>
                <a:latin typeface="Arial" panose="020B0604020202020204" pitchFamily="34" charset="0"/>
                <a:ea typeface="Times New Roman" pitchFamily="18" charset="0"/>
                <a:cs typeface="Arial" panose="020B0604020202020204" pitchFamily="34" charset="0"/>
              </a:rPr>
              <a:t> + H</a:t>
            </a:r>
            <a:r>
              <a:rPr lang="en-US" baseline="-25000" dirty="0">
                <a:solidFill>
                  <a:srgbClr val="FF0000"/>
                </a:solidFill>
                <a:latin typeface="Arial" panose="020B0604020202020204" pitchFamily="34" charset="0"/>
                <a:ea typeface="Times New Roman" pitchFamily="18" charset="0"/>
                <a:cs typeface="Arial" panose="020B0604020202020204" pitchFamily="34" charset="0"/>
              </a:rPr>
              <a:t>2</a:t>
            </a:r>
          </a:p>
          <a:p>
            <a:pPr eaLnBrk="0" fontAlgn="base" hangingPunct="0">
              <a:spcBef>
                <a:spcPct val="0"/>
              </a:spcBef>
              <a:spcAft>
                <a:spcPct val="0"/>
              </a:spcAft>
            </a:pPr>
            <a:endParaRPr lang="en-US" baseline="30000" dirty="0">
              <a:latin typeface="Arial" panose="020B0604020202020204" pitchFamily="34" charset="0"/>
              <a:ea typeface="Times New Roman" pitchFamily="18" charset="0"/>
              <a:cs typeface="Arial" panose="020B0604020202020204" pitchFamily="34" charset="0"/>
            </a:endParaRPr>
          </a:p>
          <a:p>
            <a:pPr eaLnBrk="0" fontAlgn="base" hangingPunct="0">
              <a:spcBef>
                <a:spcPct val="0"/>
              </a:spcBef>
              <a:spcAft>
                <a:spcPct val="0"/>
              </a:spcAft>
            </a:pPr>
            <a:r>
              <a:rPr lang="en-US" b="1" dirty="0">
                <a:latin typeface="Arial" panose="020B0604020202020204" pitchFamily="34" charset="0"/>
                <a:ea typeface="Times New Roman" pitchFamily="18" charset="0"/>
                <a:cs typeface="Arial" panose="020B0604020202020204" pitchFamily="34" charset="0"/>
              </a:rPr>
              <a:t>Metal-halogen exchange:</a:t>
            </a:r>
          </a:p>
          <a:p>
            <a:pPr eaLnBrk="0" fontAlgn="base" hangingPunct="0">
              <a:spcBef>
                <a:spcPct val="0"/>
              </a:spcBef>
              <a:spcAft>
                <a:spcPct val="0"/>
              </a:spcAft>
            </a:pPr>
            <a:endParaRPr lang="en-US" dirty="0">
              <a:latin typeface="Arial" panose="020B0604020202020204" pitchFamily="34" charset="0"/>
              <a:ea typeface="Times New Roman" pitchFamily="18" charset="0"/>
              <a:cs typeface="Arial" panose="020B0604020202020204" pitchFamily="34" charset="0"/>
            </a:endParaRPr>
          </a:p>
          <a:p>
            <a:pPr eaLnBrk="0" fontAlgn="base" hangingPunct="0">
              <a:spcBef>
                <a:spcPct val="0"/>
              </a:spcBef>
              <a:spcAft>
                <a:spcPct val="0"/>
              </a:spcAft>
            </a:pPr>
            <a:r>
              <a:rPr lang="en-US" dirty="0" err="1">
                <a:latin typeface="Arial" panose="020B0604020202020204" pitchFamily="34" charset="0"/>
                <a:ea typeface="Times New Roman" pitchFamily="18" charset="0"/>
                <a:cs typeface="Arial" panose="020B0604020202020204" pitchFamily="34" charset="0"/>
              </a:rPr>
              <a:t>Trityl</a:t>
            </a:r>
            <a:r>
              <a:rPr lang="en-US" dirty="0">
                <a:latin typeface="Arial" panose="020B0604020202020204" pitchFamily="34" charset="0"/>
                <a:ea typeface="Times New Roman" pitchFamily="18" charset="0"/>
                <a:cs typeface="Arial" panose="020B0604020202020204" pitchFamily="34" charset="0"/>
              </a:rPr>
              <a:t> sodium can be prepared by metal-halogen exchange. This method is used in preparing </a:t>
            </a:r>
            <a:r>
              <a:rPr lang="en-US" dirty="0" err="1">
                <a:latin typeface="Arial" panose="020B0604020202020204" pitchFamily="34" charset="0"/>
                <a:ea typeface="Times New Roman" pitchFamily="18" charset="0"/>
                <a:cs typeface="Arial" panose="020B0604020202020204" pitchFamily="34" charset="0"/>
              </a:rPr>
              <a:t>trityl</a:t>
            </a:r>
            <a:r>
              <a:rPr lang="en-US" dirty="0">
                <a:latin typeface="Arial" panose="020B0604020202020204" pitchFamily="34" charset="0"/>
                <a:ea typeface="Times New Roman" pitchFamily="18" charset="0"/>
                <a:cs typeface="Arial" panose="020B0604020202020204" pitchFamily="34" charset="0"/>
              </a:rPr>
              <a:t> sodium:</a:t>
            </a:r>
          </a:p>
          <a:p>
            <a:pPr eaLnBrk="0" fontAlgn="base" hangingPunct="0">
              <a:spcBef>
                <a:spcPct val="0"/>
              </a:spcBef>
              <a:spcAft>
                <a:spcPct val="0"/>
              </a:spcAft>
            </a:pPr>
            <a:endParaRPr lang="en-US" baseline="30000" dirty="0">
              <a:latin typeface="Arial" panose="020B0604020202020204" pitchFamily="34" charset="0"/>
              <a:ea typeface="Times New Roman" pitchFamily="18" charset="0"/>
              <a:cs typeface="Arial" panose="020B0604020202020204" pitchFamily="34" charset="0"/>
            </a:endParaRPr>
          </a:p>
          <a:p>
            <a:pPr algn="ctr" eaLnBrk="0" fontAlgn="base" hangingPunct="0">
              <a:spcBef>
                <a:spcPct val="0"/>
              </a:spcBef>
              <a:spcAft>
                <a:spcPct val="0"/>
              </a:spcAft>
            </a:pPr>
            <a:r>
              <a:rPr lang="en-US" dirty="0">
                <a:solidFill>
                  <a:srgbClr val="FF0000"/>
                </a:solidFill>
                <a:latin typeface="Arial" pitchFamily="34" charset="0"/>
                <a:ea typeface="Times New Roman" pitchFamily="18" charset="0"/>
                <a:cs typeface="Arial" pitchFamily="34" charset="0"/>
              </a:rPr>
              <a:t>Ph</a:t>
            </a:r>
            <a:r>
              <a:rPr lang="en-US" baseline="-25000" dirty="0">
                <a:solidFill>
                  <a:srgbClr val="FF0000"/>
                </a:solidFill>
                <a:latin typeface="Arial" pitchFamily="34" charset="0"/>
                <a:ea typeface="Times New Roman" pitchFamily="18" charset="0"/>
                <a:cs typeface="Arial" pitchFamily="34" charset="0"/>
              </a:rPr>
              <a:t>3</a:t>
            </a:r>
            <a:r>
              <a:rPr lang="en-US" dirty="0">
                <a:solidFill>
                  <a:srgbClr val="FF0000"/>
                </a:solidFill>
                <a:latin typeface="Arial" pitchFamily="34" charset="0"/>
                <a:ea typeface="Times New Roman" pitchFamily="18" charset="0"/>
                <a:cs typeface="Arial" pitchFamily="34" charset="0"/>
              </a:rPr>
              <a:t>CCl + 2 Na → Ph</a:t>
            </a:r>
            <a:r>
              <a:rPr lang="en-US" baseline="-25000" dirty="0">
                <a:solidFill>
                  <a:srgbClr val="FF0000"/>
                </a:solidFill>
                <a:latin typeface="Arial" pitchFamily="34" charset="0"/>
                <a:ea typeface="Times New Roman" pitchFamily="18" charset="0"/>
                <a:cs typeface="Arial" pitchFamily="34" charset="0"/>
              </a:rPr>
              <a:t>3</a:t>
            </a:r>
            <a:r>
              <a:rPr lang="en-US" dirty="0">
                <a:solidFill>
                  <a:srgbClr val="FF0000"/>
                </a:solidFill>
                <a:latin typeface="Arial" pitchFamily="34" charset="0"/>
                <a:ea typeface="Times New Roman" pitchFamily="18" charset="0"/>
                <a:cs typeface="Arial" pitchFamily="34" charset="0"/>
              </a:rPr>
              <a:t>CNa + </a:t>
            </a:r>
            <a:r>
              <a:rPr lang="en-US" dirty="0" err="1">
                <a:solidFill>
                  <a:srgbClr val="FF0000"/>
                </a:solidFill>
                <a:latin typeface="Arial" pitchFamily="34" charset="0"/>
                <a:ea typeface="Times New Roman" pitchFamily="18" charset="0"/>
                <a:cs typeface="Arial" pitchFamily="34" charset="0"/>
              </a:rPr>
              <a:t>NaCl</a:t>
            </a:r>
            <a:endParaRPr lang="en-US" dirty="0">
              <a:solidFill>
                <a:srgbClr val="FF0000"/>
              </a:solidFill>
              <a:latin typeface="Arial" pitchFamily="34" charset="0"/>
              <a:ea typeface="Times New Roman" pitchFamily="18" charset="0"/>
              <a:cs typeface="Arial" pitchFamily="34" charset="0"/>
            </a:endParaRPr>
          </a:p>
          <a:p>
            <a:pPr eaLnBrk="0" fontAlgn="base" hangingPunct="0">
              <a:spcBef>
                <a:spcPct val="0"/>
              </a:spcBef>
              <a:spcAft>
                <a:spcPct val="0"/>
              </a:spcAft>
            </a:pPr>
            <a:endParaRPr lang="en-US"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pPr/>
              <a:t>17</a:t>
            </a:fld>
            <a:endParaRPr lang="en-US"/>
          </a:p>
        </p:txBody>
      </p:sp>
    </p:spTree>
    <p:extLst>
      <p:ext uri="{BB962C8B-B14F-4D97-AF65-F5344CB8AC3E}">
        <p14:creationId xmlns:p14="http://schemas.microsoft.com/office/powerpoint/2010/main" val="3230430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09600" y="463410"/>
            <a:ext cx="8153400" cy="3247349"/>
          </a:xfrm>
          <a:prstGeom prst="rect">
            <a:avLst/>
          </a:prstGeom>
          <a:noFill/>
          <a:ln w="9525">
            <a:noFill/>
            <a:miter lim="800000"/>
            <a:headEnd/>
            <a:tailEnd/>
          </a:ln>
          <a:effectLst/>
        </p:spPr>
        <p:txBody>
          <a:bodyPr vert="horz" wrap="square" lIns="0" tIns="46023" rIns="0" bIns="0" numCol="1" anchor="ctr" anchorCtr="0" compatLnSpc="1">
            <a:prstTxWarp prst="textNoShape">
              <a:avLst/>
            </a:prstTxWarp>
            <a:spAutoFit/>
          </a:bodyPr>
          <a:lstStyle/>
          <a:p>
            <a:pPr fontAlgn="base">
              <a:lnSpc>
                <a:spcPct val="200000"/>
              </a:lnSpc>
              <a:spcBef>
                <a:spcPct val="0"/>
              </a:spcBef>
              <a:spcAft>
                <a:spcPct val="0"/>
              </a:spcAft>
            </a:pPr>
            <a:r>
              <a:rPr lang="en-US" sz="2000" b="1" dirty="0">
                <a:latin typeface="Arial" panose="020B0604020202020204" pitchFamily="34" charset="0"/>
                <a:ea typeface="Times New Roman" pitchFamily="18" charset="0"/>
                <a:cs typeface="Arial" pitchFamily="34" charset="0"/>
              </a:rPr>
              <a:t>Other methods</a:t>
            </a:r>
          </a:p>
          <a:p>
            <a:pPr lvl="0" eaLnBrk="0" fontAlgn="base" hangingPunct="0">
              <a:lnSpc>
                <a:spcPct val="150000"/>
              </a:lnSpc>
              <a:spcBef>
                <a:spcPct val="0"/>
              </a:spcBef>
              <a:spcAft>
                <a:spcPct val="0"/>
              </a:spcAft>
            </a:pPr>
            <a:r>
              <a:rPr lang="en-US" sz="2000" dirty="0">
                <a:latin typeface="Arial" panose="020B0604020202020204" pitchFamily="34" charset="0"/>
                <a:ea typeface="Times New Roman" pitchFamily="18" charset="0"/>
                <a:cs typeface="Arial" pitchFamily="34" charset="0"/>
              </a:rPr>
              <a:t>Sodium also reacts with polycyclic aromatic hydrocarbons via one-electron reduction. With solutions of naphthalene, it forms the deeply </a:t>
            </a:r>
            <a:r>
              <a:rPr lang="en-US" sz="2000" dirty="0" err="1">
                <a:latin typeface="Arial" panose="020B0604020202020204" pitchFamily="34" charset="0"/>
                <a:ea typeface="Times New Roman" pitchFamily="18" charset="0"/>
                <a:cs typeface="Arial" panose="020B0604020202020204" pitchFamily="34" charset="0"/>
              </a:rPr>
              <a:t>coloured</a:t>
            </a:r>
            <a:r>
              <a:rPr lang="en-US" sz="2000" dirty="0">
                <a:latin typeface="Arial" panose="020B0604020202020204" pitchFamily="34" charset="0"/>
                <a:ea typeface="Times New Roman" pitchFamily="18" charset="0"/>
                <a:cs typeface="Arial" panose="020B0604020202020204" pitchFamily="34" charset="0"/>
              </a:rPr>
              <a:t> radical sodium </a:t>
            </a:r>
            <a:r>
              <a:rPr lang="en-US" sz="2000" dirty="0" err="1">
                <a:latin typeface="Arial" panose="020B0604020202020204" pitchFamily="34" charset="0"/>
                <a:ea typeface="Times New Roman" pitchFamily="18" charset="0"/>
                <a:cs typeface="Arial" panose="020B0604020202020204" pitchFamily="34" charset="0"/>
              </a:rPr>
              <a:t>naphthalenide</a:t>
            </a:r>
            <a:r>
              <a:rPr lang="en-US" sz="2000" dirty="0">
                <a:latin typeface="Arial" panose="020B0604020202020204" pitchFamily="34" charset="0"/>
                <a:ea typeface="Times New Roman" pitchFamily="18" charset="0"/>
                <a:cs typeface="Arial" panose="020B0604020202020204" pitchFamily="34" charset="0"/>
              </a:rPr>
              <a:t>, which is used as a soluble reducing agent:</a:t>
            </a:r>
          </a:p>
          <a:p>
            <a:pPr algn="ctr" eaLnBrk="0" fontAlgn="base" hangingPunct="0">
              <a:lnSpc>
                <a:spcPct val="150000"/>
              </a:lnSpc>
              <a:spcBef>
                <a:spcPct val="0"/>
              </a:spcBef>
              <a:spcAft>
                <a:spcPct val="0"/>
              </a:spcAft>
            </a:pPr>
            <a:r>
              <a:rPr lang="en-US" sz="2000" dirty="0">
                <a:solidFill>
                  <a:srgbClr val="FF0000"/>
                </a:solidFill>
                <a:latin typeface="Arial" panose="020B0604020202020204" pitchFamily="34" charset="0"/>
                <a:ea typeface="Times New Roman" pitchFamily="18" charset="0"/>
                <a:cs typeface="Arial" panose="020B0604020202020204" pitchFamily="34" charset="0"/>
              </a:rPr>
              <a:t>C</a:t>
            </a:r>
            <a:r>
              <a:rPr lang="en-US" sz="2000" baseline="-30000" dirty="0">
                <a:solidFill>
                  <a:srgbClr val="FF0000"/>
                </a:solidFill>
                <a:latin typeface="Arial" panose="020B0604020202020204" pitchFamily="34" charset="0"/>
                <a:ea typeface="Times New Roman" pitchFamily="18" charset="0"/>
                <a:cs typeface="Arial" panose="020B0604020202020204" pitchFamily="34" charset="0"/>
              </a:rPr>
              <a:t>10</a:t>
            </a:r>
            <a:r>
              <a:rPr lang="en-US" sz="2000" dirty="0">
                <a:solidFill>
                  <a:srgbClr val="FF0000"/>
                </a:solidFill>
                <a:latin typeface="Arial" panose="020B0604020202020204" pitchFamily="34" charset="0"/>
                <a:ea typeface="Times New Roman" pitchFamily="18" charset="0"/>
                <a:cs typeface="Arial" panose="020B0604020202020204" pitchFamily="34" charset="0"/>
              </a:rPr>
              <a:t>H</a:t>
            </a:r>
            <a:r>
              <a:rPr lang="en-US" sz="2000" baseline="-30000" dirty="0">
                <a:solidFill>
                  <a:srgbClr val="FF0000"/>
                </a:solidFill>
                <a:latin typeface="Arial" panose="020B0604020202020204" pitchFamily="34" charset="0"/>
                <a:ea typeface="Times New Roman" pitchFamily="18" charset="0"/>
                <a:cs typeface="Arial" panose="020B0604020202020204" pitchFamily="34" charset="0"/>
              </a:rPr>
              <a:t>8</a:t>
            </a:r>
            <a:r>
              <a:rPr lang="en-US" sz="2000" dirty="0">
                <a:solidFill>
                  <a:srgbClr val="FF0000"/>
                </a:solidFill>
                <a:latin typeface="Arial" panose="020B0604020202020204" pitchFamily="34" charset="0"/>
                <a:ea typeface="Times New Roman" pitchFamily="18" charset="0"/>
                <a:cs typeface="Arial" panose="020B0604020202020204" pitchFamily="34" charset="0"/>
              </a:rPr>
              <a:t> + Na → Na</a:t>
            </a:r>
            <a:r>
              <a:rPr lang="en-US" sz="2000" baseline="30000" dirty="0">
                <a:solidFill>
                  <a:srgbClr val="FF0000"/>
                </a:solidFill>
                <a:latin typeface="Arial" panose="020B0604020202020204" pitchFamily="34" charset="0"/>
                <a:ea typeface="Times New Roman" pitchFamily="18" charset="0"/>
                <a:cs typeface="Arial" panose="020B0604020202020204" pitchFamily="34" charset="0"/>
              </a:rPr>
              <a:t>+</a:t>
            </a:r>
            <a:r>
              <a:rPr lang="en-US" sz="2000" dirty="0">
                <a:solidFill>
                  <a:srgbClr val="FF0000"/>
                </a:solidFill>
                <a:latin typeface="Arial" panose="020B0604020202020204" pitchFamily="34" charset="0"/>
                <a:ea typeface="Times New Roman" pitchFamily="18" charset="0"/>
                <a:cs typeface="Arial" panose="020B0604020202020204" pitchFamily="34" charset="0"/>
              </a:rPr>
              <a:t>[C</a:t>
            </a:r>
            <a:r>
              <a:rPr lang="en-US" sz="2000" baseline="-30000" dirty="0">
                <a:solidFill>
                  <a:srgbClr val="FF0000"/>
                </a:solidFill>
                <a:latin typeface="Arial" panose="020B0604020202020204" pitchFamily="34" charset="0"/>
                <a:ea typeface="Times New Roman" pitchFamily="18" charset="0"/>
                <a:cs typeface="Arial" panose="020B0604020202020204" pitchFamily="34" charset="0"/>
              </a:rPr>
              <a:t>10</a:t>
            </a:r>
            <a:r>
              <a:rPr lang="en-US" sz="2000" dirty="0">
                <a:solidFill>
                  <a:srgbClr val="FF0000"/>
                </a:solidFill>
                <a:latin typeface="Arial" panose="020B0604020202020204" pitchFamily="34" charset="0"/>
                <a:ea typeface="Times New Roman" pitchFamily="18" charset="0"/>
                <a:cs typeface="Arial" panose="020B0604020202020204" pitchFamily="34" charset="0"/>
              </a:rPr>
              <a:t>H</a:t>
            </a:r>
            <a:r>
              <a:rPr lang="en-US" sz="2000" baseline="-30000" dirty="0">
                <a:solidFill>
                  <a:srgbClr val="FF0000"/>
                </a:solidFill>
                <a:latin typeface="Arial" panose="020B0604020202020204" pitchFamily="34" charset="0"/>
                <a:ea typeface="Times New Roman" pitchFamily="18" charset="0"/>
                <a:cs typeface="Arial" panose="020B0604020202020204" pitchFamily="34" charset="0"/>
              </a:rPr>
              <a:t>8</a:t>
            </a:r>
            <a:r>
              <a:rPr lang="en-US" sz="2000" dirty="0">
                <a:solidFill>
                  <a:srgbClr val="FF0000"/>
                </a:solidFill>
                <a:latin typeface="Arial" panose="020B0604020202020204" pitchFamily="34" charset="0"/>
                <a:ea typeface="Times New Roman" pitchFamily="18" charset="0"/>
                <a:cs typeface="Arial" panose="020B0604020202020204" pitchFamily="34" charset="0"/>
              </a:rPr>
              <a:t>]</a:t>
            </a:r>
            <a:r>
              <a:rPr lang="en-US" sz="2000" baseline="30000" dirty="0">
                <a:solidFill>
                  <a:srgbClr val="FF0000"/>
                </a:solidFill>
                <a:latin typeface="Arial" panose="020B0604020202020204" pitchFamily="34" charset="0"/>
                <a:ea typeface="Times New Roman" pitchFamily="18" charset="0"/>
                <a:cs typeface="Arial" panose="020B0604020202020204" pitchFamily="34" charset="0"/>
              </a:rPr>
              <a:t>−•</a:t>
            </a:r>
            <a:endParaRPr lang="en-US" sz="2000" dirty="0">
              <a:solidFill>
                <a:srgbClr val="FF0000"/>
              </a:solidFill>
              <a:latin typeface="Arial" pitchFamily="34" charset="0"/>
              <a:ea typeface="Times New Roman" pitchFamily="18" charset="0"/>
              <a:cs typeface="Arial" pitchFamily="34" charset="0"/>
            </a:endParaRPr>
          </a:p>
          <a:p>
            <a:pPr eaLnBrk="0" fontAlgn="base" hangingPunct="0">
              <a:spcBef>
                <a:spcPct val="0"/>
              </a:spcBef>
              <a:spcAft>
                <a:spcPct val="0"/>
              </a:spcAft>
            </a:pPr>
            <a:endParaRPr lang="en-US" sz="2000" dirty="0">
              <a:solidFill>
                <a:srgbClr val="0000FF"/>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pPr/>
              <a:t>18</a:t>
            </a:fld>
            <a:endParaRPr lang="en-US"/>
          </a:p>
        </p:txBody>
      </p:sp>
    </p:spTree>
    <p:extLst>
      <p:ext uri="{BB962C8B-B14F-4D97-AF65-F5344CB8AC3E}">
        <p14:creationId xmlns:p14="http://schemas.microsoft.com/office/powerpoint/2010/main" val="3333951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04800" y="595698"/>
            <a:ext cx="82296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en-US" b="1" dirty="0">
                <a:latin typeface="Arial" panose="020B0604020202020204" pitchFamily="34" charset="0"/>
                <a:ea typeface="Times New Roman" pitchFamily="18" charset="0"/>
                <a:cs typeface="Arial" panose="020B0604020202020204" pitchFamily="34" charset="0"/>
              </a:rPr>
              <a:t>Reactions</a:t>
            </a:r>
          </a:p>
          <a:p>
            <a:pPr marL="285750" lvl="0" indent="-285750" algn="justLow" eaLnBrk="0" fontAlgn="base" hangingPunct="0">
              <a:lnSpc>
                <a:spcPct val="200000"/>
              </a:lnSpc>
              <a:spcBef>
                <a:spcPct val="0"/>
              </a:spcBef>
              <a:spcAft>
                <a:spcPct val="0"/>
              </a:spcAft>
              <a:buFont typeface="Arial" panose="020B0604020202020204" pitchFamily="34" charset="0"/>
              <a:buChar char="•"/>
            </a:pPr>
            <a:r>
              <a:rPr lang="en-US" dirty="0" err="1">
                <a:latin typeface="Arial" panose="020B0604020202020204" pitchFamily="34" charset="0"/>
                <a:ea typeface="Times New Roman" pitchFamily="18" charset="0"/>
                <a:cs typeface="Arial" panose="020B0604020202020204" pitchFamily="34" charset="0"/>
              </a:rPr>
              <a:t>Organosodium</a:t>
            </a:r>
            <a:r>
              <a:rPr lang="en-US" dirty="0">
                <a:latin typeface="Arial" panose="020B0604020202020204" pitchFamily="34" charset="0"/>
                <a:ea typeface="Times New Roman" pitchFamily="18" charset="0"/>
                <a:cs typeface="Arial" panose="020B0604020202020204" pitchFamily="34" charset="0"/>
              </a:rPr>
              <a:t> compounds are traditionally used as strong bases, although this application has been supplanted by other reagents such as sodium </a:t>
            </a:r>
            <a:r>
              <a:rPr lang="en-US" dirty="0" err="1">
                <a:latin typeface="Arial" panose="020B0604020202020204" pitchFamily="34" charset="0"/>
                <a:ea typeface="Times New Roman" pitchFamily="18" charset="0"/>
                <a:cs typeface="Arial" panose="020B0604020202020204" pitchFamily="34" charset="0"/>
              </a:rPr>
              <a:t>bis</a:t>
            </a:r>
            <a:r>
              <a:rPr lang="en-US" dirty="0">
                <a:latin typeface="Arial" panose="020B0604020202020204" pitchFamily="34" charset="0"/>
                <a:ea typeface="Times New Roman" pitchFamily="18" charset="0"/>
                <a:cs typeface="Arial" panose="020B0604020202020204" pitchFamily="34" charset="0"/>
              </a:rPr>
              <a:t>(</a:t>
            </a:r>
            <a:r>
              <a:rPr lang="en-US" dirty="0" err="1">
                <a:latin typeface="Arial" panose="020B0604020202020204" pitchFamily="34" charset="0"/>
                <a:ea typeface="Times New Roman" pitchFamily="18" charset="0"/>
                <a:cs typeface="Arial" panose="020B0604020202020204" pitchFamily="34" charset="0"/>
              </a:rPr>
              <a:t>trimethylsilyl</a:t>
            </a:r>
            <a:r>
              <a:rPr lang="en-US" dirty="0">
                <a:latin typeface="Arial" panose="020B0604020202020204" pitchFamily="34" charset="0"/>
                <a:ea typeface="Times New Roman" pitchFamily="18" charset="0"/>
                <a:cs typeface="Arial" panose="020B0604020202020204" pitchFamily="34" charset="0"/>
              </a:rPr>
              <a:t>)amide.</a:t>
            </a:r>
          </a:p>
          <a:p>
            <a:pPr marL="285750" indent="-285750" algn="justLow" eaLnBrk="0" fontAlgn="base" hangingPunct="0">
              <a:lnSpc>
                <a:spcPct val="200000"/>
              </a:lnSpc>
              <a:spcBef>
                <a:spcPct val="0"/>
              </a:spcBef>
              <a:spcAft>
                <a:spcPct val="0"/>
              </a:spcAft>
              <a:buFont typeface="Arial" panose="020B0604020202020204" pitchFamily="34" charset="0"/>
              <a:buChar char="•"/>
            </a:pPr>
            <a:r>
              <a:rPr lang="en-US" dirty="0">
                <a:latin typeface="Arial" panose="020B0604020202020204" pitchFamily="34" charset="0"/>
                <a:ea typeface="Times New Roman" pitchFamily="18" charset="0"/>
                <a:cs typeface="Arial" panose="020B0604020202020204" pitchFamily="34" charset="0"/>
              </a:rPr>
              <a:t>The higher alkali metals are known to </a:t>
            </a:r>
            <a:r>
              <a:rPr lang="en-US" dirty="0" err="1">
                <a:latin typeface="Arial" panose="020B0604020202020204" pitchFamily="34" charset="0"/>
                <a:ea typeface="Times New Roman" pitchFamily="18" charset="0"/>
                <a:cs typeface="Arial" panose="020B0604020202020204" pitchFamily="34" charset="0"/>
              </a:rPr>
              <a:t>metalate</a:t>
            </a:r>
            <a:r>
              <a:rPr lang="en-US" dirty="0">
                <a:latin typeface="Arial" panose="020B0604020202020204" pitchFamily="34" charset="0"/>
                <a:ea typeface="Times New Roman" pitchFamily="18" charset="0"/>
                <a:cs typeface="Arial" panose="020B0604020202020204" pitchFamily="34" charset="0"/>
              </a:rPr>
              <a:t> even some inactivated hydrocarbons and are known to self-</a:t>
            </a:r>
            <a:r>
              <a:rPr lang="en-US" dirty="0" err="1">
                <a:latin typeface="Arial" panose="020B0604020202020204" pitchFamily="34" charset="0"/>
                <a:ea typeface="Times New Roman" pitchFamily="18" charset="0"/>
                <a:cs typeface="Arial" panose="020B0604020202020204" pitchFamily="34" charset="0"/>
              </a:rPr>
              <a:t>metalate</a:t>
            </a:r>
            <a:r>
              <a:rPr lang="en-US" dirty="0">
                <a:latin typeface="Arial" pitchFamily="34" charset="0"/>
                <a:ea typeface="Times New Roman" pitchFamily="18" charset="0"/>
                <a:cs typeface="Arial" pitchFamily="34" charset="0"/>
              </a:rPr>
              <a:t>:</a:t>
            </a:r>
          </a:p>
          <a:p>
            <a:pPr algn="ctr" eaLnBrk="0" fontAlgn="base" hangingPunct="0">
              <a:lnSpc>
                <a:spcPct val="200000"/>
              </a:lnSpc>
              <a:spcBef>
                <a:spcPct val="0"/>
              </a:spcBef>
              <a:spcAft>
                <a:spcPct val="0"/>
              </a:spcAft>
            </a:pPr>
            <a:r>
              <a:rPr lang="en-US" dirty="0">
                <a:solidFill>
                  <a:srgbClr val="FF0000"/>
                </a:solidFill>
                <a:latin typeface="Arial" pitchFamily="34" charset="0"/>
                <a:ea typeface="Times New Roman" pitchFamily="18" charset="0"/>
                <a:cs typeface="Arial" pitchFamily="34" charset="0"/>
              </a:rPr>
              <a:t>2 NaC</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2</a:t>
            </a:r>
            <a:r>
              <a:rPr lang="en-US" dirty="0">
                <a:solidFill>
                  <a:srgbClr val="FF0000"/>
                </a:solidFill>
                <a:latin typeface="Arial" panose="020B0604020202020204" pitchFamily="34" charset="0"/>
                <a:ea typeface="Times New Roman" pitchFamily="18" charset="0"/>
                <a:cs typeface="Arial" panose="020B0604020202020204" pitchFamily="34" charset="0"/>
              </a:rPr>
              <a:t>H</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5</a:t>
            </a:r>
            <a:r>
              <a:rPr lang="en-US" dirty="0">
                <a:solidFill>
                  <a:srgbClr val="FF0000"/>
                </a:solidFill>
                <a:latin typeface="Arial" pitchFamily="34" charset="0"/>
                <a:ea typeface="Times New Roman" pitchFamily="18" charset="0"/>
                <a:cs typeface="Arial" pitchFamily="34" charset="0"/>
              </a:rPr>
              <a:t> → C</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2</a:t>
            </a:r>
            <a:r>
              <a:rPr lang="en-US" dirty="0">
                <a:solidFill>
                  <a:srgbClr val="FF0000"/>
                </a:solidFill>
                <a:latin typeface="Arial" panose="020B0604020202020204" pitchFamily="34" charset="0"/>
                <a:ea typeface="Times New Roman" pitchFamily="18" charset="0"/>
                <a:cs typeface="Arial" panose="020B0604020202020204" pitchFamily="34" charset="0"/>
              </a:rPr>
              <a:t>H</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4</a:t>
            </a:r>
            <a:r>
              <a:rPr lang="en-US" dirty="0">
                <a:solidFill>
                  <a:srgbClr val="FF0000"/>
                </a:solidFill>
                <a:latin typeface="Arial" panose="020B0604020202020204" pitchFamily="34" charset="0"/>
                <a:ea typeface="Times New Roman" pitchFamily="18" charset="0"/>
                <a:cs typeface="Arial" panose="020B0604020202020204" pitchFamily="34" charset="0"/>
              </a:rPr>
              <a:t>Na</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2</a:t>
            </a:r>
            <a:r>
              <a:rPr lang="en-US" dirty="0">
                <a:solidFill>
                  <a:srgbClr val="FF0000"/>
                </a:solidFill>
                <a:latin typeface="Arial" panose="020B0604020202020204" pitchFamily="34" charset="0"/>
                <a:ea typeface="Times New Roman" pitchFamily="18" charset="0"/>
                <a:cs typeface="Arial" panose="020B0604020202020204" pitchFamily="34" charset="0"/>
              </a:rPr>
              <a:t> + C</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2</a:t>
            </a:r>
            <a:r>
              <a:rPr lang="en-US" dirty="0">
                <a:solidFill>
                  <a:srgbClr val="FF0000"/>
                </a:solidFill>
                <a:latin typeface="Arial" panose="020B0604020202020204" pitchFamily="34" charset="0"/>
                <a:ea typeface="Times New Roman" pitchFamily="18" charset="0"/>
                <a:cs typeface="Arial" panose="020B0604020202020204" pitchFamily="34" charset="0"/>
              </a:rPr>
              <a:t>H</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6</a:t>
            </a:r>
            <a:endParaRPr lang="en-US" dirty="0">
              <a:solidFill>
                <a:srgbClr val="FF0000"/>
              </a:solidFill>
              <a:latin typeface="Arial" pitchFamily="34" charset="0"/>
              <a:ea typeface="Times New Roman" pitchFamily="18" charset="0"/>
              <a:cs typeface="Arial" pitchFamily="34" charset="0"/>
            </a:endParaRPr>
          </a:p>
          <a:p>
            <a:pPr marL="285750" lvl="0" indent="-285750" algn="justLow" eaLnBrk="0" fontAlgn="base" hangingPunct="0">
              <a:lnSpc>
                <a:spcPct val="200000"/>
              </a:lnSpc>
              <a:spcBef>
                <a:spcPct val="0"/>
              </a:spcBef>
              <a:spcAft>
                <a:spcPct val="0"/>
              </a:spcAft>
              <a:buFont typeface="Arial" panose="020B0604020202020204" pitchFamily="34" charset="0"/>
              <a:buChar char="•"/>
            </a:pPr>
            <a:r>
              <a:rPr lang="en-US" dirty="0">
                <a:latin typeface="Arial" pitchFamily="34" charset="0"/>
                <a:ea typeface="Times New Roman" pitchFamily="18" charset="0"/>
                <a:cs typeface="Arial" pitchFamily="34" charset="0"/>
              </a:rPr>
              <a:t>In the </a:t>
            </a:r>
            <a:r>
              <a:rPr lang="en-US" dirty="0" err="1">
                <a:latin typeface="Arial" panose="020B0604020202020204" pitchFamily="34" charset="0"/>
                <a:ea typeface="Times New Roman" pitchFamily="18" charset="0"/>
                <a:cs typeface="Arial" panose="020B0604020202020204" pitchFamily="34" charset="0"/>
              </a:rPr>
              <a:t>Wanklyn</a:t>
            </a:r>
            <a:r>
              <a:rPr lang="en-US" dirty="0">
                <a:latin typeface="Arial" panose="020B0604020202020204" pitchFamily="34" charset="0"/>
                <a:ea typeface="Times New Roman" pitchFamily="18" charset="0"/>
                <a:cs typeface="Arial" panose="020B0604020202020204" pitchFamily="34" charset="0"/>
              </a:rPr>
              <a:t> reaction (1858) </a:t>
            </a:r>
            <a:r>
              <a:rPr lang="en-US" dirty="0" err="1">
                <a:latin typeface="Arial" panose="020B0604020202020204" pitchFamily="34" charset="0"/>
                <a:ea typeface="Times New Roman" pitchFamily="18" charset="0"/>
                <a:cs typeface="Arial" panose="020B0604020202020204" pitchFamily="34" charset="0"/>
              </a:rPr>
              <a:t>organosodium</a:t>
            </a:r>
            <a:r>
              <a:rPr lang="en-US" dirty="0">
                <a:latin typeface="Arial" panose="020B0604020202020204" pitchFamily="34" charset="0"/>
                <a:ea typeface="Times New Roman" pitchFamily="18" charset="0"/>
                <a:cs typeface="Arial" panose="020B0604020202020204" pitchFamily="34" charset="0"/>
              </a:rPr>
              <a:t> compounds react with carbon dioxide to give </a:t>
            </a:r>
            <a:r>
              <a:rPr lang="en-US" dirty="0" err="1">
                <a:latin typeface="Arial" panose="020B0604020202020204" pitchFamily="34" charset="0"/>
                <a:ea typeface="Times New Roman" pitchFamily="18" charset="0"/>
                <a:cs typeface="Arial" panose="020B0604020202020204" pitchFamily="34" charset="0"/>
              </a:rPr>
              <a:t>carboxylates</a:t>
            </a:r>
            <a:r>
              <a:rPr lang="en-US" dirty="0">
                <a:latin typeface="Arial" panose="020B0604020202020204" pitchFamily="34" charset="0"/>
                <a:ea typeface="Times New Roman" pitchFamily="18" charset="0"/>
                <a:cs typeface="Arial" panose="020B0604020202020204" pitchFamily="34" charset="0"/>
              </a:rPr>
              <a:t>:</a:t>
            </a:r>
          </a:p>
          <a:p>
            <a:pPr algn="ctr" eaLnBrk="0" fontAlgn="base" hangingPunct="0">
              <a:lnSpc>
                <a:spcPct val="200000"/>
              </a:lnSpc>
              <a:spcBef>
                <a:spcPct val="0"/>
              </a:spcBef>
              <a:spcAft>
                <a:spcPct val="0"/>
              </a:spcAft>
            </a:pPr>
            <a:r>
              <a:rPr lang="en-US" dirty="0">
                <a:solidFill>
                  <a:srgbClr val="FF0000"/>
                </a:solidFill>
                <a:latin typeface="Arial" panose="020B0604020202020204" pitchFamily="34" charset="0"/>
                <a:ea typeface="Times New Roman" pitchFamily="18" charset="0"/>
                <a:cs typeface="Arial" panose="020B0604020202020204" pitchFamily="34" charset="0"/>
              </a:rPr>
              <a:t>C</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2</a:t>
            </a:r>
            <a:r>
              <a:rPr lang="en-US" dirty="0">
                <a:solidFill>
                  <a:srgbClr val="FF0000"/>
                </a:solidFill>
                <a:latin typeface="Arial" panose="020B0604020202020204" pitchFamily="34" charset="0"/>
                <a:ea typeface="Times New Roman" pitchFamily="18" charset="0"/>
                <a:cs typeface="Arial" panose="020B0604020202020204" pitchFamily="34" charset="0"/>
              </a:rPr>
              <a:t>H</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5</a:t>
            </a:r>
            <a:r>
              <a:rPr lang="en-US" dirty="0">
                <a:solidFill>
                  <a:srgbClr val="FF0000"/>
                </a:solidFill>
                <a:latin typeface="Arial" panose="020B0604020202020204" pitchFamily="34" charset="0"/>
                <a:ea typeface="Times New Roman" pitchFamily="18" charset="0"/>
                <a:cs typeface="Arial" panose="020B0604020202020204" pitchFamily="34" charset="0"/>
              </a:rPr>
              <a:t>Na + CO</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2</a:t>
            </a:r>
            <a:r>
              <a:rPr lang="en-US" dirty="0">
                <a:solidFill>
                  <a:srgbClr val="FF0000"/>
                </a:solidFill>
                <a:latin typeface="Arial" pitchFamily="34" charset="0"/>
                <a:ea typeface="Times New Roman" pitchFamily="18" charset="0"/>
                <a:cs typeface="Arial" pitchFamily="34" charset="0"/>
              </a:rPr>
              <a:t> → C</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2</a:t>
            </a:r>
            <a:r>
              <a:rPr lang="en-US" dirty="0">
                <a:solidFill>
                  <a:srgbClr val="FF0000"/>
                </a:solidFill>
                <a:latin typeface="Arial" panose="020B0604020202020204" pitchFamily="34" charset="0"/>
                <a:ea typeface="Times New Roman" pitchFamily="18" charset="0"/>
                <a:cs typeface="Arial" panose="020B0604020202020204" pitchFamily="34" charset="0"/>
              </a:rPr>
              <a:t>H</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5</a:t>
            </a:r>
            <a:r>
              <a:rPr lang="en-US" dirty="0">
                <a:solidFill>
                  <a:srgbClr val="FF0000"/>
                </a:solidFill>
                <a:latin typeface="Arial" panose="020B0604020202020204" pitchFamily="34" charset="0"/>
                <a:ea typeface="Times New Roman" pitchFamily="18" charset="0"/>
                <a:cs typeface="Arial" panose="020B0604020202020204" pitchFamily="34" charset="0"/>
              </a:rPr>
              <a:t>CO</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2</a:t>
            </a:r>
            <a:r>
              <a:rPr lang="en-US" dirty="0">
                <a:solidFill>
                  <a:srgbClr val="FF0000"/>
                </a:solidFill>
                <a:latin typeface="Arial" panose="020B0604020202020204" pitchFamily="34" charset="0"/>
                <a:ea typeface="Times New Roman" pitchFamily="18" charset="0"/>
                <a:cs typeface="Arial" panose="020B0604020202020204" pitchFamily="34" charset="0"/>
              </a:rPr>
              <a:t>Na</a:t>
            </a:r>
            <a:endParaRPr lang="en-US" dirty="0">
              <a:solidFill>
                <a:srgbClr val="FF0000"/>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pPr/>
              <a:t>19</a:t>
            </a:fld>
            <a:endParaRPr lang="en-US"/>
          </a:p>
        </p:txBody>
      </p:sp>
    </p:spTree>
    <p:extLst>
      <p:ext uri="{BB962C8B-B14F-4D97-AF65-F5344CB8AC3E}">
        <p14:creationId xmlns:p14="http://schemas.microsoft.com/office/powerpoint/2010/main" val="1365041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89309A-C115-B54C-8273-E62ED5EAB3B7}"/>
              </a:ext>
            </a:extLst>
          </p:cNvPr>
          <p:cNvSpPr txBox="1"/>
          <p:nvPr/>
        </p:nvSpPr>
        <p:spPr>
          <a:xfrm>
            <a:off x="548640" y="494934"/>
            <a:ext cx="6949440" cy="369332"/>
          </a:xfrm>
          <a:prstGeom prst="rect">
            <a:avLst/>
          </a:prstGeom>
          <a:noFill/>
        </p:spPr>
        <p:txBody>
          <a:bodyPr wrap="square">
            <a:spAutoFit/>
          </a:bodyPr>
          <a:lstStyle/>
          <a:p>
            <a:r>
              <a:rPr lang="en-GB" b="1" dirty="0">
                <a:latin typeface="Times New Roman" panose="02020603050405020304" pitchFamily="18" charset="0"/>
                <a:cs typeface="Times New Roman" panose="02020603050405020304" pitchFamily="18" charset="0"/>
              </a:rPr>
              <a:t>1. Salt Elimination </a:t>
            </a:r>
            <a:r>
              <a:rPr lang="en-GB" dirty="0">
                <a:latin typeface="Times New Roman" panose="02020603050405020304" pitchFamily="18" charset="0"/>
                <a:cs typeface="Times New Roman" panose="02020603050405020304" pitchFamily="18" charset="0"/>
              </a:rPr>
              <a:t>(often known as salt metathesis):</a:t>
            </a:r>
          </a:p>
        </p:txBody>
      </p:sp>
      <p:sp>
        <p:nvSpPr>
          <p:cNvPr id="7" name="TextBox 6">
            <a:extLst>
              <a:ext uri="{FF2B5EF4-FFF2-40B4-BE49-F238E27FC236}">
                <a16:creationId xmlns:a16="http://schemas.microsoft.com/office/drawing/2014/main" id="{71B092F7-74D6-8E45-987D-633CF39A879F}"/>
              </a:ext>
            </a:extLst>
          </p:cNvPr>
          <p:cNvSpPr txBox="1"/>
          <p:nvPr/>
        </p:nvSpPr>
        <p:spPr>
          <a:xfrm>
            <a:off x="548640" y="947639"/>
            <a:ext cx="7802880" cy="2951001"/>
          </a:xfrm>
          <a:prstGeom prst="rect">
            <a:avLst/>
          </a:prstGeom>
          <a:noFill/>
        </p:spPr>
        <p:txBody>
          <a:bodyPr wrap="square">
            <a:spAutoFit/>
          </a:bodyPr>
          <a:lstStyle/>
          <a:p>
            <a:pPr>
              <a:lnSpc>
                <a:spcPct val="150000"/>
              </a:lnSpc>
            </a:pPr>
            <a:r>
              <a:rPr lang="en-GB" dirty="0">
                <a:latin typeface="Times New Roman" panose="02020603050405020304" pitchFamily="18" charset="0"/>
                <a:cs typeface="Times New Roman" panose="02020603050405020304" pitchFamily="18" charset="0"/>
              </a:rPr>
              <a:t>Salt metathesis is a chemical reaction in which one part of each two compounds interchange to form two new compounds</a:t>
            </a:r>
          </a:p>
          <a:p>
            <a:pPr>
              <a:lnSpc>
                <a:spcPct val="150000"/>
              </a:lnSpc>
            </a:pPr>
            <a:r>
              <a:rPr lang="en-GB" dirty="0">
                <a:latin typeface="Times New Roman" panose="02020603050405020304" pitchFamily="18" charset="0"/>
                <a:cs typeface="Times New Roman" panose="02020603050405020304" pitchFamily="18" charset="0"/>
              </a:rPr>
              <a:t>M-Cl		 + 	Li-R 	→ 	M-R 	+ 	LiCl</a:t>
            </a:r>
          </a:p>
          <a:p>
            <a:pPr>
              <a:lnSpc>
                <a:spcPct val="150000"/>
              </a:lnSpc>
            </a:pPr>
            <a:r>
              <a:rPr lang="en-GB" dirty="0">
                <a:latin typeface="Times New Roman" panose="02020603050405020304" pitchFamily="18" charset="0"/>
                <a:cs typeface="Times New Roman" panose="02020603050405020304" pitchFamily="18" charset="0"/>
              </a:rPr>
              <a:t>Metal halide	 +	 group 1 alkyl	soluble 		insoluble in</a:t>
            </a:r>
          </a:p>
          <a:p>
            <a:pPr algn="r">
              <a:lnSpc>
                <a:spcPct val="150000"/>
              </a:lnSpc>
            </a:pPr>
            <a:r>
              <a:rPr lang="en-GB" dirty="0">
                <a:latin typeface="Times New Roman" panose="02020603050405020304" pitchFamily="18" charset="0"/>
                <a:cs typeface="Times New Roman" panose="02020603050405020304" pitchFamily="18" charset="0"/>
              </a:rPr>
              <a:t>organic solvent</a:t>
            </a:r>
          </a:p>
          <a:p>
            <a:pPr>
              <a:lnSpc>
                <a:spcPct val="150000"/>
              </a:lnSpc>
            </a:pPr>
            <a:endParaRPr lang="en-GB" dirty="0">
              <a:latin typeface="Times New Roman" panose="02020603050405020304" pitchFamily="18" charset="0"/>
              <a:cs typeface="Times New Roman" panose="02020603050405020304" pitchFamily="18" charset="0"/>
            </a:endParaRPr>
          </a:p>
          <a:p>
            <a:pPr>
              <a:lnSpc>
                <a:spcPct val="150000"/>
              </a:lnSpc>
            </a:pPr>
            <a:r>
              <a:rPr lang="en-GB" dirty="0">
                <a:latin typeface="Times New Roman" panose="02020603050405020304" pitchFamily="18" charset="0"/>
                <a:cs typeface="Times New Roman" panose="02020603050405020304" pitchFamily="18" charset="0"/>
              </a:rPr>
              <a:t>M-Cl		 + 	</a:t>
            </a:r>
            <a:r>
              <a:rPr lang="en-GB" dirty="0" err="1">
                <a:latin typeface="Times New Roman" panose="02020603050405020304" pitchFamily="18" charset="0"/>
                <a:cs typeface="Times New Roman" panose="02020603050405020304" pitchFamily="18" charset="0"/>
              </a:rPr>
              <a:t>RMgCl</a:t>
            </a:r>
            <a:r>
              <a:rPr lang="en-GB" dirty="0">
                <a:latin typeface="Times New Roman" panose="02020603050405020304" pitchFamily="18" charset="0"/>
                <a:cs typeface="Times New Roman" panose="02020603050405020304" pitchFamily="18" charset="0"/>
              </a:rPr>
              <a:t> 	→ 	M-R 	+ 	MgCl</a:t>
            </a:r>
            <a:r>
              <a:rPr lang="en-GB" baseline="-25000" dirty="0">
                <a:latin typeface="Times New Roman" panose="02020603050405020304" pitchFamily="18" charset="0"/>
                <a:cs typeface="Times New Roman" panose="02020603050405020304" pitchFamily="18" charset="0"/>
              </a:rPr>
              <a:t>2</a:t>
            </a:r>
          </a:p>
        </p:txBody>
      </p:sp>
      <p:sp>
        <p:nvSpPr>
          <p:cNvPr id="9" name="TextBox 8">
            <a:extLst>
              <a:ext uri="{FF2B5EF4-FFF2-40B4-BE49-F238E27FC236}">
                <a16:creationId xmlns:a16="http://schemas.microsoft.com/office/drawing/2014/main" id="{68CB80B9-9DE9-6C47-8C13-A11283F3F72D}"/>
              </a:ext>
            </a:extLst>
          </p:cNvPr>
          <p:cNvSpPr txBox="1"/>
          <p:nvPr/>
        </p:nvSpPr>
        <p:spPr>
          <a:xfrm>
            <a:off x="548640" y="3982013"/>
            <a:ext cx="7406640" cy="1289007"/>
          </a:xfrm>
          <a:prstGeom prst="rect">
            <a:avLst/>
          </a:prstGeom>
          <a:noFill/>
        </p:spPr>
        <p:txBody>
          <a:bodyPr wrap="square">
            <a:spAutoFit/>
          </a:bodyPr>
          <a:lstStyle/>
          <a:p>
            <a:pPr>
              <a:lnSpc>
                <a:spcPct val="150000"/>
              </a:lnSpc>
            </a:pPr>
            <a:r>
              <a:rPr lang="en-GB" b="1" dirty="0">
                <a:latin typeface="Times New Roman" panose="02020603050405020304" pitchFamily="18" charset="0"/>
                <a:cs typeface="Times New Roman" panose="02020603050405020304" pitchFamily="18" charset="0"/>
              </a:rPr>
              <a:t>2. </a:t>
            </a:r>
            <a:r>
              <a:rPr lang="en-GB" b="1" dirty="0" err="1">
                <a:latin typeface="Times New Roman" panose="02020603050405020304" pitchFamily="18" charset="0"/>
                <a:cs typeface="Times New Roman" panose="02020603050405020304" pitchFamily="18" charset="0"/>
              </a:rPr>
              <a:t>Protonolysis</a:t>
            </a:r>
            <a:r>
              <a:rPr lang="en-GB" b="1" dirty="0">
                <a:latin typeface="Times New Roman" panose="02020603050405020304" pitchFamily="18" charset="0"/>
                <a:cs typeface="Times New Roman" panose="02020603050405020304" pitchFamily="18" charset="0"/>
              </a:rPr>
              <a:t>:</a:t>
            </a:r>
          </a:p>
          <a:p>
            <a:pPr>
              <a:lnSpc>
                <a:spcPct val="150000"/>
              </a:lnSpc>
            </a:pPr>
            <a:r>
              <a:rPr lang="en-GB" dirty="0" err="1">
                <a:latin typeface="Times New Roman" panose="02020603050405020304" pitchFamily="18" charset="0"/>
                <a:cs typeface="Times New Roman" panose="02020603050405020304" pitchFamily="18" charset="0"/>
              </a:rPr>
              <a:t>Protonolysis</a:t>
            </a:r>
            <a:r>
              <a:rPr lang="en-GB" dirty="0">
                <a:latin typeface="Times New Roman" panose="02020603050405020304" pitchFamily="18" charset="0"/>
                <a:cs typeface="Times New Roman" panose="02020603050405020304" pitchFamily="18" charset="0"/>
              </a:rPr>
              <a:t> is the cleavage of a chemical bond by acids</a:t>
            </a:r>
          </a:p>
          <a:p>
            <a:pPr>
              <a:lnSpc>
                <a:spcPct val="150000"/>
              </a:lnSpc>
            </a:pPr>
            <a:r>
              <a:rPr lang="en-GB" dirty="0">
                <a:latin typeface="Times New Roman" panose="02020603050405020304" pitchFamily="18" charset="0"/>
                <a:cs typeface="Times New Roman" panose="02020603050405020304" pitchFamily="18" charset="0"/>
              </a:rPr>
              <a:t>M-R 		+ 	HX 	→ 	M-X 	 + 	H-R</a:t>
            </a:r>
          </a:p>
        </p:txBody>
      </p:sp>
    </p:spTree>
    <p:extLst>
      <p:ext uri="{BB962C8B-B14F-4D97-AF65-F5344CB8AC3E}">
        <p14:creationId xmlns:p14="http://schemas.microsoft.com/office/powerpoint/2010/main" val="3931609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57200" y="408802"/>
            <a:ext cx="8153400" cy="5732278"/>
          </a:xfrm>
          <a:prstGeom prst="rect">
            <a:avLst/>
          </a:prstGeom>
          <a:noFill/>
          <a:ln w="9525">
            <a:noFill/>
            <a:miter lim="800000"/>
            <a:headEnd/>
            <a:tailEnd/>
          </a:ln>
          <a:effectLst/>
        </p:spPr>
        <p:txBody>
          <a:bodyPr vert="horz" wrap="square" lIns="0" tIns="152352" rIns="0" bIns="38088" numCol="1" anchor="ctr" anchorCtr="0" compatLnSpc="1">
            <a:prstTxWarp prst="textNoShape">
              <a:avLst/>
            </a:prstTxWarp>
            <a:spAutoFit/>
          </a:bodyPr>
          <a:lstStyle/>
          <a:p>
            <a:pPr lvl="0" algn="just" eaLnBrk="0" fontAlgn="base" hangingPunct="0">
              <a:lnSpc>
                <a:spcPct val="200000"/>
              </a:lnSpc>
              <a:spcBef>
                <a:spcPct val="0"/>
              </a:spcBef>
              <a:spcAft>
                <a:spcPct val="0"/>
              </a:spcAft>
            </a:pPr>
            <a:r>
              <a:rPr lang="en-US" dirty="0">
                <a:latin typeface="Arial" panose="020B0604020202020204" pitchFamily="34" charset="0"/>
                <a:ea typeface="Times New Roman" pitchFamily="18" charset="0"/>
                <a:cs typeface="Arial" panose="020B0604020202020204" pitchFamily="34" charset="0"/>
              </a:rPr>
              <a:t>Grignard reagents undergo a similar reaction.</a:t>
            </a:r>
          </a:p>
          <a:p>
            <a:pPr lvl="0" algn="just" eaLnBrk="0" fontAlgn="base" hangingPunct="0">
              <a:lnSpc>
                <a:spcPct val="200000"/>
              </a:lnSpc>
              <a:spcBef>
                <a:spcPct val="0"/>
              </a:spcBef>
              <a:spcAft>
                <a:spcPct val="0"/>
              </a:spcAft>
            </a:pPr>
            <a:r>
              <a:rPr lang="en-US" dirty="0">
                <a:latin typeface="Arial" panose="020B0604020202020204" pitchFamily="34" charset="0"/>
                <a:ea typeface="Times New Roman" pitchFamily="18" charset="0"/>
                <a:cs typeface="Arial" panose="020B0604020202020204" pitchFamily="34" charset="0"/>
              </a:rPr>
              <a:t>Some </a:t>
            </a:r>
            <a:r>
              <a:rPr lang="en-US" dirty="0" err="1">
                <a:latin typeface="Arial" panose="020B0604020202020204" pitchFamily="34" charset="0"/>
                <a:ea typeface="Times New Roman" pitchFamily="18" charset="0"/>
                <a:cs typeface="Arial" panose="020B0604020202020204" pitchFamily="34" charset="0"/>
              </a:rPr>
              <a:t>organosodium</a:t>
            </a:r>
            <a:r>
              <a:rPr lang="en-US" dirty="0">
                <a:latin typeface="Arial" panose="020B0604020202020204" pitchFamily="34" charset="0"/>
                <a:ea typeface="Times New Roman" pitchFamily="18" charset="0"/>
                <a:cs typeface="Arial" panose="020B0604020202020204" pitchFamily="34" charset="0"/>
              </a:rPr>
              <a:t> compounds degrade by beta-elimination:</a:t>
            </a:r>
          </a:p>
          <a:p>
            <a:pPr algn="ctr" eaLnBrk="0" fontAlgn="base" hangingPunct="0">
              <a:lnSpc>
                <a:spcPct val="200000"/>
              </a:lnSpc>
              <a:spcBef>
                <a:spcPct val="0"/>
              </a:spcBef>
              <a:spcAft>
                <a:spcPct val="0"/>
              </a:spcAft>
            </a:pPr>
            <a:r>
              <a:rPr lang="en-US" dirty="0">
                <a:solidFill>
                  <a:srgbClr val="FF0000"/>
                </a:solidFill>
                <a:latin typeface="Arial" panose="020B0604020202020204" pitchFamily="34" charset="0"/>
                <a:ea typeface="Times New Roman" pitchFamily="18" charset="0"/>
                <a:cs typeface="Arial" panose="020B0604020202020204" pitchFamily="34" charset="0"/>
              </a:rPr>
              <a:t>NaC</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2</a:t>
            </a:r>
            <a:r>
              <a:rPr lang="en-US" dirty="0">
                <a:solidFill>
                  <a:srgbClr val="FF0000"/>
                </a:solidFill>
                <a:latin typeface="Arial" panose="020B0604020202020204" pitchFamily="34" charset="0"/>
                <a:ea typeface="Times New Roman" pitchFamily="18" charset="0"/>
                <a:cs typeface="Arial" panose="020B0604020202020204" pitchFamily="34" charset="0"/>
              </a:rPr>
              <a:t>H</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5</a:t>
            </a:r>
            <a:r>
              <a:rPr lang="en-US" dirty="0">
                <a:solidFill>
                  <a:srgbClr val="FF0000"/>
                </a:solidFill>
                <a:latin typeface="Arial" pitchFamily="34" charset="0"/>
                <a:ea typeface="Times New Roman" pitchFamily="18" charset="0"/>
                <a:cs typeface="Arial" pitchFamily="34" charset="0"/>
              </a:rPr>
              <a:t> → </a:t>
            </a:r>
            <a:r>
              <a:rPr lang="en-US" dirty="0" err="1">
                <a:solidFill>
                  <a:srgbClr val="FF0000"/>
                </a:solidFill>
                <a:latin typeface="Arial" panose="020B0604020202020204" pitchFamily="34" charset="0"/>
                <a:ea typeface="Times New Roman" pitchFamily="18" charset="0"/>
                <a:cs typeface="Arial" panose="020B0604020202020204" pitchFamily="34" charset="0"/>
              </a:rPr>
              <a:t>NaH</a:t>
            </a:r>
            <a:r>
              <a:rPr lang="en-US" dirty="0">
                <a:solidFill>
                  <a:srgbClr val="FF0000"/>
                </a:solidFill>
                <a:latin typeface="Arial" panose="020B0604020202020204" pitchFamily="34" charset="0"/>
                <a:ea typeface="Times New Roman" pitchFamily="18" charset="0"/>
                <a:cs typeface="Arial" panose="020B0604020202020204" pitchFamily="34" charset="0"/>
              </a:rPr>
              <a:t> + C</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2</a:t>
            </a:r>
            <a:r>
              <a:rPr lang="en-US" dirty="0">
                <a:solidFill>
                  <a:srgbClr val="FF0000"/>
                </a:solidFill>
                <a:latin typeface="Arial" panose="020B0604020202020204" pitchFamily="34" charset="0"/>
                <a:ea typeface="Times New Roman" pitchFamily="18" charset="0"/>
                <a:cs typeface="Arial" panose="020B0604020202020204" pitchFamily="34" charset="0"/>
              </a:rPr>
              <a:t>H</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4</a:t>
            </a:r>
            <a:endParaRPr lang="en-US" dirty="0">
              <a:solidFill>
                <a:srgbClr val="FF0000"/>
              </a:solidFill>
              <a:latin typeface="Arial" pitchFamily="34" charset="0"/>
              <a:ea typeface="Times New Roman" pitchFamily="18" charset="0"/>
              <a:cs typeface="Arial" pitchFamily="34" charset="0"/>
            </a:endParaRPr>
          </a:p>
          <a:p>
            <a:pPr lvl="0" algn="just" eaLnBrk="0" fontAlgn="base" hangingPunct="0">
              <a:lnSpc>
                <a:spcPct val="200000"/>
              </a:lnSpc>
              <a:spcBef>
                <a:spcPct val="0"/>
              </a:spcBef>
              <a:spcAft>
                <a:spcPct val="0"/>
              </a:spcAft>
            </a:pPr>
            <a:r>
              <a:rPr lang="en-US" b="1" dirty="0">
                <a:latin typeface="Arial" panose="020B0604020202020204" pitchFamily="34" charset="0"/>
                <a:ea typeface="Times New Roman" pitchFamily="18" charset="0"/>
                <a:cs typeface="Arial" panose="020B0604020202020204" pitchFamily="34" charset="0"/>
              </a:rPr>
              <a:t>Industrial applications:</a:t>
            </a:r>
          </a:p>
          <a:p>
            <a:pPr lvl="0" algn="just" eaLnBrk="0" fontAlgn="base" hangingPunct="0">
              <a:lnSpc>
                <a:spcPct val="200000"/>
              </a:lnSpc>
              <a:spcBef>
                <a:spcPct val="0"/>
              </a:spcBef>
              <a:spcAft>
                <a:spcPct val="0"/>
              </a:spcAft>
            </a:pPr>
            <a:r>
              <a:rPr lang="en-US" dirty="0">
                <a:latin typeface="Arial" panose="020B0604020202020204" pitchFamily="34" charset="0"/>
                <a:ea typeface="Times New Roman" pitchFamily="18" charset="0"/>
                <a:cs typeface="Arial" panose="020B0604020202020204" pitchFamily="34" charset="0"/>
              </a:rPr>
              <a:t>Although </a:t>
            </a:r>
            <a:r>
              <a:rPr lang="en-US" dirty="0" err="1">
                <a:latin typeface="Arial" panose="020B0604020202020204" pitchFamily="34" charset="0"/>
                <a:ea typeface="Times New Roman" pitchFamily="18" charset="0"/>
                <a:cs typeface="Arial" panose="020B0604020202020204" pitchFamily="34" charset="0"/>
              </a:rPr>
              <a:t>organosodium</a:t>
            </a:r>
            <a:r>
              <a:rPr lang="en-US" dirty="0">
                <a:latin typeface="Arial" panose="020B0604020202020204" pitchFamily="34" charset="0"/>
                <a:ea typeface="Times New Roman" pitchFamily="18" charset="0"/>
                <a:cs typeface="Arial" panose="020B0604020202020204" pitchFamily="34" charset="0"/>
              </a:rPr>
              <a:t> chemistry has been described to be of "little industrial importance", once it was central to the production of </a:t>
            </a:r>
            <a:r>
              <a:rPr lang="en-US" dirty="0" err="1">
                <a:latin typeface="Arial" panose="020B0604020202020204" pitchFamily="34" charset="0"/>
                <a:ea typeface="Times New Roman" pitchFamily="18" charset="0"/>
                <a:cs typeface="Arial" panose="020B0604020202020204" pitchFamily="34" charset="0"/>
              </a:rPr>
              <a:t>tetraethyllead</a:t>
            </a:r>
            <a:r>
              <a:rPr lang="en-US" dirty="0">
                <a:latin typeface="Arial" panose="020B0604020202020204" pitchFamily="34" charset="0"/>
                <a:ea typeface="Times New Roman" pitchFamily="18" charset="0"/>
                <a:cs typeface="Arial" panose="020B0604020202020204" pitchFamily="34" charset="0"/>
              </a:rPr>
              <a:t>. A similar </a:t>
            </a:r>
            <a:r>
              <a:rPr lang="en-US" dirty="0" err="1">
                <a:latin typeface="Arial" panose="020B0604020202020204" pitchFamily="34" charset="0"/>
                <a:ea typeface="Times New Roman" pitchFamily="18" charset="0"/>
                <a:cs typeface="Arial" panose="020B0604020202020204" pitchFamily="34" charset="0"/>
              </a:rPr>
              <a:t>Wurtz</a:t>
            </a:r>
            <a:r>
              <a:rPr lang="en-US" dirty="0">
                <a:latin typeface="Arial" panose="020B0604020202020204" pitchFamily="34" charset="0"/>
                <a:ea typeface="Times New Roman" pitchFamily="18" charset="0"/>
                <a:cs typeface="Arial" panose="020B0604020202020204" pitchFamily="34" charset="0"/>
              </a:rPr>
              <a:t> coupling-like reaction is the basis of the industrial route to </a:t>
            </a:r>
            <a:r>
              <a:rPr lang="en-US" dirty="0" err="1">
                <a:latin typeface="Arial" panose="020B0604020202020204" pitchFamily="34" charset="0"/>
                <a:ea typeface="Times New Roman" pitchFamily="18" charset="0"/>
                <a:cs typeface="Arial" panose="020B0604020202020204" pitchFamily="34" charset="0"/>
              </a:rPr>
              <a:t>triphenylphosphine</a:t>
            </a:r>
            <a:r>
              <a:rPr lang="en-US" dirty="0">
                <a:latin typeface="Arial" panose="020B0604020202020204" pitchFamily="34" charset="0"/>
                <a:ea typeface="Times New Roman" pitchFamily="18" charset="0"/>
                <a:cs typeface="Arial" panose="020B0604020202020204" pitchFamily="34" charset="0"/>
              </a:rPr>
              <a:t>:</a:t>
            </a:r>
          </a:p>
          <a:p>
            <a:pPr algn="ctr" eaLnBrk="0" fontAlgn="base" hangingPunct="0">
              <a:lnSpc>
                <a:spcPct val="200000"/>
              </a:lnSpc>
              <a:spcBef>
                <a:spcPct val="0"/>
              </a:spcBef>
              <a:spcAft>
                <a:spcPct val="0"/>
              </a:spcAft>
            </a:pPr>
            <a:r>
              <a:rPr lang="en-US" dirty="0">
                <a:solidFill>
                  <a:srgbClr val="FF0000"/>
                </a:solidFill>
                <a:latin typeface="Arial" panose="020B0604020202020204" pitchFamily="34" charset="0"/>
                <a:ea typeface="Times New Roman" pitchFamily="18" charset="0"/>
                <a:cs typeface="Arial" panose="020B0604020202020204" pitchFamily="34" charset="0"/>
              </a:rPr>
              <a:t>3 </a:t>
            </a:r>
            <a:r>
              <a:rPr lang="en-US" dirty="0" err="1">
                <a:solidFill>
                  <a:srgbClr val="FF0000"/>
                </a:solidFill>
                <a:latin typeface="Arial" panose="020B0604020202020204" pitchFamily="34" charset="0"/>
                <a:ea typeface="Times New Roman" pitchFamily="18" charset="0"/>
                <a:cs typeface="Arial" panose="020B0604020202020204" pitchFamily="34" charset="0"/>
              </a:rPr>
              <a:t>PhCl</a:t>
            </a:r>
            <a:r>
              <a:rPr lang="en-US" dirty="0">
                <a:solidFill>
                  <a:srgbClr val="FF0000"/>
                </a:solidFill>
                <a:latin typeface="Arial" panose="020B0604020202020204" pitchFamily="34" charset="0"/>
                <a:ea typeface="Times New Roman" pitchFamily="18" charset="0"/>
                <a:cs typeface="Arial" panose="020B0604020202020204" pitchFamily="34" charset="0"/>
              </a:rPr>
              <a:t> + PCl</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3</a:t>
            </a:r>
            <a:r>
              <a:rPr lang="en-US" dirty="0">
                <a:solidFill>
                  <a:srgbClr val="FF0000"/>
                </a:solidFill>
                <a:latin typeface="Arial" panose="020B0604020202020204" pitchFamily="34" charset="0"/>
                <a:ea typeface="Times New Roman" pitchFamily="18" charset="0"/>
                <a:cs typeface="Arial" panose="020B0604020202020204" pitchFamily="34" charset="0"/>
              </a:rPr>
              <a:t> + 6 Na → PPh</a:t>
            </a:r>
            <a:r>
              <a:rPr lang="en-US" baseline="-30000" dirty="0">
                <a:solidFill>
                  <a:srgbClr val="FF0000"/>
                </a:solidFill>
                <a:latin typeface="Arial" panose="020B0604020202020204" pitchFamily="34" charset="0"/>
                <a:ea typeface="Times New Roman" pitchFamily="18" charset="0"/>
                <a:cs typeface="Arial" panose="020B0604020202020204" pitchFamily="34" charset="0"/>
              </a:rPr>
              <a:t>3</a:t>
            </a:r>
            <a:r>
              <a:rPr lang="en-US" dirty="0">
                <a:solidFill>
                  <a:srgbClr val="FF0000"/>
                </a:solidFill>
                <a:latin typeface="Arial" panose="020B0604020202020204" pitchFamily="34" charset="0"/>
                <a:ea typeface="Times New Roman" pitchFamily="18" charset="0"/>
                <a:cs typeface="Arial" panose="020B0604020202020204" pitchFamily="34" charset="0"/>
              </a:rPr>
              <a:t> + 6 </a:t>
            </a:r>
            <a:r>
              <a:rPr lang="en-US" dirty="0" err="1">
                <a:solidFill>
                  <a:srgbClr val="FF0000"/>
                </a:solidFill>
                <a:latin typeface="Arial" panose="020B0604020202020204" pitchFamily="34" charset="0"/>
                <a:ea typeface="Times New Roman" pitchFamily="18" charset="0"/>
                <a:cs typeface="Arial" panose="020B0604020202020204" pitchFamily="34" charset="0"/>
              </a:rPr>
              <a:t>NaCl</a:t>
            </a:r>
            <a:endParaRPr lang="en-US" dirty="0">
              <a:solidFill>
                <a:srgbClr val="FF0000"/>
              </a:solidFill>
              <a:latin typeface="Arial" panose="020B0604020202020204" pitchFamily="34" charset="0"/>
              <a:ea typeface="Times New Roman" pitchFamily="18" charset="0"/>
              <a:cs typeface="Arial" panose="020B0604020202020204" pitchFamily="34" charset="0"/>
            </a:endParaRPr>
          </a:p>
          <a:p>
            <a:pPr algn="just" eaLnBrk="0" fontAlgn="base" hangingPunct="0">
              <a:lnSpc>
                <a:spcPct val="200000"/>
              </a:lnSpc>
              <a:spcBef>
                <a:spcPct val="0"/>
              </a:spcBef>
              <a:spcAft>
                <a:spcPct val="0"/>
              </a:spcAft>
            </a:pPr>
            <a:r>
              <a:rPr lang="en-US" dirty="0">
                <a:latin typeface="Arial" panose="020B0604020202020204" pitchFamily="34" charset="0"/>
                <a:ea typeface="Calibri" pitchFamily="34" charset="0"/>
                <a:cs typeface="Arial" panose="020B0604020202020204" pitchFamily="34" charset="0"/>
              </a:rPr>
              <a:t>The polymerization of butadiene and styrene is catalyzed by sodium metal</a:t>
            </a:r>
            <a:r>
              <a:rPr lang="en-US" dirty="0">
                <a:latin typeface="Arial" pitchFamily="34" charset="0"/>
                <a:cs typeface="Arial" pitchFamily="34" charset="0"/>
              </a:rPr>
              <a:t>!</a:t>
            </a:r>
          </a:p>
        </p:txBody>
      </p:sp>
      <p:sp>
        <p:nvSpPr>
          <p:cNvPr id="2" name="Slide Number Placeholder 1"/>
          <p:cNvSpPr>
            <a:spLocks noGrp="1"/>
          </p:cNvSpPr>
          <p:nvPr>
            <p:ph type="sldNum" sz="quarter" idx="12"/>
          </p:nvPr>
        </p:nvSpPr>
        <p:spPr/>
        <p:txBody>
          <a:bodyPr/>
          <a:lstStyle/>
          <a:p>
            <a:fld id="{666FA2C0-E57B-40C2-BBC2-CDA7EBE5BF80}" type="slidenum">
              <a:rPr lang="en-US" smtClean="0"/>
              <a:pPr/>
              <a:t>20</a:t>
            </a:fld>
            <a:endParaRPr lang="en-US"/>
          </a:p>
        </p:txBody>
      </p:sp>
    </p:spTree>
    <p:extLst>
      <p:ext uri="{BB962C8B-B14F-4D97-AF65-F5344CB8AC3E}">
        <p14:creationId xmlns:p14="http://schemas.microsoft.com/office/powerpoint/2010/main" val="2666279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13432" descr="File:/C:\Users\Joy\AppData\Local\Temp\msohtmlclip1\01\clip_image018.png"/>
          <p:cNvPicPr>
            <a:picLocks noChangeAspect="1" noChangeArrowheads="1"/>
          </p:cNvPicPr>
          <p:nvPr/>
        </p:nvPicPr>
        <p:blipFill>
          <a:blip r:embed="rId2" cstate="print"/>
          <a:srcRect/>
          <a:stretch>
            <a:fillRect/>
          </a:stretch>
        </p:blipFill>
        <p:spPr bwMode="auto">
          <a:xfrm>
            <a:off x="2819402" y="2148841"/>
            <a:ext cx="3267075" cy="800100"/>
          </a:xfrm>
          <a:prstGeom prst="rect">
            <a:avLst/>
          </a:prstGeom>
          <a:noFill/>
        </p:spPr>
      </p:pic>
      <p:pic>
        <p:nvPicPr>
          <p:cNvPr id="40962" name="Picture 13431" descr="File:/C:\Users\Joy\AppData\Local\Temp\msohtmlclip1\01\clip_image020.png"/>
          <p:cNvPicPr>
            <a:picLocks noChangeAspect="1" noChangeArrowheads="1"/>
          </p:cNvPicPr>
          <p:nvPr/>
        </p:nvPicPr>
        <p:blipFill>
          <a:blip r:embed="rId3" cstate="print"/>
          <a:srcRect/>
          <a:stretch>
            <a:fillRect/>
          </a:stretch>
        </p:blipFill>
        <p:spPr bwMode="auto">
          <a:xfrm>
            <a:off x="2743202" y="3672843"/>
            <a:ext cx="3267075" cy="1114425"/>
          </a:xfrm>
          <a:prstGeom prst="rect">
            <a:avLst/>
          </a:prstGeom>
          <a:noFill/>
        </p:spPr>
      </p:pic>
      <p:pic>
        <p:nvPicPr>
          <p:cNvPr id="40961" name="Picture 13430" descr="11.jpg"/>
          <p:cNvPicPr>
            <a:picLocks noChangeAspect="1" noChangeArrowheads="1"/>
          </p:cNvPicPr>
          <p:nvPr/>
        </p:nvPicPr>
        <p:blipFill>
          <a:blip r:embed="rId4" cstate="print"/>
          <a:srcRect/>
          <a:stretch>
            <a:fillRect/>
          </a:stretch>
        </p:blipFill>
        <p:spPr bwMode="auto">
          <a:xfrm>
            <a:off x="2895603" y="5425443"/>
            <a:ext cx="3248025" cy="1114425"/>
          </a:xfrm>
          <a:prstGeom prst="rect">
            <a:avLst/>
          </a:prstGeom>
          <a:noFill/>
        </p:spPr>
      </p:pic>
      <p:sp>
        <p:nvSpPr>
          <p:cNvPr id="40964" name="Rectangle 4"/>
          <p:cNvSpPr>
            <a:spLocks noChangeArrowheads="1"/>
          </p:cNvSpPr>
          <p:nvPr/>
        </p:nvSpPr>
        <p:spPr bwMode="auto">
          <a:xfrm>
            <a:off x="261939" y="36852"/>
            <a:ext cx="8382000" cy="249299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algn="ctr" fontAlgn="base">
              <a:spcBef>
                <a:spcPct val="0"/>
              </a:spcBef>
              <a:spcAft>
                <a:spcPct val="0"/>
              </a:spcAft>
            </a:pPr>
            <a:r>
              <a:rPr lang="en-US" sz="2400" b="1" dirty="0">
                <a:latin typeface="Arial" panose="020B0604020202020204" pitchFamily="34" charset="0"/>
                <a:ea typeface="Times New Roman" pitchFamily="18" charset="0"/>
                <a:cs typeface="Arial" panose="020B0604020202020204" pitchFamily="34" charset="0"/>
              </a:rPr>
              <a:t>Reaction of </a:t>
            </a:r>
            <a:r>
              <a:rPr lang="en-US" sz="2400" b="1" dirty="0" err="1">
                <a:latin typeface="Arial" panose="020B0604020202020204" pitchFamily="34" charset="0"/>
                <a:ea typeface="Times New Roman" pitchFamily="18" charset="0"/>
                <a:cs typeface="Arial" panose="020B0604020202020204" pitchFamily="34" charset="0"/>
              </a:rPr>
              <a:t>Organometallic</a:t>
            </a:r>
            <a:r>
              <a:rPr lang="en-US" sz="2400" b="1" dirty="0">
                <a:latin typeface="Arial" pitchFamily="34" charset="0"/>
                <a:ea typeface="Times New Roman" pitchFamily="18" charset="0"/>
                <a:cs typeface="Arial" pitchFamily="34" charset="0"/>
              </a:rPr>
              <a:t> Reagents with Various Carbonyls</a:t>
            </a:r>
          </a:p>
          <a:p>
            <a:pPr fontAlgn="base">
              <a:spcBef>
                <a:spcPct val="0"/>
              </a:spcBef>
              <a:spcAft>
                <a:spcPct val="0"/>
              </a:spcAft>
            </a:pPr>
            <a:endParaRPr lang="en-US" b="1" dirty="0">
              <a:solidFill>
                <a:srgbClr val="FF000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en-US" dirty="0">
                <a:solidFill>
                  <a:srgbClr val="0000FF"/>
                </a:solidFill>
                <a:latin typeface="Arial" panose="020B0604020202020204" pitchFamily="34" charset="0"/>
                <a:ea typeface="Times New Roman" pitchFamily="18" charset="0"/>
                <a:cs typeface="Arial" panose="020B0604020202020204" pitchFamily="34" charset="0"/>
              </a:rPr>
              <a:t>Because organometallic reagents react as their corresponding carbanion, they are excellent nucleophiles. The basic reaction involves the nucleophilic attack of the </a:t>
            </a:r>
            <a:r>
              <a:rPr lang="en-US" dirty="0" err="1">
                <a:solidFill>
                  <a:srgbClr val="0000FF"/>
                </a:solidFill>
                <a:latin typeface="Arial" panose="020B0604020202020204" pitchFamily="34" charset="0"/>
                <a:ea typeface="Times New Roman" pitchFamily="18" charset="0"/>
                <a:cs typeface="Arial" panose="020B0604020202020204" pitchFamily="34" charset="0"/>
              </a:rPr>
              <a:t>carbanionic</a:t>
            </a:r>
            <a:r>
              <a:rPr lang="en-US" dirty="0">
                <a:solidFill>
                  <a:srgbClr val="0000FF"/>
                </a:solidFill>
                <a:latin typeface="Arial" panose="020B0604020202020204" pitchFamily="34" charset="0"/>
                <a:ea typeface="Times New Roman" pitchFamily="18" charset="0"/>
                <a:cs typeface="Arial" panose="020B0604020202020204" pitchFamily="34" charset="0"/>
              </a:rPr>
              <a:t> carbon in the organometallic reagent with the electrophilic carbon in the carbonyl to form alcohols. </a:t>
            </a:r>
          </a:p>
          <a:p>
            <a:pPr eaLnBrk="0" fontAlgn="base" hangingPunct="0">
              <a:spcBef>
                <a:spcPct val="0"/>
              </a:spcBef>
              <a:spcAft>
                <a:spcPct val="0"/>
              </a:spcAft>
            </a:pPr>
            <a:endParaRPr lang="en-US" dirty="0">
              <a:solidFill>
                <a:srgbClr val="0000FF"/>
              </a:solidFill>
              <a:latin typeface="Arial" pitchFamily="34" charset="0"/>
              <a:cs typeface="Arial" pitchFamily="34" charset="0"/>
            </a:endParaRPr>
          </a:p>
        </p:txBody>
      </p:sp>
      <p:sp>
        <p:nvSpPr>
          <p:cNvPr id="40965" name="Rectangle 5"/>
          <p:cNvSpPr>
            <a:spLocks noChangeArrowheads="1"/>
          </p:cNvSpPr>
          <p:nvPr/>
        </p:nvSpPr>
        <p:spPr bwMode="auto">
          <a:xfrm>
            <a:off x="152401" y="2910842"/>
            <a:ext cx="7558479"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dirty="0">
                <a:solidFill>
                  <a:srgbClr val="0000FF"/>
                </a:solidFill>
                <a:latin typeface="Arial" panose="020B0604020202020204" pitchFamily="34" charset="0"/>
                <a:ea typeface="Times New Roman" pitchFamily="18" charset="0"/>
                <a:cs typeface="Arial" panose="020B0604020202020204" pitchFamily="34" charset="0"/>
              </a:rPr>
              <a:t>Both Grignard and </a:t>
            </a:r>
            <a:r>
              <a:rPr lang="en-US" dirty="0" err="1">
                <a:solidFill>
                  <a:srgbClr val="0000FF"/>
                </a:solidFill>
                <a:latin typeface="Arial" panose="020B0604020202020204" pitchFamily="34" charset="0"/>
                <a:ea typeface="Times New Roman" pitchFamily="18" charset="0"/>
                <a:cs typeface="Arial" panose="020B0604020202020204" pitchFamily="34" charset="0"/>
              </a:rPr>
              <a:t>Organolithium</a:t>
            </a:r>
            <a:r>
              <a:rPr lang="en-US" dirty="0">
                <a:solidFill>
                  <a:srgbClr val="0000FF"/>
                </a:solidFill>
                <a:latin typeface="Arial" pitchFamily="34" charset="0"/>
                <a:ea typeface="Times New Roman" pitchFamily="18" charset="0"/>
                <a:cs typeface="Arial" pitchFamily="34" charset="0"/>
              </a:rPr>
              <a:t> Reagents will perform these reactions.</a:t>
            </a:r>
          </a:p>
          <a:p>
            <a:pPr eaLnBrk="0" fontAlgn="base" hangingPunct="0">
              <a:spcBef>
                <a:spcPct val="0"/>
              </a:spcBef>
              <a:spcAft>
                <a:spcPct val="0"/>
              </a:spcAft>
            </a:pPr>
            <a:r>
              <a:rPr lang="en-US" dirty="0">
                <a:solidFill>
                  <a:srgbClr val="0000FF"/>
                </a:solidFill>
                <a:latin typeface="Arial" pitchFamily="34" charset="0"/>
                <a:ea typeface="Times New Roman" pitchFamily="18" charset="0"/>
                <a:cs typeface="Arial" pitchFamily="34" charset="0"/>
              </a:rPr>
              <a:t>Addition to formaldehyde gives 1° alcohols</a:t>
            </a:r>
          </a:p>
          <a:p>
            <a:pPr eaLnBrk="0" fontAlgn="base" hangingPunct="0">
              <a:spcBef>
                <a:spcPct val="0"/>
              </a:spcBef>
              <a:spcAft>
                <a:spcPct val="0"/>
              </a:spcAft>
            </a:pPr>
            <a:endParaRPr lang="en-US" dirty="0">
              <a:solidFill>
                <a:srgbClr val="0000FF"/>
              </a:solidFill>
              <a:latin typeface="Arial" pitchFamily="34" charset="0"/>
              <a:cs typeface="Arial" pitchFamily="34" charset="0"/>
            </a:endParaRPr>
          </a:p>
        </p:txBody>
      </p:sp>
      <p:sp>
        <p:nvSpPr>
          <p:cNvPr id="40966" name="Rectangle 6"/>
          <p:cNvSpPr>
            <a:spLocks noChangeArrowheads="1"/>
          </p:cNvSpPr>
          <p:nvPr/>
        </p:nvSpPr>
        <p:spPr bwMode="auto">
          <a:xfrm>
            <a:off x="304801" y="4739644"/>
            <a:ext cx="4188967"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dirty="0">
                <a:solidFill>
                  <a:srgbClr val="0000FF"/>
                </a:solidFill>
                <a:latin typeface="Arial" panose="020B0604020202020204" pitchFamily="34" charset="0"/>
                <a:ea typeface="Times New Roman" pitchFamily="18" charset="0"/>
                <a:cs typeface="Arial" panose="020B0604020202020204" pitchFamily="34" charset="0"/>
              </a:rPr>
              <a:t>Addition to </a:t>
            </a:r>
            <a:r>
              <a:rPr lang="en-US" dirty="0" err="1">
                <a:solidFill>
                  <a:srgbClr val="0000FF"/>
                </a:solidFill>
                <a:latin typeface="Arial" panose="020B0604020202020204" pitchFamily="34" charset="0"/>
                <a:ea typeface="Times New Roman" pitchFamily="18" charset="0"/>
                <a:cs typeface="Arial" panose="020B0604020202020204" pitchFamily="34" charset="0"/>
              </a:rPr>
              <a:t>aldehydes</a:t>
            </a:r>
            <a:r>
              <a:rPr lang="en-US" dirty="0">
                <a:solidFill>
                  <a:srgbClr val="0000FF"/>
                </a:solidFill>
                <a:latin typeface="Arial" pitchFamily="34" charset="0"/>
                <a:ea typeface="Times New Roman" pitchFamily="18" charset="0"/>
                <a:cs typeface="Arial" pitchFamily="34" charset="0"/>
              </a:rPr>
              <a:t> gives 2° alcohols</a:t>
            </a:r>
          </a:p>
          <a:p>
            <a:pPr eaLnBrk="0" fontAlgn="base" hangingPunct="0">
              <a:spcBef>
                <a:spcPct val="0"/>
              </a:spcBef>
              <a:spcAft>
                <a:spcPct val="0"/>
              </a:spcAft>
            </a:pPr>
            <a:endParaRPr lang="en-US" dirty="0">
              <a:solidFill>
                <a:srgbClr val="0000FF"/>
              </a:solidFill>
              <a:latin typeface="Arial" pitchFamily="34" charset="0"/>
              <a:cs typeface="Arial" pitchFamily="34" charset="0"/>
            </a:endParaRPr>
          </a:p>
        </p:txBody>
      </p:sp>
      <p:sp>
        <p:nvSpPr>
          <p:cNvPr id="40967" name="Rectangle 7"/>
          <p:cNvSpPr>
            <a:spLocks noChangeArrowheads="1"/>
          </p:cNvSpPr>
          <p:nvPr/>
        </p:nvSpPr>
        <p:spPr bwMode="auto">
          <a:xfrm>
            <a:off x="304802" y="505980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srgbClr val="0000FF"/>
              </a:solidFill>
              <a:latin typeface="Arial" panose="020B0604020202020204"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pPr/>
              <a:t>21</a:t>
            </a:fld>
            <a:endParaRPr lang="en-US"/>
          </a:p>
        </p:txBody>
      </p:sp>
    </p:spTree>
    <p:extLst>
      <p:ext uri="{BB962C8B-B14F-4D97-AF65-F5344CB8AC3E}">
        <p14:creationId xmlns:p14="http://schemas.microsoft.com/office/powerpoint/2010/main" val="2041680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3429" descr="File:/C:\Users\Joy\AppData\Local\Temp\msohtmlclip1\01\clip_image024.png"/>
          <p:cNvPicPr>
            <a:picLocks noChangeAspect="1" noChangeArrowheads="1"/>
          </p:cNvPicPr>
          <p:nvPr/>
        </p:nvPicPr>
        <p:blipFill>
          <a:blip r:embed="rId2" cstate="print"/>
          <a:srcRect/>
          <a:stretch>
            <a:fillRect/>
          </a:stretch>
        </p:blipFill>
        <p:spPr bwMode="auto">
          <a:xfrm>
            <a:off x="2574644" y="1705436"/>
            <a:ext cx="3934331" cy="1371603"/>
          </a:xfrm>
          <a:prstGeom prst="rect">
            <a:avLst/>
          </a:prstGeom>
          <a:noFill/>
        </p:spPr>
      </p:pic>
      <p:pic>
        <p:nvPicPr>
          <p:cNvPr id="39937" name="Picture 13428" descr="File:/C:\Users\Joy\AppData\Local\Temp\msohtmlclip1\01\clip_image026.png"/>
          <p:cNvPicPr>
            <a:picLocks noChangeAspect="1" noChangeArrowheads="1"/>
          </p:cNvPicPr>
          <p:nvPr/>
        </p:nvPicPr>
        <p:blipFill>
          <a:blip r:embed="rId3" cstate="print"/>
          <a:srcRect/>
          <a:stretch>
            <a:fillRect/>
          </a:stretch>
        </p:blipFill>
        <p:spPr bwMode="auto">
          <a:xfrm>
            <a:off x="2185988" y="4267201"/>
            <a:ext cx="4772025" cy="1695451"/>
          </a:xfrm>
          <a:prstGeom prst="rect">
            <a:avLst/>
          </a:prstGeom>
          <a:noFill/>
        </p:spPr>
      </p:pic>
      <p:sp>
        <p:nvSpPr>
          <p:cNvPr id="39939" name="Rectangle 3"/>
          <p:cNvSpPr>
            <a:spLocks noChangeArrowheads="1"/>
          </p:cNvSpPr>
          <p:nvPr/>
        </p:nvSpPr>
        <p:spPr bwMode="auto">
          <a:xfrm>
            <a:off x="685803" y="1135750"/>
            <a:ext cx="427873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b="1" dirty="0">
                <a:latin typeface="Arial" panose="020B0604020202020204" pitchFamily="34" charset="0"/>
                <a:ea typeface="Times New Roman" pitchFamily="18" charset="0"/>
                <a:cs typeface="Arial" pitchFamily="34" charset="0"/>
              </a:rPr>
              <a:t>Addition to ketones gives 3° alcohols</a:t>
            </a:r>
          </a:p>
          <a:p>
            <a:pPr eaLnBrk="0" fontAlgn="base" hangingPunct="0">
              <a:spcBef>
                <a:spcPct val="0"/>
              </a:spcBef>
              <a:spcAft>
                <a:spcPct val="0"/>
              </a:spcAft>
            </a:pPr>
            <a:endParaRPr lang="en-US" dirty="0">
              <a:solidFill>
                <a:srgbClr val="0000FF"/>
              </a:solidFill>
              <a:latin typeface="Arial" pitchFamily="34" charset="0"/>
              <a:cs typeface="Arial" pitchFamily="34" charset="0"/>
            </a:endParaRPr>
          </a:p>
        </p:txBody>
      </p:sp>
      <p:sp>
        <p:nvSpPr>
          <p:cNvPr id="39940" name="Rectangle 4"/>
          <p:cNvSpPr>
            <a:spLocks noChangeArrowheads="1"/>
          </p:cNvSpPr>
          <p:nvPr/>
        </p:nvSpPr>
        <p:spPr bwMode="auto">
          <a:xfrm>
            <a:off x="609603" y="3515687"/>
            <a:ext cx="638668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b="1" dirty="0">
                <a:latin typeface="Arial" panose="020B0604020202020204" pitchFamily="34" charset="0"/>
                <a:ea typeface="Times New Roman" pitchFamily="18" charset="0"/>
                <a:cs typeface="Arial" panose="020B0604020202020204" pitchFamily="34" charset="0"/>
              </a:rPr>
              <a:t>Addition to carbon dioxide (CO</a:t>
            </a:r>
            <a:r>
              <a:rPr lang="en-US" b="1" baseline="-30000" dirty="0">
                <a:latin typeface="Arial" panose="020B0604020202020204" pitchFamily="34" charset="0"/>
                <a:ea typeface="Times New Roman" pitchFamily="18" charset="0"/>
                <a:cs typeface="Arial" panose="020B0604020202020204" pitchFamily="34" charset="0"/>
              </a:rPr>
              <a:t>2</a:t>
            </a:r>
            <a:r>
              <a:rPr lang="en-US" b="1" dirty="0">
                <a:latin typeface="Arial" pitchFamily="34" charset="0"/>
                <a:ea typeface="Times New Roman" pitchFamily="18" charset="0"/>
                <a:cs typeface="Arial" pitchFamily="34" charset="0"/>
              </a:rPr>
              <a:t>) forms a carboxylic acid</a:t>
            </a:r>
            <a:endParaRPr lang="en-US" dirty="0">
              <a:solidFill>
                <a:srgbClr val="0000FF"/>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pPr/>
              <a:t>22</a:t>
            </a:fld>
            <a:endParaRPr lang="en-US"/>
          </a:p>
        </p:txBody>
      </p:sp>
    </p:spTree>
    <p:extLst>
      <p:ext uri="{BB962C8B-B14F-4D97-AF65-F5344CB8AC3E}">
        <p14:creationId xmlns:p14="http://schemas.microsoft.com/office/powerpoint/2010/main" val="416240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B79F339-3C19-2A4F-9DE2-30F32E5E2F30}"/>
              </a:ext>
            </a:extLst>
          </p:cNvPr>
          <p:cNvGrpSpPr/>
          <p:nvPr/>
        </p:nvGrpSpPr>
        <p:grpSpPr>
          <a:xfrm>
            <a:off x="1760220" y="3429000"/>
            <a:ext cx="5285232" cy="2322576"/>
            <a:chOff x="2157984" y="1170432"/>
            <a:chExt cx="7046976" cy="3096768"/>
          </a:xfrm>
        </p:grpSpPr>
        <p:pic>
          <p:nvPicPr>
            <p:cNvPr id="9" name="Picture 8">
              <a:extLst>
                <a:ext uri="{FF2B5EF4-FFF2-40B4-BE49-F238E27FC236}">
                  <a16:creationId xmlns:a16="http://schemas.microsoft.com/office/drawing/2014/main" id="{91C882E0-2E04-A443-BC7A-498ABDB1195E}"/>
                </a:ext>
              </a:extLst>
            </p:cNvPr>
            <p:cNvPicPr>
              <a:picLocks noChangeAspect="1"/>
            </p:cNvPicPr>
            <p:nvPr/>
          </p:nvPicPr>
          <p:blipFill rotWithShape="1">
            <a:blip r:embed="rId2"/>
            <a:srcRect l="16000" t="45511" r="21667" b="12178"/>
            <a:stretch/>
          </p:blipFill>
          <p:spPr>
            <a:xfrm>
              <a:off x="2365248" y="1170432"/>
              <a:ext cx="6839712" cy="2901696"/>
            </a:xfrm>
            <a:prstGeom prst="rect">
              <a:avLst/>
            </a:prstGeom>
          </p:spPr>
        </p:pic>
        <p:sp>
          <p:nvSpPr>
            <p:cNvPr id="10" name="Rectangle 9">
              <a:extLst>
                <a:ext uri="{FF2B5EF4-FFF2-40B4-BE49-F238E27FC236}">
                  <a16:creationId xmlns:a16="http://schemas.microsoft.com/office/drawing/2014/main" id="{8209FE1C-494C-0E4E-A926-EA2FA22A3C59}"/>
                </a:ext>
              </a:extLst>
            </p:cNvPr>
            <p:cNvSpPr/>
            <p:nvPr/>
          </p:nvSpPr>
          <p:spPr>
            <a:xfrm>
              <a:off x="2157984" y="3767328"/>
              <a:ext cx="1219200" cy="49987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3AEB4F07-C0CC-2647-A6CB-4E95ACCAF1E3}"/>
              </a:ext>
            </a:extLst>
          </p:cNvPr>
          <p:cNvSpPr txBox="1"/>
          <p:nvPr/>
        </p:nvSpPr>
        <p:spPr>
          <a:xfrm>
            <a:off x="530352" y="1220066"/>
            <a:ext cx="4572000" cy="369332"/>
          </a:xfrm>
          <a:prstGeom prst="rect">
            <a:avLst/>
          </a:prstGeom>
          <a:noFill/>
        </p:spPr>
        <p:txBody>
          <a:bodyPr wrap="square">
            <a:spAutoFit/>
          </a:bodyPr>
          <a:lstStyle/>
          <a:p>
            <a:r>
              <a:rPr lang="en-GB" b="1" dirty="0">
                <a:latin typeface="Times New Roman" panose="02020603050405020304" pitchFamily="18" charset="0"/>
                <a:cs typeface="Times New Roman" panose="02020603050405020304" pitchFamily="18" charset="0"/>
              </a:rPr>
              <a:t>3. Migratory Insertion Reactions:</a:t>
            </a:r>
          </a:p>
        </p:txBody>
      </p:sp>
      <p:sp>
        <p:nvSpPr>
          <p:cNvPr id="13" name="TextBox 12">
            <a:extLst>
              <a:ext uri="{FF2B5EF4-FFF2-40B4-BE49-F238E27FC236}">
                <a16:creationId xmlns:a16="http://schemas.microsoft.com/office/drawing/2014/main" id="{505B7447-C5F5-DC4C-9E37-A8E432C674DF}"/>
              </a:ext>
            </a:extLst>
          </p:cNvPr>
          <p:cNvSpPr txBox="1"/>
          <p:nvPr/>
        </p:nvSpPr>
        <p:spPr>
          <a:xfrm>
            <a:off x="530352" y="1730266"/>
            <a:ext cx="7744968" cy="1115883"/>
          </a:xfrm>
          <a:prstGeom prst="rect">
            <a:avLst/>
          </a:prstGeom>
          <a:noFill/>
        </p:spPr>
        <p:txBody>
          <a:bodyPr wrap="square">
            <a:spAutoFit/>
          </a:bodyPr>
          <a:lstStyle/>
          <a:p>
            <a:pPr>
              <a:lnSpc>
                <a:spcPct val="200000"/>
              </a:lnSpc>
            </a:pPr>
            <a:r>
              <a:rPr lang="en-GB" dirty="0">
                <a:latin typeface="Times New Roman" panose="02020603050405020304" pitchFamily="18" charset="0"/>
                <a:cs typeface="Times New Roman" panose="02020603050405020304" pitchFamily="18" charset="0"/>
              </a:rPr>
              <a:t>Migratory insertion is very important reaction, which occurs in homogeneous catalysis. It is used to form C–C and C-N bonds. </a:t>
            </a:r>
          </a:p>
        </p:txBody>
      </p:sp>
    </p:spTree>
    <p:extLst>
      <p:ext uri="{BB962C8B-B14F-4D97-AF65-F5344CB8AC3E}">
        <p14:creationId xmlns:p14="http://schemas.microsoft.com/office/powerpoint/2010/main" val="1977652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29B2DA-EEEE-E544-B2B3-62EC15691D84}"/>
              </a:ext>
            </a:extLst>
          </p:cNvPr>
          <p:cNvSpPr txBox="1"/>
          <p:nvPr/>
        </p:nvSpPr>
        <p:spPr>
          <a:xfrm>
            <a:off x="630936" y="1108475"/>
            <a:ext cx="7571232" cy="4316566"/>
          </a:xfrm>
          <a:prstGeom prst="rect">
            <a:avLst/>
          </a:prstGeom>
          <a:noFill/>
        </p:spPr>
        <p:txBody>
          <a:bodyPr wrap="square">
            <a:spAutoFit/>
          </a:bodyPr>
          <a:lstStyle/>
          <a:p>
            <a:pPr marL="0" lvl="1" algn="justLow" eaLnBrk="0" fontAlgn="base" hangingPunct="0">
              <a:spcBef>
                <a:spcPct val="0"/>
              </a:spcBef>
              <a:spcAft>
                <a:spcPct val="0"/>
              </a:spcAft>
              <a:tabLst>
                <a:tab pos="171446"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4. Elimination reactions: </a:t>
            </a:r>
            <a:r>
              <a:rPr lang="en-US" dirty="0">
                <a:latin typeface="Times New Roman" panose="02020603050405020304" pitchFamily="18" charset="0"/>
                <a:ea typeface="Calibri" pitchFamily="34"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257175" indent="-257175" algn="justLow" eaLnBrk="0" fontAlgn="base" hangingPunct="0">
              <a:lnSpc>
                <a:spcPct val="150000"/>
              </a:lnSpc>
              <a:spcBef>
                <a:spcPct val="0"/>
              </a:spcBef>
              <a:spcAft>
                <a:spcPct val="0"/>
              </a:spcAft>
              <a:buAutoNum type="alphaLcParenR"/>
              <a:tabLst>
                <a:tab pos="171446" algn="l"/>
              </a:tabLst>
            </a:pPr>
            <a:r>
              <a:rPr lang="el-GR" dirty="0">
                <a:latin typeface="Times New Roman" panose="02020603050405020304" pitchFamily="18" charset="0"/>
                <a:ea typeface="Calibri" pitchFamily="34" charset="0"/>
                <a:cs typeface="Times New Roman" panose="02020603050405020304" pitchFamily="18" charset="0"/>
              </a:rPr>
              <a:t>α-</a:t>
            </a:r>
            <a:r>
              <a:rPr lang="en-US" dirty="0">
                <a:latin typeface="Times New Roman" panose="02020603050405020304" pitchFamily="18" charset="0"/>
                <a:ea typeface="Calibri" pitchFamily="34" charset="0"/>
                <a:cs typeface="Times New Roman" panose="02020603050405020304" pitchFamily="18" charset="0"/>
              </a:rPr>
              <a:t>Hydride elimination</a:t>
            </a:r>
          </a:p>
          <a:p>
            <a:pPr algn="justLow" eaLnBrk="0" fontAlgn="base" hangingPunct="0">
              <a:lnSpc>
                <a:spcPct val="150000"/>
              </a:lnSpc>
              <a:spcBef>
                <a:spcPct val="0"/>
              </a:spcBef>
              <a:spcAft>
                <a:spcPct val="0"/>
              </a:spcAft>
              <a:tabLst>
                <a:tab pos="171446" algn="l"/>
              </a:tabLst>
            </a:pPr>
            <a:r>
              <a:rPr lang="en-US" dirty="0">
                <a:latin typeface="Times New Roman" panose="02020603050405020304" pitchFamily="18" charset="0"/>
                <a:ea typeface="Calibri" pitchFamily="34" charset="0"/>
                <a:cs typeface="Times New Roman" panose="02020603050405020304" pitchFamily="18" charset="0"/>
              </a:rPr>
              <a:t>This reaction includes the transfer of hydride from </a:t>
            </a:r>
            <a:r>
              <a:rPr lang="el-GR" dirty="0">
                <a:latin typeface="Times New Roman" panose="02020603050405020304" pitchFamily="18" charset="0"/>
                <a:ea typeface="Calibri" pitchFamily="34" charset="0"/>
                <a:cs typeface="Times New Roman" panose="02020603050405020304" pitchFamily="18" charset="0"/>
              </a:rPr>
              <a:t>α</a:t>
            </a:r>
            <a:r>
              <a:rPr lang="en-US" dirty="0">
                <a:latin typeface="Times New Roman" panose="02020603050405020304" pitchFamily="18" charset="0"/>
                <a:ea typeface="Calibri" pitchFamily="34" charset="0"/>
                <a:cs typeface="Times New Roman" panose="02020603050405020304" pitchFamily="18" charset="0"/>
              </a:rPr>
              <a:t>-position on a ligand to the metal center, which involves a formal oxidation of the metal. </a:t>
            </a:r>
          </a:p>
          <a:p>
            <a:pPr marL="257175" indent="-257175" algn="justLow" eaLnBrk="0" fontAlgn="base" hangingPunct="0">
              <a:spcBef>
                <a:spcPct val="0"/>
              </a:spcBef>
              <a:spcAft>
                <a:spcPct val="0"/>
              </a:spcAft>
              <a:buAutoNum type="alphaLcParenR"/>
              <a:tabLst>
                <a:tab pos="171446" algn="l"/>
              </a:tabLst>
            </a:pPr>
            <a:endParaRPr lang="en-US" sz="1350" dirty="0">
              <a:latin typeface="Times New Roman" panose="02020603050405020304" pitchFamily="18" charset="0"/>
              <a:ea typeface="Calibri" pitchFamily="34" charset="0"/>
              <a:cs typeface="Times New Roman" panose="02020603050405020304" pitchFamily="18" charset="0"/>
            </a:endParaRPr>
          </a:p>
          <a:p>
            <a:pPr marL="257175" indent="-257175" algn="justLow" eaLnBrk="0" fontAlgn="base" hangingPunct="0">
              <a:spcBef>
                <a:spcPct val="0"/>
              </a:spcBef>
              <a:spcAft>
                <a:spcPct val="0"/>
              </a:spcAft>
              <a:buAutoNum type="alphaLcParenR"/>
              <a:tabLst>
                <a:tab pos="171446" algn="l"/>
              </a:tabLst>
            </a:pPr>
            <a:endParaRPr lang="en-US" sz="1350" dirty="0">
              <a:latin typeface="Times New Roman" panose="02020603050405020304" pitchFamily="18" charset="0"/>
              <a:ea typeface="Calibri" pitchFamily="34" charset="0"/>
              <a:cs typeface="Times New Roman" panose="02020603050405020304" pitchFamily="18" charset="0"/>
            </a:endParaRPr>
          </a:p>
          <a:p>
            <a:pPr marL="257175" indent="-257175" algn="justLow" eaLnBrk="0" fontAlgn="base" hangingPunct="0">
              <a:spcBef>
                <a:spcPct val="0"/>
              </a:spcBef>
              <a:spcAft>
                <a:spcPct val="0"/>
              </a:spcAft>
              <a:buAutoNum type="alphaLcParenR"/>
              <a:tabLst>
                <a:tab pos="171446" algn="l"/>
              </a:tabLst>
            </a:pPr>
            <a:endParaRPr lang="en-US" sz="1350" dirty="0">
              <a:latin typeface="Times New Roman" panose="02020603050405020304" pitchFamily="18" charset="0"/>
              <a:ea typeface="Calibri" pitchFamily="34" charset="0"/>
              <a:cs typeface="Times New Roman" panose="02020603050405020304" pitchFamily="18" charset="0"/>
            </a:endParaRPr>
          </a:p>
          <a:p>
            <a:pPr marL="257175" indent="-257175" algn="justLow" eaLnBrk="0" fontAlgn="base" hangingPunct="0">
              <a:spcBef>
                <a:spcPct val="0"/>
              </a:spcBef>
              <a:spcAft>
                <a:spcPct val="0"/>
              </a:spcAft>
              <a:buAutoNum type="alphaLcParenR"/>
              <a:tabLst>
                <a:tab pos="171446" algn="l"/>
              </a:tabLst>
            </a:pPr>
            <a:endParaRPr lang="en-US" sz="1350" dirty="0">
              <a:latin typeface="Times New Roman" panose="02020603050405020304" pitchFamily="18" charset="0"/>
              <a:ea typeface="Calibri" pitchFamily="34" charset="0"/>
              <a:cs typeface="Times New Roman" panose="02020603050405020304" pitchFamily="18" charset="0"/>
            </a:endParaRPr>
          </a:p>
          <a:p>
            <a:pPr marL="257175" indent="-257175" algn="justLow" eaLnBrk="0" fontAlgn="base" hangingPunct="0">
              <a:spcBef>
                <a:spcPct val="0"/>
              </a:spcBef>
              <a:spcAft>
                <a:spcPct val="0"/>
              </a:spcAft>
              <a:buAutoNum type="alphaLcParenR"/>
              <a:tabLst>
                <a:tab pos="171446" algn="l"/>
              </a:tabLst>
            </a:pPr>
            <a:endParaRPr lang="en-US" sz="1350" dirty="0">
              <a:latin typeface="Times New Roman" panose="02020603050405020304" pitchFamily="18" charset="0"/>
              <a:ea typeface="Calibri" pitchFamily="34" charset="0"/>
              <a:cs typeface="Times New Roman" panose="02020603050405020304" pitchFamily="18" charset="0"/>
            </a:endParaRPr>
          </a:p>
          <a:p>
            <a:pPr marL="257175" indent="-257175" algn="justLow" eaLnBrk="0" fontAlgn="base" hangingPunct="0">
              <a:spcBef>
                <a:spcPct val="0"/>
              </a:spcBef>
              <a:spcAft>
                <a:spcPct val="0"/>
              </a:spcAft>
              <a:buAutoNum type="alphaLcParenR"/>
              <a:tabLst>
                <a:tab pos="171446" algn="l"/>
              </a:tabLst>
            </a:pPr>
            <a:endParaRPr lang="en-US" sz="1350" dirty="0">
              <a:latin typeface="Times New Roman" panose="02020603050405020304" pitchFamily="18" charset="0"/>
              <a:ea typeface="Calibri" pitchFamily="34" charset="0"/>
              <a:cs typeface="Times New Roman" panose="02020603050405020304" pitchFamily="18" charset="0"/>
            </a:endParaRPr>
          </a:p>
          <a:p>
            <a:pPr marL="257175" indent="-257175" algn="justLow" eaLnBrk="0" fontAlgn="base" hangingPunct="0">
              <a:spcBef>
                <a:spcPct val="0"/>
              </a:spcBef>
              <a:spcAft>
                <a:spcPct val="0"/>
              </a:spcAft>
              <a:buAutoNum type="alphaLcParenR"/>
              <a:tabLst>
                <a:tab pos="171446" algn="l"/>
              </a:tabLst>
            </a:pPr>
            <a:endParaRPr lang="en-US" sz="1350" dirty="0">
              <a:latin typeface="Times New Roman" panose="02020603050405020304" pitchFamily="18" charset="0"/>
              <a:ea typeface="Calibri" pitchFamily="34" charset="0"/>
              <a:cs typeface="Times New Roman" panose="02020603050405020304" pitchFamily="18" charset="0"/>
            </a:endParaRPr>
          </a:p>
          <a:p>
            <a:pPr marL="257175" indent="-257175" algn="justLow" eaLnBrk="0" fontAlgn="base" hangingPunct="0">
              <a:spcBef>
                <a:spcPct val="0"/>
              </a:spcBef>
              <a:spcAft>
                <a:spcPct val="0"/>
              </a:spcAft>
              <a:buAutoNum type="alphaLcParenR"/>
              <a:tabLst>
                <a:tab pos="171446" algn="l"/>
              </a:tabLst>
            </a:pPr>
            <a:endParaRPr lang="en-US" sz="1350" dirty="0">
              <a:latin typeface="Times New Roman" panose="02020603050405020304" pitchFamily="18" charset="0"/>
              <a:ea typeface="Calibri" pitchFamily="34" charset="0"/>
              <a:cs typeface="Times New Roman" panose="02020603050405020304" pitchFamily="18" charset="0"/>
            </a:endParaRPr>
          </a:p>
          <a:p>
            <a:pPr marL="257175" indent="-257175" algn="justLow" eaLnBrk="0" fontAlgn="base" hangingPunct="0">
              <a:spcBef>
                <a:spcPct val="0"/>
              </a:spcBef>
              <a:spcAft>
                <a:spcPct val="0"/>
              </a:spcAft>
              <a:buAutoNum type="alphaLcParenR" startAt="2"/>
              <a:tabLst>
                <a:tab pos="171446" algn="l"/>
              </a:tabLst>
            </a:pPr>
            <a:r>
              <a:rPr lang="en-US" dirty="0">
                <a:latin typeface="Times New Roman" panose="02020603050405020304" pitchFamily="18" charset="0"/>
                <a:cs typeface="Times New Roman" panose="02020603050405020304" pitchFamily="18" charset="0"/>
              </a:rPr>
              <a:t>β-Hydride elimination</a:t>
            </a:r>
          </a:p>
          <a:p>
            <a:pPr algn="justLow" eaLnBrk="0" fontAlgn="base" hangingPunct="0">
              <a:spcBef>
                <a:spcPct val="0"/>
              </a:spcBef>
              <a:spcAft>
                <a:spcPct val="0"/>
              </a:spcAft>
              <a:tabLst>
                <a:tab pos="171446" algn="l"/>
              </a:tabLst>
            </a:pPr>
            <a:endParaRPr lang="en-US" dirty="0">
              <a:latin typeface="Times New Roman" panose="02020603050405020304" pitchFamily="18" charset="0"/>
              <a:cs typeface="Times New Roman" panose="02020603050405020304" pitchFamily="18" charset="0"/>
            </a:endParaRPr>
          </a:p>
          <a:p>
            <a:pPr algn="justLow" eaLnBrk="0" fontAlgn="base" hangingPunct="0">
              <a:spcBef>
                <a:spcPct val="0"/>
              </a:spcBef>
              <a:spcAft>
                <a:spcPct val="0"/>
              </a:spcAft>
              <a:tabLst>
                <a:tab pos="171446" algn="l"/>
              </a:tabLst>
            </a:pPr>
            <a:r>
              <a:rPr lang="en-US" dirty="0">
                <a:latin typeface="Times New Roman" panose="02020603050405020304" pitchFamily="18" charset="0"/>
                <a:cs typeface="Times New Roman" panose="02020603050405020304" pitchFamily="18" charset="0"/>
              </a:rPr>
              <a:t>This is the most common way for a metal alkyl to decompose. </a:t>
            </a:r>
          </a:p>
          <a:p>
            <a:pPr marL="257175" indent="-257175" algn="justLow" eaLnBrk="0" fontAlgn="base" hangingPunct="0">
              <a:spcBef>
                <a:spcPct val="0"/>
              </a:spcBef>
              <a:spcAft>
                <a:spcPct val="0"/>
              </a:spcAft>
              <a:buAutoNum type="alphaLcParenR"/>
              <a:tabLst>
                <a:tab pos="171446" algn="l"/>
              </a:tabLst>
            </a:pPr>
            <a:endParaRPr lang="en-US" sz="1350" dirty="0">
              <a:latin typeface="Times New Roman" panose="02020603050405020304" pitchFamily="18" charset="0"/>
              <a:ea typeface="Calibri" pitchFamily="34" charset="0"/>
              <a:cs typeface="Times New Roman" panose="02020603050405020304" pitchFamily="18" charset="0"/>
            </a:endParaRPr>
          </a:p>
        </p:txBody>
      </p:sp>
      <p:pic>
        <p:nvPicPr>
          <p:cNvPr id="8" name="Picture 7" descr="Graphical user interface, text, email&#10;&#10;Description automatically generated">
            <a:extLst>
              <a:ext uri="{FF2B5EF4-FFF2-40B4-BE49-F238E27FC236}">
                <a16:creationId xmlns:a16="http://schemas.microsoft.com/office/drawing/2014/main" id="{C4608673-4CEB-0749-9775-29515B5CB66F}"/>
              </a:ext>
            </a:extLst>
          </p:cNvPr>
          <p:cNvPicPr>
            <a:picLocks noChangeAspect="1"/>
          </p:cNvPicPr>
          <p:nvPr/>
        </p:nvPicPr>
        <p:blipFill rotWithShape="1">
          <a:blip r:embed="rId2"/>
          <a:srcRect l="30143" t="32072" r="39001" b="56397"/>
          <a:stretch/>
        </p:blipFill>
        <p:spPr>
          <a:xfrm>
            <a:off x="1538416" y="2956500"/>
            <a:ext cx="4045778" cy="945000"/>
          </a:xfrm>
          <a:prstGeom prst="rect">
            <a:avLst/>
          </a:prstGeom>
        </p:spPr>
      </p:pic>
      <p:pic>
        <p:nvPicPr>
          <p:cNvPr id="12" name="Picture 11" descr="Graphical user interface, text, application, email&#10;&#10;Description automatically generated">
            <a:extLst>
              <a:ext uri="{FF2B5EF4-FFF2-40B4-BE49-F238E27FC236}">
                <a16:creationId xmlns:a16="http://schemas.microsoft.com/office/drawing/2014/main" id="{97F92A57-1F22-A049-A87F-B0D1A2CED675}"/>
              </a:ext>
            </a:extLst>
          </p:cNvPr>
          <p:cNvPicPr>
            <a:picLocks noChangeAspect="1"/>
          </p:cNvPicPr>
          <p:nvPr/>
        </p:nvPicPr>
        <p:blipFill rotWithShape="1">
          <a:blip r:embed="rId3"/>
          <a:srcRect l="29355" t="41261" r="31344" b="45955"/>
          <a:stretch/>
        </p:blipFill>
        <p:spPr>
          <a:xfrm>
            <a:off x="1538416" y="5614419"/>
            <a:ext cx="4648124" cy="945000"/>
          </a:xfrm>
          <a:prstGeom prst="rect">
            <a:avLst/>
          </a:prstGeom>
        </p:spPr>
      </p:pic>
    </p:spTree>
    <p:extLst>
      <p:ext uri="{BB962C8B-B14F-4D97-AF65-F5344CB8AC3E}">
        <p14:creationId xmlns:p14="http://schemas.microsoft.com/office/powerpoint/2010/main" val="4003550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FC361E-201D-5146-B7F1-010415DDA59D}"/>
              </a:ext>
            </a:extLst>
          </p:cNvPr>
          <p:cNvSpPr txBox="1"/>
          <p:nvPr/>
        </p:nvSpPr>
        <p:spPr>
          <a:xfrm>
            <a:off x="445585" y="1111963"/>
            <a:ext cx="7571232" cy="1685077"/>
          </a:xfrm>
          <a:prstGeom prst="rect">
            <a:avLst/>
          </a:prstGeom>
          <a:noFill/>
        </p:spPr>
        <p:txBody>
          <a:bodyPr wrap="square">
            <a:spAutoFit/>
          </a:bodyPr>
          <a:lstStyle/>
          <a:p>
            <a:pPr marL="0" lvl="1" algn="justLow" eaLnBrk="0" fontAlgn="base" hangingPunct="0">
              <a:spcBef>
                <a:spcPct val="0"/>
              </a:spcBef>
              <a:spcAft>
                <a:spcPct val="0"/>
              </a:spcAft>
              <a:tabLst>
                <a:tab pos="171446"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5. Ligand substitution reaction:</a:t>
            </a:r>
          </a:p>
          <a:p>
            <a:pPr algn="justLow" eaLnBrk="0" fontAlgn="base" hangingPunct="0">
              <a:spcBef>
                <a:spcPct val="0"/>
              </a:spcBef>
              <a:spcAft>
                <a:spcPct val="0"/>
              </a:spcAft>
              <a:tabLst>
                <a:tab pos="171446" algn="l"/>
              </a:tabLst>
            </a:pPr>
            <a:endParaRPr lang="en-US" sz="1350" dirty="0">
              <a:latin typeface="Arial" panose="020B0604020202020204" pitchFamily="34" charset="0"/>
              <a:ea typeface="Times New Roman" pitchFamily="18" charset="0"/>
              <a:cs typeface="Arial" panose="020B0604020202020204" pitchFamily="34" charset="0"/>
            </a:endParaRPr>
          </a:p>
          <a:p>
            <a:pPr marL="257175" indent="-257175" algn="justLow" eaLnBrk="0" fontAlgn="base" hangingPunct="0">
              <a:spcBef>
                <a:spcPct val="0"/>
              </a:spcBef>
              <a:spcAft>
                <a:spcPct val="0"/>
              </a:spcAft>
              <a:buFont typeface="+mj-lt"/>
              <a:buAutoNum type="alphaLcParenR"/>
              <a:tabLst>
                <a:tab pos="171446" algn="l"/>
              </a:tabLst>
            </a:pPr>
            <a:r>
              <a:rPr lang="en-US" dirty="0">
                <a:latin typeface="Times New Roman" panose="02020603050405020304" pitchFamily="18" charset="0"/>
                <a:cs typeface="Times New Roman" panose="02020603050405020304" pitchFamily="18" charset="0"/>
              </a:rPr>
              <a:t>Ligand addition (</a:t>
            </a:r>
            <a:r>
              <a:rPr lang="en-US" b="1" dirty="0">
                <a:latin typeface="Times New Roman" panose="02020603050405020304" pitchFamily="18" charset="0"/>
                <a:cs typeface="Times New Roman" panose="02020603050405020304" pitchFamily="18" charset="0"/>
              </a:rPr>
              <a:t>association</a:t>
            </a:r>
            <a:r>
              <a:rPr lang="en-US" dirty="0">
                <a:latin typeface="Times New Roman" panose="02020603050405020304" pitchFamily="18" charset="0"/>
                <a:cs typeface="Times New Roman" panose="02020603050405020304" pitchFamily="18" charset="0"/>
              </a:rPr>
              <a:t>) reaction</a:t>
            </a:r>
          </a:p>
          <a:p>
            <a:pPr algn="justLow" eaLnBrk="0" fontAlgn="base" hangingPunct="0">
              <a:spcBef>
                <a:spcPct val="0"/>
              </a:spcBef>
              <a:spcAft>
                <a:spcPct val="0"/>
              </a:spcAft>
              <a:tabLst>
                <a:tab pos="171446" algn="l"/>
              </a:tabLst>
            </a:pPr>
            <a:endParaRPr lang="en-US" dirty="0">
              <a:latin typeface="Times New Roman" panose="02020603050405020304" pitchFamily="18" charset="0"/>
              <a:cs typeface="Times New Roman" panose="02020603050405020304" pitchFamily="18" charset="0"/>
            </a:endParaRPr>
          </a:p>
          <a:p>
            <a:pPr algn="justLow" eaLnBrk="0" fontAlgn="base" hangingPunct="0">
              <a:spcBef>
                <a:spcPct val="0"/>
              </a:spcBef>
              <a:spcAft>
                <a:spcPct val="0"/>
              </a:spcAft>
              <a:tabLst>
                <a:tab pos="171446" algn="l"/>
              </a:tabLst>
            </a:pPr>
            <a:r>
              <a:rPr lang="en-US" dirty="0">
                <a:latin typeface="Times New Roman" panose="02020603050405020304" pitchFamily="18" charset="0"/>
                <a:cs typeface="Times New Roman" panose="02020603050405020304" pitchFamily="18" charset="0"/>
              </a:rPr>
              <a:t>This reaction occurs when the metal center has one or more empty orbital to accommodate incoming ligand. </a:t>
            </a:r>
          </a:p>
        </p:txBody>
      </p:sp>
      <p:pic>
        <p:nvPicPr>
          <p:cNvPr id="5" name="Picture 4" descr="Graphical user interface, text&#10;&#10;Description automatically generated">
            <a:extLst>
              <a:ext uri="{FF2B5EF4-FFF2-40B4-BE49-F238E27FC236}">
                <a16:creationId xmlns:a16="http://schemas.microsoft.com/office/drawing/2014/main" id="{7E6D1B13-CF10-4642-BF93-B5EF1B57DA4B}"/>
              </a:ext>
            </a:extLst>
          </p:cNvPr>
          <p:cNvPicPr>
            <a:picLocks noChangeAspect="1"/>
          </p:cNvPicPr>
          <p:nvPr/>
        </p:nvPicPr>
        <p:blipFill rotWithShape="1">
          <a:blip r:embed="rId2"/>
          <a:srcRect l="14001" t="30756" r="22999" b="38278"/>
          <a:stretch/>
        </p:blipFill>
        <p:spPr>
          <a:xfrm>
            <a:off x="1979676" y="3169265"/>
            <a:ext cx="5184648" cy="1592744"/>
          </a:xfrm>
          <a:prstGeom prst="rect">
            <a:avLst/>
          </a:prstGeom>
        </p:spPr>
      </p:pic>
    </p:spTree>
    <p:extLst>
      <p:ext uri="{BB962C8B-B14F-4D97-AF65-F5344CB8AC3E}">
        <p14:creationId xmlns:p14="http://schemas.microsoft.com/office/powerpoint/2010/main" val="218731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BD6451-DEEE-6D49-9568-BD6FF51C1A62}"/>
              </a:ext>
            </a:extLst>
          </p:cNvPr>
          <p:cNvSpPr txBox="1"/>
          <p:nvPr/>
        </p:nvSpPr>
        <p:spPr>
          <a:xfrm>
            <a:off x="484632" y="3789126"/>
            <a:ext cx="5678424" cy="577081"/>
          </a:xfrm>
          <a:prstGeom prst="rect">
            <a:avLst/>
          </a:prstGeom>
          <a:noFill/>
        </p:spPr>
        <p:txBody>
          <a:bodyPr wrap="square">
            <a:spAutoFit/>
          </a:bodyPr>
          <a:lstStyle/>
          <a:p>
            <a:pPr algn="justLow" eaLnBrk="0" fontAlgn="base" hangingPunct="0">
              <a:spcBef>
                <a:spcPct val="0"/>
              </a:spcBef>
              <a:spcAft>
                <a:spcPct val="0"/>
              </a:spcAft>
              <a:tabLst>
                <a:tab pos="171446"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6.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Transmetallation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algn="justLow" eaLnBrk="0" fontAlgn="base" hangingPunct="0">
              <a:spcBef>
                <a:spcPct val="0"/>
              </a:spcBef>
              <a:spcAft>
                <a:spcPct val="0"/>
              </a:spcAft>
              <a:tabLst>
                <a:tab pos="171446" algn="l"/>
              </a:tabLst>
            </a:pPr>
            <a:endParaRPr lang="en-US" sz="1350" dirty="0">
              <a:latin typeface="Arial" panose="020B0604020202020204" pitchFamily="34" charset="0"/>
              <a:ea typeface="Times New Roman" pitchFamily="18" charset="0"/>
              <a:cs typeface="Arial" panose="020B0604020202020204" pitchFamily="34" charset="0"/>
            </a:endParaRPr>
          </a:p>
        </p:txBody>
      </p:sp>
      <p:sp>
        <p:nvSpPr>
          <p:cNvPr id="7" name="TextBox 6">
            <a:extLst>
              <a:ext uri="{FF2B5EF4-FFF2-40B4-BE49-F238E27FC236}">
                <a16:creationId xmlns:a16="http://schemas.microsoft.com/office/drawing/2014/main" id="{012A69BF-E357-834E-8E9E-17B86E479D9D}"/>
              </a:ext>
            </a:extLst>
          </p:cNvPr>
          <p:cNvSpPr txBox="1"/>
          <p:nvPr/>
        </p:nvSpPr>
        <p:spPr>
          <a:xfrm>
            <a:off x="484632" y="4182836"/>
            <a:ext cx="7568987" cy="923330"/>
          </a:xfrm>
          <a:prstGeom prst="rect">
            <a:avLst/>
          </a:prstGeom>
          <a:noFill/>
        </p:spPr>
        <p:txBody>
          <a:bodyPr wrap="square">
            <a:spAutoFit/>
          </a:bodyPr>
          <a:lstStyle/>
          <a:p>
            <a:pPr algn="justLow" fontAlgn="base">
              <a:spcBef>
                <a:spcPct val="0"/>
              </a:spcBef>
              <a:spcAft>
                <a:spcPct val="0"/>
              </a:spcAft>
              <a:tabLst>
                <a:tab pos="171446"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This reaction involves the transfer of ligands from one metal to another.</a:t>
            </a:r>
            <a:endParaRPr lang="en-US" dirty="0">
              <a:latin typeface="Arial" pitchFamily="34" charset="0"/>
              <a:cs typeface="Arial" pitchFamily="34" charset="0"/>
            </a:endParaRPr>
          </a:p>
          <a:p>
            <a:pPr algn="ctr" eaLnBrk="0" fontAlgn="base" hangingPunct="0">
              <a:spcBef>
                <a:spcPct val="0"/>
              </a:spcBef>
              <a:spcAft>
                <a:spcPct val="0"/>
              </a:spcAft>
              <a:tabLst>
                <a:tab pos="171446" algn="l"/>
              </a:tabLst>
            </a:pP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eaLnBrk="0" fontAlgn="base" hangingPunct="0">
              <a:spcBef>
                <a:spcPct val="0"/>
              </a:spcBef>
              <a:spcAft>
                <a:spcPct val="0"/>
              </a:spcAft>
              <a:tabLst>
                <a:tab pos="171446" algn="l"/>
              </a:tabLst>
            </a:pPr>
            <a:r>
              <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 + M'R → MR + M'</a:t>
            </a:r>
          </a:p>
        </p:txBody>
      </p:sp>
      <p:sp>
        <p:nvSpPr>
          <p:cNvPr id="6" name="TextBox 5">
            <a:extLst>
              <a:ext uri="{FF2B5EF4-FFF2-40B4-BE49-F238E27FC236}">
                <a16:creationId xmlns:a16="http://schemas.microsoft.com/office/drawing/2014/main" id="{1D7C35DE-D8A6-A148-9183-BF307414BE8A}"/>
              </a:ext>
            </a:extLst>
          </p:cNvPr>
          <p:cNvSpPr txBox="1"/>
          <p:nvPr/>
        </p:nvSpPr>
        <p:spPr>
          <a:xfrm>
            <a:off x="484632" y="449022"/>
            <a:ext cx="7819109" cy="1200329"/>
          </a:xfrm>
          <a:prstGeom prst="rect">
            <a:avLst/>
          </a:prstGeom>
          <a:noFill/>
        </p:spPr>
        <p:txBody>
          <a:bodyPr wrap="square">
            <a:spAutoFit/>
          </a:bodyPr>
          <a:lstStyle/>
          <a:p>
            <a:pPr algn="justLow" eaLnBrk="0" fontAlgn="base" hangingPunct="0">
              <a:spcBef>
                <a:spcPct val="0"/>
              </a:spcBef>
              <a:spcAft>
                <a:spcPct val="0"/>
              </a:spcAft>
              <a:tabLst>
                <a:tab pos="171446" algn="l"/>
              </a:tabLst>
            </a:pPr>
            <a:r>
              <a:rPr lang="en-US" dirty="0">
                <a:latin typeface="Times New Roman" panose="02020603050405020304" pitchFamily="18" charset="0"/>
                <a:cs typeface="Times New Roman" panose="02020603050405020304" pitchFamily="18" charset="0"/>
              </a:rPr>
              <a:t>b) Ligand </a:t>
            </a:r>
            <a:r>
              <a:rPr lang="en-US" b="1" dirty="0">
                <a:latin typeface="Times New Roman" panose="02020603050405020304" pitchFamily="18" charset="0"/>
                <a:cs typeface="Times New Roman" panose="02020603050405020304" pitchFamily="18" charset="0"/>
              </a:rPr>
              <a:t>dissociation</a:t>
            </a:r>
            <a:r>
              <a:rPr lang="en-US" dirty="0">
                <a:latin typeface="Times New Roman" panose="02020603050405020304" pitchFamily="18" charset="0"/>
                <a:cs typeface="Times New Roman" panose="02020603050405020304" pitchFamily="18" charset="0"/>
              </a:rPr>
              <a:t> reaction</a:t>
            </a:r>
          </a:p>
          <a:p>
            <a:pPr algn="justLow" eaLnBrk="0" fontAlgn="base" hangingPunct="0">
              <a:spcBef>
                <a:spcPct val="0"/>
              </a:spcBef>
              <a:spcAft>
                <a:spcPct val="0"/>
              </a:spcAft>
              <a:tabLst>
                <a:tab pos="171446" algn="l"/>
              </a:tabLst>
            </a:pPr>
            <a:r>
              <a:rPr lang="en-US" dirty="0">
                <a:latin typeface="Times New Roman" panose="02020603050405020304" pitchFamily="18" charset="0"/>
                <a:cs typeface="Times New Roman" panose="02020603050405020304" pitchFamily="18" charset="0"/>
              </a:rPr>
              <a:t>This type of reaction involves in releasing a ligand from the compound. The dissociation of the ligand depends on how strongly or weakly it is coordinated to the metal center and steric effects. </a:t>
            </a:r>
          </a:p>
        </p:txBody>
      </p:sp>
      <p:pic>
        <p:nvPicPr>
          <p:cNvPr id="4" name="Picture 3" descr="Graphical user interface, text&#10;&#10;Description automatically generated">
            <a:extLst>
              <a:ext uri="{FF2B5EF4-FFF2-40B4-BE49-F238E27FC236}">
                <a16:creationId xmlns:a16="http://schemas.microsoft.com/office/drawing/2014/main" id="{85BA696F-24E8-E34C-BDD5-2A734EE630F8}"/>
              </a:ext>
            </a:extLst>
          </p:cNvPr>
          <p:cNvPicPr>
            <a:picLocks noChangeAspect="1"/>
          </p:cNvPicPr>
          <p:nvPr/>
        </p:nvPicPr>
        <p:blipFill rotWithShape="1">
          <a:blip r:embed="rId2"/>
          <a:srcRect l="38333" t="60800" r="7778" b="12889"/>
          <a:stretch/>
        </p:blipFill>
        <p:spPr>
          <a:xfrm>
            <a:off x="1934450" y="1915796"/>
            <a:ext cx="4919472" cy="1353312"/>
          </a:xfrm>
          <a:prstGeom prst="rect">
            <a:avLst/>
          </a:prstGeom>
        </p:spPr>
      </p:pic>
    </p:spTree>
    <p:extLst>
      <p:ext uri="{BB962C8B-B14F-4D97-AF65-F5344CB8AC3E}">
        <p14:creationId xmlns:p14="http://schemas.microsoft.com/office/powerpoint/2010/main" val="249307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F8788FC4-6BB7-5A43-8A97-8F83E0B53B9A}"/>
              </a:ext>
            </a:extLst>
          </p:cNvPr>
          <p:cNvSpPr>
            <a:spLocks noChangeArrowheads="1"/>
          </p:cNvSpPr>
          <p:nvPr/>
        </p:nvSpPr>
        <p:spPr bwMode="auto">
          <a:xfrm>
            <a:off x="734075" y="526057"/>
            <a:ext cx="8016733" cy="498598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fontAlgn="base">
              <a:spcBef>
                <a:spcPct val="0"/>
              </a:spcBef>
              <a:spcAft>
                <a:spcPct val="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7. Oxidative Addition (O. A.): </a:t>
            </a:r>
          </a:p>
          <a:p>
            <a:pPr algn="justLow" fontAlgn="base">
              <a:spcBef>
                <a:spcPct val="0"/>
              </a:spcBef>
              <a:spcAft>
                <a:spcPct val="0"/>
              </a:spcAft>
            </a:pP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pPr marL="257175" indent="-257175" algn="justLow" eaLnBrk="0" fontAlgn="base" hangingPunct="0">
              <a:spcBef>
                <a:spcPct val="0"/>
              </a:spcBef>
              <a:spcAft>
                <a:spcPct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Oxidative addition (OA) is a process that </a:t>
            </a:r>
            <a:r>
              <a:rPr lang="en-US" b="1" dirty="0">
                <a:latin typeface="Times New Roman" panose="02020603050405020304" pitchFamily="18" charset="0"/>
                <a:ea typeface="Times New Roman" panose="02020603050405020304" pitchFamily="18" charset="0"/>
                <a:cs typeface="Times New Roman" panose="02020603050405020304" pitchFamily="18" charset="0"/>
              </a:rPr>
              <a:t>adds two anionic ligands</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Times New Roman" panose="02020603050405020304" pitchFamily="18" charset="0"/>
                <a:cs typeface="Times New Roman" panose="02020603050405020304" pitchFamily="18" charset="0"/>
              </a:rPr>
              <a:t>e. g</a:t>
            </a:r>
            <a:r>
              <a:rPr lang="en-US" dirty="0">
                <a:latin typeface="Times New Roman" panose="02020603050405020304" pitchFamily="18" charset="0"/>
                <a:ea typeface="Times New Roman" panose="02020603050405020304" pitchFamily="18" charset="0"/>
                <a:cs typeface="Times New Roman" panose="02020603050405020304" pitchFamily="18" charset="0"/>
              </a:rPr>
              <a:t>. A and B, that originally are a part of a A-B molecule, like in H</a:t>
            </a:r>
            <a:r>
              <a:rPr lang="en-US" baseline="-30000" dirty="0">
                <a:latin typeface="Times New Roman" panose="02020603050405020304" pitchFamily="18" charset="0"/>
                <a:ea typeface="Times New Roman" panose="02020603050405020304" pitchFamily="18" charset="0"/>
                <a:cs typeface="Times New Roman" panose="02020603050405020304" pitchFamily="18" charset="0"/>
              </a:rPr>
              <a:t>2</a:t>
            </a:r>
            <a:r>
              <a:rPr lang="en-US" dirty="0">
                <a:latin typeface="Times New Roman" panose="02020603050405020304" pitchFamily="18" charset="0"/>
                <a:ea typeface="Times New Roman" panose="02020603050405020304" pitchFamily="18" charset="0"/>
                <a:cs typeface="Times New Roman" panose="02020603050405020304" pitchFamily="18" charset="0"/>
              </a:rPr>
              <a:t> or Me−I, on to a metal center and is of significant importance from the perspective of both synthesis and catalysis. </a:t>
            </a:r>
          </a:p>
          <a:p>
            <a:pPr marL="257175" indent="-257175" algn="justLow" eaLnBrk="0" fontAlgn="base" hangingPunct="0">
              <a:spcBef>
                <a:spcPct val="0"/>
              </a:spcBef>
              <a:spcAft>
                <a:spcPct val="0"/>
              </a:spcAft>
              <a:buFont typeface="Arial" panose="020B0604020202020204" pitchFamily="34" charset="0"/>
              <a:buChar char="•"/>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lgn="justLow" eaLnBrk="0" fontAlgn="base" hangingPunct="0">
              <a:spcBef>
                <a:spcPct val="0"/>
              </a:spcBef>
              <a:spcAft>
                <a:spcPct val="0"/>
              </a:spcAft>
            </a:pPr>
            <a:r>
              <a:rPr lang="en-US" b="1" dirty="0">
                <a:latin typeface="Times New Roman" panose="02020603050405020304" pitchFamily="18" charset="0"/>
                <a:ea typeface="Times New Roman" panose="02020603050405020304" pitchFamily="18" charset="0"/>
                <a:cs typeface="Times New Roman" panose="02020603050405020304" pitchFamily="18" charset="0"/>
              </a:rPr>
              <a:t>8. Reductive Elimination (R. A.):</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algn="justLow" eaLnBrk="0" fontAlgn="base" hangingPunct="0">
              <a:spcBef>
                <a:spcPct val="0"/>
              </a:spcBef>
              <a:spcAft>
                <a:spcPct val="0"/>
              </a:spcAft>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257175" indent="-257175" algn="justLow" eaLnBrk="0" fontAlgn="base" hangingPunct="0">
              <a:spcBef>
                <a:spcPct val="0"/>
              </a:spcBef>
              <a:spcAft>
                <a:spcPct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Reductive elimination is the exact reverse of the same process, in which the two ligands, A and B, are eliminated from the metal center forming back the A−B molecule. </a:t>
            </a:r>
          </a:p>
          <a:p>
            <a:pPr algn="justLow" eaLnBrk="0" fontAlgn="base" hangingPunct="0">
              <a:spcBef>
                <a:spcPct val="0"/>
              </a:spcBef>
              <a:spcAft>
                <a:spcPct val="0"/>
              </a:spcAft>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257175" indent="-257175" algn="justLow" eaLnBrk="0" fontAlgn="base" hangingPunct="0">
              <a:spcBef>
                <a:spcPct val="0"/>
              </a:spcBef>
              <a:spcAft>
                <a:spcPct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As A and B are anionic X type ligands, the oxidative addition is accompanied by an increase in the </a:t>
            </a:r>
            <a:r>
              <a:rPr lang="en-US" b="1" dirty="0">
                <a:latin typeface="Times New Roman" panose="02020603050405020304" pitchFamily="18" charset="0"/>
                <a:ea typeface="Times New Roman" panose="02020603050405020304" pitchFamily="18" charset="0"/>
                <a:cs typeface="Times New Roman" panose="02020603050405020304" pitchFamily="18" charset="0"/>
              </a:rPr>
              <a:t>coordination number</a:t>
            </a:r>
            <a:r>
              <a:rPr lang="en-US" dirty="0">
                <a:latin typeface="Times New Roman" panose="02020603050405020304" pitchFamily="18" charset="0"/>
                <a:ea typeface="Times New Roman" panose="02020603050405020304" pitchFamily="18" charset="0"/>
                <a:cs typeface="Times New Roman" panose="02020603050405020304" pitchFamily="18" charset="0"/>
              </a:rPr>
              <a:t>, valence electron count as well as in the formal oxidation state of the metal center by two units. </a:t>
            </a:r>
          </a:p>
          <a:p>
            <a:pPr algn="justLow" eaLnBrk="0" fontAlgn="base" hangingPunct="0">
              <a:spcBef>
                <a:spcPct val="0"/>
              </a:spcBef>
              <a:spcAft>
                <a:spcPct val="0"/>
              </a:spcAft>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257175" indent="-257175" algn="justLow" eaLnBrk="0" fontAlgn="base" hangingPunct="0">
              <a:spcBef>
                <a:spcPct val="0"/>
              </a:spcBef>
              <a:spcAft>
                <a:spcPct val="0"/>
              </a:spcAft>
              <a:buFont typeface="Arial" panose="020B0604020202020204" pitchFamily="34" charset="0"/>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The oxidative addition step may proceed by a variety of pathways. It requires the metal center to be both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coordinatively</a:t>
            </a:r>
            <a:r>
              <a:rPr lang="en-US" b="1" dirty="0">
                <a:latin typeface="Times New Roman" panose="02020603050405020304" pitchFamily="18" charset="0"/>
                <a:ea typeface="Times New Roman" panose="02020603050405020304" pitchFamily="18" charset="0"/>
                <a:cs typeface="Times New Roman" panose="02020603050405020304" pitchFamily="18" charset="0"/>
              </a:rPr>
              <a:t> unsaturated </a:t>
            </a:r>
            <a:r>
              <a:rPr lang="en-US" dirty="0">
                <a:latin typeface="Times New Roman" panose="02020603050405020304" pitchFamily="18" charset="0"/>
                <a:ea typeface="Times New Roman" panose="02020603050405020304" pitchFamily="18" charset="0"/>
                <a:cs typeface="Times New Roman" panose="02020603050405020304" pitchFamily="18" charset="0"/>
              </a:rPr>
              <a:t>and </a:t>
            </a:r>
            <a:r>
              <a:rPr lang="en-US" b="1" dirty="0">
                <a:latin typeface="Times New Roman" panose="02020603050405020304" pitchFamily="18" charset="0"/>
                <a:ea typeface="Times New Roman" panose="02020603050405020304" pitchFamily="18" charset="0"/>
                <a:cs typeface="Times New Roman" panose="02020603050405020304" pitchFamily="18" charset="0"/>
              </a:rPr>
              <a:t>electron deficient</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7" name="Picture 13421" descr="http://nptel.ac.in/courses/104101006/images/module10/lec1/eqn1.png">
            <a:extLst>
              <a:ext uri="{FF2B5EF4-FFF2-40B4-BE49-F238E27FC236}">
                <a16:creationId xmlns:a16="http://schemas.microsoft.com/office/drawing/2014/main" id="{5F3568E7-4898-8547-B250-975722B1553A}"/>
              </a:ext>
            </a:extLst>
          </p:cNvPr>
          <p:cNvPicPr>
            <a:picLocks noChangeAspect="1" noChangeArrowheads="1"/>
          </p:cNvPicPr>
          <p:nvPr/>
        </p:nvPicPr>
        <p:blipFill rotWithShape="1">
          <a:blip r:embed="rId2" cstate="print"/>
          <a:srcRect b="30008"/>
          <a:stretch/>
        </p:blipFill>
        <p:spPr bwMode="auto">
          <a:xfrm>
            <a:off x="3312699" y="5669262"/>
            <a:ext cx="2859484" cy="989857"/>
          </a:xfrm>
          <a:prstGeom prst="rect">
            <a:avLst/>
          </a:prstGeom>
          <a:noFill/>
        </p:spPr>
      </p:pic>
    </p:spTree>
    <p:extLst>
      <p:ext uri="{BB962C8B-B14F-4D97-AF65-F5344CB8AC3E}">
        <p14:creationId xmlns:p14="http://schemas.microsoft.com/office/powerpoint/2010/main" val="923744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8978" y="2131813"/>
            <a:ext cx="7806044" cy="1200329"/>
          </a:xfrm>
          <a:prstGeom prst="rect">
            <a:avLst/>
          </a:prstGeom>
        </p:spPr>
        <p:txBody>
          <a:bodyPr wrap="square">
            <a:spAutoFit/>
          </a:bodyPr>
          <a:lstStyle/>
          <a:p>
            <a:pPr lvl="0" algn="ctr" fontAlgn="base">
              <a:spcBef>
                <a:spcPct val="0"/>
              </a:spcBef>
              <a:spcAft>
                <a:spcPct val="0"/>
              </a:spcAft>
            </a:pPr>
            <a:r>
              <a:rPr lang="en-US" sz="3600" b="1" dirty="0">
                <a:latin typeface="Arial" panose="020B0604020202020204" pitchFamily="34" charset="0"/>
                <a:ea typeface="Times New Roman" pitchFamily="18" charset="0"/>
                <a:cs typeface="Arial" panose="020B0604020202020204" pitchFamily="34" charset="0"/>
              </a:rPr>
              <a:t>Main Group Organometallic Compounds</a:t>
            </a:r>
            <a:endParaRPr lang="en-US" sz="36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66FA2C0-E57B-40C2-BBC2-CDA7EBE5BF80}" type="slidenum">
              <a:rPr lang="en-US" smtClean="0"/>
              <a:pPr/>
              <a:t>8</a:t>
            </a:fld>
            <a:endParaRPr lang="en-US"/>
          </a:p>
        </p:txBody>
      </p:sp>
    </p:spTree>
    <p:extLst>
      <p:ext uri="{BB962C8B-B14F-4D97-AF65-F5344CB8AC3E}">
        <p14:creationId xmlns:p14="http://schemas.microsoft.com/office/powerpoint/2010/main" val="1443071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81000" y="775532"/>
            <a:ext cx="8001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lgn="justLow" eaLnBrk="0" fontAlgn="base" hangingPunct="0">
              <a:spcBef>
                <a:spcPct val="0"/>
              </a:spcBef>
              <a:spcAft>
                <a:spcPct val="0"/>
              </a:spcAft>
              <a:buFont typeface="Arial" panose="020B0604020202020204" pitchFamily="34" charset="0"/>
              <a:buChar char="•"/>
            </a:pPr>
            <a:r>
              <a:rPr lang="en-US" dirty="0">
                <a:latin typeface="Arial" panose="020B0604020202020204" pitchFamily="34" charset="0"/>
                <a:ea typeface="Calibri" pitchFamily="34" charset="0"/>
                <a:cs typeface="Arial" panose="020B0604020202020204" pitchFamily="34" charset="0"/>
              </a:rPr>
              <a:t>The main group is the group of elements whose lightest members are represented by helium, lithium, beryllium, boron, carbon, nitrogen, oxygen, and fluorine as arranged in the periodic table of the elements. </a:t>
            </a:r>
          </a:p>
          <a:p>
            <a:pPr marL="285750" indent="-285750" algn="justLow" eaLnBrk="0" fontAlgn="base" hangingPunct="0">
              <a:spcBef>
                <a:spcPct val="0"/>
              </a:spcBef>
              <a:spcAft>
                <a:spcPct val="0"/>
              </a:spcAft>
              <a:buFont typeface="Arial" panose="020B0604020202020204" pitchFamily="34" charset="0"/>
              <a:buChar char="•"/>
            </a:pPr>
            <a:r>
              <a:rPr lang="en-US" dirty="0">
                <a:latin typeface="Arial" panose="020B0604020202020204" pitchFamily="34" charset="0"/>
                <a:ea typeface="Calibri" pitchFamily="34" charset="0"/>
                <a:cs typeface="Arial" panose="020B0604020202020204" pitchFamily="34" charset="0"/>
              </a:rPr>
              <a:t>The main group includes the elements (except hydrogen, which is sometimes not included) in groups 1 and 2 (s-block), and groups 13 to 18 (p-block). </a:t>
            </a:r>
          </a:p>
          <a:p>
            <a:pPr marL="285750" indent="-285750" algn="justLow" eaLnBrk="0" fontAlgn="base" hangingPunct="0">
              <a:spcBef>
                <a:spcPct val="0"/>
              </a:spcBef>
              <a:spcAft>
                <a:spcPct val="0"/>
              </a:spcAft>
              <a:buFont typeface="Arial" panose="020B0604020202020204" pitchFamily="34" charset="0"/>
              <a:buChar char="•"/>
            </a:pPr>
            <a:r>
              <a:rPr lang="en-US" dirty="0">
                <a:latin typeface="Arial" panose="020B0604020202020204" pitchFamily="34" charset="0"/>
                <a:ea typeface="Calibri" pitchFamily="34" charset="0"/>
                <a:cs typeface="Arial" panose="020B0604020202020204" pitchFamily="34" charset="0"/>
              </a:rPr>
              <a:t>The s-block elements are primarily characterized by one main oxidation state, and the p-block elements, when they have multiple oxidation states, often have common oxidation states separated by two units.</a:t>
            </a:r>
            <a:endParaRPr lang="en-US" dirty="0">
              <a:latin typeface="Arial" pitchFamily="34" charset="0"/>
              <a:cs typeface="Arial" pitchFamily="34"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4344" y="3450736"/>
            <a:ext cx="6062909" cy="3273550"/>
          </a:xfrm>
          <a:prstGeom prst="rect">
            <a:avLst/>
          </a:prstGeom>
          <a:noFill/>
          <a:ln>
            <a:noFill/>
          </a:ln>
        </p:spPr>
      </p:pic>
      <p:sp>
        <p:nvSpPr>
          <p:cNvPr id="2" name="Rectangle 1"/>
          <p:cNvSpPr/>
          <p:nvPr/>
        </p:nvSpPr>
        <p:spPr>
          <a:xfrm>
            <a:off x="768096" y="207372"/>
            <a:ext cx="7042403" cy="523220"/>
          </a:xfrm>
          <a:prstGeom prst="rect">
            <a:avLst/>
          </a:prstGeom>
        </p:spPr>
        <p:txBody>
          <a:bodyPr wrap="square">
            <a:spAutoFit/>
          </a:bodyPr>
          <a:lstStyle/>
          <a:p>
            <a:pPr algn="justLow" fontAlgn="base">
              <a:spcBef>
                <a:spcPct val="0"/>
              </a:spcBef>
              <a:spcAft>
                <a:spcPct val="0"/>
              </a:spcAft>
            </a:pPr>
            <a:r>
              <a:rPr lang="en-US" sz="2800" b="1" dirty="0">
                <a:latin typeface="Arial" panose="020B0604020202020204" pitchFamily="34" charset="0"/>
                <a:ea typeface="Times New Roman" pitchFamily="18" charset="0"/>
                <a:cs typeface="Arial" panose="020B0604020202020204" pitchFamily="34" charset="0"/>
              </a:rPr>
              <a:t>Main Group Organometallic Compounds</a:t>
            </a:r>
          </a:p>
        </p:txBody>
      </p:sp>
      <p:sp>
        <p:nvSpPr>
          <p:cNvPr id="4" name="Slide Number Placeholder 3"/>
          <p:cNvSpPr>
            <a:spLocks noGrp="1"/>
          </p:cNvSpPr>
          <p:nvPr>
            <p:ph type="sldNum" sz="quarter" idx="12"/>
          </p:nvPr>
        </p:nvSpPr>
        <p:spPr/>
        <p:txBody>
          <a:bodyPr/>
          <a:lstStyle/>
          <a:p>
            <a:fld id="{666FA2C0-E57B-40C2-BBC2-CDA7EBE5BF80}" type="slidenum">
              <a:rPr lang="en-US" smtClean="0"/>
              <a:pPr/>
              <a:t>9</a:t>
            </a:fld>
            <a:endParaRPr lang="en-US"/>
          </a:p>
        </p:txBody>
      </p:sp>
    </p:spTree>
    <p:extLst>
      <p:ext uri="{BB962C8B-B14F-4D97-AF65-F5344CB8AC3E}">
        <p14:creationId xmlns:p14="http://schemas.microsoft.com/office/powerpoint/2010/main" val="7489526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5326</TotalTime>
  <Words>1405</Words>
  <Application>Microsoft Macintosh PowerPoint</Application>
  <PresentationFormat>On-screen Show (4:3)</PresentationFormat>
  <Paragraphs>141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Tansir Ahamed</dc:creator>
  <cp:lastModifiedBy>Rajeh Theeb Alotaibi</cp:lastModifiedBy>
  <cp:revision>24</cp:revision>
  <dcterms:created xsi:type="dcterms:W3CDTF">2022-06-21T07:49:31Z</dcterms:created>
  <dcterms:modified xsi:type="dcterms:W3CDTF">2023-09-07T09:53:38Z</dcterms:modified>
</cp:coreProperties>
</file>