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7" r:id="rId2"/>
    <p:sldId id="258" r:id="rId3"/>
    <p:sldId id="269" r:id="rId4"/>
    <p:sldId id="259" r:id="rId5"/>
    <p:sldId id="260" r:id="rId6"/>
    <p:sldId id="272" r:id="rId7"/>
    <p:sldId id="261" r:id="rId8"/>
    <p:sldId id="262" r:id="rId9"/>
    <p:sldId id="263" r:id="rId10"/>
    <p:sldId id="264" r:id="rId11"/>
    <p:sldId id="273" r:id="rId12"/>
    <p:sldId id="265" r:id="rId13"/>
    <p:sldId id="270" r:id="rId14"/>
    <p:sldId id="268" r:id="rId15"/>
    <p:sldId id="267" r:id="rId1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0" autoAdjust="0"/>
    <p:restoredTop sz="94660"/>
  </p:normalViewPr>
  <p:slideViewPr>
    <p:cSldViewPr snapToGrid="0">
      <p:cViewPr varScale="1">
        <p:scale>
          <a:sx n="105" d="100"/>
          <a:sy n="105" d="100"/>
        </p:scale>
        <p:origin x="123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33C60859-C068-4072-BD93-111587B85AF5}" type="slidenum">
              <a:rPr lang="en-US" smtClean="0"/>
              <a:t>‹#›</a:t>
            </a:fld>
            <a:endParaRPr lang="en-US"/>
          </a:p>
        </p:txBody>
      </p:sp>
    </p:spTree>
    <p:extLst>
      <p:ext uri="{BB962C8B-B14F-4D97-AF65-F5344CB8AC3E}">
        <p14:creationId xmlns:p14="http://schemas.microsoft.com/office/powerpoint/2010/main" val="417343609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8DAF69F-FCF0-4733-B320-6499A6A6FB25}" type="slidenum">
              <a:rPr lang="en-US" smtClean="0"/>
              <a:t>‹#›</a:t>
            </a:fld>
            <a:endParaRPr lang="en-US"/>
          </a:p>
        </p:txBody>
      </p:sp>
    </p:spTree>
    <p:extLst>
      <p:ext uri="{BB962C8B-B14F-4D97-AF65-F5344CB8AC3E}">
        <p14:creationId xmlns:p14="http://schemas.microsoft.com/office/powerpoint/2010/main" val="525333042"/>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4D0B10-7FAE-47CC-9925-2C66650B6CA0}" type="datetime1">
              <a:rPr lang="en-US" smtClean="0"/>
              <a:t>8/31/23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FA2C0-E57B-40C2-BBC2-CDA7EBE5BF80}" type="slidenum">
              <a:rPr lang="en-US" smtClean="0"/>
              <a:t>‹#›</a:t>
            </a:fld>
            <a:endParaRPr lang="en-US"/>
          </a:p>
        </p:txBody>
      </p:sp>
    </p:spTree>
    <p:extLst>
      <p:ext uri="{BB962C8B-B14F-4D97-AF65-F5344CB8AC3E}">
        <p14:creationId xmlns:p14="http://schemas.microsoft.com/office/powerpoint/2010/main" val="307324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9A303D-A527-4148-BFB6-A07862CBBD82}" type="datetime1">
              <a:rPr lang="en-US" smtClean="0"/>
              <a:t>8/31/23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FA2C0-E57B-40C2-BBC2-CDA7EBE5BF80}" type="slidenum">
              <a:rPr lang="en-US" smtClean="0"/>
              <a:t>‹#›</a:t>
            </a:fld>
            <a:endParaRPr lang="en-US"/>
          </a:p>
        </p:txBody>
      </p:sp>
    </p:spTree>
    <p:extLst>
      <p:ext uri="{BB962C8B-B14F-4D97-AF65-F5344CB8AC3E}">
        <p14:creationId xmlns:p14="http://schemas.microsoft.com/office/powerpoint/2010/main" val="3826018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282396-09CB-40B8-8C93-1254672D195A}" type="datetime1">
              <a:rPr lang="en-US" smtClean="0"/>
              <a:t>8/31/23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FA2C0-E57B-40C2-BBC2-CDA7EBE5BF80}" type="slidenum">
              <a:rPr lang="en-US" smtClean="0"/>
              <a:t>‹#›</a:t>
            </a:fld>
            <a:endParaRPr lang="en-US"/>
          </a:p>
        </p:txBody>
      </p:sp>
    </p:spTree>
    <p:extLst>
      <p:ext uri="{BB962C8B-B14F-4D97-AF65-F5344CB8AC3E}">
        <p14:creationId xmlns:p14="http://schemas.microsoft.com/office/powerpoint/2010/main" val="3190331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0C7B89-C2F8-45FE-B293-03CAD4AEE0E1}" type="datetime1">
              <a:rPr lang="en-US" smtClean="0"/>
              <a:t>8/31/23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FA2C0-E57B-40C2-BBC2-CDA7EBE5BF80}" type="slidenum">
              <a:rPr lang="en-US" smtClean="0"/>
              <a:t>‹#›</a:t>
            </a:fld>
            <a:endParaRPr lang="en-US"/>
          </a:p>
        </p:txBody>
      </p:sp>
    </p:spTree>
    <p:extLst>
      <p:ext uri="{BB962C8B-B14F-4D97-AF65-F5344CB8AC3E}">
        <p14:creationId xmlns:p14="http://schemas.microsoft.com/office/powerpoint/2010/main" val="3918035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C7127B-4E08-4F8E-857A-5F37ACB3F6E8}" type="datetime1">
              <a:rPr lang="en-US" smtClean="0"/>
              <a:t>8/31/23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FA2C0-E57B-40C2-BBC2-CDA7EBE5BF80}" type="slidenum">
              <a:rPr lang="en-US" smtClean="0"/>
              <a:t>‹#›</a:t>
            </a:fld>
            <a:endParaRPr lang="en-US"/>
          </a:p>
        </p:txBody>
      </p:sp>
    </p:spTree>
    <p:extLst>
      <p:ext uri="{BB962C8B-B14F-4D97-AF65-F5344CB8AC3E}">
        <p14:creationId xmlns:p14="http://schemas.microsoft.com/office/powerpoint/2010/main" val="234088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2ED8B9-18C4-47F5-8E38-DF173A42FB57}" type="datetime1">
              <a:rPr lang="en-US" smtClean="0"/>
              <a:t>8/31/23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FA2C0-E57B-40C2-BBC2-CDA7EBE5BF80}" type="slidenum">
              <a:rPr lang="en-US" smtClean="0"/>
              <a:t>‹#›</a:t>
            </a:fld>
            <a:endParaRPr lang="en-US"/>
          </a:p>
        </p:txBody>
      </p:sp>
    </p:spTree>
    <p:extLst>
      <p:ext uri="{BB962C8B-B14F-4D97-AF65-F5344CB8AC3E}">
        <p14:creationId xmlns:p14="http://schemas.microsoft.com/office/powerpoint/2010/main" val="3224660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F5C8D9-DF0E-4045-91C8-290A4052F19B}" type="datetime1">
              <a:rPr lang="en-US" smtClean="0"/>
              <a:t>8/31/23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6FA2C0-E57B-40C2-BBC2-CDA7EBE5BF80}" type="slidenum">
              <a:rPr lang="en-US" smtClean="0"/>
              <a:t>‹#›</a:t>
            </a:fld>
            <a:endParaRPr lang="en-US"/>
          </a:p>
        </p:txBody>
      </p:sp>
    </p:spTree>
    <p:extLst>
      <p:ext uri="{BB962C8B-B14F-4D97-AF65-F5344CB8AC3E}">
        <p14:creationId xmlns:p14="http://schemas.microsoft.com/office/powerpoint/2010/main" val="128727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EAF784-B7D2-49BC-AA85-6385A9F82B48}" type="datetime1">
              <a:rPr lang="en-US" smtClean="0"/>
              <a:t>8/31/23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6FA2C0-E57B-40C2-BBC2-CDA7EBE5BF80}" type="slidenum">
              <a:rPr lang="en-US" smtClean="0"/>
              <a:t>‹#›</a:t>
            </a:fld>
            <a:endParaRPr lang="en-US"/>
          </a:p>
        </p:txBody>
      </p:sp>
    </p:spTree>
    <p:extLst>
      <p:ext uri="{BB962C8B-B14F-4D97-AF65-F5344CB8AC3E}">
        <p14:creationId xmlns:p14="http://schemas.microsoft.com/office/powerpoint/2010/main" val="1614849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53212-D7EB-42FC-9804-F029A96024BE}" type="datetime1">
              <a:rPr lang="en-US" smtClean="0"/>
              <a:t>8/31/23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6FA2C0-E57B-40C2-BBC2-CDA7EBE5BF80}" type="slidenum">
              <a:rPr lang="en-US" smtClean="0"/>
              <a:t>‹#›</a:t>
            </a:fld>
            <a:endParaRPr lang="en-US"/>
          </a:p>
        </p:txBody>
      </p:sp>
    </p:spTree>
    <p:extLst>
      <p:ext uri="{BB962C8B-B14F-4D97-AF65-F5344CB8AC3E}">
        <p14:creationId xmlns:p14="http://schemas.microsoft.com/office/powerpoint/2010/main" val="3824036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27D302-F46D-4501-AD02-090121E82356}" type="datetime1">
              <a:rPr lang="en-US" smtClean="0"/>
              <a:t>8/31/23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FA2C0-E57B-40C2-BBC2-CDA7EBE5BF80}" type="slidenum">
              <a:rPr lang="en-US" smtClean="0"/>
              <a:t>‹#›</a:t>
            </a:fld>
            <a:endParaRPr lang="en-US"/>
          </a:p>
        </p:txBody>
      </p:sp>
    </p:spTree>
    <p:extLst>
      <p:ext uri="{BB962C8B-B14F-4D97-AF65-F5344CB8AC3E}">
        <p14:creationId xmlns:p14="http://schemas.microsoft.com/office/powerpoint/2010/main" val="189216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959C75-2A6A-40A2-9DBA-7A266F754D40}" type="datetime1">
              <a:rPr lang="en-US" smtClean="0"/>
              <a:t>8/31/23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FA2C0-E57B-40C2-BBC2-CDA7EBE5BF80}" type="slidenum">
              <a:rPr lang="en-US" smtClean="0"/>
              <a:t>‹#›</a:t>
            </a:fld>
            <a:endParaRPr lang="en-US"/>
          </a:p>
        </p:txBody>
      </p:sp>
    </p:spTree>
    <p:extLst>
      <p:ext uri="{BB962C8B-B14F-4D97-AF65-F5344CB8AC3E}">
        <p14:creationId xmlns:p14="http://schemas.microsoft.com/office/powerpoint/2010/main" val="2203216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A51B5-9513-4CCA-BEE6-F0A888BFC285}" type="datetime1">
              <a:rPr lang="en-US" smtClean="0"/>
              <a:t>8/31/23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6FA2C0-E57B-40C2-BBC2-CDA7EBE5BF80}" type="slidenum">
              <a:rPr lang="en-US" smtClean="0"/>
              <a:t>‹#›</a:t>
            </a:fld>
            <a:endParaRPr lang="en-US"/>
          </a:p>
        </p:txBody>
      </p:sp>
    </p:spTree>
    <p:extLst>
      <p:ext uri="{BB962C8B-B14F-4D97-AF65-F5344CB8AC3E}">
        <p14:creationId xmlns:p14="http://schemas.microsoft.com/office/powerpoint/2010/main" val="19783388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hem.uwimona.edu.jm/spectra/JSmoldisplay.html?script=load%20dimethylbe.mol;background%20white;zoom%20120;frank%20off;set%20echo%20top%20center;echo%20dimethylBe" TargetMode="External"/><Relationship Id="rId2" Type="http://schemas.openxmlformats.org/officeDocument/2006/relationships/hyperlink" Target="http://wwwchem.uwimona.edu.jm/spectra/JSmoldisplay.html?script=load%20methylli.mol;background%20white;zoom%20120;frank%20off;set%20echo%20top%20center;echo%20methylli"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chem.uwimona.edu.jm/spectra/JSmoldisplay.html?script=load%20trimethylal.mol;background%20white;zoom%20120;frank%20off;set%20echo%20top%20center;echo%20trimethylA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en.wikipedia.org/wiki/Tris(triphenylphosphine)rhodium_carbonyl_hydride" TargetMode="External"/><Relationship Id="rId4" Type="http://schemas.openxmlformats.org/officeDocument/2006/relationships/hyperlink" Target="https://en.wikipedia.org/wiki/Ferrocen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965884" y="1982450"/>
            <a:ext cx="7212231" cy="144655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n-US" sz="4400" b="1" dirty="0">
                <a:latin typeface="Arial" panose="020B0604020202020204" pitchFamily="34" charset="0"/>
                <a:ea typeface="Calibri" pitchFamily="34" charset="0"/>
                <a:cs typeface="Arial" panose="020B0604020202020204" pitchFamily="34" charset="0"/>
              </a:rPr>
              <a:t>Organometallic Chemistry</a:t>
            </a:r>
            <a:endParaRPr lang="en-US" sz="4400" dirty="0">
              <a:latin typeface="Arial" pitchFamily="34" charset="0"/>
              <a:cs typeface="Arial" pitchFamily="34" charset="0"/>
            </a:endParaRPr>
          </a:p>
          <a:p>
            <a:pPr algn="ctr" eaLnBrk="0" fontAlgn="base" hangingPunct="0">
              <a:spcBef>
                <a:spcPct val="0"/>
              </a:spcBef>
              <a:spcAft>
                <a:spcPct val="0"/>
              </a:spcAft>
            </a:pPr>
            <a:r>
              <a:rPr lang="en-US" sz="4400" b="1" dirty="0">
                <a:latin typeface="Arial" panose="020B0604020202020204" pitchFamily="34" charset="0"/>
                <a:ea typeface="Calibri" pitchFamily="34" charset="0"/>
                <a:cs typeface="Arial" panose="020B0604020202020204" pitchFamily="34" charset="0"/>
              </a:rPr>
              <a:t>(CHEM 42</a:t>
            </a:r>
            <a:r>
              <a:rPr lang="ar-SA" sz="4400" b="1" dirty="0">
                <a:latin typeface="Arial" panose="020B0604020202020204" pitchFamily="34" charset="0"/>
                <a:ea typeface="Calibri" pitchFamily="34" charset="0"/>
                <a:cs typeface="Arial" panose="020B0604020202020204" pitchFamily="34" charset="0"/>
              </a:rPr>
              <a:t>1</a:t>
            </a:r>
            <a:r>
              <a:rPr lang="en-US" sz="4400" b="1" dirty="0">
                <a:latin typeface="Arial" panose="020B0604020202020204" pitchFamily="34" charset="0"/>
                <a:ea typeface="Calibri" pitchFamily="34" charset="0"/>
                <a:cs typeface="Arial" panose="020B0604020202020204" pitchFamily="34" charset="0"/>
              </a:rPr>
              <a:t>)</a:t>
            </a:r>
          </a:p>
        </p:txBody>
      </p:sp>
      <p:sp>
        <p:nvSpPr>
          <p:cNvPr id="6" name="Slide Number Placeholder 5"/>
          <p:cNvSpPr>
            <a:spLocks noGrp="1"/>
          </p:cNvSpPr>
          <p:nvPr>
            <p:ph type="sldNum" sz="quarter" idx="12"/>
          </p:nvPr>
        </p:nvSpPr>
        <p:spPr/>
        <p:txBody>
          <a:bodyPr/>
          <a:lstStyle/>
          <a:p>
            <a:fld id="{666FA2C0-E57B-40C2-BBC2-CDA7EBE5BF80}" type="slidenum">
              <a:rPr lang="en-US" smtClean="0"/>
              <a:t>1</a:t>
            </a:fld>
            <a:endParaRPr lang="en-US"/>
          </a:p>
        </p:txBody>
      </p:sp>
    </p:spTree>
    <p:extLst>
      <p:ext uri="{BB962C8B-B14F-4D97-AF65-F5344CB8AC3E}">
        <p14:creationId xmlns:p14="http://schemas.microsoft.com/office/powerpoint/2010/main" val="2773555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14096692"/>
              </p:ext>
            </p:extLst>
          </p:nvPr>
        </p:nvGraphicFramePr>
        <p:xfrm>
          <a:off x="836980" y="3596640"/>
          <a:ext cx="7317639" cy="1539244"/>
        </p:xfrm>
        <a:graphic>
          <a:graphicData uri="http://schemas.openxmlformats.org/drawingml/2006/table">
            <a:tbl>
              <a:tblPr>
                <a:tableStyleId>{1E171933-4619-4E11-9A3F-F7608DF75F80}</a:tableStyleId>
              </a:tblPr>
              <a:tblGrid>
                <a:gridCol w="1277609">
                  <a:extLst>
                    <a:ext uri="{9D8B030D-6E8A-4147-A177-3AD203B41FA5}">
                      <a16:colId xmlns:a16="http://schemas.microsoft.com/office/drawing/2014/main" val="20000"/>
                    </a:ext>
                  </a:extLst>
                </a:gridCol>
                <a:gridCol w="2419006">
                  <a:extLst>
                    <a:ext uri="{9D8B030D-6E8A-4147-A177-3AD203B41FA5}">
                      <a16:colId xmlns:a16="http://schemas.microsoft.com/office/drawing/2014/main" val="20001"/>
                    </a:ext>
                  </a:extLst>
                </a:gridCol>
                <a:gridCol w="1691640">
                  <a:extLst>
                    <a:ext uri="{9D8B030D-6E8A-4147-A177-3AD203B41FA5}">
                      <a16:colId xmlns:a16="http://schemas.microsoft.com/office/drawing/2014/main" val="20002"/>
                    </a:ext>
                  </a:extLst>
                </a:gridCol>
                <a:gridCol w="1929384">
                  <a:extLst>
                    <a:ext uri="{9D8B030D-6E8A-4147-A177-3AD203B41FA5}">
                      <a16:colId xmlns:a16="http://schemas.microsoft.com/office/drawing/2014/main" val="20003"/>
                    </a:ext>
                  </a:extLst>
                </a:gridCol>
              </a:tblGrid>
              <a:tr h="384811">
                <a:tc>
                  <a:txBody>
                    <a:bodyPr/>
                    <a:lstStyle/>
                    <a:p>
                      <a:pPr marL="0" marR="0" algn="l">
                        <a:lnSpc>
                          <a:spcPct val="200000"/>
                        </a:lnSpc>
                        <a:spcBef>
                          <a:spcPts val="0"/>
                        </a:spcBef>
                        <a:spcAft>
                          <a:spcPts val="0"/>
                        </a:spcAft>
                      </a:pPr>
                      <a:r>
                        <a:rPr lang="en-US" sz="1400" dirty="0">
                          <a:solidFill>
                            <a:srgbClr val="FF0000"/>
                          </a:solidFill>
                          <a:latin typeface="Arial" panose="020B0604020202020204" pitchFamily="34" charset="0"/>
                          <a:cs typeface="Arial" panose="020B0604020202020204" pitchFamily="34" charset="0"/>
                        </a:rPr>
                        <a:t>Compound</a:t>
                      </a:r>
                      <a:endParaRPr lang="en-US" sz="1400" dirty="0">
                        <a:solidFill>
                          <a:srgbClr val="FF0000"/>
                        </a:solidFill>
                        <a:latin typeface="Arial" panose="020B0604020202020204" pitchFamily="34" charset="0"/>
                        <a:ea typeface="Calibri"/>
                        <a:cs typeface="Arial" panose="020B0604020202020204" pitchFamily="34" charset="0"/>
                      </a:endParaRPr>
                    </a:p>
                  </a:txBody>
                  <a:tcPr marL="9525" marR="9525" marT="9525" marB="9525" anchor="ctr"/>
                </a:tc>
                <a:tc>
                  <a:txBody>
                    <a:bodyPr/>
                    <a:lstStyle/>
                    <a:p>
                      <a:pPr marL="0" marR="0" algn="l">
                        <a:lnSpc>
                          <a:spcPct val="200000"/>
                        </a:lnSpc>
                        <a:spcBef>
                          <a:spcPts val="0"/>
                        </a:spcBef>
                        <a:spcAft>
                          <a:spcPts val="0"/>
                        </a:spcAft>
                      </a:pPr>
                      <a:r>
                        <a:rPr lang="en-US" sz="1400" dirty="0">
                          <a:solidFill>
                            <a:srgbClr val="FF0000"/>
                          </a:solidFill>
                          <a:latin typeface="Arial" panose="020B0604020202020204" pitchFamily="34" charset="0"/>
                          <a:cs typeface="Arial" panose="020B0604020202020204" pitchFamily="34" charset="0"/>
                        </a:rPr>
                        <a:t>RMM of monomeric unit</a:t>
                      </a:r>
                      <a:endParaRPr lang="en-US" sz="1400" dirty="0">
                        <a:solidFill>
                          <a:srgbClr val="FF0000"/>
                        </a:solidFill>
                        <a:latin typeface="Arial" panose="020B0604020202020204" pitchFamily="34" charset="0"/>
                        <a:ea typeface="Calibri"/>
                        <a:cs typeface="Arial" panose="020B0604020202020204" pitchFamily="34" charset="0"/>
                      </a:endParaRPr>
                    </a:p>
                  </a:txBody>
                  <a:tcPr marL="9525" marR="9525" marT="9525" marB="9525" anchor="ctr"/>
                </a:tc>
                <a:tc>
                  <a:txBody>
                    <a:bodyPr/>
                    <a:lstStyle/>
                    <a:p>
                      <a:pPr marL="0" marR="0" algn="l">
                        <a:lnSpc>
                          <a:spcPct val="200000"/>
                        </a:lnSpc>
                        <a:spcBef>
                          <a:spcPts val="0"/>
                        </a:spcBef>
                        <a:spcAft>
                          <a:spcPts val="0"/>
                        </a:spcAft>
                      </a:pPr>
                      <a:r>
                        <a:rPr lang="en-US" sz="1400">
                          <a:solidFill>
                            <a:srgbClr val="FF0000"/>
                          </a:solidFill>
                          <a:latin typeface="Arial" panose="020B0604020202020204" pitchFamily="34" charset="0"/>
                          <a:cs typeface="Arial" panose="020B0604020202020204" pitchFamily="34" charset="0"/>
                        </a:rPr>
                        <a:t>Structure</a:t>
                      </a:r>
                      <a:endParaRPr lang="en-US" sz="1400">
                        <a:solidFill>
                          <a:srgbClr val="FF0000"/>
                        </a:solidFill>
                        <a:latin typeface="Arial" panose="020B0604020202020204" pitchFamily="34" charset="0"/>
                        <a:ea typeface="Calibri"/>
                        <a:cs typeface="Arial" panose="020B0604020202020204" pitchFamily="34" charset="0"/>
                      </a:endParaRPr>
                    </a:p>
                  </a:txBody>
                  <a:tcPr marL="9525" marR="9525" marT="9525" marB="9525" anchor="ctr"/>
                </a:tc>
                <a:tc>
                  <a:txBody>
                    <a:bodyPr/>
                    <a:lstStyle/>
                    <a:p>
                      <a:pPr marL="0" marR="0" algn="l">
                        <a:lnSpc>
                          <a:spcPct val="200000"/>
                        </a:lnSpc>
                        <a:spcBef>
                          <a:spcPts val="0"/>
                        </a:spcBef>
                        <a:spcAft>
                          <a:spcPts val="0"/>
                        </a:spcAft>
                      </a:pPr>
                      <a:r>
                        <a:rPr lang="en-US" sz="1400" dirty="0">
                          <a:solidFill>
                            <a:srgbClr val="FF0000"/>
                          </a:solidFill>
                          <a:latin typeface="Arial" panose="020B0604020202020204" pitchFamily="34" charset="0"/>
                          <a:cs typeface="Arial" panose="020B0604020202020204" pitchFamily="34" charset="0"/>
                        </a:rPr>
                        <a:t>Volatility</a:t>
                      </a:r>
                      <a:endParaRPr lang="en-US" sz="1400" dirty="0">
                        <a:solidFill>
                          <a:srgbClr val="FF0000"/>
                        </a:solidFill>
                        <a:latin typeface="Arial" panose="020B0604020202020204" pitchFamily="34" charset="0"/>
                        <a:ea typeface="Calibri"/>
                        <a:cs typeface="Arial" panose="020B0604020202020204" pitchFamily="34" charset="0"/>
                      </a:endParaRPr>
                    </a:p>
                  </a:txBody>
                  <a:tcPr marL="9525" marR="9525" marT="9525" marB="9525" anchor="ctr"/>
                </a:tc>
                <a:extLst>
                  <a:ext uri="{0D108BD9-81ED-4DB2-BD59-A6C34878D82A}">
                    <a16:rowId xmlns:a16="http://schemas.microsoft.com/office/drawing/2014/main" val="10000"/>
                  </a:ext>
                </a:extLst>
              </a:tr>
              <a:tr h="384811">
                <a:tc>
                  <a:txBody>
                    <a:bodyPr/>
                    <a:lstStyle/>
                    <a:p>
                      <a:pPr marL="0" marR="0" algn="l">
                        <a:lnSpc>
                          <a:spcPct val="200000"/>
                        </a:lnSpc>
                        <a:spcBef>
                          <a:spcPts val="0"/>
                        </a:spcBef>
                        <a:spcAft>
                          <a:spcPts val="0"/>
                        </a:spcAft>
                      </a:pPr>
                      <a:r>
                        <a:rPr lang="en-US" sz="1400" u="sng" dirty="0" err="1">
                          <a:solidFill>
                            <a:schemeClr val="tx1"/>
                          </a:solidFill>
                          <a:latin typeface="Arial" panose="020B0604020202020204" pitchFamily="34" charset="0"/>
                          <a:cs typeface="Arial" panose="020B0604020202020204" pitchFamily="34" charset="0"/>
                          <a:hlinkClick r:id="rId2"/>
                        </a:rPr>
                        <a:t>LiMe</a:t>
                      </a:r>
                      <a:endParaRPr lang="en-US" sz="1400" dirty="0">
                        <a:solidFill>
                          <a:schemeClr val="tx1"/>
                        </a:solidFill>
                        <a:latin typeface="Arial" panose="020B0604020202020204" pitchFamily="34" charset="0"/>
                        <a:ea typeface="Calibri"/>
                        <a:cs typeface="Arial" panose="020B0604020202020204" pitchFamily="34" charset="0"/>
                      </a:endParaRPr>
                    </a:p>
                  </a:txBody>
                  <a:tcPr marL="9525" marR="9525" marT="9525" marB="9525" anchor="ctr"/>
                </a:tc>
                <a:tc>
                  <a:txBody>
                    <a:bodyPr/>
                    <a:lstStyle/>
                    <a:p>
                      <a:pPr marL="0" marR="0" algn="l">
                        <a:lnSpc>
                          <a:spcPct val="200000"/>
                        </a:lnSpc>
                        <a:spcBef>
                          <a:spcPts val="0"/>
                        </a:spcBef>
                        <a:spcAft>
                          <a:spcPts val="0"/>
                        </a:spcAft>
                      </a:pPr>
                      <a:r>
                        <a:rPr lang="en-US" sz="1400" dirty="0">
                          <a:solidFill>
                            <a:schemeClr val="tx1"/>
                          </a:solidFill>
                          <a:latin typeface="Arial" panose="020B0604020202020204" pitchFamily="34" charset="0"/>
                          <a:cs typeface="Arial" panose="020B0604020202020204" pitchFamily="34" charset="0"/>
                        </a:rPr>
                        <a:t>21.96</a:t>
                      </a:r>
                      <a:endParaRPr lang="en-US" sz="1400" dirty="0">
                        <a:solidFill>
                          <a:schemeClr val="tx1"/>
                        </a:solidFill>
                        <a:latin typeface="Arial" panose="020B0604020202020204" pitchFamily="34" charset="0"/>
                        <a:ea typeface="Calibri"/>
                        <a:cs typeface="Arial" panose="020B0604020202020204" pitchFamily="34" charset="0"/>
                      </a:endParaRPr>
                    </a:p>
                  </a:txBody>
                  <a:tcPr marL="9525" marR="9525" marT="9525" marB="9525" anchor="ctr"/>
                </a:tc>
                <a:tc>
                  <a:txBody>
                    <a:bodyPr/>
                    <a:lstStyle/>
                    <a:p>
                      <a:pPr marL="0" marR="0" algn="l">
                        <a:lnSpc>
                          <a:spcPct val="200000"/>
                        </a:lnSpc>
                        <a:spcBef>
                          <a:spcPts val="0"/>
                        </a:spcBef>
                        <a:spcAft>
                          <a:spcPts val="0"/>
                        </a:spcAft>
                      </a:pPr>
                      <a:r>
                        <a:rPr lang="en-US" sz="1400" dirty="0">
                          <a:solidFill>
                            <a:schemeClr val="tx1"/>
                          </a:solidFill>
                          <a:latin typeface="Arial" panose="020B0604020202020204" pitchFamily="34" charset="0"/>
                          <a:cs typeface="Arial" panose="020B0604020202020204" pitchFamily="34" charset="0"/>
                        </a:rPr>
                        <a:t>3D-polymer</a:t>
                      </a:r>
                      <a:endParaRPr lang="en-US" sz="1400" dirty="0">
                        <a:solidFill>
                          <a:schemeClr val="tx1"/>
                        </a:solidFill>
                        <a:latin typeface="Arial" panose="020B0604020202020204" pitchFamily="34" charset="0"/>
                        <a:ea typeface="Calibri"/>
                        <a:cs typeface="Arial" panose="020B0604020202020204" pitchFamily="34" charset="0"/>
                      </a:endParaRPr>
                    </a:p>
                  </a:txBody>
                  <a:tcPr marL="9525" marR="9525" marT="9525" marB="9525" anchor="ctr"/>
                </a:tc>
                <a:tc>
                  <a:txBody>
                    <a:bodyPr/>
                    <a:lstStyle/>
                    <a:p>
                      <a:pPr marL="0" marR="0" algn="l">
                        <a:lnSpc>
                          <a:spcPct val="200000"/>
                        </a:lnSpc>
                        <a:spcBef>
                          <a:spcPts val="0"/>
                        </a:spcBef>
                        <a:spcAft>
                          <a:spcPts val="0"/>
                        </a:spcAft>
                      </a:pPr>
                      <a:r>
                        <a:rPr lang="en-US" sz="1400" dirty="0">
                          <a:solidFill>
                            <a:schemeClr val="tx1"/>
                          </a:solidFill>
                          <a:latin typeface="Arial" panose="020B0604020202020204" pitchFamily="34" charset="0"/>
                          <a:cs typeface="Arial" panose="020B0604020202020204" pitchFamily="34" charset="0"/>
                        </a:rPr>
                        <a:t>infusible</a:t>
                      </a:r>
                      <a:endParaRPr lang="en-US" sz="1400" dirty="0">
                        <a:solidFill>
                          <a:schemeClr val="tx1"/>
                        </a:solidFill>
                        <a:latin typeface="Arial" panose="020B0604020202020204" pitchFamily="34" charset="0"/>
                        <a:ea typeface="Calibri"/>
                        <a:cs typeface="Arial" panose="020B0604020202020204" pitchFamily="34" charset="0"/>
                      </a:endParaRPr>
                    </a:p>
                  </a:txBody>
                  <a:tcPr marL="9525" marR="9525" marT="9525" marB="9525" anchor="ctr"/>
                </a:tc>
                <a:extLst>
                  <a:ext uri="{0D108BD9-81ED-4DB2-BD59-A6C34878D82A}">
                    <a16:rowId xmlns:a16="http://schemas.microsoft.com/office/drawing/2014/main" val="10001"/>
                  </a:ext>
                </a:extLst>
              </a:tr>
              <a:tr h="384811">
                <a:tc>
                  <a:txBody>
                    <a:bodyPr/>
                    <a:lstStyle/>
                    <a:p>
                      <a:pPr marL="0" marR="0" algn="l">
                        <a:lnSpc>
                          <a:spcPct val="200000"/>
                        </a:lnSpc>
                        <a:spcBef>
                          <a:spcPts val="0"/>
                        </a:spcBef>
                        <a:spcAft>
                          <a:spcPts val="0"/>
                        </a:spcAft>
                      </a:pPr>
                      <a:r>
                        <a:rPr lang="en-US" sz="1400" u="sng" dirty="0">
                          <a:solidFill>
                            <a:schemeClr val="tx1"/>
                          </a:solidFill>
                          <a:latin typeface="Arial" panose="020B0604020202020204" pitchFamily="34" charset="0"/>
                          <a:cs typeface="Arial" panose="020B0604020202020204" pitchFamily="34" charset="0"/>
                          <a:hlinkClick r:id="rId3"/>
                        </a:rPr>
                        <a:t>BeMe</a:t>
                      </a:r>
                      <a:r>
                        <a:rPr lang="en-US" sz="1400" u="sng" baseline="-25000" dirty="0">
                          <a:solidFill>
                            <a:schemeClr val="tx1"/>
                          </a:solidFill>
                          <a:latin typeface="Arial" panose="020B0604020202020204" pitchFamily="34" charset="0"/>
                          <a:cs typeface="Arial" panose="020B0604020202020204" pitchFamily="34" charset="0"/>
                          <a:hlinkClick r:id="rId3"/>
                        </a:rPr>
                        <a:t>2</a:t>
                      </a:r>
                      <a:endParaRPr lang="en-US" sz="1400" dirty="0">
                        <a:solidFill>
                          <a:schemeClr val="tx1"/>
                        </a:solidFill>
                        <a:latin typeface="Arial" panose="020B0604020202020204" pitchFamily="34" charset="0"/>
                        <a:ea typeface="Calibri"/>
                        <a:cs typeface="Arial" panose="020B0604020202020204" pitchFamily="34" charset="0"/>
                      </a:endParaRPr>
                    </a:p>
                  </a:txBody>
                  <a:tcPr marL="9525" marR="9525" marT="9525" marB="9525" anchor="ctr"/>
                </a:tc>
                <a:tc>
                  <a:txBody>
                    <a:bodyPr/>
                    <a:lstStyle/>
                    <a:p>
                      <a:pPr marL="0" marR="0" algn="l">
                        <a:lnSpc>
                          <a:spcPct val="200000"/>
                        </a:lnSpc>
                        <a:spcBef>
                          <a:spcPts val="0"/>
                        </a:spcBef>
                        <a:spcAft>
                          <a:spcPts val="0"/>
                        </a:spcAft>
                      </a:pPr>
                      <a:r>
                        <a:rPr lang="en-US" sz="1400" dirty="0">
                          <a:solidFill>
                            <a:schemeClr val="tx1"/>
                          </a:solidFill>
                          <a:latin typeface="Arial" panose="020B0604020202020204" pitchFamily="34" charset="0"/>
                          <a:cs typeface="Arial" panose="020B0604020202020204" pitchFamily="34" charset="0"/>
                        </a:rPr>
                        <a:t>39.08</a:t>
                      </a:r>
                      <a:endParaRPr lang="en-US" sz="1400" dirty="0">
                        <a:solidFill>
                          <a:schemeClr val="tx1"/>
                        </a:solidFill>
                        <a:latin typeface="Arial" panose="020B0604020202020204" pitchFamily="34" charset="0"/>
                        <a:ea typeface="Calibri"/>
                        <a:cs typeface="Arial" panose="020B0604020202020204" pitchFamily="34" charset="0"/>
                      </a:endParaRPr>
                    </a:p>
                  </a:txBody>
                  <a:tcPr marL="9525" marR="9525" marT="9525" marB="9525" anchor="ctr"/>
                </a:tc>
                <a:tc>
                  <a:txBody>
                    <a:bodyPr/>
                    <a:lstStyle/>
                    <a:p>
                      <a:pPr marL="0" marR="0" algn="l">
                        <a:lnSpc>
                          <a:spcPct val="200000"/>
                        </a:lnSpc>
                        <a:spcBef>
                          <a:spcPts val="0"/>
                        </a:spcBef>
                        <a:spcAft>
                          <a:spcPts val="0"/>
                        </a:spcAft>
                      </a:pPr>
                      <a:r>
                        <a:rPr lang="en-US" sz="1400" dirty="0">
                          <a:solidFill>
                            <a:schemeClr val="tx1"/>
                          </a:solidFill>
                          <a:latin typeface="Arial" panose="020B0604020202020204" pitchFamily="34" charset="0"/>
                          <a:cs typeface="Arial" panose="020B0604020202020204" pitchFamily="34" charset="0"/>
                        </a:rPr>
                        <a:t>Linear chain</a:t>
                      </a:r>
                      <a:endParaRPr lang="en-US" sz="1400" dirty="0">
                        <a:solidFill>
                          <a:schemeClr val="tx1"/>
                        </a:solidFill>
                        <a:latin typeface="Arial" panose="020B0604020202020204" pitchFamily="34" charset="0"/>
                        <a:ea typeface="Calibri"/>
                        <a:cs typeface="Arial" panose="020B0604020202020204" pitchFamily="34" charset="0"/>
                      </a:endParaRPr>
                    </a:p>
                  </a:txBody>
                  <a:tcPr marL="9525" marR="9525" marT="9525" marB="9525" anchor="ctr"/>
                </a:tc>
                <a:tc>
                  <a:txBody>
                    <a:bodyPr/>
                    <a:lstStyle/>
                    <a:p>
                      <a:pPr marL="0" marR="0" algn="l">
                        <a:lnSpc>
                          <a:spcPct val="200000"/>
                        </a:lnSpc>
                        <a:spcBef>
                          <a:spcPts val="0"/>
                        </a:spcBef>
                        <a:spcAft>
                          <a:spcPts val="0"/>
                        </a:spcAft>
                      </a:pPr>
                      <a:r>
                        <a:rPr lang="en-US" sz="1400" dirty="0">
                          <a:solidFill>
                            <a:schemeClr val="tx1"/>
                          </a:solidFill>
                          <a:latin typeface="Arial" panose="020B0604020202020204" pitchFamily="34" charset="0"/>
                          <a:cs typeface="Arial" panose="020B0604020202020204" pitchFamily="34" charset="0"/>
                        </a:rPr>
                        <a:t>sublimes at 473 K</a:t>
                      </a:r>
                      <a:endParaRPr lang="en-US" sz="1400" dirty="0">
                        <a:solidFill>
                          <a:schemeClr val="tx1"/>
                        </a:solidFill>
                        <a:latin typeface="Arial" panose="020B0604020202020204" pitchFamily="34" charset="0"/>
                        <a:ea typeface="Calibri"/>
                        <a:cs typeface="Arial" panose="020B0604020202020204" pitchFamily="34" charset="0"/>
                      </a:endParaRPr>
                    </a:p>
                  </a:txBody>
                  <a:tcPr marL="9525" marR="9525" marT="9525" marB="9525" anchor="ctr"/>
                </a:tc>
                <a:extLst>
                  <a:ext uri="{0D108BD9-81ED-4DB2-BD59-A6C34878D82A}">
                    <a16:rowId xmlns:a16="http://schemas.microsoft.com/office/drawing/2014/main" val="10002"/>
                  </a:ext>
                </a:extLst>
              </a:tr>
              <a:tr h="384811">
                <a:tc>
                  <a:txBody>
                    <a:bodyPr/>
                    <a:lstStyle/>
                    <a:p>
                      <a:pPr marL="0" marR="0" algn="l">
                        <a:lnSpc>
                          <a:spcPct val="200000"/>
                        </a:lnSpc>
                        <a:spcBef>
                          <a:spcPts val="0"/>
                        </a:spcBef>
                        <a:spcAft>
                          <a:spcPts val="0"/>
                        </a:spcAft>
                      </a:pPr>
                      <a:r>
                        <a:rPr lang="en-US" sz="1400" u="sng" dirty="0">
                          <a:solidFill>
                            <a:schemeClr val="tx1"/>
                          </a:solidFill>
                          <a:latin typeface="Arial" panose="020B0604020202020204" pitchFamily="34" charset="0"/>
                          <a:cs typeface="Arial" panose="020B0604020202020204" pitchFamily="34" charset="0"/>
                          <a:hlinkClick r:id="rId4"/>
                        </a:rPr>
                        <a:t>AlMe</a:t>
                      </a:r>
                      <a:r>
                        <a:rPr lang="en-US" sz="1400" u="sng" baseline="-25000" dirty="0">
                          <a:solidFill>
                            <a:schemeClr val="tx1"/>
                          </a:solidFill>
                          <a:latin typeface="Arial" panose="020B0604020202020204" pitchFamily="34" charset="0"/>
                          <a:cs typeface="Arial" panose="020B0604020202020204" pitchFamily="34" charset="0"/>
                          <a:hlinkClick r:id="rId4"/>
                        </a:rPr>
                        <a:t>3</a:t>
                      </a:r>
                      <a:endParaRPr lang="en-US" sz="1400" dirty="0">
                        <a:solidFill>
                          <a:schemeClr val="tx1"/>
                        </a:solidFill>
                        <a:latin typeface="Arial" panose="020B0604020202020204" pitchFamily="34" charset="0"/>
                        <a:ea typeface="Calibri"/>
                        <a:cs typeface="Arial" panose="020B0604020202020204" pitchFamily="34" charset="0"/>
                      </a:endParaRPr>
                    </a:p>
                  </a:txBody>
                  <a:tcPr marL="9525" marR="9525" marT="9525" marB="9525" anchor="ctr"/>
                </a:tc>
                <a:tc>
                  <a:txBody>
                    <a:bodyPr/>
                    <a:lstStyle/>
                    <a:p>
                      <a:pPr marL="0" marR="0" algn="l">
                        <a:lnSpc>
                          <a:spcPct val="200000"/>
                        </a:lnSpc>
                        <a:spcBef>
                          <a:spcPts val="0"/>
                        </a:spcBef>
                        <a:spcAft>
                          <a:spcPts val="0"/>
                        </a:spcAft>
                      </a:pPr>
                      <a:r>
                        <a:rPr lang="en-US" sz="1400" dirty="0">
                          <a:solidFill>
                            <a:schemeClr val="tx1"/>
                          </a:solidFill>
                          <a:latin typeface="Arial" panose="020B0604020202020204" pitchFamily="34" charset="0"/>
                          <a:cs typeface="Arial" panose="020B0604020202020204" pitchFamily="34" charset="0"/>
                        </a:rPr>
                        <a:t>72.08</a:t>
                      </a:r>
                      <a:endParaRPr lang="en-US" sz="1400" dirty="0">
                        <a:solidFill>
                          <a:schemeClr val="tx1"/>
                        </a:solidFill>
                        <a:latin typeface="Arial" panose="020B0604020202020204" pitchFamily="34" charset="0"/>
                        <a:ea typeface="Calibri"/>
                        <a:cs typeface="Arial" panose="020B0604020202020204" pitchFamily="34" charset="0"/>
                      </a:endParaRPr>
                    </a:p>
                  </a:txBody>
                  <a:tcPr marL="9525" marR="9525" marT="9525" marB="9525" anchor="ctr"/>
                </a:tc>
                <a:tc>
                  <a:txBody>
                    <a:bodyPr/>
                    <a:lstStyle/>
                    <a:p>
                      <a:pPr marL="0" marR="0" algn="l">
                        <a:lnSpc>
                          <a:spcPct val="200000"/>
                        </a:lnSpc>
                        <a:spcBef>
                          <a:spcPts val="0"/>
                        </a:spcBef>
                        <a:spcAft>
                          <a:spcPts val="0"/>
                        </a:spcAft>
                      </a:pPr>
                      <a:r>
                        <a:rPr lang="en-US" sz="1400" dirty="0">
                          <a:solidFill>
                            <a:schemeClr val="tx1"/>
                          </a:solidFill>
                          <a:latin typeface="Arial" panose="020B0604020202020204" pitchFamily="34" charset="0"/>
                          <a:cs typeface="Arial" panose="020B0604020202020204" pitchFamily="34" charset="0"/>
                        </a:rPr>
                        <a:t>Dimer</a:t>
                      </a:r>
                      <a:endParaRPr lang="en-US" sz="1400" dirty="0">
                        <a:solidFill>
                          <a:schemeClr val="tx1"/>
                        </a:solidFill>
                        <a:latin typeface="Arial" panose="020B0604020202020204" pitchFamily="34" charset="0"/>
                        <a:ea typeface="Calibri"/>
                        <a:cs typeface="Arial" panose="020B0604020202020204" pitchFamily="34" charset="0"/>
                      </a:endParaRPr>
                    </a:p>
                  </a:txBody>
                  <a:tcPr marL="9525" marR="9525" marT="9525" marB="9525" anchor="ctr"/>
                </a:tc>
                <a:tc>
                  <a:txBody>
                    <a:bodyPr/>
                    <a:lstStyle/>
                    <a:p>
                      <a:pPr marL="0" marR="0" algn="l">
                        <a:lnSpc>
                          <a:spcPct val="200000"/>
                        </a:lnSpc>
                        <a:spcBef>
                          <a:spcPts val="0"/>
                        </a:spcBef>
                        <a:spcAft>
                          <a:spcPts val="0"/>
                        </a:spcAft>
                      </a:pPr>
                      <a:r>
                        <a:rPr lang="en-US" sz="1400" dirty="0">
                          <a:solidFill>
                            <a:schemeClr val="tx1"/>
                          </a:solidFill>
                          <a:latin typeface="Arial" panose="020B0604020202020204" pitchFamily="34" charset="0"/>
                          <a:cs typeface="Arial" panose="020B0604020202020204" pitchFamily="34" charset="0"/>
                        </a:rPr>
                        <a:t>Melts at 288 K</a:t>
                      </a:r>
                      <a:endParaRPr lang="en-US" sz="1400" dirty="0">
                        <a:solidFill>
                          <a:schemeClr val="tx1"/>
                        </a:solidFill>
                        <a:latin typeface="Arial" panose="020B0604020202020204" pitchFamily="34" charset="0"/>
                        <a:ea typeface="Calibri"/>
                        <a:cs typeface="Arial" panose="020B0604020202020204" pitchFamily="34" charset="0"/>
                      </a:endParaRPr>
                    </a:p>
                  </a:txBody>
                  <a:tcPr marL="9525" marR="9525" marT="9525" marB="9525" anchor="ctr"/>
                </a:tc>
                <a:extLst>
                  <a:ext uri="{0D108BD9-81ED-4DB2-BD59-A6C34878D82A}">
                    <a16:rowId xmlns:a16="http://schemas.microsoft.com/office/drawing/2014/main" val="10003"/>
                  </a:ext>
                </a:extLst>
              </a:tr>
            </a:tbl>
          </a:graphicData>
        </a:graphic>
      </p:graphicFrame>
      <p:sp>
        <p:nvSpPr>
          <p:cNvPr id="8194" name="Rectangle 2"/>
          <p:cNvSpPr>
            <a:spLocks noChangeArrowheads="1"/>
          </p:cNvSpPr>
          <p:nvPr/>
        </p:nvSpPr>
        <p:spPr bwMode="auto">
          <a:xfrm>
            <a:off x="228600" y="515934"/>
            <a:ext cx="8534400"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000" b="1" dirty="0">
                <a:solidFill>
                  <a:srgbClr val="FF0000"/>
                </a:solidFill>
                <a:latin typeface="Arial" panose="020B0604020202020204" pitchFamily="34" charset="0"/>
                <a:ea typeface="Times New Roman" pitchFamily="18" charset="0"/>
                <a:cs typeface="Arial" panose="020B0604020202020204" pitchFamily="34" charset="0"/>
              </a:rPr>
              <a:t>Electron deficient</a:t>
            </a:r>
            <a:endParaRPr lang="en-US" dirty="0">
              <a:solidFill>
                <a:srgbClr val="FF0000"/>
              </a:solidFill>
              <a:latin typeface="Arial" pitchFamily="34" charset="0"/>
              <a:cs typeface="Arial" pitchFamily="34" charset="0"/>
            </a:endParaRPr>
          </a:p>
          <a:p>
            <a:pPr algn="just" eaLnBrk="0" fontAlgn="base" hangingPunct="0">
              <a:spcBef>
                <a:spcPct val="0"/>
              </a:spcBef>
              <a:spcAft>
                <a:spcPct val="0"/>
              </a:spcAft>
            </a:pPr>
            <a:r>
              <a:rPr lang="en-US" dirty="0">
                <a:latin typeface="Arial" panose="020B0604020202020204" pitchFamily="34" charset="0"/>
                <a:ea typeface="Times New Roman" pitchFamily="18" charset="0"/>
                <a:cs typeface="Arial" panose="020B0604020202020204" pitchFamily="34" charset="0"/>
              </a:rPr>
              <a:t>Electron deficient </a:t>
            </a:r>
            <a:r>
              <a:rPr lang="en-US" dirty="0" err="1">
                <a:latin typeface="Arial" panose="020B0604020202020204" pitchFamily="34" charset="0"/>
                <a:ea typeface="Times New Roman" pitchFamily="18" charset="0"/>
                <a:cs typeface="Arial" panose="020B0604020202020204" pitchFamily="34" charset="0"/>
              </a:rPr>
              <a:t>organometallic</a:t>
            </a:r>
            <a:r>
              <a:rPr lang="en-US" dirty="0">
                <a:latin typeface="Arial" panose="020B0604020202020204" pitchFamily="34" charset="0"/>
                <a:ea typeface="Times New Roman" pitchFamily="18" charset="0"/>
                <a:cs typeface="Arial" panose="020B0604020202020204" pitchFamily="34" charset="0"/>
              </a:rPr>
              <a:t> compounds are generally associated with elements that have less than </a:t>
            </a:r>
            <a:r>
              <a:rPr lang="en-US" b="1" dirty="0">
                <a:latin typeface="Arial" panose="020B0604020202020204" pitchFamily="34" charset="0"/>
                <a:ea typeface="Times New Roman" pitchFamily="18" charset="0"/>
                <a:cs typeface="Arial" panose="020B0604020202020204" pitchFamily="34" charset="0"/>
              </a:rPr>
              <a:t>half-filled valence </a:t>
            </a:r>
            <a:r>
              <a:rPr lang="en-US" dirty="0">
                <a:latin typeface="Arial" panose="020B0604020202020204" pitchFamily="34" charset="0"/>
                <a:ea typeface="Times New Roman" pitchFamily="18" charset="0"/>
                <a:cs typeface="Arial" panose="020B0604020202020204" pitchFamily="34" charset="0"/>
              </a:rPr>
              <a:t>shells and are designated as such because of an insufficient number of valence electrons to allow all the atoms to be linked by traditional two-electron two-centre bonds. </a:t>
            </a:r>
          </a:p>
          <a:p>
            <a:pPr algn="just" eaLnBrk="0" fontAlgn="base" hangingPunct="0">
              <a:spcBef>
                <a:spcPct val="0"/>
              </a:spcBef>
              <a:spcAft>
                <a:spcPct val="0"/>
              </a:spcAft>
            </a:pPr>
            <a:endParaRPr lang="en-US" dirty="0">
              <a:latin typeface="Arial" panose="020B0604020202020204" pitchFamily="34" charset="0"/>
              <a:ea typeface="Times New Roman" pitchFamily="18" charset="0"/>
              <a:cs typeface="Arial" panose="020B0604020202020204" pitchFamily="34" charset="0"/>
            </a:endParaRPr>
          </a:p>
          <a:p>
            <a:pPr algn="just" eaLnBrk="0" fontAlgn="base" hangingPunct="0">
              <a:spcBef>
                <a:spcPct val="0"/>
              </a:spcBef>
              <a:spcAft>
                <a:spcPct val="0"/>
              </a:spcAft>
            </a:pPr>
            <a:r>
              <a:rPr lang="en-US" dirty="0">
                <a:latin typeface="Arial" panose="020B0604020202020204" pitchFamily="34" charset="0"/>
                <a:ea typeface="Times New Roman" pitchFamily="18" charset="0"/>
                <a:cs typeface="Arial" panose="020B0604020202020204" pitchFamily="34" charset="0"/>
              </a:rPr>
              <a:t>The compounds often have </a:t>
            </a:r>
            <a:r>
              <a:rPr lang="en-US" b="1" dirty="0">
                <a:latin typeface="Arial" panose="020B0604020202020204" pitchFamily="34" charset="0"/>
                <a:ea typeface="Times New Roman" pitchFamily="18" charset="0"/>
                <a:cs typeface="Arial" panose="020B0604020202020204" pitchFamily="34" charset="0"/>
              </a:rPr>
              <a:t>bridged or polymeric structures</a:t>
            </a:r>
            <a:r>
              <a:rPr lang="en-US" dirty="0">
                <a:latin typeface="Arial" panose="020B0604020202020204" pitchFamily="34" charset="0"/>
                <a:ea typeface="Times New Roman" pitchFamily="18" charset="0"/>
                <a:cs typeface="Arial" panose="020B0604020202020204" pitchFamily="34" charset="0"/>
              </a:rPr>
              <a:t>. The methyl derivatives of </a:t>
            </a:r>
            <a:r>
              <a:rPr lang="en-US" dirty="0">
                <a:solidFill>
                  <a:srgbClr val="FF0000"/>
                </a:solidFill>
                <a:latin typeface="Arial" panose="020B0604020202020204" pitchFamily="34" charset="0"/>
                <a:ea typeface="Times New Roman" pitchFamily="18" charset="0"/>
                <a:cs typeface="Arial" panose="020B0604020202020204" pitchFamily="34" charset="0"/>
              </a:rPr>
              <a:t>Li, Be and Al </a:t>
            </a:r>
            <a:r>
              <a:rPr lang="en-US" dirty="0">
                <a:latin typeface="Arial" panose="020B0604020202020204" pitchFamily="34" charset="0"/>
                <a:ea typeface="Times New Roman" pitchFamily="18" charset="0"/>
                <a:cs typeface="Arial" panose="020B0604020202020204" pitchFamily="34" charset="0"/>
              </a:rPr>
              <a:t>are found to be 3-D polymers, linear chains and dimeric respectively and despite the increase in </a:t>
            </a:r>
            <a:r>
              <a:rPr lang="en-US" b="1" dirty="0">
                <a:latin typeface="Arial" panose="020B0604020202020204" pitchFamily="34" charset="0"/>
                <a:ea typeface="Times New Roman" pitchFamily="18" charset="0"/>
                <a:cs typeface="Arial" panose="020B0604020202020204" pitchFamily="34" charset="0"/>
              </a:rPr>
              <a:t>RMM</a:t>
            </a:r>
            <a:r>
              <a:rPr lang="en-US" dirty="0">
                <a:latin typeface="Arial" panose="020B0604020202020204" pitchFamily="34" charset="0"/>
                <a:ea typeface="Times New Roman" pitchFamily="18" charset="0"/>
                <a:cs typeface="Arial" panose="020B0604020202020204" pitchFamily="34" charset="0"/>
              </a:rPr>
              <a:t> of the monomeric unit there is actually an increase in volatility.</a:t>
            </a:r>
            <a:endParaRPr lang="en-US" dirty="0">
              <a:latin typeface="Arial" pitchFamily="34" charset="0"/>
              <a:cs typeface="Arial" pitchFamily="34" charset="0"/>
            </a:endParaRPr>
          </a:p>
        </p:txBody>
      </p:sp>
      <p:pic>
        <p:nvPicPr>
          <p:cNvPr id="4" name="Picture 3"/>
          <p:cNvPicPr>
            <a:picLocks noChangeAspect="1"/>
          </p:cNvPicPr>
          <p:nvPr/>
        </p:nvPicPr>
        <p:blipFill>
          <a:blip r:embed="rId5"/>
          <a:stretch>
            <a:fillRect/>
          </a:stretch>
        </p:blipFill>
        <p:spPr>
          <a:xfrm>
            <a:off x="3922776" y="5551862"/>
            <a:ext cx="1460563" cy="1169614"/>
          </a:xfrm>
          <a:prstGeom prst="rect">
            <a:avLst/>
          </a:prstGeom>
        </p:spPr>
      </p:pic>
      <p:sp>
        <p:nvSpPr>
          <p:cNvPr id="6" name="Slide Number Placeholder 5"/>
          <p:cNvSpPr>
            <a:spLocks noGrp="1"/>
          </p:cNvSpPr>
          <p:nvPr>
            <p:ph type="sldNum" sz="quarter" idx="12"/>
          </p:nvPr>
        </p:nvSpPr>
        <p:spPr/>
        <p:txBody>
          <a:bodyPr/>
          <a:lstStyle/>
          <a:p>
            <a:fld id="{666FA2C0-E57B-40C2-BBC2-CDA7EBE5BF80}" type="slidenum">
              <a:rPr lang="en-US" smtClean="0"/>
              <a:t>10</a:t>
            </a:fld>
            <a:endParaRPr lang="en-US"/>
          </a:p>
        </p:txBody>
      </p:sp>
    </p:spTree>
    <p:extLst>
      <p:ext uri="{BB962C8B-B14F-4D97-AF65-F5344CB8AC3E}">
        <p14:creationId xmlns:p14="http://schemas.microsoft.com/office/powerpoint/2010/main" val="587094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C1C4CA-9B62-A940-BF48-6FCA7DEEE052}"/>
              </a:ext>
            </a:extLst>
          </p:cNvPr>
          <p:cNvSpPr>
            <a:spLocks noGrp="1"/>
          </p:cNvSpPr>
          <p:nvPr>
            <p:ph type="sldNum" sz="quarter" idx="12"/>
          </p:nvPr>
        </p:nvSpPr>
        <p:spPr/>
        <p:txBody>
          <a:bodyPr/>
          <a:lstStyle/>
          <a:p>
            <a:fld id="{666FA2C0-E57B-40C2-BBC2-CDA7EBE5BF80}" type="slidenum">
              <a:rPr lang="en-US" smtClean="0"/>
              <a:t>11</a:t>
            </a:fld>
            <a:endParaRPr lang="en-US"/>
          </a:p>
        </p:txBody>
      </p:sp>
      <p:sp>
        <p:nvSpPr>
          <p:cNvPr id="6" name="TextBox 5">
            <a:extLst>
              <a:ext uri="{FF2B5EF4-FFF2-40B4-BE49-F238E27FC236}">
                <a16:creationId xmlns:a16="http://schemas.microsoft.com/office/drawing/2014/main" id="{C4D1A300-8173-9B4F-88CA-75BD67940DA3}"/>
              </a:ext>
            </a:extLst>
          </p:cNvPr>
          <p:cNvSpPr txBox="1"/>
          <p:nvPr/>
        </p:nvSpPr>
        <p:spPr>
          <a:xfrm>
            <a:off x="396240" y="552950"/>
            <a:ext cx="4572000" cy="400110"/>
          </a:xfrm>
          <a:prstGeom prst="rect">
            <a:avLst/>
          </a:prstGeom>
          <a:noFill/>
        </p:spPr>
        <p:txBody>
          <a:bodyPr wrap="square">
            <a:spAutoFit/>
          </a:bodyPr>
          <a:lstStyle/>
          <a:p>
            <a:r>
              <a:rPr lang="el-GR" sz="2000" b="1" i="1" dirty="0">
                <a:solidFill>
                  <a:srgbClr val="FF0000"/>
                </a:solidFill>
                <a:effectLst/>
                <a:latin typeface="Arial" panose="020B0604020202020204" pitchFamily="34" charset="0"/>
                <a:cs typeface="Arial" panose="020B0604020202020204" pitchFamily="34" charset="0"/>
              </a:rPr>
              <a:t>π</a:t>
            </a:r>
            <a:r>
              <a:rPr lang="el-GR" sz="2000" b="1" dirty="0">
                <a:solidFill>
                  <a:srgbClr val="FF0000"/>
                </a:solidFill>
                <a:effectLst/>
                <a:latin typeface="Arial" panose="020B0604020202020204" pitchFamily="34" charset="0"/>
                <a:cs typeface="Arial" panose="020B0604020202020204" pitchFamily="34" charset="0"/>
              </a:rPr>
              <a:t>-</a:t>
            </a:r>
            <a:r>
              <a:rPr lang="en-GB" sz="2000" b="1" dirty="0">
                <a:solidFill>
                  <a:srgbClr val="FF0000"/>
                </a:solidFill>
                <a:effectLst/>
                <a:latin typeface="Arial" panose="020B0604020202020204" pitchFamily="34" charset="0"/>
                <a:cs typeface="Arial" panose="020B0604020202020204" pitchFamily="34" charset="0"/>
              </a:rPr>
              <a:t>Bonding</a:t>
            </a:r>
          </a:p>
        </p:txBody>
      </p:sp>
      <p:sp>
        <p:nvSpPr>
          <p:cNvPr id="8" name="TextBox 7">
            <a:extLst>
              <a:ext uri="{FF2B5EF4-FFF2-40B4-BE49-F238E27FC236}">
                <a16:creationId xmlns:a16="http://schemas.microsoft.com/office/drawing/2014/main" id="{F8A59344-891B-C341-BA08-2D9CD6EF89F8}"/>
              </a:ext>
            </a:extLst>
          </p:cNvPr>
          <p:cNvSpPr txBox="1"/>
          <p:nvPr/>
        </p:nvSpPr>
        <p:spPr>
          <a:xfrm>
            <a:off x="396240" y="953060"/>
            <a:ext cx="8351520" cy="369332"/>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T</a:t>
            </a:r>
            <a:r>
              <a:rPr lang="en-GB" dirty="0">
                <a:effectLst/>
                <a:latin typeface="Arial" panose="020B0604020202020204" pitchFamily="34" charset="0"/>
                <a:cs typeface="Arial" panose="020B0604020202020204" pitchFamily="34" charset="0"/>
              </a:rPr>
              <a:t>his is common with transition metals and zero-valent Lanthanides.</a:t>
            </a:r>
          </a:p>
        </p:txBody>
      </p:sp>
      <p:pic>
        <p:nvPicPr>
          <p:cNvPr id="11" name="Picture 10">
            <a:extLst>
              <a:ext uri="{FF2B5EF4-FFF2-40B4-BE49-F238E27FC236}">
                <a16:creationId xmlns:a16="http://schemas.microsoft.com/office/drawing/2014/main" id="{CABC5567-2ECE-814E-850A-282B1E489C6A}"/>
              </a:ext>
            </a:extLst>
          </p:cNvPr>
          <p:cNvPicPr>
            <a:picLocks noChangeAspect="1"/>
          </p:cNvPicPr>
          <p:nvPr/>
        </p:nvPicPr>
        <p:blipFill rotWithShape="1">
          <a:blip r:embed="rId2">
            <a:extLst>
              <a:ext uri="{28A0092B-C50C-407E-A947-70E740481C1C}">
                <a14:useLocalDpi xmlns:a14="http://schemas.microsoft.com/office/drawing/2010/main" val="0"/>
              </a:ext>
            </a:extLst>
          </a:blip>
          <a:srcRect l="37600" t="70213" r="38133" b="10161"/>
          <a:stretch/>
        </p:blipFill>
        <p:spPr>
          <a:xfrm>
            <a:off x="2682240" y="1668209"/>
            <a:ext cx="4273200" cy="2160079"/>
          </a:xfrm>
          <a:prstGeom prst="rect">
            <a:avLst/>
          </a:prstGeom>
        </p:spPr>
      </p:pic>
      <p:pic>
        <p:nvPicPr>
          <p:cNvPr id="12" name="Picture 11">
            <a:extLst>
              <a:ext uri="{FF2B5EF4-FFF2-40B4-BE49-F238E27FC236}">
                <a16:creationId xmlns:a16="http://schemas.microsoft.com/office/drawing/2014/main" id="{C6801ACF-CB3B-5A47-A1CE-B66905D6E11E}"/>
              </a:ext>
            </a:extLst>
          </p:cNvPr>
          <p:cNvPicPr>
            <a:picLocks noChangeAspect="1"/>
          </p:cNvPicPr>
          <p:nvPr/>
        </p:nvPicPr>
        <p:blipFill>
          <a:blip r:embed="rId3"/>
          <a:stretch>
            <a:fillRect/>
          </a:stretch>
        </p:blipFill>
        <p:spPr>
          <a:xfrm>
            <a:off x="1188720" y="2043275"/>
            <a:ext cx="1018800" cy="1439196"/>
          </a:xfrm>
          <a:prstGeom prst="rect">
            <a:avLst/>
          </a:prstGeom>
        </p:spPr>
      </p:pic>
      <p:sp>
        <p:nvSpPr>
          <p:cNvPr id="14" name="TextBox 13">
            <a:extLst>
              <a:ext uri="{FF2B5EF4-FFF2-40B4-BE49-F238E27FC236}">
                <a16:creationId xmlns:a16="http://schemas.microsoft.com/office/drawing/2014/main" id="{C3826C6A-E033-B842-886E-ABDBA0D8AD99}"/>
              </a:ext>
            </a:extLst>
          </p:cNvPr>
          <p:cNvSpPr txBox="1"/>
          <p:nvPr/>
        </p:nvSpPr>
        <p:spPr>
          <a:xfrm>
            <a:off x="5065008" y="3834022"/>
            <a:ext cx="3456432" cy="369332"/>
          </a:xfrm>
          <a:prstGeom prst="rect">
            <a:avLst/>
          </a:prstGeom>
          <a:noFill/>
        </p:spPr>
        <p:txBody>
          <a:bodyPr wrap="square">
            <a:spAutoFit/>
          </a:bodyPr>
          <a:lstStyle/>
          <a:p>
            <a:r>
              <a:rPr lang="en-GB" i="1" dirty="0">
                <a:solidFill>
                  <a:srgbClr val="FF0000"/>
                </a:solidFill>
                <a:effectLst/>
                <a:latin typeface="Helvetica" pitchFamily="2" charset="0"/>
              </a:rPr>
              <a:t>bis</a:t>
            </a:r>
            <a:r>
              <a:rPr lang="en-GB" dirty="0">
                <a:solidFill>
                  <a:srgbClr val="FF0000"/>
                </a:solidFill>
                <a:effectLst/>
                <a:latin typeface="Helvetica" pitchFamily="2" charset="0"/>
              </a:rPr>
              <a:t>-(1,3,5-Bu</a:t>
            </a:r>
            <a:r>
              <a:rPr lang="en-GB" baseline="30000" dirty="0">
                <a:solidFill>
                  <a:srgbClr val="FF0000"/>
                </a:solidFill>
                <a:effectLst/>
                <a:latin typeface="Helvetica" pitchFamily="2" charset="0"/>
              </a:rPr>
              <a:t>t</a:t>
            </a:r>
            <a:r>
              <a:rPr lang="en-GB" baseline="-25000" dirty="0">
                <a:solidFill>
                  <a:srgbClr val="FF0000"/>
                </a:solidFill>
                <a:effectLst/>
                <a:latin typeface="Helvetica" pitchFamily="2" charset="0"/>
              </a:rPr>
              <a:t>3</a:t>
            </a:r>
            <a:r>
              <a:rPr lang="en-GB" dirty="0">
                <a:solidFill>
                  <a:srgbClr val="FF0000"/>
                </a:solidFill>
                <a:effectLst/>
                <a:latin typeface="Helvetica" pitchFamily="2" charset="0"/>
              </a:rPr>
              <a:t>C</a:t>
            </a:r>
            <a:r>
              <a:rPr lang="en-GB" baseline="-25000" dirty="0">
                <a:solidFill>
                  <a:srgbClr val="FF0000"/>
                </a:solidFill>
                <a:effectLst/>
                <a:latin typeface="Helvetica" pitchFamily="2" charset="0"/>
              </a:rPr>
              <a:t>6</a:t>
            </a:r>
            <a:r>
              <a:rPr lang="en-GB" dirty="0">
                <a:solidFill>
                  <a:srgbClr val="FF0000"/>
                </a:solidFill>
                <a:effectLst/>
                <a:latin typeface="Helvetica" pitchFamily="2" charset="0"/>
              </a:rPr>
              <a:t>H</a:t>
            </a:r>
            <a:r>
              <a:rPr lang="en-GB" baseline="-25000" dirty="0">
                <a:solidFill>
                  <a:srgbClr val="FF0000"/>
                </a:solidFill>
                <a:effectLst/>
                <a:latin typeface="Helvetica" pitchFamily="2" charset="0"/>
              </a:rPr>
              <a:t>3</a:t>
            </a:r>
            <a:r>
              <a:rPr lang="en-GB" dirty="0">
                <a:solidFill>
                  <a:srgbClr val="FF0000"/>
                </a:solidFill>
                <a:effectLst/>
                <a:latin typeface="Helvetica" pitchFamily="2" charset="0"/>
              </a:rPr>
              <a:t>)-gadolinium</a:t>
            </a:r>
          </a:p>
        </p:txBody>
      </p:sp>
      <p:sp>
        <p:nvSpPr>
          <p:cNvPr id="16" name="TextBox 15">
            <a:extLst>
              <a:ext uri="{FF2B5EF4-FFF2-40B4-BE49-F238E27FC236}">
                <a16:creationId xmlns:a16="http://schemas.microsoft.com/office/drawing/2014/main" id="{363AF509-8831-2248-8F23-37162F7EF3E1}"/>
              </a:ext>
            </a:extLst>
          </p:cNvPr>
          <p:cNvSpPr txBox="1"/>
          <p:nvPr/>
        </p:nvSpPr>
        <p:spPr>
          <a:xfrm>
            <a:off x="1042416" y="3834022"/>
            <a:ext cx="1311408" cy="369332"/>
          </a:xfrm>
          <a:prstGeom prst="rect">
            <a:avLst/>
          </a:prstGeom>
          <a:noFill/>
        </p:spPr>
        <p:txBody>
          <a:bodyPr wrap="square">
            <a:spAutoFit/>
          </a:bodyPr>
          <a:lstStyle/>
          <a:p>
            <a:r>
              <a:rPr lang="en-GB" dirty="0">
                <a:solidFill>
                  <a:srgbClr val="FF0000"/>
                </a:solidFill>
                <a:effectLst/>
                <a:latin typeface="Helvetica" pitchFamily="2" charset="0"/>
              </a:rPr>
              <a:t>Ferrocene</a:t>
            </a:r>
            <a:endParaRPr lang="en-US" dirty="0">
              <a:solidFill>
                <a:srgbClr val="FF0000"/>
              </a:solidFill>
            </a:endParaRPr>
          </a:p>
        </p:txBody>
      </p:sp>
      <p:sp>
        <p:nvSpPr>
          <p:cNvPr id="18" name="TextBox 17">
            <a:extLst>
              <a:ext uri="{FF2B5EF4-FFF2-40B4-BE49-F238E27FC236}">
                <a16:creationId xmlns:a16="http://schemas.microsoft.com/office/drawing/2014/main" id="{79DBC765-8F23-9B4F-8EDE-9E97321CA155}"/>
              </a:ext>
            </a:extLst>
          </p:cNvPr>
          <p:cNvSpPr txBox="1"/>
          <p:nvPr/>
        </p:nvSpPr>
        <p:spPr>
          <a:xfrm>
            <a:off x="2450592" y="3834022"/>
            <a:ext cx="2517648" cy="369332"/>
          </a:xfrm>
          <a:prstGeom prst="rect">
            <a:avLst/>
          </a:prstGeom>
          <a:noFill/>
        </p:spPr>
        <p:txBody>
          <a:bodyPr wrap="square">
            <a:spAutoFit/>
          </a:bodyPr>
          <a:lstStyle/>
          <a:p>
            <a:r>
              <a:rPr lang="en-GB" dirty="0">
                <a:solidFill>
                  <a:srgbClr val="FF0000"/>
                </a:solidFill>
                <a:effectLst/>
                <a:latin typeface="Helvetica" pitchFamily="2" charset="0"/>
              </a:rPr>
              <a:t>bis-benzene chromium</a:t>
            </a:r>
            <a:endParaRPr lang="en-US" dirty="0">
              <a:solidFill>
                <a:srgbClr val="FF0000"/>
              </a:solidFill>
            </a:endParaRPr>
          </a:p>
        </p:txBody>
      </p:sp>
    </p:spTree>
    <p:extLst>
      <p:ext uri="{BB962C8B-B14F-4D97-AF65-F5344CB8AC3E}">
        <p14:creationId xmlns:p14="http://schemas.microsoft.com/office/powerpoint/2010/main" val="3189129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600456" y="822512"/>
            <a:ext cx="78486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dirty="0">
                <a:latin typeface="Arial" panose="020B0604020202020204" pitchFamily="34" charset="0"/>
                <a:ea typeface="Times New Roman" pitchFamily="18" charset="0"/>
                <a:cs typeface="Arial" panose="020B0604020202020204" pitchFamily="34" charset="0"/>
              </a:rPr>
              <a:t>The designations σ, π, and δ bond are defined as follows:</a:t>
            </a:r>
            <a:endParaRPr lang="en-US" dirty="0">
              <a:latin typeface="Arial" pitchFamily="34" charset="0"/>
              <a:cs typeface="Arial" pitchFamily="34" charset="0"/>
            </a:endParaRPr>
          </a:p>
        </p:txBody>
      </p:sp>
      <p:pic>
        <p:nvPicPr>
          <p:cNvPr id="7169" name="Picture 14" descr="images"/>
          <p:cNvPicPr>
            <a:picLocks noChangeAspect="1" noChangeArrowheads="1"/>
          </p:cNvPicPr>
          <p:nvPr/>
        </p:nvPicPr>
        <p:blipFill>
          <a:blip r:embed="rId2" cstate="print"/>
          <a:srcRect/>
          <a:stretch>
            <a:fillRect/>
          </a:stretch>
        </p:blipFill>
        <p:spPr bwMode="auto">
          <a:xfrm>
            <a:off x="1173992" y="1880847"/>
            <a:ext cx="6378951" cy="2728167"/>
          </a:xfrm>
          <a:prstGeom prst="rect">
            <a:avLst/>
          </a:prstGeom>
          <a:noFill/>
        </p:spPr>
      </p:pic>
      <p:pic>
        <p:nvPicPr>
          <p:cNvPr id="3" name="Picture 2"/>
          <p:cNvPicPr>
            <a:picLocks noChangeAspect="1"/>
          </p:cNvPicPr>
          <p:nvPr/>
        </p:nvPicPr>
        <p:blipFill rotWithShape="1">
          <a:blip r:embed="rId3"/>
          <a:srcRect l="-347" t="3474" r="347" b="20174"/>
          <a:stretch/>
        </p:blipFill>
        <p:spPr>
          <a:xfrm>
            <a:off x="2844811" y="4695348"/>
            <a:ext cx="2842757" cy="2162652"/>
          </a:xfrm>
          <a:prstGeom prst="rect">
            <a:avLst/>
          </a:prstGeom>
        </p:spPr>
      </p:pic>
      <p:sp>
        <p:nvSpPr>
          <p:cNvPr id="5" name="Slide Number Placeholder 4"/>
          <p:cNvSpPr>
            <a:spLocks noGrp="1"/>
          </p:cNvSpPr>
          <p:nvPr>
            <p:ph type="sldNum" sz="quarter" idx="12"/>
          </p:nvPr>
        </p:nvSpPr>
        <p:spPr/>
        <p:txBody>
          <a:bodyPr/>
          <a:lstStyle/>
          <a:p>
            <a:fld id="{666FA2C0-E57B-40C2-BBC2-CDA7EBE5BF80}" type="slidenum">
              <a:rPr lang="en-US" smtClean="0"/>
              <a:t>12</a:t>
            </a:fld>
            <a:endParaRPr lang="en-US"/>
          </a:p>
        </p:txBody>
      </p:sp>
    </p:spTree>
    <p:extLst>
      <p:ext uri="{BB962C8B-B14F-4D97-AF65-F5344CB8AC3E}">
        <p14:creationId xmlns:p14="http://schemas.microsoft.com/office/powerpoint/2010/main" val="2979806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rot="10800000" flipV="1">
            <a:off x="704088" y="396243"/>
            <a:ext cx="7620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dirty="0">
                <a:latin typeface="Arial" panose="020B0604020202020204" pitchFamily="34" charset="0"/>
                <a:ea typeface="Times New Roman" pitchFamily="18" charset="0"/>
                <a:cs typeface="Arial" panose="020B0604020202020204" pitchFamily="34" charset="0"/>
              </a:rPr>
              <a:t>To evaluate the </a:t>
            </a:r>
            <a:r>
              <a:rPr lang="en-US" b="1" dirty="0">
                <a:latin typeface="Arial" panose="020B0604020202020204" pitchFamily="34" charset="0"/>
                <a:ea typeface="Times New Roman" pitchFamily="18" charset="0"/>
                <a:cs typeface="Arial" panose="020B0604020202020204" pitchFamily="34" charset="0"/>
              </a:rPr>
              <a:t>polarity</a:t>
            </a:r>
            <a:r>
              <a:rPr lang="en-US" dirty="0">
                <a:latin typeface="Arial" panose="020B0604020202020204" pitchFamily="34" charset="0"/>
                <a:ea typeface="Times New Roman" pitchFamily="18" charset="0"/>
                <a:cs typeface="Arial" panose="020B0604020202020204" pitchFamily="34" charset="0"/>
              </a:rPr>
              <a:t> of a bond, the </a:t>
            </a:r>
            <a:r>
              <a:rPr lang="en-US" b="1" dirty="0" err="1">
                <a:latin typeface="Arial" panose="020B0604020202020204" pitchFamily="34" charset="0"/>
                <a:ea typeface="Times New Roman" pitchFamily="18" charset="0"/>
                <a:cs typeface="Arial" panose="020B0604020202020204" pitchFamily="34" charset="0"/>
              </a:rPr>
              <a:t>electronegativity</a:t>
            </a:r>
            <a:r>
              <a:rPr lang="en-US" dirty="0">
                <a:latin typeface="Arial" panose="020B0604020202020204" pitchFamily="34" charset="0"/>
                <a:ea typeface="Times New Roman" pitchFamily="18" charset="0"/>
                <a:cs typeface="Arial" panose="020B0604020202020204" pitchFamily="34" charset="0"/>
              </a:rPr>
              <a:t> difference between the neighboring atoms is usually employed. The electronegativity values in the table below are based on the Pauling thermochemical method of </a:t>
            </a:r>
            <a:r>
              <a:rPr lang="en-US" dirty="0" err="1">
                <a:latin typeface="Arial" panose="020B0604020202020204" pitchFamily="34" charset="0"/>
                <a:ea typeface="Times New Roman" pitchFamily="18" charset="0"/>
                <a:cs typeface="Arial" panose="020B0604020202020204" pitchFamily="34" charset="0"/>
              </a:rPr>
              <a:t>determantion</a:t>
            </a:r>
            <a:r>
              <a:rPr lang="en-US" dirty="0">
                <a:latin typeface="Arial" panose="020B0604020202020204" pitchFamily="34" charset="0"/>
                <a:ea typeface="Times New Roman" pitchFamily="18" charset="0"/>
                <a:cs typeface="Arial" panose="020B0604020202020204" pitchFamily="34" charset="0"/>
              </a:rPr>
              <a:t> </a:t>
            </a:r>
            <a:endParaRPr lang="en-US"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666FA2C0-E57B-40C2-BBC2-CDA7EBE5BF80}" type="slidenum">
              <a:rPr lang="en-US" smtClean="0"/>
              <a:t>13</a:t>
            </a:fld>
            <a:endParaRPr lang="en-US"/>
          </a:p>
        </p:txBody>
      </p:sp>
      <p:pic>
        <p:nvPicPr>
          <p:cNvPr id="7" name="Picture 6" descr="imag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1117" y="1642201"/>
            <a:ext cx="7369296" cy="4099171"/>
          </a:xfrm>
          <a:prstGeom prst="rect">
            <a:avLst/>
          </a:prstGeom>
          <a:noFill/>
          <a:ln>
            <a:noFill/>
          </a:ln>
        </p:spPr>
      </p:pic>
      <p:sp>
        <p:nvSpPr>
          <p:cNvPr id="4" name="Rectangle 3"/>
          <p:cNvSpPr/>
          <p:nvPr/>
        </p:nvSpPr>
        <p:spPr>
          <a:xfrm>
            <a:off x="2361997" y="5787001"/>
            <a:ext cx="4621778" cy="338554"/>
          </a:xfrm>
          <a:prstGeom prst="rect">
            <a:avLst/>
          </a:prstGeom>
        </p:spPr>
        <p:txBody>
          <a:bodyPr wrap="none">
            <a:spAutoFit/>
          </a:bodyPr>
          <a:lstStyle/>
          <a:p>
            <a:r>
              <a:rPr lang="en-US" sz="1600" b="1" i="1" dirty="0">
                <a:latin typeface="Arial" panose="020B0604020202020204" pitchFamily="34" charset="0"/>
                <a:cs typeface="Arial" panose="020B0604020202020204" pitchFamily="34" charset="0"/>
              </a:rPr>
              <a:t>Electronegativity values according to Pauling</a:t>
            </a:r>
          </a:p>
        </p:txBody>
      </p:sp>
    </p:spTree>
    <p:extLst>
      <p:ext uri="{BB962C8B-B14F-4D97-AF65-F5344CB8AC3E}">
        <p14:creationId xmlns:p14="http://schemas.microsoft.com/office/powerpoint/2010/main" val="1223134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80509"/>
            <a:ext cx="7886700" cy="4356036"/>
          </a:xfrm>
        </p:spPr>
        <p:txBody>
          <a:bodyPr>
            <a:normAutofit/>
          </a:bodyPr>
          <a:lstStyle/>
          <a:p>
            <a:pPr marL="0" indent="0" algn="justLow" eaLnBrk="0" fontAlgn="base" hangingPunct="0">
              <a:lnSpc>
                <a:spcPct val="150000"/>
              </a:lnSpc>
              <a:spcBef>
                <a:spcPct val="0"/>
              </a:spcBef>
              <a:spcAft>
                <a:spcPct val="0"/>
              </a:spcAft>
              <a:buNone/>
            </a:pPr>
            <a:r>
              <a:rPr lang="en-US" sz="1800" dirty="0">
                <a:latin typeface="Arial" panose="020B0604020202020204" pitchFamily="34" charset="0"/>
                <a:ea typeface="Times New Roman" pitchFamily="18" charset="0"/>
                <a:cs typeface="Arial" panose="020B0604020202020204" pitchFamily="34" charset="0"/>
              </a:rPr>
              <a:t>The stability of organometallic compounds depend on the nature of the metal and organic ligand to which they are attached. The thermal stability generally </a:t>
            </a:r>
            <a:r>
              <a:rPr lang="en-US" sz="1800" b="1" dirty="0">
                <a:latin typeface="Arial" panose="020B0604020202020204" pitchFamily="34" charset="0"/>
                <a:ea typeface="Times New Roman" pitchFamily="18" charset="0"/>
                <a:cs typeface="Arial" panose="020B0604020202020204" pitchFamily="34" charset="0"/>
              </a:rPr>
              <a:t>decrease down a Group. </a:t>
            </a:r>
            <a:r>
              <a:rPr lang="en-US" sz="1800" dirty="0">
                <a:latin typeface="Arial" panose="020B0604020202020204" pitchFamily="34" charset="0"/>
                <a:ea typeface="Times New Roman" pitchFamily="18" charset="0"/>
                <a:cs typeface="Arial" panose="020B0604020202020204" pitchFamily="34" charset="0"/>
              </a:rPr>
              <a:t>This trend in stability is a consequence in part of the decrease in the bond strength of M-C going down within a group, </a:t>
            </a:r>
            <a:r>
              <a:rPr lang="en-US" sz="1800" b="1" dirty="0">
                <a:latin typeface="Arial" panose="020B0604020202020204" pitchFamily="34" charset="0"/>
                <a:ea typeface="Times New Roman" pitchFamily="18" charset="0"/>
                <a:cs typeface="Arial" panose="020B0604020202020204" pitchFamily="34" charset="0"/>
              </a:rPr>
              <a:t>except</a:t>
            </a:r>
            <a:r>
              <a:rPr lang="en-US" sz="1800" dirty="0">
                <a:latin typeface="Arial" panose="020B0604020202020204" pitchFamily="34" charset="0"/>
                <a:ea typeface="Times New Roman" pitchFamily="18" charset="0"/>
                <a:cs typeface="Arial" panose="020B0604020202020204" pitchFamily="34" charset="0"/>
              </a:rPr>
              <a:t> the d-block group which the stability and M-C bond strength increase going down a group. </a:t>
            </a:r>
            <a:endParaRPr lang="en-US" sz="1800" dirty="0">
              <a:latin typeface="Arial" panose="020B0604020202020204" pitchFamily="34" charset="0"/>
              <a:cs typeface="Arial" panose="020B0604020202020204" pitchFamily="34" charset="0"/>
            </a:endParaRPr>
          </a:p>
          <a:p>
            <a:pPr marL="0" indent="0" algn="justLow" eaLnBrk="0" fontAlgn="base" hangingPunct="0">
              <a:lnSpc>
                <a:spcPct val="150000"/>
              </a:lnSpc>
              <a:spcBef>
                <a:spcPct val="0"/>
              </a:spcBef>
              <a:spcAft>
                <a:spcPct val="0"/>
              </a:spcAft>
              <a:buNone/>
            </a:pPr>
            <a:r>
              <a:rPr lang="en-US" sz="1800" dirty="0">
                <a:latin typeface="Arial" panose="020B0604020202020204" pitchFamily="34" charset="0"/>
                <a:ea typeface="Times New Roman" pitchFamily="18" charset="0"/>
                <a:cs typeface="Arial" panose="020B0604020202020204" pitchFamily="34" charset="0"/>
              </a:rPr>
              <a:t> </a:t>
            </a:r>
          </a:p>
          <a:p>
            <a:pPr marL="0" indent="0" algn="justLow" eaLnBrk="0" fontAlgn="base" hangingPunct="0">
              <a:lnSpc>
                <a:spcPct val="150000"/>
              </a:lnSpc>
              <a:spcBef>
                <a:spcPct val="0"/>
              </a:spcBef>
              <a:spcAft>
                <a:spcPct val="0"/>
              </a:spcAft>
              <a:buNone/>
            </a:pPr>
            <a:endParaRPr lang="en-US" sz="1800" dirty="0">
              <a:solidFill>
                <a:srgbClr val="0000FF"/>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666FA2C0-E57B-40C2-BBC2-CDA7EBE5BF80}" type="slidenum">
              <a:rPr lang="en-US" smtClean="0"/>
              <a:t>14</a:t>
            </a:fld>
            <a:endParaRPr lang="en-US"/>
          </a:p>
        </p:txBody>
      </p:sp>
      <p:sp>
        <p:nvSpPr>
          <p:cNvPr id="2" name="Rectangle 1"/>
          <p:cNvSpPr/>
          <p:nvPr/>
        </p:nvSpPr>
        <p:spPr>
          <a:xfrm>
            <a:off x="636269" y="274422"/>
            <a:ext cx="7879081" cy="584775"/>
          </a:xfrm>
          <a:prstGeom prst="rect">
            <a:avLst/>
          </a:prstGeom>
        </p:spPr>
        <p:txBody>
          <a:bodyPr wrap="none">
            <a:spAutoFit/>
          </a:bodyPr>
          <a:lstStyle/>
          <a:p>
            <a:pPr algn="ctr" fontAlgn="base">
              <a:spcBef>
                <a:spcPct val="0"/>
              </a:spcBef>
              <a:spcAft>
                <a:spcPct val="0"/>
              </a:spcAft>
            </a:pPr>
            <a:r>
              <a:rPr lang="en-US" sz="3200" b="1" dirty="0">
                <a:latin typeface="Arial" panose="020B0604020202020204" pitchFamily="34" charset="0"/>
                <a:ea typeface="Times New Roman" pitchFamily="18" charset="0"/>
                <a:cs typeface="Arial" panose="020B0604020202020204" pitchFamily="34" charset="0"/>
              </a:rPr>
              <a:t>Stability of Organometallic Compounds</a:t>
            </a:r>
          </a:p>
        </p:txBody>
      </p:sp>
      <p:sp>
        <p:nvSpPr>
          <p:cNvPr id="6" name="object 4"/>
          <p:cNvSpPr/>
          <p:nvPr/>
        </p:nvSpPr>
        <p:spPr>
          <a:xfrm>
            <a:off x="5896847" y="3931849"/>
            <a:ext cx="2618503" cy="2789627"/>
          </a:xfrm>
          <a:prstGeom prst="rect">
            <a:avLst/>
          </a:prstGeom>
          <a:blipFill>
            <a:blip r:embed="rId2" cstate="print"/>
            <a:stretch>
              <a:fillRect/>
            </a:stretch>
          </a:blipFill>
        </p:spPr>
        <p:txBody>
          <a:bodyPr wrap="square" lIns="0" tIns="0" rIns="0" bIns="0" rtlCol="0"/>
          <a:lstStyle/>
          <a:p>
            <a:endParaRPr/>
          </a:p>
        </p:txBody>
      </p:sp>
      <p:sp>
        <p:nvSpPr>
          <p:cNvPr id="4" name="Rectangle 3"/>
          <p:cNvSpPr/>
          <p:nvPr/>
        </p:nvSpPr>
        <p:spPr>
          <a:xfrm>
            <a:off x="636269" y="3720655"/>
            <a:ext cx="4985766" cy="3000821"/>
          </a:xfrm>
          <a:prstGeom prst="rect">
            <a:avLst/>
          </a:prstGeom>
        </p:spPr>
        <p:txBody>
          <a:bodyPr wrap="square">
            <a:spAutoFit/>
          </a:bodyPr>
          <a:lstStyle/>
          <a:p>
            <a:pPr algn="justLow" eaLnBrk="0" fontAlgn="base" hangingPunct="0">
              <a:lnSpc>
                <a:spcPct val="150000"/>
              </a:lnSpc>
              <a:spcBef>
                <a:spcPct val="0"/>
              </a:spcBef>
              <a:spcAft>
                <a:spcPct val="0"/>
              </a:spcAft>
            </a:pPr>
            <a:r>
              <a:rPr lang="en-US" b="1" dirty="0">
                <a:solidFill>
                  <a:srgbClr val="FF0000"/>
                </a:solidFill>
                <a:latin typeface="Arial" panose="020B0604020202020204" pitchFamily="34" charset="0"/>
                <a:ea typeface="Times New Roman" pitchFamily="18" charset="0"/>
                <a:cs typeface="Arial" panose="020B0604020202020204" pitchFamily="34" charset="0"/>
              </a:rPr>
              <a:t>Kinetic Stability</a:t>
            </a:r>
          </a:p>
          <a:p>
            <a:pPr algn="justLow" eaLnBrk="0" fontAlgn="base" hangingPunct="0">
              <a:lnSpc>
                <a:spcPct val="150000"/>
              </a:lnSpc>
              <a:spcBef>
                <a:spcPct val="0"/>
              </a:spcBef>
              <a:spcAft>
                <a:spcPct val="0"/>
              </a:spcAft>
            </a:pPr>
            <a:r>
              <a:rPr lang="en-US" dirty="0">
                <a:latin typeface="Arial" panose="020B0604020202020204" pitchFamily="34" charset="0"/>
                <a:ea typeface="Times New Roman" pitchFamily="18" charset="0"/>
                <a:cs typeface="Arial" panose="020B0604020202020204" pitchFamily="34" charset="0"/>
              </a:rPr>
              <a:t>Calculations of free energy would suggest that many organometallic compounds should be unstable. However, kinetic stability needs to be considered as well since if there is no low activation energy pathway for a reaction to proceed then it may be very slow.</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0654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304800" y="664951"/>
            <a:ext cx="8382000" cy="55861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lnSpc>
                <a:spcPct val="150000"/>
              </a:lnSpc>
              <a:spcBef>
                <a:spcPct val="0"/>
              </a:spcBef>
              <a:spcAft>
                <a:spcPct val="0"/>
              </a:spcAft>
            </a:pPr>
            <a:r>
              <a:rPr lang="en-US" sz="2000" b="1" dirty="0">
                <a:solidFill>
                  <a:srgbClr val="FF0000"/>
                </a:solidFill>
                <a:latin typeface="Arial" panose="020B0604020202020204" pitchFamily="34" charset="0"/>
                <a:ea typeface="Times New Roman" pitchFamily="18" charset="0"/>
                <a:cs typeface="Arial" panose="020B0604020202020204" pitchFamily="34" charset="0"/>
              </a:rPr>
              <a:t>Stability to Oxidation</a:t>
            </a:r>
          </a:p>
          <a:p>
            <a:pPr algn="just" eaLnBrk="0" fontAlgn="base" hangingPunct="0">
              <a:lnSpc>
                <a:spcPct val="150000"/>
              </a:lnSpc>
              <a:spcBef>
                <a:spcPct val="0"/>
              </a:spcBef>
              <a:spcAft>
                <a:spcPct val="0"/>
              </a:spcAft>
            </a:pPr>
            <a:r>
              <a:rPr lang="en-US" dirty="0">
                <a:latin typeface="Arial" panose="020B0604020202020204" pitchFamily="34" charset="0"/>
                <a:ea typeface="Times New Roman" pitchFamily="18" charset="0"/>
                <a:cs typeface="Arial" panose="020B0604020202020204" pitchFamily="34" charset="0"/>
              </a:rPr>
              <a:t>All </a:t>
            </a:r>
            <a:r>
              <a:rPr lang="en-US" dirty="0" err="1">
                <a:latin typeface="Arial" panose="020B0604020202020204" pitchFamily="34" charset="0"/>
                <a:ea typeface="Times New Roman" pitchFamily="18" charset="0"/>
                <a:cs typeface="Arial" panose="020B0604020202020204" pitchFamily="34" charset="0"/>
              </a:rPr>
              <a:t>organometallic</a:t>
            </a:r>
            <a:r>
              <a:rPr lang="en-US" dirty="0">
                <a:latin typeface="Arial" panose="020B0604020202020204" pitchFamily="34" charset="0"/>
                <a:ea typeface="Times New Roman" pitchFamily="18" charset="0"/>
                <a:cs typeface="Arial" panose="020B0604020202020204" pitchFamily="34" charset="0"/>
              </a:rPr>
              <a:t> compounds are expected to be thermodynamically unstable with respect to oxidation to give </a:t>
            </a:r>
            <a:r>
              <a:rPr lang="en-US" b="1" dirty="0">
                <a:latin typeface="Arial" panose="020B0604020202020204" pitchFamily="34" charset="0"/>
                <a:ea typeface="Times New Roman" pitchFamily="18" charset="0"/>
                <a:cs typeface="Arial" panose="020B0604020202020204" pitchFamily="34" charset="0"/>
              </a:rPr>
              <a:t>metal oxide, carbon dioxide and water</a:t>
            </a:r>
            <a:r>
              <a:rPr lang="en-US" dirty="0">
                <a:latin typeface="Arial" panose="020B0604020202020204" pitchFamily="34" charset="0"/>
                <a:ea typeface="Times New Roman" pitchFamily="18" charset="0"/>
                <a:cs typeface="Arial" panose="020B0604020202020204" pitchFamily="34" charset="0"/>
              </a:rPr>
              <a:t>. Some are spectacularly; so, being highly pyrophoric. In general </a:t>
            </a:r>
            <a:r>
              <a:rPr lang="en-US" dirty="0" err="1">
                <a:latin typeface="Arial" panose="020B0604020202020204" pitchFamily="34" charset="0"/>
                <a:ea typeface="Times New Roman" pitchFamily="18" charset="0"/>
                <a:cs typeface="Arial" panose="020B0604020202020204" pitchFamily="34" charset="0"/>
              </a:rPr>
              <a:t>organometallic</a:t>
            </a:r>
            <a:r>
              <a:rPr lang="en-US" dirty="0">
                <a:latin typeface="Arial" panose="020B0604020202020204" pitchFamily="34" charset="0"/>
                <a:ea typeface="Times New Roman" pitchFamily="18" charset="0"/>
                <a:cs typeface="Arial" panose="020B0604020202020204" pitchFamily="34" charset="0"/>
              </a:rPr>
              <a:t> compounds need to be handled under </a:t>
            </a:r>
            <a:r>
              <a:rPr lang="en-US" b="1" dirty="0">
                <a:latin typeface="Arial" panose="020B0604020202020204" pitchFamily="34" charset="0"/>
                <a:ea typeface="Times New Roman" pitchFamily="18" charset="0"/>
                <a:cs typeface="Arial" panose="020B0604020202020204" pitchFamily="34" charset="0"/>
              </a:rPr>
              <a:t>dry nitrogen or some other inert gas to avoid oxidation.</a:t>
            </a:r>
          </a:p>
          <a:p>
            <a:pPr algn="just" eaLnBrk="0" fontAlgn="base" hangingPunct="0">
              <a:lnSpc>
                <a:spcPct val="150000"/>
              </a:lnSpc>
              <a:spcBef>
                <a:spcPct val="0"/>
              </a:spcBef>
              <a:spcAft>
                <a:spcPct val="0"/>
              </a:spcAft>
            </a:pPr>
            <a:endParaRPr lang="en-US" dirty="0">
              <a:solidFill>
                <a:srgbClr val="0000FF"/>
              </a:solidFill>
              <a:latin typeface="Arial" pitchFamily="34" charset="0"/>
              <a:cs typeface="Arial" pitchFamily="34" charset="0"/>
            </a:endParaRPr>
          </a:p>
          <a:p>
            <a:pPr algn="just" eaLnBrk="0" fontAlgn="base" hangingPunct="0">
              <a:lnSpc>
                <a:spcPct val="150000"/>
              </a:lnSpc>
              <a:spcBef>
                <a:spcPct val="0"/>
              </a:spcBef>
              <a:spcAft>
                <a:spcPct val="0"/>
              </a:spcAft>
            </a:pPr>
            <a:r>
              <a:rPr lang="en-US" sz="2000" b="1" dirty="0">
                <a:solidFill>
                  <a:srgbClr val="FF0000"/>
                </a:solidFill>
                <a:latin typeface="Arial" panose="020B0604020202020204" pitchFamily="34" charset="0"/>
                <a:ea typeface="Times New Roman" pitchFamily="18" charset="0"/>
                <a:cs typeface="Arial" panose="020B0604020202020204" pitchFamily="34" charset="0"/>
              </a:rPr>
              <a:t>Stability to Hydrolysis</a:t>
            </a:r>
          </a:p>
          <a:p>
            <a:pPr algn="just" eaLnBrk="0" fontAlgn="base" hangingPunct="0">
              <a:lnSpc>
                <a:spcPct val="150000"/>
              </a:lnSpc>
              <a:spcBef>
                <a:spcPct val="0"/>
              </a:spcBef>
              <a:spcAft>
                <a:spcPct val="0"/>
              </a:spcAft>
            </a:pPr>
            <a:r>
              <a:rPr lang="en-US" dirty="0">
                <a:latin typeface="Arial" panose="020B0604020202020204" pitchFamily="34" charset="0"/>
                <a:ea typeface="Times New Roman" pitchFamily="18" charset="0"/>
                <a:cs typeface="Arial" panose="020B0604020202020204" pitchFamily="34" charset="0"/>
              </a:rPr>
              <a:t>Hydrolysis of organometallic compounds often involves nucleophilic attack by water which is accentuated when there are low-lying empty orbitals on the metal atom. This is seen for Groups I, II and for Zn, Cd, Al, Ga etc and the speed of hydrolysis is dependent on the M-C bond polarity. For "Me</a:t>
            </a:r>
            <a:r>
              <a:rPr lang="en-US" baseline="-30000" dirty="0">
                <a:latin typeface="Arial" panose="020B0604020202020204" pitchFamily="34" charset="0"/>
                <a:ea typeface="Times New Roman" pitchFamily="18" charset="0"/>
                <a:cs typeface="Arial" panose="020B0604020202020204" pitchFamily="34" charset="0"/>
              </a:rPr>
              <a:t>3</a:t>
            </a:r>
            <a:r>
              <a:rPr lang="en-US" dirty="0">
                <a:latin typeface="Arial" panose="020B0604020202020204" pitchFamily="34" charset="0"/>
                <a:ea typeface="Times New Roman" pitchFamily="18" charset="0"/>
                <a:cs typeface="Arial" panose="020B0604020202020204" pitchFamily="34" charset="0"/>
              </a:rPr>
              <a:t>Al" rapid attack occurs whereas Me</a:t>
            </a:r>
            <a:r>
              <a:rPr lang="en-US" baseline="-30000" dirty="0">
                <a:latin typeface="Arial" panose="020B0604020202020204" pitchFamily="34" charset="0"/>
                <a:ea typeface="Times New Roman" pitchFamily="18" charset="0"/>
                <a:cs typeface="Arial" panose="020B0604020202020204" pitchFamily="34" charset="0"/>
              </a:rPr>
              <a:t>3</a:t>
            </a:r>
            <a:r>
              <a:rPr lang="en-US" dirty="0">
                <a:latin typeface="Arial" panose="020B0604020202020204" pitchFamily="34" charset="0"/>
                <a:ea typeface="Times New Roman" pitchFamily="18" charset="0"/>
                <a:cs typeface="Arial" panose="020B0604020202020204" pitchFamily="34" charset="0"/>
              </a:rPr>
              <a:t>B is unaffected at room temperature.</a:t>
            </a: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666FA2C0-E57B-40C2-BBC2-CDA7EBE5BF80}" type="slidenum">
              <a:rPr lang="en-US" smtClean="0"/>
              <a:t>15</a:t>
            </a:fld>
            <a:endParaRPr lang="en-US"/>
          </a:p>
        </p:txBody>
      </p:sp>
    </p:spTree>
    <p:extLst>
      <p:ext uri="{BB962C8B-B14F-4D97-AF65-F5344CB8AC3E}">
        <p14:creationId xmlns:p14="http://schemas.microsoft.com/office/powerpoint/2010/main" val="3975884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ChangeArrowheads="1"/>
          </p:cNvSpPr>
          <p:nvPr/>
        </p:nvSpPr>
        <p:spPr bwMode="auto">
          <a:xfrm>
            <a:off x="533400" y="941166"/>
            <a:ext cx="80772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eaLnBrk="0" fontAlgn="base" hangingPunct="0">
              <a:spcBef>
                <a:spcPct val="0"/>
              </a:spcBef>
              <a:spcAft>
                <a:spcPct val="0"/>
              </a:spcAft>
            </a:pPr>
            <a:r>
              <a:rPr lang="en-US" b="1" dirty="0">
                <a:latin typeface="Arial" panose="020B0604020202020204" pitchFamily="34" charset="0"/>
                <a:ea typeface="Calibri" pitchFamily="34" charset="0"/>
                <a:cs typeface="Arial" panose="020B0604020202020204" pitchFamily="34" charset="0"/>
              </a:rPr>
              <a:t>Organometallic chemistry is </a:t>
            </a:r>
            <a:r>
              <a:rPr lang="en-US" dirty="0">
                <a:latin typeface="Arial" panose="020B0604020202020204" pitchFamily="34" charset="0"/>
                <a:ea typeface="Calibri" pitchFamily="34" charset="0"/>
                <a:cs typeface="Arial" panose="020B0604020202020204" pitchFamily="34" charset="0"/>
              </a:rPr>
              <a:t>the study of organometallic compounds, chemical compounds containing at least one chemical bond between a carbon atom of an organic molecule and a metal, including alkali, alkaline earth, and transition metals, and sometimes broadened to include metalloids like boron, silicon, and selenium, as well</a:t>
            </a:r>
          </a:p>
          <a:p>
            <a:pPr algn="justLow" eaLnBrk="0" fontAlgn="base" hangingPunct="0">
              <a:spcBef>
                <a:spcPct val="0"/>
              </a:spcBef>
              <a:spcAft>
                <a:spcPct val="0"/>
              </a:spcAft>
            </a:pPr>
            <a:endParaRPr lang="en-US" dirty="0">
              <a:latin typeface="Arial" panose="020B0604020202020204" pitchFamily="34" charset="0"/>
              <a:ea typeface="Calibri" pitchFamily="34" charset="0"/>
              <a:cs typeface="Arial" panose="020B0604020202020204" pitchFamily="34" charset="0"/>
            </a:endParaRPr>
          </a:p>
          <a:p>
            <a:pPr algn="justLow" eaLnBrk="0" fontAlgn="base" hangingPunct="0">
              <a:spcBef>
                <a:spcPct val="0"/>
              </a:spcBef>
              <a:spcAft>
                <a:spcPct val="0"/>
              </a:spcAft>
            </a:pPr>
            <a:r>
              <a:rPr lang="en-US" dirty="0">
                <a:latin typeface="Arial" panose="020B0604020202020204" pitchFamily="34" charset="0"/>
                <a:ea typeface="Calibri" pitchFamily="34" charset="0"/>
                <a:cs typeface="Arial" panose="020B0604020202020204" pitchFamily="34" charset="0"/>
              </a:rPr>
              <a:t>Since many compounds without such bonds are chemically similar, an alternative may be compounds containing metal element bonds of a largely covalent character. Organometallic chemistry combines aspects of inorganic chemistry and organic chemistry.</a:t>
            </a:r>
          </a:p>
        </p:txBody>
      </p:sp>
      <p:sp>
        <p:nvSpPr>
          <p:cNvPr id="30729" name="Rectangle 9"/>
          <p:cNvSpPr>
            <a:spLocks noChangeArrowheads="1"/>
          </p:cNvSpPr>
          <p:nvPr/>
        </p:nvSpPr>
        <p:spPr bwMode="auto">
          <a:xfrm>
            <a:off x="2"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3"/>
          <p:cNvSpPr/>
          <p:nvPr/>
        </p:nvSpPr>
        <p:spPr>
          <a:xfrm>
            <a:off x="3133144" y="283466"/>
            <a:ext cx="2877712" cy="646331"/>
          </a:xfrm>
          <a:prstGeom prst="rect">
            <a:avLst/>
          </a:prstGeom>
        </p:spPr>
        <p:txBody>
          <a:bodyPr wrap="none">
            <a:spAutoFit/>
          </a:bodyPr>
          <a:lstStyle/>
          <a:p>
            <a:pPr lvl="0" algn="ctr" fontAlgn="base">
              <a:spcBef>
                <a:spcPct val="0"/>
              </a:spcBef>
              <a:spcAft>
                <a:spcPct val="0"/>
              </a:spcAft>
            </a:pPr>
            <a:r>
              <a:rPr lang="en-US" sz="3600" b="1" dirty="0">
                <a:latin typeface="Arial" panose="020B0604020202020204" pitchFamily="34" charset="0"/>
                <a:ea typeface="Calibri" pitchFamily="34" charset="0"/>
                <a:cs typeface="Arial" panose="020B0604020202020204" pitchFamily="34" charset="0"/>
              </a:rPr>
              <a:t>Introduction</a:t>
            </a:r>
            <a:endParaRPr lang="en-US" sz="3200" b="1" dirty="0">
              <a:latin typeface="Arial" panose="020B0604020202020204" pitchFamily="34" charset="0"/>
              <a:ea typeface="Calibri"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1272197" y="3876413"/>
            <a:ext cx="1068326" cy="1809870"/>
          </a:xfrm>
          <a:prstGeom prst="rect">
            <a:avLst/>
          </a:prstGeom>
        </p:spPr>
      </p:pic>
      <p:pic>
        <p:nvPicPr>
          <p:cNvPr id="3" name="Picture 2"/>
          <p:cNvPicPr>
            <a:picLocks noChangeAspect="1"/>
          </p:cNvPicPr>
          <p:nvPr/>
        </p:nvPicPr>
        <p:blipFill>
          <a:blip r:embed="rId3"/>
          <a:stretch>
            <a:fillRect/>
          </a:stretch>
        </p:blipFill>
        <p:spPr>
          <a:xfrm>
            <a:off x="5110734" y="3876414"/>
            <a:ext cx="2129140" cy="1564266"/>
          </a:xfrm>
          <a:prstGeom prst="rect">
            <a:avLst/>
          </a:prstGeom>
        </p:spPr>
      </p:pic>
      <p:sp>
        <p:nvSpPr>
          <p:cNvPr id="5" name="Rectangle 4"/>
          <p:cNvSpPr/>
          <p:nvPr/>
        </p:nvSpPr>
        <p:spPr>
          <a:xfrm>
            <a:off x="1188242" y="5764207"/>
            <a:ext cx="1236236" cy="369332"/>
          </a:xfrm>
          <a:prstGeom prst="rect">
            <a:avLst/>
          </a:prstGeom>
        </p:spPr>
        <p:txBody>
          <a:bodyPr wrap="none">
            <a:spAutoFit/>
          </a:bodyPr>
          <a:lstStyle/>
          <a:p>
            <a:r>
              <a:rPr lang="en-US" dirty="0" err="1">
                <a:solidFill>
                  <a:srgbClr val="0645AD"/>
                </a:solidFill>
                <a:latin typeface="Arial" panose="020B0604020202020204" pitchFamily="34" charset="0"/>
                <a:hlinkClick r:id="rId4" tooltip="Ferrocene"/>
              </a:rPr>
              <a:t>Ferrocene</a:t>
            </a:r>
            <a:endParaRPr lang="en-US" dirty="0"/>
          </a:p>
        </p:txBody>
      </p:sp>
      <p:sp>
        <p:nvSpPr>
          <p:cNvPr id="6" name="Rectangle 5"/>
          <p:cNvSpPr/>
          <p:nvPr/>
        </p:nvSpPr>
        <p:spPr>
          <a:xfrm>
            <a:off x="3712464" y="5764207"/>
            <a:ext cx="5431536" cy="369332"/>
          </a:xfrm>
          <a:prstGeom prst="rect">
            <a:avLst/>
          </a:prstGeom>
        </p:spPr>
        <p:txBody>
          <a:bodyPr wrap="square">
            <a:spAutoFit/>
          </a:bodyPr>
          <a:lstStyle/>
          <a:p>
            <a:r>
              <a:rPr lang="en-US" dirty="0" err="1">
                <a:solidFill>
                  <a:srgbClr val="0645AD"/>
                </a:solidFill>
                <a:latin typeface="Arial" panose="020B0604020202020204" pitchFamily="34" charset="0"/>
                <a:hlinkClick r:id="rId5" tooltip="Tris(triphenylphosphine)rhodium carbonyl hydride"/>
              </a:rPr>
              <a:t>Tris</a:t>
            </a:r>
            <a:r>
              <a:rPr lang="en-US" dirty="0">
                <a:solidFill>
                  <a:srgbClr val="0645AD"/>
                </a:solidFill>
                <a:latin typeface="Arial" panose="020B0604020202020204" pitchFamily="34" charset="0"/>
                <a:hlinkClick r:id="rId5" tooltip="Tris(triphenylphosphine)rhodium carbonyl hydride"/>
              </a:rPr>
              <a:t>(</a:t>
            </a:r>
            <a:r>
              <a:rPr lang="en-US" dirty="0" err="1">
                <a:solidFill>
                  <a:srgbClr val="0645AD"/>
                </a:solidFill>
                <a:latin typeface="Arial" panose="020B0604020202020204" pitchFamily="34" charset="0"/>
                <a:hlinkClick r:id="rId5" tooltip="Tris(triphenylphosphine)rhodium carbonyl hydride"/>
              </a:rPr>
              <a:t>triphenylphosphine</a:t>
            </a:r>
            <a:r>
              <a:rPr lang="en-US" dirty="0">
                <a:solidFill>
                  <a:srgbClr val="0645AD"/>
                </a:solidFill>
                <a:latin typeface="Arial" panose="020B0604020202020204" pitchFamily="34" charset="0"/>
                <a:hlinkClick r:id="rId5" tooltip="Tris(triphenylphosphine)rhodium carbonyl hydride"/>
              </a:rPr>
              <a:t>)rhodium carbonyl hydride</a:t>
            </a:r>
            <a:r>
              <a:rPr lang="en-US" dirty="0">
                <a:solidFill>
                  <a:srgbClr val="202122"/>
                </a:solidFill>
                <a:latin typeface="Arial" panose="020B0604020202020204" pitchFamily="34" charset="0"/>
              </a:rPr>
              <a:t> </a:t>
            </a:r>
            <a:endParaRPr lang="en-US" dirty="0"/>
          </a:p>
        </p:txBody>
      </p:sp>
      <p:sp>
        <p:nvSpPr>
          <p:cNvPr id="9" name="Slide Number Placeholder 8"/>
          <p:cNvSpPr>
            <a:spLocks noGrp="1"/>
          </p:cNvSpPr>
          <p:nvPr>
            <p:ph type="sldNum" sz="quarter" idx="12"/>
          </p:nvPr>
        </p:nvSpPr>
        <p:spPr/>
        <p:txBody>
          <a:bodyPr/>
          <a:lstStyle/>
          <a:p>
            <a:fld id="{666FA2C0-E57B-40C2-BBC2-CDA7EBE5BF80}" type="slidenum">
              <a:rPr lang="en-US" smtClean="0"/>
              <a:t>2</a:t>
            </a:fld>
            <a:endParaRPr lang="en-US"/>
          </a:p>
        </p:txBody>
      </p:sp>
    </p:spTree>
    <p:extLst>
      <p:ext uri="{BB962C8B-B14F-4D97-AF65-F5344CB8AC3E}">
        <p14:creationId xmlns:p14="http://schemas.microsoft.com/office/powerpoint/2010/main" val="3722366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473233" y="1095145"/>
            <a:ext cx="78486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lvl="0" indent="-285750" algn="just" eaLnBrk="0" fontAlgn="base" hangingPunct="0">
              <a:spcBef>
                <a:spcPct val="0"/>
              </a:spcBef>
              <a:spcAft>
                <a:spcPct val="0"/>
              </a:spcAft>
              <a:buFont typeface="Arial" panose="020B0604020202020204" pitchFamily="34" charset="0"/>
              <a:buChar char="•"/>
            </a:pPr>
            <a:r>
              <a:rPr lang="en-US" dirty="0">
                <a:latin typeface="Arial" panose="020B0604020202020204" pitchFamily="34" charset="0"/>
                <a:ea typeface="Calibri" pitchFamily="34" charset="0"/>
                <a:cs typeface="Arial" panose="020B0604020202020204" pitchFamily="34" charset="0"/>
              </a:rPr>
              <a:t>Organometallic compounds (metal </a:t>
            </a:r>
            <a:r>
              <a:rPr lang="en-US" dirty="0" err="1">
                <a:latin typeface="Arial" panose="020B0604020202020204" pitchFamily="34" charset="0"/>
                <a:ea typeface="Calibri" pitchFamily="34" charset="0"/>
                <a:cs typeface="Arial" panose="020B0604020202020204" pitchFamily="34" charset="0"/>
              </a:rPr>
              <a:t>organyls</a:t>
            </a:r>
            <a:r>
              <a:rPr lang="en-US" dirty="0">
                <a:latin typeface="Arial" panose="020B0604020202020204" pitchFamily="34" charset="0"/>
                <a:ea typeface="Calibri" pitchFamily="34" charset="0"/>
                <a:cs typeface="Arial" panose="020B0604020202020204" pitchFamily="34" charset="0"/>
              </a:rPr>
              <a:t>, organometallics) are defined as materials which possess direct, more or less polar bonds M</a:t>
            </a:r>
            <a:r>
              <a:rPr lang="en-US" baseline="30000" dirty="0">
                <a:latin typeface="Arial" panose="020B0604020202020204" pitchFamily="34" charset="0"/>
                <a:ea typeface="Calibri" pitchFamily="34" charset="0"/>
                <a:cs typeface="Arial" panose="020B0604020202020204" pitchFamily="34" charset="0"/>
                <a:sym typeface="Symbol" pitchFamily="18" charset="2"/>
              </a:rPr>
              <a:t></a:t>
            </a:r>
            <a:r>
              <a:rPr lang="en-US" baseline="30000" dirty="0">
                <a:latin typeface="Arial" panose="020B0604020202020204" pitchFamily="34" charset="0"/>
                <a:ea typeface="Calibri" pitchFamily="34" charset="0"/>
                <a:cs typeface="Arial" panose="020B0604020202020204" pitchFamily="34" charset="0"/>
              </a:rPr>
              <a:t>+</a:t>
            </a:r>
            <a:r>
              <a:rPr lang="en-US" dirty="0">
                <a:latin typeface="Arial" panose="020B0604020202020204" pitchFamily="34" charset="0"/>
                <a:ea typeface="Calibri" pitchFamily="34" charset="0"/>
                <a:cs typeface="Arial" panose="020B0604020202020204" pitchFamily="34" charset="0"/>
                <a:sym typeface="Symbol" pitchFamily="18" charset="2"/>
              </a:rPr>
              <a:t>— C</a:t>
            </a:r>
            <a:r>
              <a:rPr lang="en-US" baseline="30000" dirty="0">
                <a:latin typeface="Arial" panose="020B0604020202020204" pitchFamily="34" charset="0"/>
                <a:ea typeface="Calibri" pitchFamily="34" charset="0"/>
                <a:cs typeface="Arial" panose="020B0604020202020204" pitchFamily="34" charset="0"/>
                <a:sym typeface="Symbol" pitchFamily="18" charset="2"/>
              </a:rPr>
              <a:t></a:t>
            </a:r>
            <a:r>
              <a:rPr lang="en-US" baseline="30000" dirty="0">
                <a:latin typeface="Arial" panose="020B0604020202020204" pitchFamily="34" charset="0"/>
                <a:ea typeface="Calibri" pitchFamily="34" charset="0"/>
                <a:cs typeface="Arial" panose="020B0604020202020204" pitchFamily="34" charset="0"/>
              </a:rPr>
              <a:t>-</a:t>
            </a:r>
            <a:r>
              <a:rPr lang="en-US" dirty="0">
                <a:latin typeface="Arial" panose="020B0604020202020204" pitchFamily="34" charset="0"/>
                <a:ea typeface="Calibri" pitchFamily="34" charset="0"/>
                <a:cs typeface="Arial" panose="020B0604020202020204" pitchFamily="34" charset="0"/>
                <a:sym typeface="Symbol" pitchFamily="18" charset="2"/>
              </a:rPr>
              <a:t> between metal and carbon atoms. </a:t>
            </a:r>
          </a:p>
          <a:p>
            <a:pPr marL="285750" lvl="0" indent="-285750" algn="just" eaLnBrk="0" fontAlgn="base" hangingPunct="0">
              <a:spcBef>
                <a:spcPct val="0"/>
              </a:spcBef>
              <a:spcAft>
                <a:spcPct val="0"/>
              </a:spcAft>
              <a:buFont typeface="Arial" panose="020B0604020202020204" pitchFamily="34" charset="0"/>
              <a:buChar char="•"/>
            </a:pPr>
            <a:endParaRPr lang="en-US" dirty="0">
              <a:latin typeface="Arial" panose="020B0604020202020204" pitchFamily="34" charset="0"/>
              <a:ea typeface="Calibri" pitchFamily="34" charset="0"/>
              <a:cs typeface="Arial" panose="020B0604020202020204" pitchFamily="34" charset="0"/>
              <a:sym typeface="Symbol" pitchFamily="18" charset="2"/>
            </a:endParaRPr>
          </a:p>
          <a:p>
            <a:pPr marL="285750" lvl="0" indent="-285750" algn="just" eaLnBrk="0" fontAlgn="base" hangingPunct="0">
              <a:spcBef>
                <a:spcPct val="0"/>
              </a:spcBef>
              <a:spcAft>
                <a:spcPct val="0"/>
              </a:spcAft>
              <a:buFont typeface="Arial" panose="020B0604020202020204" pitchFamily="34" charset="0"/>
              <a:buChar char="•"/>
            </a:pPr>
            <a:r>
              <a:rPr lang="en-US" dirty="0">
                <a:latin typeface="Arial" panose="020B0604020202020204" pitchFamily="34" charset="0"/>
                <a:ea typeface="Calibri" pitchFamily="34" charset="0"/>
                <a:cs typeface="Arial" panose="020B0604020202020204" pitchFamily="34" charset="0"/>
                <a:sym typeface="Symbol" pitchFamily="18" charset="2"/>
              </a:rPr>
              <a:t>In addition to the traditional metals, lanthanides, actinides, and semimetals, elements such as boron, silicon, arsenic, and selenium are considered to form organometallic compounds, e.g. </a:t>
            </a:r>
            <a:r>
              <a:rPr lang="en-US" dirty="0" err="1">
                <a:latin typeface="Arial" panose="020B0604020202020204" pitchFamily="34" charset="0"/>
                <a:ea typeface="Calibri" pitchFamily="34" charset="0"/>
                <a:cs typeface="Arial" panose="020B0604020202020204" pitchFamily="34" charset="0"/>
                <a:sym typeface="Symbol" pitchFamily="18" charset="2"/>
              </a:rPr>
              <a:t>organoborane</a:t>
            </a:r>
            <a:r>
              <a:rPr lang="en-US" dirty="0">
                <a:latin typeface="Arial" panose="020B0604020202020204" pitchFamily="34" charset="0"/>
                <a:ea typeface="Calibri" pitchFamily="34" charset="0"/>
                <a:cs typeface="Arial" panose="020B0604020202020204" pitchFamily="34" charset="0"/>
                <a:sym typeface="Symbol" pitchFamily="18" charset="2"/>
              </a:rPr>
              <a:t> compounds such as </a:t>
            </a:r>
            <a:r>
              <a:rPr lang="en-US" dirty="0" err="1">
                <a:latin typeface="Arial" panose="020B0604020202020204" pitchFamily="34" charset="0"/>
                <a:ea typeface="Calibri" pitchFamily="34" charset="0"/>
                <a:cs typeface="Arial" panose="020B0604020202020204" pitchFamily="34" charset="0"/>
                <a:sym typeface="Symbol" pitchFamily="18" charset="2"/>
              </a:rPr>
              <a:t>triethylborane</a:t>
            </a:r>
            <a:r>
              <a:rPr lang="en-US" dirty="0">
                <a:latin typeface="Arial" panose="020B0604020202020204" pitchFamily="34" charset="0"/>
                <a:ea typeface="Calibri" pitchFamily="34" charset="0"/>
                <a:cs typeface="Arial" panose="020B0604020202020204" pitchFamily="34" charset="0"/>
                <a:sym typeface="Symbol" pitchFamily="18" charset="2"/>
              </a:rPr>
              <a:t> (Et</a:t>
            </a:r>
            <a:r>
              <a:rPr lang="en-US" baseline="-25000" dirty="0">
                <a:latin typeface="Arial" panose="020B0604020202020204" pitchFamily="34" charset="0"/>
                <a:ea typeface="Calibri" pitchFamily="34" charset="0"/>
                <a:cs typeface="Arial" panose="020B0604020202020204" pitchFamily="34" charset="0"/>
                <a:sym typeface="Symbol" pitchFamily="18" charset="2"/>
              </a:rPr>
              <a:t>3</a:t>
            </a:r>
            <a:r>
              <a:rPr lang="en-US" dirty="0">
                <a:latin typeface="Arial" panose="020B0604020202020204" pitchFamily="34" charset="0"/>
                <a:ea typeface="Calibri" pitchFamily="34" charset="0"/>
                <a:cs typeface="Arial" panose="020B0604020202020204" pitchFamily="34" charset="0"/>
                <a:sym typeface="Symbol" pitchFamily="18" charset="2"/>
              </a:rPr>
              <a:t>B). </a:t>
            </a:r>
          </a:p>
        </p:txBody>
      </p:sp>
      <p:pic>
        <p:nvPicPr>
          <p:cNvPr id="5" name="Picture 6" descr="http://www.biologie.uni-hamburg.de/b-online/library/newton/Chy251_253/Lectures/Organometallic_Reagents/Graphic_2.GIF"/>
          <p:cNvPicPr>
            <a:picLocks noChangeAspect="1" noChangeArrowheads="1"/>
          </p:cNvPicPr>
          <p:nvPr/>
        </p:nvPicPr>
        <p:blipFill>
          <a:blip r:embed="rId2" cstate="print"/>
          <a:srcRect l="3145" t="4086" r="5031" b="7671"/>
          <a:stretch>
            <a:fillRect/>
          </a:stretch>
        </p:blipFill>
        <p:spPr bwMode="auto">
          <a:xfrm>
            <a:off x="3140233" y="3672429"/>
            <a:ext cx="2514600" cy="1864895"/>
          </a:xfrm>
          <a:prstGeom prst="rect">
            <a:avLst/>
          </a:prstGeom>
          <a:noFill/>
        </p:spPr>
      </p:pic>
      <p:sp>
        <p:nvSpPr>
          <p:cNvPr id="6" name="Rectangle 10"/>
          <p:cNvSpPr>
            <a:spLocks noChangeArrowheads="1"/>
          </p:cNvSpPr>
          <p:nvPr/>
        </p:nvSpPr>
        <p:spPr bwMode="auto">
          <a:xfrm>
            <a:off x="1554447" y="5537324"/>
            <a:ext cx="5686172"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n-US" dirty="0">
                <a:latin typeface="Arial" panose="020B0604020202020204" pitchFamily="34" charset="0"/>
                <a:ea typeface="Calibri" pitchFamily="34" charset="0"/>
                <a:cs typeface="Arial" panose="020B0604020202020204" pitchFamily="34" charset="0"/>
              </a:rPr>
              <a:t>(Carbon always more electronegative compared to M)</a:t>
            </a:r>
          </a:p>
        </p:txBody>
      </p:sp>
      <p:sp>
        <p:nvSpPr>
          <p:cNvPr id="7" name="Rectangle 6"/>
          <p:cNvSpPr/>
          <p:nvPr/>
        </p:nvSpPr>
        <p:spPr>
          <a:xfrm>
            <a:off x="1596125" y="409786"/>
            <a:ext cx="5602816" cy="584775"/>
          </a:xfrm>
          <a:prstGeom prst="rect">
            <a:avLst/>
          </a:prstGeom>
        </p:spPr>
        <p:txBody>
          <a:bodyPr wrap="none">
            <a:spAutoFit/>
          </a:bodyPr>
          <a:lstStyle/>
          <a:p>
            <a:pPr fontAlgn="base">
              <a:spcBef>
                <a:spcPct val="0"/>
              </a:spcBef>
              <a:spcAft>
                <a:spcPct val="0"/>
              </a:spcAft>
            </a:pPr>
            <a:r>
              <a:rPr lang="en-US" sz="3200" b="1" dirty="0">
                <a:latin typeface="Arial" panose="020B0604020202020204" pitchFamily="34" charset="0"/>
                <a:ea typeface="Calibri" pitchFamily="34" charset="0"/>
                <a:cs typeface="Arial" panose="020B0604020202020204" pitchFamily="34" charset="0"/>
              </a:rPr>
              <a:t>Organometallic compounds</a:t>
            </a:r>
            <a:endParaRPr lang="en-US" sz="3200" dirty="0">
              <a:latin typeface="Arial" panose="020B0604020202020204" pitchFamily="34" charset="0"/>
              <a:ea typeface="Calibri" pitchFamily="34" charset="0"/>
              <a:cs typeface="Arial" panose="020B0604020202020204" pitchFamily="34" charset="0"/>
            </a:endParaRPr>
          </a:p>
        </p:txBody>
      </p:sp>
      <p:sp>
        <p:nvSpPr>
          <p:cNvPr id="10" name="Slide Number Placeholder 9"/>
          <p:cNvSpPr>
            <a:spLocks noGrp="1"/>
          </p:cNvSpPr>
          <p:nvPr>
            <p:ph type="sldNum" sz="quarter" idx="12"/>
          </p:nvPr>
        </p:nvSpPr>
        <p:spPr/>
        <p:txBody>
          <a:bodyPr/>
          <a:lstStyle/>
          <a:p>
            <a:fld id="{666FA2C0-E57B-40C2-BBC2-CDA7EBE5BF80}" type="slidenum">
              <a:rPr lang="en-US" smtClean="0"/>
              <a:t>3</a:t>
            </a:fld>
            <a:endParaRPr lang="en-US"/>
          </a:p>
        </p:txBody>
      </p:sp>
    </p:spTree>
    <p:extLst>
      <p:ext uri="{BB962C8B-B14F-4D97-AF65-F5344CB8AC3E}">
        <p14:creationId xmlns:p14="http://schemas.microsoft.com/office/powerpoint/2010/main" val="3762973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618744" y="491601"/>
            <a:ext cx="7772400" cy="216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lnSpc>
                <a:spcPct val="150000"/>
              </a:lnSpc>
              <a:spcBef>
                <a:spcPct val="0"/>
              </a:spcBef>
              <a:spcAft>
                <a:spcPct val="0"/>
              </a:spcAft>
            </a:pPr>
            <a:r>
              <a:rPr lang="en-US" b="1" dirty="0">
                <a:latin typeface="Arial" panose="020B0604020202020204" pitchFamily="34" charset="0"/>
                <a:ea typeface="Calibri" pitchFamily="34" charset="0"/>
                <a:cs typeface="Arial" panose="020B0604020202020204" pitchFamily="34" charset="0"/>
              </a:rPr>
              <a:t>For Example</a:t>
            </a:r>
            <a:endParaRPr lang="en-US" dirty="0">
              <a:latin typeface="Arial" pitchFamily="34" charset="0"/>
              <a:cs typeface="Arial" pitchFamily="34" charset="0"/>
            </a:endParaRPr>
          </a:p>
          <a:p>
            <a:pPr marL="285750" indent="-285750" algn="justLow" eaLnBrk="0" fontAlgn="base" hangingPunct="0">
              <a:lnSpc>
                <a:spcPct val="150000"/>
              </a:lnSpc>
              <a:spcBef>
                <a:spcPct val="0"/>
              </a:spcBef>
              <a:spcAft>
                <a:spcPct val="0"/>
              </a:spcAft>
              <a:buFont typeface="Arial" panose="020B0604020202020204" pitchFamily="34" charset="0"/>
              <a:buChar char="•"/>
            </a:pPr>
            <a:r>
              <a:rPr lang="en-US" dirty="0">
                <a:latin typeface="Arial" panose="020B0604020202020204" pitchFamily="34" charset="0"/>
                <a:ea typeface="Calibri" pitchFamily="34" charset="0"/>
                <a:cs typeface="Arial" panose="020B0604020202020204" pitchFamily="34" charset="0"/>
              </a:rPr>
              <a:t>[Cr(H</a:t>
            </a:r>
            <a:r>
              <a:rPr lang="en-US" baseline="-30000" dirty="0">
                <a:latin typeface="Arial" panose="020B0604020202020204" pitchFamily="34" charset="0"/>
                <a:ea typeface="Calibri" pitchFamily="34" charset="0"/>
                <a:cs typeface="Arial" panose="020B0604020202020204" pitchFamily="34" charset="0"/>
              </a:rPr>
              <a:t>2</a:t>
            </a:r>
            <a:r>
              <a:rPr lang="en-US" dirty="0">
                <a:latin typeface="Arial" panose="020B0604020202020204" pitchFamily="34" charset="0"/>
                <a:ea typeface="Calibri" pitchFamily="34" charset="0"/>
                <a:cs typeface="Arial" panose="020B0604020202020204" pitchFamily="34" charset="0"/>
              </a:rPr>
              <a:t>O)</a:t>
            </a:r>
            <a:r>
              <a:rPr lang="en-US" baseline="-30000" dirty="0">
                <a:latin typeface="Arial" panose="020B0604020202020204" pitchFamily="34" charset="0"/>
                <a:ea typeface="Calibri" pitchFamily="34" charset="0"/>
                <a:cs typeface="Arial" panose="020B0604020202020204" pitchFamily="34" charset="0"/>
              </a:rPr>
              <a:t>6</a:t>
            </a:r>
            <a:r>
              <a:rPr lang="en-US" dirty="0">
                <a:latin typeface="Arial" panose="020B0604020202020204" pitchFamily="34" charset="0"/>
                <a:ea typeface="Calibri" pitchFamily="34" charset="0"/>
                <a:cs typeface="Arial" panose="020B0604020202020204" pitchFamily="34" charset="0"/>
              </a:rPr>
              <a:t>]</a:t>
            </a:r>
            <a:r>
              <a:rPr lang="en-US" baseline="30000" dirty="0">
                <a:latin typeface="Arial" panose="020B0604020202020204" pitchFamily="34" charset="0"/>
                <a:ea typeface="Calibri" pitchFamily="34" charset="0"/>
                <a:cs typeface="Arial" panose="020B0604020202020204" pitchFamily="34" charset="0"/>
              </a:rPr>
              <a:t>3+</a:t>
            </a:r>
            <a:r>
              <a:rPr lang="en-US" dirty="0">
                <a:latin typeface="Arial" panose="020B0604020202020204" pitchFamily="34" charset="0"/>
                <a:ea typeface="Calibri" pitchFamily="34" charset="0"/>
                <a:cs typeface="Arial" panose="020B0604020202020204" pitchFamily="34" charset="0"/>
              </a:rPr>
              <a:t> is a coordination complex, while Cr(CO)</a:t>
            </a:r>
            <a:r>
              <a:rPr lang="en-US" baseline="-30000" dirty="0">
                <a:latin typeface="Arial" panose="020B0604020202020204" pitchFamily="34" charset="0"/>
                <a:ea typeface="Calibri" pitchFamily="34" charset="0"/>
                <a:cs typeface="Arial" panose="020B0604020202020204" pitchFamily="34" charset="0"/>
              </a:rPr>
              <a:t>6</a:t>
            </a:r>
            <a:r>
              <a:rPr lang="en-US" dirty="0">
                <a:latin typeface="Arial" panose="020B0604020202020204" pitchFamily="34" charset="0"/>
                <a:ea typeface="Calibri" pitchFamily="34" charset="0"/>
                <a:cs typeface="Arial" panose="020B0604020202020204" pitchFamily="34" charset="0"/>
              </a:rPr>
              <a:t> is an organometallic compound which involve metal-carbon bond. </a:t>
            </a:r>
          </a:p>
          <a:p>
            <a:pPr marL="285750" indent="-285750" algn="justLow" eaLnBrk="0" fontAlgn="base" hangingPunct="0">
              <a:lnSpc>
                <a:spcPct val="150000"/>
              </a:lnSpc>
              <a:spcBef>
                <a:spcPct val="0"/>
              </a:spcBef>
              <a:spcAft>
                <a:spcPct val="0"/>
              </a:spcAft>
              <a:buFont typeface="Arial" panose="020B0604020202020204" pitchFamily="34" charset="0"/>
              <a:buChar char="•"/>
            </a:pPr>
            <a:r>
              <a:rPr lang="en-US" dirty="0">
                <a:latin typeface="Arial" panose="020B0604020202020204" pitchFamily="34" charset="0"/>
                <a:ea typeface="Calibri" pitchFamily="34" charset="0"/>
                <a:cs typeface="Arial" panose="020B0604020202020204" pitchFamily="34" charset="0"/>
              </a:rPr>
              <a:t>Both are octahedral, CO and H</a:t>
            </a:r>
            <a:r>
              <a:rPr lang="en-US" baseline="-30000" dirty="0">
                <a:latin typeface="Arial" panose="020B0604020202020204" pitchFamily="34" charset="0"/>
                <a:ea typeface="Calibri" pitchFamily="34" charset="0"/>
                <a:cs typeface="Arial" panose="020B0604020202020204" pitchFamily="34" charset="0"/>
              </a:rPr>
              <a:t>2</a:t>
            </a:r>
            <a:r>
              <a:rPr lang="en-US" dirty="0">
                <a:latin typeface="Arial" panose="020B0604020202020204" pitchFamily="34" charset="0"/>
                <a:ea typeface="Calibri" pitchFamily="34" charset="0"/>
                <a:cs typeface="Arial" panose="020B0604020202020204" pitchFamily="34" charset="0"/>
              </a:rPr>
              <a:t>O are σ donor ligands; in addition, CO is a strong π acceptor (</a:t>
            </a:r>
            <a:r>
              <a:rPr lang="en-US" i="1" dirty="0">
                <a:latin typeface="Arial" panose="020B0604020202020204" pitchFamily="34" charset="0"/>
                <a:ea typeface="Calibri" pitchFamily="34" charset="0"/>
                <a:cs typeface="Arial" panose="020B0604020202020204" pitchFamily="34" charset="0"/>
              </a:rPr>
              <a:t>letter we will study about π acceptor</a:t>
            </a:r>
            <a:r>
              <a:rPr lang="en-US" dirty="0">
                <a:latin typeface="Arial" panose="020B0604020202020204" pitchFamily="34" charset="0"/>
                <a:ea typeface="Calibri" pitchFamily="34" charset="0"/>
                <a:cs typeface="Arial" panose="020B0604020202020204" pitchFamily="34" charset="0"/>
              </a:rPr>
              <a:t>)</a:t>
            </a:r>
            <a:endParaRPr lang="en-US" dirty="0">
              <a:latin typeface="Arial" pitchFamily="34" charset="0"/>
              <a:cs typeface="Arial" pitchFamily="34" charset="0"/>
            </a:endParaRPr>
          </a:p>
        </p:txBody>
      </p:sp>
      <p:pic>
        <p:nvPicPr>
          <p:cNvPr id="12291" name="Picture 3" descr="Image result for Cr(h2O)6 and Cr(CO)6"/>
          <p:cNvPicPr>
            <a:picLocks noChangeAspect="1" noChangeArrowheads="1"/>
          </p:cNvPicPr>
          <p:nvPr/>
        </p:nvPicPr>
        <p:blipFill>
          <a:blip r:embed="rId2" cstate="print"/>
          <a:srcRect/>
          <a:stretch>
            <a:fillRect/>
          </a:stretch>
        </p:blipFill>
        <p:spPr bwMode="auto">
          <a:xfrm>
            <a:off x="838200" y="3553968"/>
            <a:ext cx="3968496" cy="2362200"/>
          </a:xfrm>
          <a:prstGeom prst="rect">
            <a:avLst/>
          </a:prstGeom>
          <a:noFill/>
        </p:spPr>
      </p:pic>
      <p:pic>
        <p:nvPicPr>
          <p:cNvPr id="12293" name="Picture 5" descr="Image result for Cr(CO)6"/>
          <p:cNvPicPr>
            <a:picLocks noChangeAspect="1" noChangeArrowheads="1"/>
          </p:cNvPicPr>
          <p:nvPr/>
        </p:nvPicPr>
        <p:blipFill>
          <a:blip r:embed="rId3" cstate="print"/>
          <a:srcRect/>
          <a:stretch>
            <a:fillRect/>
          </a:stretch>
        </p:blipFill>
        <p:spPr bwMode="auto">
          <a:xfrm>
            <a:off x="5257800" y="3099816"/>
            <a:ext cx="2743200" cy="2812288"/>
          </a:xfrm>
          <a:prstGeom prst="rect">
            <a:avLst/>
          </a:prstGeom>
          <a:noFill/>
        </p:spPr>
      </p:pic>
      <p:sp>
        <p:nvSpPr>
          <p:cNvPr id="5" name="Oval 4"/>
          <p:cNvSpPr/>
          <p:nvPr/>
        </p:nvSpPr>
        <p:spPr>
          <a:xfrm rot="20065430">
            <a:off x="6348955" y="4156470"/>
            <a:ext cx="1310353" cy="4683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4" name="Slide Number Placeholder 3"/>
          <p:cNvSpPr>
            <a:spLocks noGrp="1"/>
          </p:cNvSpPr>
          <p:nvPr>
            <p:ph type="sldNum" sz="quarter" idx="12"/>
          </p:nvPr>
        </p:nvSpPr>
        <p:spPr/>
        <p:txBody>
          <a:bodyPr/>
          <a:lstStyle/>
          <a:p>
            <a:fld id="{666FA2C0-E57B-40C2-BBC2-CDA7EBE5BF80}" type="slidenum">
              <a:rPr lang="en-US" smtClean="0"/>
              <a:t>4</a:t>
            </a:fld>
            <a:endParaRPr lang="en-US"/>
          </a:p>
        </p:txBody>
      </p:sp>
    </p:spTree>
    <p:extLst>
      <p:ext uri="{BB962C8B-B14F-4D97-AF65-F5344CB8AC3E}">
        <p14:creationId xmlns:p14="http://schemas.microsoft.com/office/powerpoint/2010/main" val="4131370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512064" y="1121593"/>
            <a:ext cx="8165592" cy="53308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eaLnBrk="0" fontAlgn="base" hangingPunct="0">
              <a:lnSpc>
                <a:spcPct val="150000"/>
              </a:lnSpc>
              <a:spcBef>
                <a:spcPct val="0"/>
              </a:spcBef>
              <a:spcAft>
                <a:spcPct val="0"/>
              </a:spcAft>
            </a:pPr>
            <a:r>
              <a:rPr lang="en-US" dirty="0">
                <a:solidFill>
                  <a:srgbClr val="000000"/>
                </a:solidFill>
                <a:latin typeface="Arial" panose="020B0604020202020204" pitchFamily="34" charset="0"/>
                <a:ea typeface="Calibri" pitchFamily="34" charset="0"/>
                <a:cs typeface="Arial" panose="020B0604020202020204" pitchFamily="34" charset="0"/>
              </a:rPr>
              <a:t>These compounds are  named by first naming the organic group and then adding the metal name directly to the group name.</a:t>
            </a:r>
            <a:endParaRPr lang="en-US" dirty="0">
              <a:latin typeface="Arial" pitchFamily="34" charset="0"/>
              <a:ea typeface="Times New Roman" pitchFamily="18" charset="0"/>
              <a:cs typeface="Arial" pitchFamily="34" charset="0"/>
            </a:endParaRPr>
          </a:p>
          <a:p>
            <a:pPr algn="justLow" eaLnBrk="0" fontAlgn="base" hangingPunct="0">
              <a:lnSpc>
                <a:spcPct val="200000"/>
              </a:lnSpc>
              <a:spcBef>
                <a:spcPct val="0"/>
              </a:spcBef>
              <a:spcAft>
                <a:spcPct val="0"/>
              </a:spcAft>
            </a:pPr>
            <a:r>
              <a:rPr lang="en-US" sz="2000" b="1" dirty="0">
                <a:solidFill>
                  <a:srgbClr val="FF0000"/>
                </a:solidFill>
                <a:latin typeface="Arial" panose="020B0604020202020204" pitchFamily="34" charset="0"/>
                <a:ea typeface="Times New Roman" pitchFamily="18" charset="0"/>
                <a:cs typeface="Arial" panose="020B0604020202020204" pitchFamily="34" charset="0"/>
              </a:rPr>
              <a:t>For Example</a:t>
            </a:r>
            <a:endParaRPr lang="en-US" sz="2000" dirty="0">
              <a:solidFill>
                <a:srgbClr val="FF0000"/>
              </a:solidFill>
              <a:latin typeface="Arial" pitchFamily="34" charset="0"/>
              <a:ea typeface="Times New Roman" pitchFamily="18" charset="0"/>
              <a:cs typeface="Arial" pitchFamily="34" charset="0"/>
            </a:endParaRPr>
          </a:p>
          <a:p>
            <a:pPr algn="justLow" eaLnBrk="0" fontAlgn="base" hangingPunct="0">
              <a:lnSpc>
                <a:spcPct val="200000"/>
              </a:lnSpc>
              <a:spcBef>
                <a:spcPct val="0"/>
              </a:spcBef>
              <a:spcAft>
                <a:spcPct val="0"/>
              </a:spcAft>
            </a:pPr>
            <a:r>
              <a:rPr lang="en-US" dirty="0">
                <a:solidFill>
                  <a:srgbClr val="000000"/>
                </a:solidFill>
                <a:latin typeface="Arial" panose="020B0604020202020204" pitchFamily="34" charset="0"/>
                <a:ea typeface="Calibri" pitchFamily="34" charset="0"/>
                <a:cs typeface="Arial" panose="020B0604020202020204" pitchFamily="34" charset="0"/>
              </a:rPr>
              <a:t>CH</a:t>
            </a:r>
            <a:r>
              <a:rPr lang="en-US" baseline="-30000" dirty="0">
                <a:solidFill>
                  <a:srgbClr val="000000"/>
                </a:solidFill>
                <a:latin typeface="Arial" panose="020B0604020202020204" pitchFamily="34" charset="0"/>
                <a:ea typeface="Calibri" pitchFamily="34" charset="0"/>
                <a:cs typeface="Arial" panose="020B0604020202020204" pitchFamily="34" charset="0"/>
              </a:rPr>
              <a:t>3</a:t>
            </a:r>
            <a:r>
              <a:rPr lang="en-US" dirty="0">
                <a:solidFill>
                  <a:srgbClr val="000000"/>
                </a:solidFill>
                <a:latin typeface="Arial" panose="020B0604020202020204" pitchFamily="34" charset="0"/>
                <a:ea typeface="Calibri" pitchFamily="34" charset="0"/>
                <a:cs typeface="Arial" panose="020B0604020202020204" pitchFamily="34" charset="0"/>
              </a:rPr>
              <a:t>Na		</a:t>
            </a:r>
            <a:r>
              <a:rPr lang="en-US" b="1" dirty="0" err="1">
                <a:solidFill>
                  <a:srgbClr val="000000"/>
                </a:solidFill>
                <a:latin typeface="Arial" panose="020B0604020202020204" pitchFamily="34" charset="0"/>
                <a:ea typeface="Calibri" pitchFamily="34" charset="0"/>
                <a:cs typeface="Arial" panose="020B0604020202020204" pitchFamily="34" charset="0"/>
              </a:rPr>
              <a:t>methylsodium</a:t>
            </a:r>
            <a:endParaRPr lang="en-US" dirty="0">
              <a:latin typeface="Arial" pitchFamily="34" charset="0"/>
              <a:ea typeface="Times New Roman" pitchFamily="18" charset="0"/>
              <a:cs typeface="Arial" pitchFamily="34" charset="0"/>
            </a:endParaRPr>
          </a:p>
          <a:p>
            <a:pPr algn="justLow" eaLnBrk="0" fontAlgn="base" hangingPunct="0">
              <a:lnSpc>
                <a:spcPct val="200000"/>
              </a:lnSpc>
              <a:spcBef>
                <a:spcPct val="0"/>
              </a:spcBef>
              <a:spcAft>
                <a:spcPct val="0"/>
              </a:spcAft>
            </a:pPr>
            <a:r>
              <a:rPr lang="en-US" dirty="0">
                <a:solidFill>
                  <a:srgbClr val="000000"/>
                </a:solidFill>
                <a:latin typeface="Arial" panose="020B0604020202020204" pitchFamily="34" charset="0"/>
                <a:ea typeface="Calibri" pitchFamily="34" charset="0"/>
                <a:cs typeface="Arial" panose="020B0604020202020204" pitchFamily="34" charset="0"/>
              </a:rPr>
              <a:t>C</a:t>
            </a:r>
            <a:r>
              <a:rPr lang="en-US" baseline="-30000" dirty="0">
                <a:solidFill>
                  <a:srgbClr val="000000"/>
                </a:solidFill>
                <a:latin typeface="Arial" panose="020B0604020202020204" pitchFamily="34" charset="0"/>
                <a:ea typeface="Calibri" pitchFamily="34" charset="0"/>
                <a:cs typeface="Arial" panose="020B0604020202020204" pitchFamily="34" charset="0"/>
              </a:rPr>
              <a:t>2</a:t>
            </a:r>
            <a:r>
              <a:rPr lang="en-US" dirty="0">
                <a:solidFill>
                  <a:srgbClr val="000000"/>
                </a:solidFill>
                <a:latin typeface="Arial" panose="020B0604020202020204" pitchFamily="34" charset="0"/>
                <a:ea typeface="Calibri" pitchFamily="34" charset="0"/>
                <a:cs typeface="Arial" panose="020B0604020202020204" pitchFamily="34" charset="0"/>
              </a:rPr>
              <a:t>H</a:t>
            </a:r>
            <a:r>
              <a:rPr lang="en-US" baseline="-25000" dirty="0">
                <a:solidFill>
                  <a:srgbClr val="000000"/>
                </a:solidFill>
                <a:latin typeface="Arial" panose="020B0604020202020204" pitchFamily="34" charset="0"/>
                <a:ea typeface="Calibri" pitchFamily="34" charset="0"/>
                <a:cs typeface="Arial" panose="020B0604020202020204" pitchFamily="34" charset="0"/>
              </a:rPr>
              <a:t>5</a:t>
            </a:r>
            <a:r>
              <a:rPr lang="en-US" dirty="0">
                <a:solidFill>
                  <a:srgbClr val="000000"/>
                </a:solidFill>
                <a:latin typeface="Arial" panose="020B0604020202020204" pitchFamily="34" charset="0"/>
                <a:ea typeface="Calibri" pitchFamily="34" charset="0"/>
                <a:cs typeface="Arial" panose="020B0604020202020204" pitchFamily="34" charset="0"/>
              </a:rPr>
              <a:t>-Na 	</a:t>
            </a:r>
            <a:r>
              <a:rPr lang="en-US" b="1" dirty="0" err="1">
                <a:solidFill>
                  <a:srgbClr val="000000"/>
                </a:solidFill>
                <a:latin typeface="Arial" panose="020B0604020202020204" pitchFamily="34" charset="0"/>
                <a:ea typeface="Calibri" pitchFamily="34" charset="0"/>
                <a:cs typeface="Arial" panose="020B0604020202020204" pitchFamily="34" charset="0"/>
              </a:rPr>
              <a:t>ethylsodium</a:t>
            </a:r>
            <a:endParaRPr lang="en-US" dirty="0">
              <a:latin typeface="Arial" pitchFamily="34" charset="0"/>
              <a:ea typeface="Times New Roman" pitchFamily="18" charset="0"/>
              <a:cs typeface="Arial" pitchFamily="34" charset="0"/>
            </a:endParaRPr>
          </a:p>
          <a:p>
            <a:pPr algn="justLow" eaLnBrk="0" fontAlgn="base" hangingPunct="0">
              <a:lnSpc>
                <a:spcPct val="200000"/>
              </a:lnSpc>
              <a:spcBef>
                <a:spcPct val="0"/>
              </a:spcBef>
              <a:spcAft>
                <a:spcPct val="0"/>
              </a:spcAft>
            </a:pPr>
            <a:r>
              <a:rPr lang="en-US" dirty="0">
                <a:solidFill>
                  <a:srgbClr val="000000"/>
                </a:solidFill>
                <a:latin typeface="Arial" panose="020B0604020202020204" pitchFamily="34" charset="0"/>
                <a:ea typeface="Calibri" pitchFamily="34" charset="0"/>
                <a:cs typeface="Arial" panose="020B0604020202020204" pitchFamily="34" charset="0"/>
              </a:rPr>
              <a:t>C</a:t>
            </a:r>
            <a:r>
              <a:rPr lang="en-US" baseline="-30000" dirty="0">
                <a:solidFill>
                  <a:srgbClr val="000000"/>
                </a:solidFill>
                <a:latin typeface="Arial" panose="020B0604020202020204" pitchFamily="34" charset="0"/>
                <a:ea typeface="Calibri" pitchFamily="34" charset="0"/>
                <a:cs typeface="Arial" panose="020B0604020202020204" pitchFamily="34" charset="0"/>
              </a:rPr>
              <a:t>6</a:t>
            </a:r>
            <a:r>
              <a:rPr lang="en-US" dirty="0">
                <a:solidFill>
                  <a:srgbClr val="000000"/>
                </a:solidFill>
                <a:latin typeface="Arial" panose="020B0604020202020204" pitchFamily="34" charset="0"/>
                <a:ea typeface="Calibri" pitchFamily="34" charset="0"/>
                <a:cs typeface="Arial" panose="020B0604020202020204" pitchFamily="34" charset="0"/>
              </a:rPr>
              <a:t>H</a:t>
            </a:r>
            <a:r>
              <a:rPr lang="en-US" baseline="-30000" dirty="0">
                <a:solidFill>
                  <a:srgbClr val="000000"/>
                </a:solidFill>
                <a:latin typeface="Arial" panose="020B0604020202020204" pitchFamily="34" charset="0"/>
                <a:ea typeface="Calibri" pitchFamily="34" charset="0"/>
                <a:cs typeface="Arial" panose="020B0604020202020204" pitchFamily="34" charset="0"/>
              </a:rPr>
              <a:t>5</a:t>
            </a:r>
            <a:r>
              <a:rPr lang="en-US" dirty="0">
                <a:solidFill>
                  <a:srgbClr val="000000"/>
                </a:solidFill>
                <a:latin typeface="Arial" panose="020B0604020202020204" pitchFamily="34" charset="0"/>
                <a:ea typeface="Calibri" pitchFamily="34" charset="0"/>
                <a:cs typeface="Arial" panose="020B0604020202020204" pitchFamily="34" charset="0"/>
              </a:rPr>
              <a:t>-Na 	</a:t>
            </a:r>
            <a:r>
              <a:rPr lang="en-US" b="1" dirty="0" err="1">
                <a:solidFill>
                  <a:srgbClr val="000000"/>
                </a:solidFill>
                <a:latin typeface="Arial" panose="020B0604020202020204" pitchFamily="34" charset="0"/>
                <a:ea typeface="Calibri" pitchFamily="34" charset="0"/>
                <a:cs typeface="Arial" panose="020B0604020202020204" pitchFamily="34" charset="0"/>
              </a:rPr>
              <a:t>phenylsodium</a:t>
            </a:r>
            <a:endParaRPr lang="en-US" b="1" dirty="0">
              <a:solidFill>
                <a:srgbClr val="000000"/>
              </a:solidFill>
              <a:latin typeface="Arial" panose="020B0604020202020204" pitchFamily="34" charset="0"/>
              <a:ea typeface="Calibri" pitchFamily="34" charset="0"/>
              <a:cs typeface="Arial" panose="020B0604020202020204" pitchFamily="34" charset="0"/>
            </a:endParaRPr>
          </a:p>
          <a:p>
            <a:pPr algn="justLow" eaLnBrk="0" fontAlgn="base" hangingPunct="0">
              <a:lnSpc>
                <a:spcPct val="200000"/>
              </a:lnSpc>
              <a:spcBef>
                <a:spcPct val="0"/>
              </a:spcBef>
              <a:spcAft>
                <a:spcPct val="0"/>
              </a:spcAft>
            </a:pPr>
            <a:r>
              <a:rPr lang="en-US" dirty="0">
                <a:solidFill>
                  <a:srgbClr val="000000"/>
                </a:solidFill>
                <a:latin typeface="Arial" panose="020B0604020202020204" pitchFamily="34" charset="0"/>
                <a:ea typeface="Calibri" pitchFamily="34" charset="0"/>
                <a:cs typeface="Arial" panose="020B0604020202020204" pitchFamily="34" charset="0"/>
              </a:rPr>
              <a:t>CH</a:t>
            </a:r>
            <a:r>
              <a:rPr lang="en-US" baseline="-30000" dirty="0">
                <a:solidFill>
                  <a:srgbClr val="000000"/>
                </a:solidFill>
                <a:latin typeface="Arial" panose="020B0604020202020204" pitchFamily="34" charset="0"/>
                <a:ea typeface="Calibri" pitchFamily="34" charset="0"/>
                <a:cs typeface="Arial" panose="020B0604020202020204" pitchFamily="34" charset="0"/>
              </a:rPr>
              <a:t>3</a:t>
            </a:r>
            <a:r>
              <a:rPr lang="en-US" dirty="0">
                <a:solidFill>
                  <a:srgbClr val="000000"/>
                </a:solidFill>
                <a:latin typeface="Arial" panose="020B0604020202020204" pitchFamily="34" charset="0"/>
                <a:ea typeface="Calibri" pitchFamily="34" charset="0"/>
                <a:cs typeface="Arial" panose="020B0604020202020204" pitchFamily="34" charset="0"/>
              </a:rPr>
              <a:t>MgBr 	</a:t>
            </a:r>
            <a:r>
              <a:rPr lang="en-US" b="1" dirty="0" err="1">
                <a:solidFill>
                  <a:srgbClr val="000000"/>
                </a:solidFill>
                <a:latin typeface="Arial" panose="020B0604020202020204" pitchFamily="34" charset="0"/>
                <a:ea typeface="Calibri" pitchFamily="34" charset="0"/>
                <a:cs typeface="Arial" panose="020B0604020202020204" pitchFamily="34" charset="0"/>
              </a:rPr>
              <a:t>methylmagnesium</a:t>
            </a:r>
            <a:r>
              <a:rPr lang="en-US" b="1" dirty="0">
                <a:solidFill>
                  <a:srgbClr val="000000"/>
                </a:solidFill>
                <a:latin typeface="Arial" panose="020B0604020202020204" pitchFamily="34" charset="0"/>
                <a:ea typeface="Calibri" pitchFamily="34" charset="0"/>
                <a:cs typeface="Arial" panose="020B0604020202020204" pitchFamily="34" charset="0"/>
              </a:rPr>
              <a:t> bromide</a:t>
            </a:r>
            <a:r>
              <a:rPr lang="en-US" dirty="0">
                <a:solidFill>
                  <a:srgbClr val="000000"/>
                </a:solidFill>
                <a:latin typeface="Arial" panose="020B0604020202020204" pitchFamily="34" charset="0"/>
                <a:ea typeface="Calibri" pitchFamily="34" charset="0"/>
                <a:cs typeface="Arial" panose="020B0604020202020204" pitchFamily="34" charset="0"/>
              </a:rPr>
              <a:t> (This is an example of a</a:t>
            </a:r>
            <a:br>
              <a:rPr lang="en-US" dirty="0">
                <a:solidFill>
                  <a:srgbClr val="000000"/>
                </a:solidFill>
                <a:latin typeface="Arial" panose="020B0604020202020204" pitchFamily="34" charset="0"/>
                <a:ea typeface="Calibri" pitchFamily="34" charset="0"/>
                <a:cs typeface="Arial" panose="020B0604020202020204" pitchFamily="34" charset="0"/>
              </a:rPr>
            </a:br>
            <a:r>
              <a:rPr lang="en-US" dirty="0">
                <a:solidFill>
                  <a:srgbClr val="000000"/>
                </a:solidFill>
                <a:latin typeface="Arial" panose="020B0604020202020204" pitchFamily="34" charset="0"/>
                <a:ea typeface="Calibri" pitchFamily="34" charset="0"/>
                <a:cs typeface="Arial" panose="020B0604020202020204" pitchFamily="34" charset="0"/>
              </a:rPr>
              <a:t>		Grignard reagent)</a:t>
            </a:r>
          </a:p>
          <a:p>
            <a:pPr algn="justLow" eaLnBrk="0" fontAlgn="base" hangingPunct="0">
              <a:lnSpc>
                <a:spcPct val="200000"/>
              </a:lnSpc>
              <a:spcBef>
                <a:spcPct val="0"/>
              </a:spcBef>
              <a:spcAft>
                <a:spcPct val="0"/>
              </a:spcAft>
            </a:pPr>
            <a:r>
              <a:rPr lang="en-US" dirty="0">
                <a:solidFill>
                  <a:srgbClr val="000000"/>
                </a:solidFill>
                <a:latin typeface="Arial" panose="020B0604020202020204" pitchFamily="34" charset="0"/>
                <a:ea typeface="Times New Roman" pitchFamily="18" charset="0"/>
                <a:cs typeface="Arial" panose="020B0604020202020204" pitchFamily="34" charset="0"/>
              </a:rPr>
              <a:t>Compound that has a considerable ionic character names as a salt, or as for sodium </a:t>
            </a:r>
            <a:r>
              <a:rPr lang="en-US" dirty="0" err="1">
                <a:solidFill>
                  <a:srgbClr val="000000"/>
                </a:solidFill>
                <a:latin typeface="Arial" panose="020B0604020202020204" pitchFamily="34" charset="0"/>
                <a:ea typeface="Times New Roman" pitchFamily="18" charset="0"/>
                <a:cs typeface="Arial" panose="020B0604020202020204" pitchFamily="34" charset="0"/>
              </a:rPr>
              <a:t>naphthalide</a:t>
            </a:r>
            <a:r>
              <a:rPr lang="en-US" dirty="0">
                <a:solidFill>
                  <a:srgbClr val="000000"/>
                </a:solidFill>
                <a:latin typeface="Arial" panose="020B0604020202020204" pitchFamily="34" charset="0"/>
                <a:ea typeface="Times New Roman" pitchFamily="18" charset="0"/>
                <a:cs typeface="Arial" panose="020B0604020202020204" pitchFamily="34" charset="0"/>
              </a:rPr>
              <a:t> Na[C</a:t>
            </a:r>
            <a:r>
              <a:rPr lang="en-US" baseline="-25000" dirty="0">
                <a:solidFill>
                  <a:srgbClr val="000000"/>
                </a:solidFill>
                <a:latin typeface="Arial" panose="020B0604020202020204" pitchFamily="34" charset="0"/>
                <a:ea typeface="Times New Roman" pitchFamily="18" charset="0"/>
                <a:cs typeface="Arial" panose="020B0604020202020204" pitchFamily="34" charset="0"/>
              </a:rPr>
              <a:t>10</a:t>
            </a:r>
            <a:r>
              <a:rPr lang="en-US" dirty="0">
                <a:solidFill>
                  <a:srgbClr val="000000"/>
                </a:solidFill>
                <a:latin typeface="Arial" panose="020B0604020202020204" pitchFamily="34" charset="0"/>
                <a:ea typeface="Times New Roman" pitchFamily="18" charset="0"/>
                <a:cs typeface="Arial" panose="020B0604020202020204" pitchFamily="34" charset="0"/>
              </a:rPr>
              <a:t>H</a:t>
            </a:r>
            <a:r>
              <a:rPr lang="en-US" baseline="-25000" dirty="0">
                <a:solidFill>
                  <a:srgbClr val="000000"/>
                </a:solidFill>
                <a:latin typeface="Arial" panose="020B0604020202020204" pitchFamily="34" charset="0"/>
                <a:ea typeface="Times New Roman" pitchFamily="18" charset="0"/>
                <a:cs typeface="Arial" panose="020B0604020202020204" pitchFamily="34" charset="0"/>
              </a:rPr>
              <a:t>8</a:t>
            </a:r>
            <a:r>
              <a:rPr lang="en-US" dirty="0">
                <a:solidFill>
                  <a:srgbClr val="000000"/>
                </a:solidFill>
                <a:latin typeface="Arial" panose="020B0604020202020204" pitchFamily="34" charset="0"/>
                <a:ea typeface="Times New Roman" pitchFamily="18" charset="0"/>
                <a:cs typeface="Arial" panose="020B0604020202020204" pitchFamily="34" charset="0"/>
              </a:rPr>
              <a:t>]. </a:t>
            </a:r>
            <a:endParaRPr lang="en-US" dirty="0">
              <a:latin typeface="Arial" pitchFamily="34" charset="0"/>
              <a:ea typeface="Times New Roman" pitchFamily="18" charset="0"/>
              <a:cs typeface="Arial" pitchFamily="34" charset="0"/>
            </a:endParaRPr>
          </a:p>
        </p:txBody>
      </p:sp>
      <p:sp>
        <p:nvSpPr>
          <p:cNvPr id="2" name="Rectangle 1"/>
          <p:cNvSpPr/>
          <p:nvPr/>
        </p:nvSpPr>
        <p:spPr>
          <a:xfrm>
            <a:off x="512064" y="140500"/>
            <a:ext cx="8003286" cy="1077218"/>
          </a:xfrm>
          <a:prstGeom prst="rect">
            <a:avLst/>
          </a:prstGeom>
        </p:spPr>
        <p:txBody>
          <a:bodyPr wrap="square">
            <a:spAutoFit/>
          </a:bodyPr>
          <a:lstStyle/>
          <a:p>
            <a:pPr algn="ctr" fontAlgn="base">
              <a:spcBef>
                <a:spcPct val="0"/>
              </a:spcBef>
              <a:spcAft>
                <a:spcPct val="0"/>
              </a:spcAft>
            </a:pPr>
            <a:r>
              <a:rPr lang="en-US" sz="3200" b="1" dirty="0">
                <a:latin typeface="Arial" panose="020B0604020202020204" pitchFamily="34" charset="0"/>
                <a:ea typeface="Times New Roman" pitchFamily="18" charset="0"/>
                <a:cs typeface="Arial" panose="020B0604020202020204" pitchFamily="34" charset="0"/>
              </a:rPr>
              <a:t>Nomenclature of Organometallic Compounds</a:t>
            </a:r>
            <a:endParaRPr lang="en-US" sz="3200" dirty="0">
              <a:latin typeface="Arial" pitchFamily="34" charset="0"/>
              <a:ea typeface="Times New Roman" pitchFamily="18" charset="0"/>
              <a:cs typeface="Arial" pitchFamily="34" charset="0"/>
            </a:endParaRPr>
          </a:p>
        </p:txBody>
      </p:sp>
      <p:sp>
        <p:nvSpPr>
          <p:cNvPr id="5" name="Slide Number Placeholder 4"/>
          <p:cNvSpPr>
            <a:spLocks noGrp="1"/>
          </p:cNvSpPr>
          <p:nvPr>
            <p:ph type="sldNum" sz="quarter" idx="12"/>
          </p:nvPr>
        </p:nvSpPr>
        <p:spPr/>
        <p:txBody>
          <a:bodyPr/>
          <a:lstStyle/>
          <a:p>
            <a:fld id="{666FA2C0-E57B-40C2-BBC2-CDA7EBE5BF80}" type="slidenum">
              <a:rPr lang="en-US" smtClean="0"/>
              <a:t>5</a:t>
            </a:fld>
            <a:endParaRPr lang="en-US"/>
          </a:p>
        </p:txBody>
      </p:sp>
    </p:spTree>
    <p:extLst>
      <p:ext uri="{BB962C8B-B14F-4D97-AF65-F5344CB8AC3E}">
        <p14:creationId xmlns:p14="http://schemas.microsoft.com/office/powerpoint/2010/main" val="853831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8DD3D8-B88F-ED4F-B9E5-CCCBEB569CB3}"/>
              </a:ext>
            </a:extLst>
          </p:cNvPr>
          <p:cNvSpPr>
            <a:spLocks noGrp="1"/>
          </p:cNvSpPr>
          <p:nvPr>
            <p:ph type="sldNum" sz="quarter" idx="12"/>
          </p:nvPr>
        </p:nvSpPr>
        <p:spPr/>
        <p:txBody>
          <a:bodyPr/>
          <a:lstStyle/>
          <a:p>
            <a:fld id="{666FA2C0-E57B-40C2-BBC2-CDA7EBE5BF80}" type="slidenum">
              <a:rPr lang="en-US" smtClean="0"/>
              <a:t>6</a:t>
            </a:fld>
            <a:endParaRPr lang="en-US"/>
          </a:p>
        </p:txBody>
      </p:sp>
      <p:sp>
        <p:nvSpPr>
          <p:cNvPr id="5" name="Slide Number Placeholder 3">
            <a:extLst>
              <a:ext uri="{FF2B5EF4-FFF2-40B4-BE49-F238E27FC236}">
                <a16:creationId xmlns:a16="http://schemas.microsoft.com/office/drawing/2014/main" id="{FE16E63A-933A-7644-998A-417C847D268F}"/>
              </a:ext>
            </a:extLst>
          </p:cNvPr>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6FA2C0-E57B-40C2-BBC2-CDA7EBE5BF80}" type="slidenum">
              <a:rPr lang="en-US" smtClean="0">
                <a:latin typeface="Arial" panose="020B0604020202020204" pitchFamily="34" charset="0"/>
                <a:cs typeface="Arial" panose="020B0604020202020204" pitchFamily="34" charset="0"/>
              </a:rPr>
              <a:pPr/>
              <a:t>6</a:t>
            </a:fld>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5FD9E9B-5266-C543-9C0D-B2F0666AECC0}"/>
              </a:ext>
            </a:extLst>
          </p:cNvPr>
          <p:cNvSpPr txBox="1"/>
          <p:nvPr/>
        </p:nvSpPr>
        <p:spPr>
          <a:xfrm>
            <a:off x="390144" y="1587050"/>
            <a:ext cx="8363712" cy="923330"/>
          </a:xfrm>
          <a:prstGeom prst="rect">
            <a:avLst/>
          </a:prstGeom>
          <a:noFill/>
        </p:spPr>
        <p:txBody>
          <a:bodyPr wrap="square">
            <a:spAutoFit/>
          </a:bodyPr>
          <a:lstStyle/>
          <a:p>
            <a:pPr algn="just"/>
            <a:r>
              <a:rPr lang="en-GB" dirty="0">
                <a:latin typeface="Arial" panose="020B0604020202020204" pitchFamily="34" charset="0"/>
                <a:cs typeface="Arial" panose="020B0604020202020204" pitchFamily="34" charset="0"/>
              </a:rPr>
              <a:t>The </a:t>
            </a:r>
            <a:r>
              <a:rPr lang="en-GB" dirty="0">
                <a:effectLst/>
                <a:latin typeface="Arial" panose="020B0604020202020204" pitchFamily="34" charset="0"/>
                <a:cs typeface="Arial" panose="020B0604020202020204" pitchFamily="34" charset="0"/>
              </a:rPr>
              <a:t>term </a:t>
            </a:r>
            <a:r>
              <a:rPr lang="el-GR" dirty="0">
                <a:effectLst/>
                <a:latin typeface="Arial" panose="020B0604020202020204" pitchFamily="34" charset="0"/>
                <a:cs typeface="Arial" panose="020B0604020202020204" pitchFamily="34" charset="0"/>
              </a:rPr>
              <a:t>η</a:t>
            </a:r>
            <a:r>
              <a:rPr lang="en-US" dirty="0">
                <a:effectLst/>
                <a:latin typeface="Arial" panose="020B0604020202020204" pitchFamily="34" charset="0"/>
                <a:cs typeface="Arial" panose="020B0604020202020204" pitchFamily="34" charset="0"/>
              </a:rPr>
              <a:t> is used to describe if the ligands can bind through more than one carbon atom (n), which is helpful to express the coordination mode of a ligand. If n = 1 then no need to write the 1 down. </a:t>
            </a:r>
            <a:endParaRPr lang="en-GB" dirty="0">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287BF10-F6C5-6541-B7BA-714FC1207549}"/>
              </a:ext>
            </a:extLst>
          </p:cNvPr>
          <p:cNvSpPr txBox="1"/>
          <p:nvPr/>
        </p:nvSpPr>
        <p:spPr>
          <a:xfrm>
            <a:off x="390144" y="1217718"/>
            <a:ext cx="4572000" cy="400110"/>
          </a:xfrm>
          <a:prstGeom prst="rect">
            <a:avLst/>
          </a:prstGeom>
          <a:noFill/>
        </p:spPr>
        <p:txBody>
          <a:bodyPr wrap="square">
            <a:spAutoFit/>
          </a:bodyPr>
          <a:lstStyle/>
          <a:p>
            <a:r>
              <a:rPr lang="el-GR" sz="2000" b="1" i="1" dirty="0">
                <a:solidFill>
                  <a:srgbClr val="FF0000"/>
                </a:solidFill>
                <a:effectLst/>
                <a:latin typeface="Arial" panose="020B0604020202020204" pitchFamily="34" charset="0"/>
                <a:cs typeface="Arial" panose="020B0604020202020204" pitchFamily="34" charset="0"/>
              </a:rPr>
              <a:t>η</a:t>
            </a:r>
            <a:r>
              <a:rPr lang="en-GB" sz="2000" b="1" baseline="30000" dirty="0">
                <a:solidFill>
                  <a:srgbClr val="FF0000"/>
                </a:solidFill>
                <a:effectLst/>
                <a:latin typeface="Arial" panose="020B0604020202020204" pitchFamily="34" charset="0"/>
                <a:cs typeface="Arial" panose="020B0604020202020204" pitchFamily="34" charset="0"/>
              </a:rPr>
              <a:t>n</a:t>
            </a:r>
            <a:r>
              <a:rPr lang="en-GB" sz="2000" b="1" dirty="0">
                <a:solidFill>
                  <a:srgbClr val="FF0000"/>
                </a:solidFill>
                <a:effectLst/>
                <a:latin typeface="Arial" panose="020B0604020202020204" pitchFamily="34" charset="0"/>
                <a:cs typeface="Arial" panose="020B0604020202020204" pitchFamily="34" charset="0"/>
              </a:rPr>
              <a:t> (eta):</a:t>
            </a:r>
          </a:p>
        </p:txBody>
      </p:sp>
      <p:sp>
        <p:nvSpPr>
          <p:cNvPr id="8" name="Rectangle 7">
            <a:extLst>
              <a:ext uri="{FF2B5EF4-FFF2-40B4-BE49-F238E27FC236}">
                <a16:creationId xmlns:a16="http://schemas.microsoft.com/office/drawing/2014/main" id="{9D7373B3-6B49-C143-96AF-A789E2DD8610}"/>
              </a:ext>
            </a:extLst>
          </p:cNvPr>
          <p:cNvSpPr/>
          <p:nvPr/>
        </p:nvSpPr>
        <p:spPr>
          <a:xfrm>
            <a:off x="512064" y="140500"/>
            <a:ext cx="8003286" cy="1077218"/>
          </a:xfrm>
          <a:prstGeom prst="rect">
            <a:avLst/>
          </a:prstGeom>
        </p:spPr>
        <p:txBody>
          <a:bodyPr wrap="square">
            <a:spAutoFit/>
          </a:bodyPr>
          <a:lstStyle/>
          <a:p>
            <a:pPr algn="ctr" fontAlgn="base">
              <a:spcBef>
                <a:spcPct val="0"/>
              </a:spcBef>
              <a:spcAft>
                <a:spcPct val="0"/>
              </a:spcAft>
            </a:pPr>
            <a:r>
              <a:rPr lang="en-US" sz="3200" b="1" dirty="0">
                <a:latin typeface="Arial" panose="020B0604020202020204" pitchFamily="34" charset="0"/>
                <a:ea typeface="Times New Roman" pitchFamily="18" charset="0"/>
                <a:cs typeface="Arial" panose="020B0604020202020204" pitchFamily="34" charset="0"/>
              </a:rPr>
              <a:t>Nomenclature of Organometallic Compounds</a:t>
            </a:r>
            <a:endParaRPr lang="en-US" sz="3200" dirty="0">
              <a:latin typeface="Arial" pitchFamily="34" charset="0"/>
              <a:ea typeface="Times New Roman" pitchFamily="18" charset="0"/>
              <a:cs typeface="Arial" pitchFamily="34" charset="0"/>
            </a:endParaRPr>
          </a:p>
        </p:txBody>
      </p:sp>
      <p:pic>
        <p:nvPicPr>
          <p:cNvPr id="10" name="Picture 9">
            <a:extLst>
              <a:ext uri="{FF2B5EF4-FFF2-40B4-BE49-F238E27FC236}">
                <a16:creationId xmlns:a16="http://schemas.microsoft.com/office/drawing/2014/main" id="{ADEE7208-212E-6244-B59B-9BD1A3A763BF}"/>
              </a:ext>
            </a:extLst>
          </p:cNvPr>
          <p:cNvPicPr>
            <a:picLocks noChangeAspect="1"/>
          </p:cNvPicPr>
          <p:nvPr/>
        </p:nvPicPr>
        <p:blipFill rotWithShape="1">
          <a:blip r:embed="rId2">
            <a:extLst>
              <a:ext uri="{28A0092B-C50C-407E-A947-70E740481C1C}">
                <a14:useLocalDpi xmlns:a14="http://schemas.microsoft.com/office/drawing/2010/main" val="0"/>
              </a:ext>
            </a:extLst>
          </a:blip>
          <a:srcRect l="42267" t="50000" r="41999" b="36613"/>
          <a:stretch/>
        </p:blipFill>
        <p:spPr>
          <a:xfrm>
            <a:off x="3689554" y="2510274"/>
            <a:ext cx="2369403" cy="1260000"/>
          </a:xfrm>
          <a:prstGeom prst="rect">
            <a:avLst/>
          </a:prstGeom>
        </p:spPr>
      </p:pic>
      <p:sp>
        <p:nvSpPr>
          <p:cNvPr id="12" name="TextBox 11">
            <a:extLst>
              <a:ext uri="{FF2B5EF4-FFF2-40B4-BE49-F238E27FC236}">
                <a16:creationId xmlns:a16="http://schemas.microsoft.com/office/drawing/2014/main" id="{D2AE3010-779A-AE4E-801C-96B874E72DA4}"/>
              </a:ext>
            </a:extLst>
          </p:cNvPr>
          <p:cNvSpPr txBox="1"/>
          <p:nvPr/>
        </p:nvSpPr>
        <p:spPr>
          <a:xfrm>
            <a:off x="390143" y="4027051"/>
            <a:ext cx="2369403" cy="400110"/>
          </a:xfrm>
          <a:prstGeom prst="rect">
            <a:avLst/>
          </a:prstGeom>
          <a:noFill/>
        </p:spPr>
        <p:txBody>
          <a:bodyPr wrap="square">
            <a:spAutoFit/>
          </a:bodyPr>
          <a:lstStyle/>
          <a:p>
            <a:r>
              <a:rPr lang="el-GR" sz="2000" b="1" i="1" dirty="0">
                <a:solidFill>
                  <a:srgbClr val="FF0000"/>
                </a:solidFill>
                <a:effectLst/>
                <a:latin typeface="Arial" panose="020B0604020202020204" pitchFamily="34" charset="0"/>
                <a:cs typeface="Arial" panose="020B0604020202020204" pitchFamily="34" charset="0"/>
              </a:rPr>
              <a:t>μ</a:t>
            </a:r>
            <a:r>
              <a:rPr lang="en-GB" sz="2000" b="1" baseline="-25000" dirty="0">
                <a:solidFill>
                  <a:srgbClr val="FF0000"/>
                </a:solidFill>
                <a:effectLst/>
                <a:latin typeface="Arial" panose="020B0604020202020204" pitchFamily="34" charset="0"/>
                <a:cs typeface="Arial" panose="020B0604020202020204" pitchFamily="34" charset="0"/>
              </a:rPr>
              <a:t>n</a:t>
            </a:r>
            <a:r>
              <a:rPr lang="en-GB" sz="2000" b="1" dirty="0">
                <a:solidFill>
                  <a:srgbClr val="FF0000"/>
                </a:solidFill>
                <a:effectLst/>
                <a:latin typeface="Arial" panose="020B0604020202020204" pitchFamily="34" charset="0"/>
                <a:cs typeface="Arial" panose="020B0604020202020204" pitchFamily="34" charset="0"/>
              </a:rPr>
              <a:t> (mu):</a:t>
            </a:r>
          </a:p>
        </p:txBody>
      </p:sp>
      <p:sp>
        <p:nvSpPr>
          <p:cNvPr id="14" name="TextBox 13">
            <a:extLst>
              <a:ext uri="{FF2B5EF4-FFF2-40B4-BE49-F238E27FC236}">
                <a16:creationId xmlns:a16="http://schemas.microsoft.com/office/drawing/2014/main" id="{8EBCACCB-725E-6048-97C4-3246971F2E20}"/>
              </a:ext>
            </a:extLst>
          </p:cNvPr>
          <p:cNvSpPr txBox="1"/>
          <p:nvPr/>
        </p:nvSpPr>
        <p:spPr>
          <a:xfrm>
            <a:off x="390143" y="4427161"/>
            <a:ext cx="8125206" cy="923330"/>
          </a:xfrm>
          <a:prstGeom prst="rect">
            <a:avLst/>
          </a:prstGeom>
          <a:noFill/>
        </p:spPr>
        <p:txBody>
          <a:bodyPr wrap="square">
            <a:spAutoFit/>
          </a:bodyPr>
          <a:lstStyle/>
          <a:p>
            <a:pPr algn="just"/>
            <a:r>
              <a:rPr lang="en-GB" dirty="0">
                <a:latin typeface="Arial" panose="020B0604020202020204" pitchFamily="34" charset="0"/>
                <a:cs typeface="Arial" panose="020B0604020202020204" pitchFamily="34" charset="0"/>
              </a:rPr>
              <a:t>The</a:t>
            </a:r>
            <a:r>
              <a:rPr lang="en-GB" dirty="0">
                <a:effectLst/>
                <a:latin typeface="Arial" panose="020B0604020202020204" pitchFamily="34" charset="0"/>
                <a:cs typeface="Arial" panose="020B0604020202020204" pitchFamily="34" charset="0"/>
              </a:rPr>
              <a:t> term </a:t>
            </a:r>
            <a:r>
              <a:rPr lang="el-GR" dirty="0">
                <a:effectLst/>
                <a:latin typeface="Arial" panose="020B0604020202020204" pitchFamily="34" charset="0"/>
                <a:cs typeface="Arial" panose="020B0604020202020204" pitchFamily="34" charset="0"/>
              </a:rPr>
              <a:t>μ</a:t>
            </a:r>
            <a:r>
              <a:rPr lang="en-GB" dirty="0">
                <a:effectLst/>
                <a:latin typeface="Arial" panose="020B0604020202020204" pitchFamily="34" charset="0"/>
                <a:cs typeface="Arial" panose="020B0604020202020204" pitchFamily="34" charset="0"/>
              </a:rPr>
              <a:t> is used to describe the ligands that bridge more than one metal centre (n). If n = 1 then the ligand is not bridging! If n = 2 then we don’t need to write the 2 down.</a:t>
            </a:r>
          </a:p>
        </p:txBody>
      </p:sp>
      <p:pic>
        <p:nvPicPr>
          <p:cNvPr id="16" name="Picture 15">
            <a:extLst>
              <a:ext uri="{FF2B5EF4-FFF2-40B4-BE49-F238E27FC236}">
                <a16:creationId xmlns:a16="http://schemas.microsoft.com/office/drawing/2014/main" id="{11571BE9-42F7-B147-B3FE-BD894A2AE843}"/>
              </a:ext>
            </a:extLst>
          </p:cNvPr>
          <p:cNvPicPr>
            <a:picLocks noChangeAspect="1"/>
          </p:cNvPicPr>
          <p:nvPr/>
        </p:nvPicPr>
        <p:blipFill rotWithShape="1">
          <a:blip r:embed="rId2">
            <a:extLst>
              <a:ext uri="{28A0092B-C50C-407E-A947-70E740481C1C}">
                <a14:useLocalDpi xmlns:a14="http://schemas.microsoft.com/office/drawing/2010/main" val="0"/>
              </a:ext>
            </a:extLst>
          </a:blip>
          <a:srcRect l="41351" t="76613" r="40651" b="9733"/>
          <a:stretch/>
        </p:blipFill>
        <p:spPr>
          <a:xfrm>
            <a:off x="3402157" y="5350491"/>
            <a:ext cx="2656800" cy="1259788"/>
          </a:xfrm>
          <a:prstGeom prst="rect">
            <a:avLst/>
          </a:prstGeom>
        </p:spPr>
      </p:pic>
    </p:spTree>
    <p:extLst>
      <p:ext uri="{BB962C8B-B14F-4D97-AF65-F5344CB8AC3E}">
        <p14:creationId xmlns:p14="http://schemas.microsoft.com/office/powerpoint/2010/main" val="2198936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44424" y="1855750"/>
            <a:ext cx="8458200" cy="35034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eaLnBrk="0" fontAlgn="base" hangingPunct="0">
              <a:spcBef>
                <a:spcPct val="0"/>
              </a:spcBef>
              <a:spcAft>
                <a:spcPct val="0"/>
              </a:spcAft>
              <a:tabLst>
                <a:tab pos="457189" algn="l"/>
              </a:tabLst>
            </a:pPr>
            <a:r>
              <a:rPr lang="en-US" dirty="0">
                <a:latin typeface="Arial" panose="020B0604020202020204" pitchFamily="34" charset="0"/>
                <a:ea typeface="Times New Roman" pitchFamily="18" charset="0"/>
                <a:cs typeface="Arial" panose="020B0604020202020204" pitchFamily="34" charset="0"/>
              </a:rPr>
              <a:t>There are four types of organometallic compounds based on the nature of M-C bond as below:</a:t>
            </a:r>
          </a:p>
          <a:p>
            <a:pPr algn="justLow" eaLnBrk="0" fontAlgn="base" hangingPunct="0">
              <a:spcBef>
                <a:spcPct val="0"/>
              </a:spcBef>
              <a:spcAft>
                <a:spcPct val="0"/>
              </a:spcAft>
              <a:tabLst>
                <a:tab pos="457189" algn="l"/>
              </a:tabLst>
            </a:pPr>
            <a:endParaRPr lang="en-US" dirty="0">
              <a:latin typeface="Arial" panose="020B0604020202020204" pitchFamily="34" charset="0"/>
              <a:ea typeface="Times New Roman" pitchFamily="18" charset="0"/>
              <a:cs typeface="Arial" panose="020B0604020202020204" pitchFamily="34" charset="0"/>
            </a:endParaRPr>
          </a:p>
          <a:p>
            <a:pPr marL="285750" indent="-285750" algn="justLow" eaLnBrk="0" fontAlgn="base" hangingPunct="0">
              <a:spcBef>
                <a:spcPct val="0"/>
              </a:spcBef>
              <a:spcAft>
                <a:spcPct val="0"/>
              </a:spcAft>
              <a:buFont typeface="Arial" panose="020B0604020202020204" pitchFamily="34" charset="0"/>
              <a:buChar char="•"/>
              <a:tabLst>
                <a:tab pos="457189" algn="l"/>
              </a:tabLst>
            </a:pPr>
            <a:r>
              <a:rPr lang="en-US" b="1" dirty="0">
                <a:latin typeface="Arial" panose="020B0604020202020204" pitchFamily="34" charset="0"/>
                <a:ea typeface="Times New Roman" pitchFamily="18" charset="0"/>
                <a:cs typeface="Arial" panose="020B0604020202020204" pitchFamily="34" charset="0"/>
              </a:rPr>
              <a:t>Ionic </a:t>
            </a:r>
            <a:r>
              <a:rPr lang="en-US" dirty="0">
                <a:latin typeface="Arial" pitchFamily="34" charset="0"/>
                <a:ea typeface="Times New Roman" pitchFamily="18" charset="0"/>
                <a:cs typeface="Arial" pitchFamily="34" charset="0"/>
              </a:rPr>
              <a:t>- with most Group 1 elements</a:t>
            </a:r>
          </a:p>
          <a:p>
            <a:pPr marL="285750" indent="-285750" algn="justLow" eaLnBrk="0" fontAlgn="base" hangingPunct="0">
              <a:spcBef>
                <a:spcPct val="0"/>
              </a:spcBef>
              <a:spcAft>
                <a:spcPct val="0"/>
              </a:spcAft>
              <a:buFont typeface="Arial" panose="020B0604020202020204" pitchFamily="34" charset="0"/>
              <a:buChar char="•"/>
              <a:tabLst>
                <a:tab pos="457189" algn="l"/>
              </a:tabLst>
            </a:pPr>
            <a:endParaRPr lang="en-US" dirty="0">
              <a:latin typeface="Arial" pitchFamily="34" charset="0"/>
              <a:ea typeface="Times New Roman" pitchFamily="18" charset="0"/>
              <a:cs typeface="Arial" pitchFamily="34" charset="0"/>
            </a:endParaRPr>
          </a:p>
          <a:p>
            <a:pPr marL="285750" indent="-285750" algn="justLow" eaLnBrk="0" fontAlgn="base" hangingPunct="0">
              <a:spcBef>
                <a:spcPct val="0"/>
              </a:spcBef>
              <a:spcAft>
                <a:spcPct val="0"/>
              </a:spcAft>
              <a:buFont typeface="Arial" panose="020B0604020202020204" pitchFamily="34" charset="0"/>
              <a:buChar char="•"/>
              <a:tabLst>
                <a:tab pos="457189" algn="l"/>
              </a:tabLst>
            </a:pPr>
            <a:r>
              <a:rPr lang="en-US" b="1" dirty="0">
                <a:latin typeface="Arial" panose="020B0604020202020204" pitchFamily="34" charset="0"/>
                <a:ea typeface="Times New Roman" pitchFamily="18" charset="0"/>
                <a:cs typeface="Arial" panose="020B0604020202020204" pitchFamily="34" charset="0"/>
              </a:rPr>
              <a:t>Covalent</a:t>
            </a:r>
            <a:r>
              <a:rPr lang="en-US" dirty="0">
                <a:latin typeface="Arial" pitchFamily="34" charset="0"/>
                <a:ea typeface="Times New Roman" pitchFamily="18" charset="0"/>
                <a:cs typeface="Arial" pitchFamily="34" charset="0"/>
              </a:rPr>
              <a:t> - with many Group 12, 13, 14 and 15 elements</a:t>
            </a:r>
          </a:p>
          <a:p>
            <a:pPr marL="285750" indent="-285750" algn="justLow" eaLnBrk="0" fontAlgn="base" hangingPunct="0">
              <a:spcBef>
                <a:spcPct val="0"/>
              </a:spcBef>
              <a:spcAft>
                <a:spcPct val="0"/>
              </a:spcAft>
              <a:buFont typeface="Arial" panose="020B0604020202020204" pitchFamily="34" charset="0"/>
              <a:buChar char="•"/>
              <a:tabLst>
                <a:tab pos="457189" algn="l"/>
              </a:tabLst>
            </a:pPr>
            <a:endParaRPr lang="en-US" dirty="0">
              <a:latin typeface="Arial" pitchFamily="34" charset="0"/>
              <a:ea typeface="Times New Roman" pitchFamily="18" charset="0"/>
              <a:cs typeface="Arial" pitchFamily="34" charset="0"/>
            </a:endParaRPr>
          </a:p>
          <a:p>
            <a:pPr marL="285750" indent="-285750" algn="justLow" eaLnBrk="0" fontAlgn="base" hangingPunct="0">
              <a:spcBef>
                <a:spcPct val="0"/>
              </a:spcBef>
              <a:spcAft>
                <a:spcPct val="0"/>
              </a:spcAft>
              <a:buFont typeface="Arial" panose="020B0604020202020204" pitchFamily="34" charset="0"/>
              <a:buChar char="•"/>
              <a:tabLst>
                <a:tab pos="457189" algn="l"/>
              </a:tabLst>
            </a:pPr>
            <a:r>
              <a:rPr lang="en-US" b="1" dirty="0">
                <a:latin typeface="Arial" panose="020B0604020202020204" pitchFamily="34" charset="0"/>
                <a:ea typeface="Times New Roman" pitchFamily="18" charset="0"/>
                <a:cs typeface="Arial" panose="020B0604020202020204" pitchFamily="34" charset="0"/>
              </a:rPr>
              <a:t>Electron deficient</a:t>
            </a:r>
            <a:r>
              <a:rPr lang="en-US" dirty="0">
                <a:latin typeface="Arial" pitchFamily="34" charset="0"/>
                <a:ea typeface="Times New Roman" pitchFamily="18" charset="0"/>
                <a:cs typeface="Arial" pitchFamily="34" charset="0"/>
              </a:rPr>
              <a:t> - with Li, Be, Mg, B, Al</a:t>
            </a:r>
          </a:p>
          <a:p>
            <a:pPr marL="285750" indent="-285750" algn="justLow" eaLnBrk="0" fontAlgn="base" hangingPunct="0">
              <a:spcBef>
                <a:spcPct val="0"/>
              </a:spcBef>
              <a:spcAft>
                <a:spcPct val="0"/>
              </a:spcAft>
              <a:buFont typeface="Arial" panose="020B0604020202020204" pitchFamily="34" charset="0"/>
              <a:buChar char="•"/>
              <a:tabLst>
                <a:tab pos="457189" algn="l"/>
              </a:tabLst>
            </a:pPr>
            <a:endParaRPr lang="en-US" dirty="0">
              <a:latin typeface="Arial" pitchFamily="34" charset="0"/>
              <a:ea typeface="Times New Roman" pitchFamily="18" charset="0"/>
              <a:cs typeface="Arial" pitchFamily="34" charset="0"/>
            </a:endParaRPr>
          </a:p>
          <a:p>
            <a:pPr marL="285750" indent="-285750" algn="justLow" eaLnBrk="0" fontAlgn="base" hangingPunct="0">
              <a:spcBef>
                <a:spcPct val="0"/>
              </a:spcBef>
              <a:spcAft>
                <a:spcPct val="0"/>
              </a:spcAft>
              <a:buFont typeface="Arial" panose="020B0604020202020204" pitchFamily="34" charset="0"/>
              <a:buChar char="•"/>
              <a:tabLst>
                <a:tab pos="457189" algn="l"/>
              </a:tabLst>
            </a:pPr>
            <a:r>
              <a:rPr lang="en-US" b="1" dirty="0">
                <a:latin typeface="Arial" pitchFamily="34" charset="0"/>
                <a:ea typeface="Times New Roman" pitchFamily="18" charset="0"/>
                <a:cs typeface="Arial" pitchFamily="34" charset="0"/>
              </a:rPr>
              <a:t>Transition metal organometallic compounds</a:t>
            </a:r>
          </a:p>
          <a:p>
            <a:pPr algn="justLow" eaLnBrk="0" fontAlgn="base" hangingPunct="0">
              <a:spcBef>
                <a:spcPct val="0"/>
              </a:spcBef>
              <a:spcAft>
                <a:spcPct val="0"/>
              </a:spcAft>
              <a:buFontTx/>
              <a:buChar char="•"/>
              <a:tabLst>
                <a:tab pos="457189" algn="l"/>
              </a:tabLst>
            </a:pPr>
            <a:endParaRPr lang="en-US" dirty="0">
              <a:latin typeface="Arial" pitchFamily="34" charset="0"/>
              <a:ea typeface="Times New Roman" pitchFamily="18" charset="0"/>
              <a:cs typeface="Arial" pitchFamily="34" charset="0"/>
            </a:endParaRPr>
          </a:p>
          <a:p>
            <a:pPr algn="justLow" eaLnBrk="0" fontAlgn="base" hangingPunct="0">
              <a:lnSpc>
                <a:spcPct val="150000"/>
              </a:lnSpc>
              <a:spcBef>
                <a:spcPct val="0"/>
              </a:spcBef>
              <a:spcAft>
                <a:spcPct val="0"/>
              </a:spcAft>
              <a:tabLst>
                <a:tab pos="457189" algn="l"/>
              </a:tabLst>
            </a:pPr>
            <a:r>
              <a:rPr lang="en-US" dirty="0">
                <a:latin typeface="Arial" pitchFamily="34" charset="0"/>
                <a:ea typeface="Times New Roman" pitchFamily="18" charset="0"/>
                <a:cs typeface="Arial" pitchFamily="34" charset="0"/>
              </a:rPr>
              <a:t>The below tables representing the type of </a:t>
            </a:r>
            <a:r>
              <a:rPr lang="en-US" dirty="0" err="1">
                <a:latin typeface="Arial" panose="020B0604020202020204" pitchFamily="34" charset="0"/>
                <a:ea typeface="Times New Roman" pitchFamily="18" charset="0"/>
                <a:cs typeface="Arial" panose="020B0604020202020204" pitchFamily="34" charset="0"/>
              </a:rPr>
              <a:t>organometallic</a:t>
            </a:r>
            <a:r>
              <a:rPr lang="en-US" dirty="0">
                <a:latin typeface="Arial" panose="020B0604020202020204" pitchFamily="34" charset="0"/>
                <a:ea typeface="Times New Roman" pitchFamily="18" charset="0"/>
                <a:cs typeface="Arial" panose="020B0604020202020204" pitchFamily="34" charset="0"/>
              </a:rPr>
              <a:t> compounds: </a:t>
            </a:r>
            <a:endParaRPr lang="en-US" dirty="0">
              <a:latin typeface="Arial" pitchFamily="34" charset="0"/>
              <a:cs typeface="Arial" pitchFamily="34" charset="0"/>
            </a:endParaRPr>
          </a:p>
        </p:txBody>
      </p:sp>
      <p:sp>
        <p:nvSpPr>
          <p:cNvPr id="3" name="Rectangle 2"/>
          <p:cNvSpPr/>
          <p:nvPr/>
        </p:nvSpPr>
        <p:spPr>
          <a:xfrm>
            <a:off x="822960" y="381555"/>
            <a:ext cx="7141464" cy="1077218"/>
          </a:xfrm>
          <a:prstGeom prst="rect">
            <a:avLst/>
          </a:prstGeom>
        </p:spPr>
        <p:txBody>
          <a:bodyPr wrap="square">
            <a:spAutoFit/>
          </a:bodyPr>
          <a:lstStyle/>
          <a:p>
            <a:pPr algn="ctr" fontAlgn="base">
              <a:spcBef>
                <a:spcPct val="0"/>
              </a:spcBef>
              <a:spcAft>
                <a:spcPct val="0"/>
              </a:spcAft>
              <a:tabLst>
                <a:tab pos="457189" algn="l"/>
              </a:tabLst>
            </a:pPr>
            <a:r>
              <a:rPr lang="en-US" sz="3200" b="1" dirty="0">
                <a:latin typeface="Arial" panose="020B0604020202020204" pitchFamily="34" charset="0"/>
                <a:ea typeface="Times New Roman" pitchFamily="18" charset="0"/>
                <a:cs typeface="Arial" panose="020B0604020202020204" pitchFamily="34" charset="0"/>
              </a:rPr>
              <a:t>Classification based on the nature of Metal-Carbon bond</a:t>
            </a:r>
          </a:p>
        </p:txBody>
      </p:sp>
      <p:sp>
        <p:nvSpPr>
          <p:cNvPr id="5" name="Slide Number Placeholder 4"/>
          <p:cNvSpPr>
            <a:spLocks noGrp="1"/>
          </p:cNvSpPr>
          <p:nvPr>
            <p:ph type="sldNum" sz="quarter" idx="12"/>
          </p:nvPr>
        </p:nvSpPr>
        <p:spPr/>
        <p:txBody>
          <a:bodyPr/>
          <a:lstStyle/>
          <a:p>
            <a:fld id="{666FA2C0-E57B-40C2-BBC2-CDA7EBE5BF80}" type="slidenum">
              <a:rPr lang="en-US" smtClean="0"/>
              <a:t>7</a:t>
            </a:fld>
            <a:endParaRPr lang="en-US"/>
          </a:p>
        </p:txBody>
      </p:sp>
    </p:spTree>
    <p:extLst>
      <p:ext uri="{BB962C8B-B14F-4D97-AF65-F5344CB8AC3E}">
        <p14:creationId xmlns:p14="http://schemas.microsoft.com/office/powerpoint/2010/main" val="557633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Image result for classification of organometallic compound table"/>
          <p:cNvPicPr>
            <a:picLocks noChangeAspect="1" noChangeArrowheads="1"/>
          </p:cNvPicPr>
          <p:nvPr/>
        </p:nvPicPr>
        <p:blipFill>
          <a:blip r:embed="rId2" cstate="print"/>
          <a:srcRect/>
          <a:stretch>
            <a:fillRect/>
          </a:stretch>
        </p:blipFill>
        <p:spPr bwMode="auto">
          <a:xfrm>
            <a:off x="704089" y="411481"/>
            <a:ext cx="7817920" cy="5632703"/>
          </a:xfrm>
          <a:prstGeom prst="rect">
            <a:avLst/>
          </a:prstGeom>
          <a:noFill/>
        </p:spPr>
      </p:pic>
      <p:sp>
        <p:nvSpPr>
          <p:cNvPr id="5" name="Slide Number Placeholder 4"/>
          <p:cNvSpPr>
            <a:spLocks noGrp="1"/>
          </p:cNvSpPr>
          <p:nvPr>
            <p:ph type="sldNum" sz="quarter" idx="12"/>
          </p:nvPr>
        </p:nvSpPr>
        <p:spPr/>
        <p:txBody>
          <a:bodyPr/>
          <a:lstStyle/>
          <a:p>
            <a:fld id="{666FA2C0-E57B-40C2-BBC2-CDA7EBE5BF80}" type="slidenum">
              <a:rPr lang="en-US" smtClean="0"/>
              <a:t>8</a:t>
            </a:fld>
            <a:endParaRPr lang="en-US"/>
          </a:p>
        </p:txBody>
      </p:sp>
    </p:spTree>
    <p:extLst>
      <p:ext uri="{BB962C8B-B14F-4D97-AF65-F5344CB8AC3E}">
        <p14:creationId xmlns:p14="http://schemas.microsoft.com/office/powerpoint/2010/main" val="347149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381000" y="228990"/>
            <a:ext cx="8077200"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2000" b="1" dirty="0">
                <a:solidFill>
                  <a:srgbClr val="FF0000"/>
                </a:solidFill>
                <a:latin typeface="Arial" panose="020B0604020202020204" pitchFamily="34" charset="0"/>
                <a:ea typeface="Times New Roman" pitchFamily="18" charset="0"/>
                <a:cs typeface="Arial" panose="020B0604020202020204" pitchFamily="34" charset="0"/>
              </a:rPr>
              <a:t>Ionic</a:t>
            </a:r>
          </a:p>
          <a:p>
            <a:pPr marL="285750" indent="-285750" algn="just" fontAlgn="base">
              <a:spcBef>
                <a:spcPct val="0"/>
              </a:spcBef>
              <a:spcAft>
                <a:spcPct val="0"/>
              </a:spcAft>
              <a:buFont typeface="Arial" panose="020B0604020202020204" pitchFamily="34" charset="0"/>
              <a:buChar char="•"/>
            </a:pPr>
            <a:r>
              <a:rPr lang="en-US" dirty="0">
                <a:latin typeface="Arial" panose="020B0604020202020204" pitchFamily="34" charset="0"/>
                <a:ea typeface="Times New Roman" pitchFamily="18" charset="0"/>
                <a:cs typeface="Arial" panose="020B0604020202020204" pitchFamily="34" charset="0"/>
              </a:rPr>
              <a:t>Ionic organometallic compounds are generally formed from elements such as </a:t>
            </a:r>
            <a:r>
              <a:rPr lang="en-US" dirty="0">
                <a:solidFill>
                  <a:srgbClr val="FF0000"/>
                </a:solidFill>
                <a:latin typeface="Arial" panose="020B0604020202020204" pitchFamily="34" charset="0"/>
                <a:ea typeface="Times New Roman" pitchFamily="18" charset="0"/>
                <a:cs typeface="Arial" panose="020B0604020202020204" pitchFamily="34" charset="0"/>
              </a:rPr>
              <a:t>sodium, potassium etc. </a:t>
            </a:r>
            <a:r>
              <a:rPr lang="en-US" dirty="0">
                <a:latin typeface="Arial" panose="020B0604020202020204" pitchFamily="34" charset="0"/>
                <a:ea typeface="Times New Roman" pitchFamily="18" charset="0"/>
                <a:cs typeface="Arial" panose="020B0604020202020204" pitchFamily="34" charset="0"/>
              </a:rPr>
              <a:t>where the metals are considered </a:t>
            </a:r>
            <a:r>
              <a:rPr lang="en-US" b="1" dirty="0">
                <a:latin typeface="Arial" panose="020B0604020202020204" pitchFamily="34" charset="0"/>
                <a:ea typeface="Times New Roman" pitchFamily="18" charset="0"/>
                <a:cs typeface="Arial" panose="020B0604020202020204" pitchFamily="34" charset="0"/>
              </a:rPr>
              <a:t>electropositive</a:t>
            </a:r>
            <a:r>
              <a:rPr lang="en-US" dirty="0">
                <a:latin typeface="Arial" panose="020B0604020202020204" pitchFamily="34" charset="0"/>
                <a:ea typeface="Times New Roman" pitchFamily="18" charset="0"/>
                <a:cs typeface="Arial" panose="020B0604020202020204" pitchFamily="34" charset="0"/>
              </a:rPr>
              <a:t>. </a:t>
            </a:r>
          </a:p>
          <a:p>
            <a:pPr marL="285750" indent="-285750" algn="just" fontAlgn="base">
              <a:spcBef>
                <a:spcPct val="0"/>
              </a:spcBef>
              <a:spcAft>
                <a:spcPct val="0"/>
              </a:spcAft>
              <a:buFont typeface="Arial" panose="020B0604020202020204" pitchFamily="34" charset="0"/>
              <a:buChar char="•"/>
            </a:pPr>
            <a:r>
              <a:rPr lang="en-US" dirty="0">
                <a:latin typeface="Arial" panose="020B0604020202020204" pitchFamily="34" charset="0"/>
                <a:ea typeface="Times New Roman" pitchFamily="18" charset="0"/>
                <a:cs typeface="Arial" panose="020B0604020202020204" pitchFamily="34" charset="0"/>
              </a:rPr>
              <a:t>If the organic groups are able to </a:t>
            </a:r>
            <a:r>
              <a:rPr lang="en-US" dirty="0" err="1">
                <a:latin typeface="Arial" panose="020B0604020202020204" pitchFamily="34" charset="0"/>
                <a:ea typeface="Times New Roman" pitchFamily="18" charset="0"/>
                <a:cs typeface="Arial" panose="020B0604020202020204" pitchFamily="34" charset="0"/>
              </a:rPr>
              <a:t>delocalise</a:t>
            </a:r>
            <a:r>
              <a:rPr lang="en-US" dirty="0">
                <a:latin typeface="Arial" panose="020B0604020202020204" pitchFamily="34" charset="0"/>
                <a:ea typeface="Times New Roman" pitchFamily="18" charset="0"/>
                <a:cs typeface="Arial" panose="020B0604020202020204" pitchFamily="34" charset="0"/>
              </a:rPr>
              <a:t> the negative charge over several carbon atoms then less electropositive elements like magnesium can also form ionic compounds, </a:t>
            </a:r>
            <a:r>
              <a:rPr lang="en-US" dirty="0" err="1">
                <a:latin typeface="Arial" panose="020B0604020202020204" pitchFamily="34" charset="0"/>
                <a:ea typeface="Times New Roman" pitchFamily="18" charset="0"/>
                <a:cs typeface="Arial" panose="020B0604020202020204" pitchFamily="34" charset="0"/>
              </a:rPr>
              <a:t>eg</a:t>
            </a:r>
            <a:r>
              <a:rPr lang="en-US" dirty="0">
                <a:latin typeface="Arial" panose="020B0604020202020204" pitchFamily="34" charset="0"/>
                <a:ea typeface="Times New Roman" pitchFamily="18" charset="0"/>
                <a:cs typeface="Arial" panose="020B0604020202020204" pitchFamily="34" charset="0"/>
              </a:rPr>
              <a:t> </a:t>
            </a:r>
            <a:r>
              <a:rPr lang="en-US" dirty="0">
                <a:solidFill>
                  <a:srgbClr val="FF0000"/>
                </a:solidFill>
                <a:latin typeface="Arial" panose="020B0604020202020204" pitchFamily="34" charset="0"/>
                <a:ea typeface="Times New Roman" pitchFamily="18" charset="0"/>
                <a:cs typeface="Arial" panose="020B0604020202020204" pitchFamily="34" charset="0"/>
              </a:rPr>
              <a:t>Cp</a:t>
            </a:r>
            <a:r>
              <a:rPr lang="en-US" baseline="-30000" dirty="0">
                <a:solidFill>
                  <a:srgbClr val="FF0000"/>
                </a:solidFill>
                <a:latin typeface="Arial" panose="020B0604020202020204" pitchFamily="34" charset="0"/>
                <a:ea typeface="Times New Roman" pitchFamily="18" charset="0"/>
                <a:cs typeface="Arial" panose="020B0604020202020204" pitchFamily="34" charset="0"/>
              </a:rPr>
              <a:t>2</a:t>
            </a:r>
            <a:r>
              <a:rPr lang="en-US" dirty="0">
                <a:solidFill>
                  <a:srgbClr val="FF0000"/>
                </a:solidFill>
                <a:latin typeface="Arial" panose="020B0604020202020204" pitchFamily="34" charset="0"/>
                <a:ea typeface="Times New Roman" pitchFamily="18" charset="0"/>
                <a:cs typeface="Arial" panose="020B0604020202020204" pitchFamily="34" charset="0"/>
              </a:rPr>
              <a:t>Mg</a:t>
            </a:r>
            <a:r>
              <a:rPr lang="en-US" dirty="0">
                <a:latin typeface="Arial" panose="020B0604020202020204" pitchFamily="34" charset="0"/>
                <a:ea typeface="Times New Roman" pitchFamily="18" charset="0"/>
                <a:cs typeface="Arial" panose="020B0604020202020204" pitchFamily="34" charset="0"/>
              </a:rPr>
              <a:t>. </a:t>
            </a:r>
          </a:p>
          <a:p>
            <a:pPr marL="285750" indent="-285750" algn="just" fontAlgn="base">
              <a:spcBef>
                <a:spcPct val="0"/>
              </a:spcBef>
              <a:spcAft>
                <a:spcPct val="0"/>
              </a:spcAft>
              <a:buFont typeface="Arial" panose="020B0604020202020204" pitchFamily="34" charset="0"/>
              <a:buChar char="•"/>
            </a:pPr>
            <a:r>
              <a:rPr lang="en-US" dirty="0">
                <a:latin typeface="Arial" panose="020B0604020202020204" pitchFamily="34" charset="0"/>
                <a:ea typeface="Times New Roman" pitchFamily="18" charset="0"/>
                <a:cs typeface="Arial" panose="020B0604020202020204" pitchFamily="34" charset="0"/>
              </a:rPr>
              <a:t>In this case the charge is considered to be delocalize over each of the five carbon atoms in each ring.</a:t>
            </a:r>
            <a:endParaRPr lang="en-US" dirty="0">
              <a:latin typeface="Arial" pitchFamily="34" charset="0"/>
              <a:cs typeface="Arial" pitchFamily="34" charset="0"/>
            </a:endParaRPr>
          </a:p>
        </p:txBody>
      </p:sp>
      <p:sp>
        <p:nvSpPr>
          <p:cNvPr id="9218" name="Rectangle 2"/>
          <p:cNvSpPr>
            <a:spLocks noChangeArrowheads="1"/>
          </p:cNvSpPr>
          <p:nvPr/>
        </p:nvSpPr>
        <p:spPr bwMode="auto">
          <a:xfrm>
            <a:off x="304800" y="4556613"/>
            <a:ext cx="8153400"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lang="en-US" sz="2000" b="1" dirty="0">
                <a:solidFill>
                  <a:srgbClr val="FF0000"/>
                </a:solidFill>
                <a:latin typeface="Arial" panose="020B0604020202020204" pitchFamily="34" charset="0"/>
                <a:ea typeface="Times New Roman" pitchFamily="18" charset="0"/>
                <a:cs typeface="Arial" panose="020B0604020202020204" pitchFamily="34" charset="0"/>
              </a:rPr>
              <a:t>Covalent</a:t>
            </a:r>
          </a:p>
          <a:p>
            <a:pPr algn="justLow" eaLnBrk="0" fontAlgn="base" hangingPunct="0">
              <a:spcBef>
                <a:spcPct val="0"/>
              </a:spcBef>
              <a:spcAft>
                <a:spcPct val="0"/>
              </a:spcAft>
            </a:pPr>
            <a:r>
              <a:rPr lang="en-US" dirty="0">
                <a:latin typeface="Arial" panose="020B0604020202020204" pitchFamily="34" charset="0"/>
                <a:ea typeface="Times New Roman" pitchFamily="18" charset="0"/>
                <a:cs typeface="Arial" panose="020B0604020202020204" pitchFamily="34" charset="0"/>
              </a:rPr>
              <a:t>The simplest model of the M-C bond is where it consists of essentially a single covalent </a:t>
            </a:r>
            <a:r>
              <a:rPr lang="en-US" b="1" dirty="0">
                <a:latin typeface="Arial" panose="020B0604020202020204" pitchFamily="34" charset="0"/>
                <a:ea typeface="Times New Roman" pitchFamily="18" charset="0"/>
                <a:cs typeface="Arial" panose="020B0604020202020204" pitchFamily="34" charset="0"/>
              </a:rPr>
              <a:t>2-electron bond</a:t>
            </a:r>
            <a:r>
              <a:rPr lang="en-US" dirty="0">
                <a:latin typeface="Arial" panose="020B0604020202020204" pitchFamily="34" charset="0"/>
                <a:ea typeface="Times New Roman" pitchFamily="18" charset="0"/>
                <a:cs typeface="Arial" panose="020B0604020202020204" pitchFamily="34" charset="0"/>
              </a:rPr>
              <a:t>. These compounds are often volatile and are comparable to typical organic compounds being soluble in organic solvents. For example of the covalent bonded organometallic compound is </a:t>
            </a:r>
            <a:r>
              <a:rPr lang="en-US" dirty="0">
                <a:solidFill>
                  <a:srgbClr val="000000"/>
                </a:solidFill>
                <a:latin typeface="Arial" panose="020B0604020202020204" pitchFamily="34" charset="0"/>
                <a:ea typeface="Calibri" pitchFamily="34" charset="0"/>
                <a:cs typeface="Arial" panose="020B0604020202020204" pitchFamily="34" charset="0"/>
              </a:rPr>
              <a:t>CH</a:t>
            </a:r>
            <a:r>
              <a:rPr lang="en-US" baseline="-30000" dirty="0">
                <a:solidFill>
                  <a:srgbClr val="000000"/>
                </a:solidFill>
                <a:latin typeface="Arial" panose="020B0604020202020204" pitchFamily="34" charset="0"/>
                <a:ea typeface="Calibri" pitchFamily="34" charset="0"/>
                <a:cs typeface="Arial" panose="020B0604020202020204" pitchFamily="34" charset="0"/>
              </a:rPr>
              <a:t>3</a:t>
            </a:r>
            <a:r>
              <a:rPr lang="en-US" dirty="0">
                <a:solidFill>
                  <a:srgbClr val="000000"/>
                </a:solidFill>
                <a:latin typeface="Arial" panose="020B0604020202020204" pitchFamily="34" charset="0"/>
                <a:ea typeface="Calibri" pitchFamily="34" charset="0"/>
                <a:cs typeface="Arial" panose="020B0604020202020204" pitchFamily="34" charset="0"/>
              </a:rPr>
              <a:t>MgBr. </a:t>
            </a:r>
            <a:endParaRPr lang="en-US" dirty="0">
              <a:latin typeface="Arial" panose="020B0604020202020204" pitchFamily="34" charset="0"/>
              <a:ea typeface="Times New Roman" pitchFamily="18" charset="0"/>
              <a:cs typeface="Arial" panose="020B0604020202020204" pitchFamily="34" charset="0"/>
            </a:endParaRPr>
          </a:p>
        </p:txBody>
      </p:sp>
      <p:pic>
        <p:nvPicPr>
          <p:cNvPr id="9219" name="Picture 17" descr="Image result for Cp2Mg"/>
          <p:cNvPicPr>
            <a:picLocks noChangeAspect="1" noChangeArrowheads="1"/>
          </p:cNvPicPr>
          <p:nvPr/>
        </p:nvPicPr>
        <p:blipFill>
          <a:blip r:embed="rId2" cstate="print"/>
          <a:srcRect/>
          <a:stretch>
            <a:fillRect/>
          </a:stretch>
        </p:blipFill>
        <p:spPr bwMode="auto">
          <a:xfrm>
            <a:off x="3019406" y="2965741"/>
            <a:ext cx="2461673" cy="1456611"/>
          </a:xfrm>
          <a:prstGeom prst="rect">
            <a:avLst/>
          </a:prstGeom>
          <a:noFill/>
        </p:spPr>
      </p:pic>
      <p:sp>
        <p:nvSpPr>
          <p:cNvPr id="9221" name="Rectangle 5"/>
          <p:cNvSpPr>
            <a:spLocks noChangeArrowheads="1"/>
          </p:cNvSpPr>
          <p:nvPr/>
        </p:nvSpPr>
        <p:spPr bwMode="auto">
          <a:xfrm>
            <a:off x="3807652" y="4424358"/>
            <a:ext cx="88517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n-US" dirty="0">
                <a:solidFill>
                  <a:srgbClr val="0000FF"/>
                </a:solidFill>
                <a:latin typeface="Arial" panose="020B0604020202020204" pitchFamily="34" charset="0"/>
                <a:ea typeface="Times New Roman" pitchFamily="18" charset="0"/>
                <a:cs typeface="Arial" panose="020B0604020202020204" pitchFamily="34" charset="0"/>
              </a:rPr>
              <a:t>Cp</a:t>
            </a:r>
            <a:r>
              <a:rPr lang="en-US" baseline="-30000" dirty="0">
                <a:solidFill>
                  <a:srgbClr val="0000FF"/>
                </a:solidFill>
                <a:latin typeface="Arial" panose="020B0604020202020204" pitchFamily="34" charset="0"/>
                <a:ea typeface="Times New Roman" pitchFamily="18" charset="0"/>
                <a:cs typeface="Arial" panose="020B0604020202020204" pitchFamily="34" charset="0"/>
              </a:rPr>
              <a:t>2</a:t>
            </a:r>
            <a:r>
              <a:rPr lang="en-US" dirty="0">
                <a:solidFill>
                  <a:srgbClr val="0000FF"/>
                </a:solidFill>
                <a:latin typeface="Arial" panose="020B0604020202020204" pitchFamily="34" charset="0"/>
                <a:ea typeface="Times New Roman" pitchFamily="18" charset="0"/>
                <a:cs typeface="Arial" panose="020B0604020202020204" pitchFamily="34" charset="0"/>
              </a:rPr>
              <a:t>Mg</a:t>
            </a:r>
            <a:endParaRPr lang="en-US" dirty="0">
              <a:solidFill>
                <a:srgbClr val="0000FF"/>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666FA2C0-E57B-40C2-BBC2-CDA7EBE5BF80}" type="slidenum">
              <a:rPr lang="en-US" smtClean="0"/>
              <a:t>9</a:t>
            </a:fld>
            <a:endParaRPr lang="en-US"/>
          </a:p>
        </p:txBody>
      </p:sp>
    </p:spTree>
    <p:extLst>
      <p:ext uri="{BB962C8B-B14F-4D97-AF65-F5344CB8AC3E}">
        <p14:creationId xmlns:p14="http://schemas.microsoft.com/office/powerpoint/2010/main" val="39508671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6166</TotalTime>
  <Words>1091</Words>
  <Application>Microsoft Macintosh PowerPoint</Application>
  <PresentationFormat>On-screen Show (4:3)</PresentationFormat>
  <Paragraphs>102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Tansir Ahamed</dc:creator>
  <cp:lastModifiedBy>Rajeh Theeb Alotaibi</cp:lastModifiedBy>
  <cp:revision>30</cp:revision>
  <dcterms:created xsi:type="dcterms:W3CDTF">2022-06-21T07:49:31Z</dcterms:created>
  <dcterms:modified xsi:type="dcterms:W3CDTF">2023-09-03T09:49:36Z</dcterms:modified>
</cp:coreProperties>
</file>