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9"/>
  </p:notesMasterIdLst>
  <p:sldIdLst>
    <p:sldId id="257" r:id="rId2"/>
    <p:sldId id="271" r:id="rId3"/>
    <p:sldId id="258" r:id="rId4"/>
    <p:sldId id="289" r:id="rId5"/>
    <p:sldId id="277" r:id="rId6"/>
    <p:sldId id="276" r:id="rId7"/>
    <p:sldId id="259" r:id="rId8"/>
    <p:sldId id="311" r:id="rId9"/>
    <p:sldId id="312" r:id="rId10"/>
    <p:sldId id="313" r:id="rId11"/>
    <p:sldId id="323" r:id="rId12"/>
    <p:sldId id="325" r:id="rId13"/>
    <p:sldId id="326" r:id="rId14"/>
    <p:sldId id="327" r:id="rId15"/>
    <p:sldId id="272" r:id="rId16"/>
    <p:sldId id="262" r:id="rId17"/>
    <p:sldId id="278" r:id="rId18"/>
    <p:sldId id="279" r:id="rId19"/>
    <p:sldId id="280" r:id="rId20"/>
    <p:sldId id="261" r:id="rId21"/>
    <p:sldId id="256" r:id="rId22"/>
    <p:sldId id="319" r:id="rId23"/>
    <p:sldId id="321" r:id="rId24"/>
    <p:sldId id="322" r:id="rId25"/>
    <p:sldId id="287" r:id="rId26"/>
    <p:sldId id="288" r:id="rId27"/>
    <p:sldId id="293" r:id="rId28"/>
    <p:sldId id="294" r:id="rId29"/>
    <p:sldId id="295" r:id="rId30"/>
    <p:sldId id="291" r:id="rId31"/>
    <p:sldId id="296" r:id="rId32"/>
    <p:sldId id="301" r:id="rId33"/>
    <p:sldId id="273" r:id="rId34"/>
    <p:sldId id="308" r:id="rId35"/>
    <p:sldId id="309" r:id="rId36"/>
    <p:sldId id="310" r:id="rId37"/>
    <p:sldId id="267" r:id="rId38"/>
    <p:sldId id="285" r:id="rId39"/>
    <p:sldId id="266" r:id="rId40"/>
    <p:sldId id="275" r:id="rId41"/>
    <p:sldId id="269" r:id="rId42"/>
    <p:sldId id="316" r:id="rId43"/>
    <p:sldId id="317" r:id="rId44"/>
    <p:sldId id="315" r:id="rId45"/>
    <p:sldId id="318" r:id="rId46"/>
    <p:sldId id="300" r:id="rId47"/>
    <p:sldId id="304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413CA0-A3B3-4B17-AC46-661815F2CC85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79E9AA-3C0D-431C-8F54-A540C79B8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339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9E9AA-3C0D-431C-8F54-A540C79B8E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43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9E9AA-3C0D-431C-8F54-A540C79B8E3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52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 biological processes: the boundary between inorganic and organic chemistry is blurred.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9E9AA-3C0D-431C-8F54-A540C79B8E3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420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(e.g. there is a large difference in concentration of K</a:t>
            </a:r>
            <a:r>
              <a:rPr lang="en-US" baseline="30000" dirty="0"/>
              <a:t>+</a:t>
            </a:r>
            <a:r>
              <a:rPr lang="en-US" dirty="0"/>
              <a:t> and Na</a:t>
            </a:r>
            <a:r>
              <a:rPr lang="en-US" baseline="30000" dirty="0"/>
              <a:t>+</a:t>
            </a:r>
            <a:r>
              <a:rPr lang="en-US" dirty="0"/>
              <a:t> ions across cell membranes).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9E9AA-3C0D-431C-8F54-A540C79B8E3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816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Prosthetic group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tightly bound, specific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nonpolypeptide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unit in a protein determining and involved in its biological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activity. See also </a:t>
            </a:r>
            <a:r>
              <a:rPr lang="en-US" sz="1200" b="1" i="1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cofactor.</a:t>
            </a:r>
            <a:r>
              <a:rPr lang="en-US" dirty="0" err="1"/>
              <a:t>Prosthetic</a:t>
            </a:r>
            <a:r>
              <a:rPr lang="en-US" dirty="0"/>
              <a:t> = </a:t>
            </a:r>
            <a:r>
              <a:rPr lang="en-US" dirty="0">
                <a:effectLst/>
              </a:rPr>
              <a:t>of, relating to, or constituting a </a:t>
            </a:r>
            <a:r>
              <a:rPr lang="en-US" dirty="0" err="1">
                <a:effectLst/>
              </a:rPr>
              <a:t>nonprotein</a:t>
            </a:r>
            <a:r>
              <a:rPr lang="en-US" dirty="0">
                <a:effectLst/>
              </a:rPr>
              <a:t> group of a conjugated protein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9E9AA-3C0D-431C-8F54-A540C79B8E3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167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14D41-DCFA-4A5C-926E-E571A4E7A925}" type="datetime1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426 Chem. Part I -2018-2019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197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05A2B-7EBA-4D05-9093-63F500AA4265}" type="datetime1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426 Chem. Part I -2018-2019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197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F4168-C256-4660-A80C-5C0FD9601DA9}" type="datetime1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426 Chem. Part I -2018-2019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10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ECA1-F2DB-4BDA-8E4F-9FBC31E5EF06}" type="datetime1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426 Chem. Part I -2018-2019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613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5A8FF-446E-4BD4-BA8B-FE2C92E8D589}" type="datetime1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426 Chem. Part I -2018-2019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55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891A1-3707-4A48-ADBA-2271AF35CFD5}" type="datetime1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426 Chem. Part I -2018-2019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379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A2FC5-BD29-44F3-8F53-F242CB212A2F}" type="datetime1">
              <a:rPr lang="en-US" smtClean="0"/>
              <a:t>9/23/2019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426 Chem. Part I -2018-2019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028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8AE53-DC39-4AE0-8D60-928B23853A38}" type="datetime1">
              <a:rPr lang="en-US" smtClean="0"/>
              <a:t>9/23/2019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426 Chem. Part I -2018-2019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096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F748E-B431-4297-A0FF-79F4AB7E9CA5}" type="datetime1">
              <a:rPr lang="en-US" smtClean="0"/>
              <a:t>9/23/2019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426 Chem. Part I -2018-2019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771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068F5-890C-4E77-8B7D-9244B7C67EA8}" type="datetime1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426 Chem. Part I -2018-2019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523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6B12D-5CFC-4A5F-B208-A49BFCC384A3}" type="datetime1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426 Chem. Part I -2018-2019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492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9AF91-C86C-4873-81D7-E79176BEA857}" type="datetime1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426 Chem. Part I -2018-2019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8FE20-D27F-4C47-8509-767EA9CCF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76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Maha\Pictures\Chem\8c5b292432bcc63d5f458b6b9211cb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26" y="692696"/>
            <a:ext cx="2924273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483768" y="1916832"/>
            <a:ext cx="6334472" cy="2331690"/>
          </a:xfrm>
        </p:spPr>
        <p:txBody>
          <a:bodyPr>
            <a:normAutofit/>
          </a:bodyPr>
          <a:lstStyle/>
          <a:p>
            <a:r>
              <a:rPr lang="en-US" b="1" dirty="0"/>
              <a:t>426 Chem.</a:t>
            </a:r>
            <a:br>
              <a:rPr lang="en-US" b="1" dirty="0"/>
            </a:br>
            <a:r>
              <a:rPr lang="en-US" b="1" dirty="0"/>
              <a:t>Bioinorganic Chemistry</a:t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03648" y="4797152"/>
            <a:ext cx="6400800" cy="72008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</a:rPr>
              <a:t>Part I : Overview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552" y="6174596"/>
            <a:ext cx="4730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M. H. Al-</a:t>
            </a:r>
            <a:r>
              <a:rPr lang="en-US" dirty="0" err="1"/>
              <a:t>Qunaibit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996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r"/>
            <a:r>
              <a:rPr lang="en-US" sz="2800" dirty="0"/>
              <a:t>Coordination chemistry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r>
              <a:rPr lang="en-US" dirty="0"/>
              <a:t>Properties of ligands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/>
              <a:t>Monodentate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/>
              <a:t>polydentate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 err="1"/>
              <a:t>Ambidentate</a:t>
            </a:r>
            <a:r>
              <a:rPr lang="en-US" sz="3200" dirty="0"/>
              <a:t> (nitro-, </a:t>
            </a:r>
            <a:r>
              <a:rPr lang="en-US" sz="3200" dirty="0" err="1"/>
              <a:t>nitrito</a:t>
            </a:r>
            <a:r>
              <a:rPr lang="en-US" sz="3200" dirty="0"/>
              <a:t>)</a:t>
            </a:r>
          </a:p>
          <a:p>
            <a:r>
              <a:rPr lang="en-US" dirty="0"/>
              <a:t>HSAB theory</a:t>
            </a:r>
          </a:p>
          <a:p>
            <a:pPr marL="0" indent="0">
              <a:buNone/>
            </a:pPr>
            <a:r>
              <a:rPr lang="en-GB" dirty="0"/>
              <a:t>The principle of hard and soft acids and bases (HSAB) is used to rationalize observed patterns in complex stability.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426 Chem. Part I -2018-2019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63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80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/>
              <a:t>HSAB principle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813995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dirty="0"/>
              <a:t>Pearson stated that cations (Lewis acids) and ligands (Lewis bases) were classed as being either ‘hard’ or ‘soft’, hence: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dirty="0">
                <a:solidFill>
                  <a:srgbClr val="0070C0"/>
                </a:solidFill>
              </a:rPr>
              <a:t>Hard acids </a:t>
            </a:r>
            <a:r>
              <a:rPr lang="en-GB" dirty="0"/>
              <a:t>(hard metal cations) form more stable complexes with </a:t>
            </a:r>
            <a:r>
              <a:rPr lang="en-GB" dirty="0">
                <a:solidFill>
                  <a:srgbClr val="0070C0"/>
                </a:solidFill>
              </a:rPr>
              <a:t>hard bases </a:t>
            </a:r>
            <a:r>
              <a:rPr lang="en-GB" dirty="0"/>
              <a:t>(hard ligands), while </a:t>
            </a:r>
            <a:r>
              <a:rPr lang="en-GB" dirty="0">
                <a:solidFill>
                  <a:srgbClr val="00B050"/>
                </a:solidFill>
              </a:rPr>
              <a:t>soft acids </a:t>
            </a:r>
            <a:r>
              <a:rPr lang="en-GB" dirty="0"/>
              <a:t>(soft metal cations) show a preference for </a:t>
            </a:r>
            <a:r>
              <a:rPr lang="en-GB" dirty="0">
                <a:solidFill>
                  <a:srgbClr val="00B050"/>
                </a:solidFill>
              </a:rPr>
              <a:t>soft bases </a:t>
            </a:r>
            <a:r>
              <a:rPr lang="en-GB" dirty="0"/>
              <a:t>(soft ligands).</a:t>
            </a:r>
          </a:p>
          <a:p>
            <a:pPr marL="0" indent="0">
              <a:lnSpc>
                <a:spcPct val="150000"/>
              </a:lnSpc>
              <a:buNone/>
            </a:pPr>
            <a:endParaRPr lang="en-GB" dirty="0"/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426 Chem. Part I -2018-2019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895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b="1" dirty="0"/>
              <a:t>Hard vs Soft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 The terms ‘hard’ and ‘soft’ acids arise from a description of the polarizabilities of the metal ions. </a:t>
            </a:r>
          </a:p>
          <a:p>
            <a:r>
              <a:rPr lang="en-GB" dirty="0"/>
              <a:t>Hard acids are typically either small </a:t>
            </a:r>
            <a:r>
              <a:rPr lang="en-GB" dirty="0" err="1"/>
              <a:t>monocations</a:t>
            </a:r>
            <a:r>
              <a:rPr lang="en-GB" dirty="0"/>
              <a:t> with a relatively high charge density or are highly charged, again with a high charge density. These ions are not very polarizable and show a preference for hard ligands.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426 Chem. Part I -2018-2019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381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Autofit/>
          </a:bodyPr>
          <a:lstStyle/>
          <a:p>
            <a:r>
              <a:rPr lang="en-GB" dirty="0"/>
              <a:t>Hard bases with donor atoms that are also not very polarizable</a:t>
            </a:r>
          </a:p>
          <a:p>
            <a:r>
              <a:rPr lang="en-GB" dirty="0"/>
              <a:t>Soft acids tend to be large </a:t>
            </a:r>
            <a:r>
              <a:rPr lang="en-GB" dirty="0" err="1"/>
              <a:t>monocations</a:t>
            </a:r>
            <a:r>
              <a:rPr lang="en-GB" dirty="0"/>
              <a:t> with a low charge density,  and are very polarizable. They prefer to form coordinate bonds with soft bases.</a:t>
            </a:r>
          </a:p>
          <a:p>
            <a:r>
              <a:rPr lang="en-GB" dirty="0"/>
              <a:t>Soft bases contain donor atoms that are also highly polarizable. </a:t>
            </a:r>
          </a:p>
          <a:p>
            <a:pPr marL="0" indent="0">
              <a:buNone/>
            </a:pPr>
            <a:r>
              <a:rPr lang="en-GB" sz="2800" i="1" dirty="0">
                <a:solidFill>
                  <a:srgbClr val="FF0000"/>
                </a:solidFill>
              </a:rPr>
              <a:t>Note the relationships between the classiﬁcations of the ligands and the relative </a:t>
            </a:r>
            <a:r>
              <a:rPr lang="en-GB" sz="2800" i="1" dirty="0" err="1">
                <a:solidFill>
                  <a:srgbClr val="FF0000"/>
                </a:solidFill>
              </a:rPr>
              <a:t>electronegativities</a:t>
            </a:r>
            <a:r>
              <a:rPr lang="en-GB" sz="2800" i="1" dirty="0">
                <a:solidFill>
                  <a:srgbClr val="FF0000"/>
                </a:solidFill>
              </a:rPr>
              <a:t> of the donor atoms in the series next.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426 Chem. Part I -2018-2019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101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426 Chem. Part I -2018-2019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23692" t="21568" r="23685" b="57308"/>
          <a:stretch/>
        </p:blipFill>
        <p:spPr bwMode="auto">
          <a:xfrm>
            <a:off x="-113186" y="908720"/>
            <a:ext cx="9289032" cy="40324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38198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Outline- Part I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Introduction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</a:rPr>
              <a:t>The inorganic composition of cells</a:t>
            </a:r>
          </a:p>
          <a:p>
            <a:pPr>
              <a:lnSpc>
                <a:spcPct val="150000"/>
              </a:lnSpc>
            </a:pPr>
            <a:r>
              <a:rPr lang="en-US" dirty="0"/>
              <a:t>Terminology</a:t>
            </a:r>
          </a:p>
          <a:p>
            <a:pPr>
              <a:lnSpc>
                <a:spcPct val="150000"/>
              </a:lnSpc>
            </a:pPr>
            <a:r>
              <a:rPr lang="en-US" dirty="0"/>
              <a:t>The biological functions of elements</a:t>
            </a:r>
          </a:p>
          <a:p>
            <a:pPr>
              <a:lnSpc>
                <a:spcPct val="150000"/>
              </a:lnSpc>
            </a:pPr>
            <a:r>
              <a:rPr lang="en-US" dirty="0"/>
              <a:t>Analytical techniques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426 Chem. Part I -2018-2019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7017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388687"/>
            <a:ext cx="3240360" cy="4852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The cell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5410944" cy="4827954"/>
          </a:xfrm>
        </p:spPr>
        <p:txBody>
          <a:bodyPr>
            <a:noAutofit/>
          </a:bodyPr>
          <a:lstStyle/>
          <a:p>
            <a:r>
              <a:rPr lang="en-US" sz="3200" dirty="0"/>
              <a:t>Living cells and organelles are enclosed by membranes.</a:t>
            </a:r>
          </a:p>
          <a:p>
            <a:r>
              <a:rPr lang="en-US" sz="3200" dirty="0"/>
              <a:t>The c</a:t>
            </a:r>
            <a:r>
              <a:rPr lang="en-US" sz="3200" b="1" dirty="0"/>
              <a:t>oncentrations</a:t>
            </a:r>
            <a:r>
              <a:rPr lang="en-US" sz="3200" dirty="0"/>
              <a:t> of specific </a:t>
            </a:r>
            <a:r>
              <a:rPr lang="en-US" sz="3200" b="1" dirty="0"/>
              <a:t>elements </a:t>
            </a:r>
            <a:r>
              <a:rPr lang="en-US" sz="3200" dirty="0"/>
              <a:t>may vary greatly between different compartments.</a:t>
            </a:r>
          </a:p>
          <a:p>
            <a:r>
              <a:rPr lang="en-US" sz="3200" dirty="0"/>
              <a:t>The biologically essential elements can be classified as </a:t>
            </a:r>
            <a:r>
              <a:rPr lang="en-US" sz="3200" b="1" dirty="0"/>
              <a:t>trace</a:t>
            </a:r>
            <a:r>
              <a:rPr lang="en-US" sz="3200" dirty="0"/>
              <a:t> or </a:t>
            </a:r>
            <a:r>
              <a:rPr lang="en-US" sz="3200" b="1" dirty="0"/>
              <a:t>essential.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426 Chem. Part I -2018-2019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7682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n-US" sz="3600" b="1" dirty="0"/>
              <a:t>The physical structure of cells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en-US" dirty="0"/>
              <a:t>The cell is the basic unit of any living organism  (ranges from complex to simple).</a:t>
            </a:r>
          </a:p>
          <a:p>
            <a:r>
              <a:rPr lang="en-US" dirty="0"/>
              <a:t>It is found in prokaryotes (bacteria and bacteria-like) and much larger and more complex examples found in eukaryotes (includes animals and plants).</a:t>
            </a:r>
          </a:p>
          <a:p>
            <a:r>
              <a:rPr lang="en-US" dirty="0">
                <a:solidFill>
                  <a:srgbClr val="0070C0"/>
                </a:solidFill>
              </a:rPr>
              <a:t>Membranes</a:t>
            </a:r>
            <a:r>
              <a:rPr lang="en-US" dirty="0"/>
              <a:t> act as </a:t>
            </a:r>
            <a:r>
              <a:rPr lang="en-US" b="1" dirty="0">
                <a:solidFill>
                  <a:srgbClr val="0070C0"/>
                </a:solidFill>
              </a:rPr>
              <a:t>barriers</a:t>
            </a:r>
            <a:r>
              <a:rPr lang="en-US" b="1" dirty="0"/>
              <a:t> </a:t>
            </a:r>
            <a:r>
              <a:rPr lang="en-US" dirty="0"/>
              <a:t>to water and ions and manage all mobile species and the electrical currents.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426 Chem. Part I -2018-2019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1038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r"/>
            <a:r>
              <a:rPr lang="en-US" sz="2800" dirty="0"/>
              <a:t>The physical structure of cells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Membranes are lipid bilayers </a:t>
            </a:r>
            <a:r>
              <a:rPr lang="en-US" dirty="0"/>
              <a:t>(~ 4 nm thick, in which are embedded protein molecules and other components. </a:t>
            </a:r>
          </a:p>
          <a:p>
            <a:r>
              <a:rPr lang="en-US" dirty="0"/>
              <a:t>The long hydrocarbon chains of lipids make the </a:t>
            </a:r>
            <a:r>
              <a:rPr lang="en-US" dirty="0">
                <a:solidFill>
                  <a:srgbClr val="0070C0"/>
                </a:solidFill>
              </a:rPr>
              <a:t>membrane interior very hydrophobic </a:t>
            </a:r>
            <a:r>
              <a:rPr lang="en-US" dirty="0"/>
              <a:t>and  impermeable to ions, which must instead travel through specific </a:t>
            </a:r>
            <a:r>
              <a:rPr lang="en-US" b="1" dirty="0"/>
              <a:t>channels</a:t>
            </a:r>
            <a:r>
              <a:rPr lang="en-US" dirty="0"/>
              <a:t>, </a:t>
            </a:r>
            <a:r>
              <a:rPr lang="en-US" b="1" dirty="0"/>
              <a:t>pumps</a:t>
            </a:r>
            <a:r>
              <a:rPr lang="en-US" dirty="0"/>
              <a:t>, and other receptors.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426 Chem. Part I -2018-2019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4949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r"/>
            <a:r>
              <a:rPr lang="en-US" sz="2800" dirty="0"/>
              <a:t>The physical structure of cells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en-US" dirty="0"/>
              <a:t>The structure of a cell also depends on osmotic pressure, which is maintained by high concentrations of solutes, including ions, imported during active transport by pumps.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426 Chem. Part I -2018-2019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194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Outline- Part I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</a:rPr>
              <a:t>Introduction </a:t>
            </a:r>
          </a:p>
          <a:p>
            <a:pPr>
              <a:lnSpc>
                <a:spcPct val="150000"/>
              </a:lnSpc>
            </a:pPr>
            <a:r>
              <a:rPr lang="en-US" dirty="0"/>
              <a:t>The inorganic composition of cells</a:t>
            </a:r>
          </a:p>
          <a:p>
            <a:pPr>
              <a:lnSpc>
                <a:spcPct val="150000"/>
              </a:lnSpc>
            </a:pPr>
            <a:r>
              <a:rPr lang="en-US" dirty="0"/>
              <a:t>Terminology</a:t>
            </a:r>
          </a:p>
          <a:p>
            <a:pPr>
              <a:lnSpc>
                <a:spcPct val="150000"/>
              </a:lnSpc>
            </a:pPr>
            <a:r>
              <a:rPr lang="en-US" dirty="0"/>
              <a:t>The biological functions of elements</a:t>
            </a:r>
          </a:p>
          <a:p>
            <a:pPr>
              <a:lnSpc>
                <a:spcPct val="150000"/>
              </a:lnSpc>
            </a:pPr>
            <a:r>
              <a:rPr lang="en-US" dirty="0"/>
              <a:t>Analytical techniques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426 Chem. Part I -2018-2019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5519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The Elements of life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Essential Elements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C, H, N O, P and S are the </a:t>
            </a:r>
            <a:r>
              <a:rPr lang="en-US" b="1" dirty="0"/>
              <a:t>fundamental essential </a:t>
            </a:r>
            <a:r>
              <a:rPr lang="en-US" dirty="0"/>
              <a:t>elements that make up the building blocks of biomolecules.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Less abundant</a:t>
            </a:r>
            <a:r>
              <a:rPr lang="en-US" dirty="0"/>
              <a:t>, </a:t>
            </a:r>
            <a:r>
              <a:rPr lang="en-US" b="1" dirty="0"/>
              <a:t>essential</a:t>
            </a:r>
            <a:r>
              <a:rPr lang="en-US" dirty="0"/>
              <a:t> elements are Na, K, Cl, Mg and Ca.</a:t>
            </a:r>
          </a:p>
          <a:p>
            <a:r>
              <a:rPr lang="en-US" b="1" dirty="0">
                <a:solidFill>
                  <a:srgbClr val="FF0000"/>
                </a:solidFill>
              </a:rPr>
              <a:t>Trace elements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are V, Cr, </a:t>
            </a:r>
            <a:r>
              <a:rPr lang="en-US" dirty="0" err="1"/>
              <a:t>Mn</a:t>
            </a:r>
            <a:r>
              <a:rPr lang="en-US" dirty="0"/>
              <a:t>, Fe, Co, Ni, Cu, Zn Mo (metals), and B, Si, Se, F, I (non-metals)‏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426 Chem. Part I -2018-2019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9955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ha\Documents\Teaching\426 Chem\periodic table of life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7779"/>
            <a:ext cx="9144000" cy="398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The periodic table of life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426 Chem. Part I -2018-2019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627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Compartmentalization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marL="0" indent="0">
              <a:buNone/>
            </a:pPr>
            <a:r>
              <a:rPr lang="en-US" i="1" dirty="0">
                <a:solidFill>
                  <a:srgbClr val="FF0000"/>
                </a:solidFill>
              </a:rPr>
              <a:t>Is the distribution of elements inside and outside a cell and between different internal compartments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r>
              <a:rPr lang="en-US" dirty="0"/>
              <a:t>Different elements are strongly segregated inside and outside a cell and among different internal compartments</a:t>
            </a:r>
          </a:p>
          <a:p>
            <a:r>
              <a:rPr lang="en-US" dirty="0"/>
              <a:t>The maintenance of constant ion levels in different biological zones is achieved by </a:t>
            </a:r>
            <a:r>
              <a:rPr lang="en-US" dirty="0">
                <a:solidFill>
                  <a:srgbClr val="0070C0"/>
                </a:solidFill>
              </a:rPr>
              <a:t>membranes being barriers to passive ion flow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426 Chem. Part I -2018-2019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5659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r"/>
            <a:r>
              <a:rPr lang="en-US" sz="2800" dirty="0"/>
              <a:t>Compartmentalization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>
                <a:solidFill>
                  <a:srgbClr val="0070C0"/>
                </a:solidFill>
              </a:rPr>
              <a:t>Two</a:t>
            </a:r>
            <a:r>
              <a:rPr lang="en-US" u="sng" dirty="0">
                <a:solidFill>
                  <a:srgbClr val="0070C0"/>
                </a:solidFill>
              </a:rPr>
              <a:t> important issues </a:t>
            </a:r>
            <a:r>
              <a:rPr lang="en-US" dirty="0"/>
              <a:t>arise in the context of compartmentalization.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process </a:t>
            </a:r>
            <a:r>
              <a:rPr lang="en-US" b="1" dirty="0">
                <a:solidFill>
                  <a:srgbClr val="FF0000"/>
                </a:solidFill>
              </a:rPr>
              <a:t>requires energy </a:t>
            </a:r>
            <a:r>
              <a:rPr lang="en-US" dirty="0"/>
              <a:t>(ions must be pumped against an adverse gradient of chemical potential), and once a concentration difference has been  established, there is a difference in electrical potential across the membrane dividing the two regions.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426 Chem. Part I -2018-2019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3434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r"/>
            <a:r>
              <a:rPr lang="en-US" sz="2800" dirty="0"/>
              <a:t>Compartmentalization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2. The selective transport of ions must occur through </a:t>
            </a:r>
            <a:r>
              <a:rPr lang="en-US" b="1" dirty="0">
                <a:solidFill>
                  <a:srgbClr val="0070C0"/>
                </a:solidFill>
              </a:rPr>
              <a:t>ion channels </a:t>
            </a:r>
            <a:r>
              <a:rPr lang="en-US" dirty="0"/>
              <a:t>built from membrane-spanning proteins: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Some release ions on receipt of an electrical or chemical signal.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Others, the </a:t>
            </a:r>
            <a:r>
              <a:rPr lang="en-US" b="1" dirty="0"/>
              <a:t>transporters </a:t>
            </a:r>
            <a:r>
              <a:rPr lang="en-US" dirty="0"/>
              <a:t>and </a:t>
            </a:r>
            <a:r>
              <a:rPr lang="en-US" b="1" dirty="0">
                <a:solidFill>
                  <a:srgbClr val="0070C0"/>
                </a:solidFill>
              </a:rPr>
              <a:t>pumps</a:t>
            </a:r>
            <a:r>
              <a:rPr lang="en-US" dirty="0"/>
              <a:t>, transfer ions against the concentration gradient by using energy provided by ATP (energy compound) hydrolysis.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426 Chem. Part I -2018-2019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3791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Outline- Part I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Introduction</a:t>
            </a:r>
          </a:p>
          <a:p>
            <a:pPr>
              <a:lnSpc>
                <a:spcPct val="150000"/>
              </a:lnSpc>
            </a:pPr>
            <a:r>
              <a:rPr lang="en-US" dirty="0"/>
              <a:t>The inorganic composition of cells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</a:rPr>
              <a:t>Terminology</a:t>
            </a:r>
          </a:p>
          <a:p>
            <a:pPr>
              <a:lnSpc>
                <a:spcPct val="150000"/>
              </a:lnSpc>
            </a:pPr>
            <a:r>
              <a:rPr lang="en-US" dirty="0"/>
              <a:t>The biological functions of elements</a:t>
            </a:r>
          </a:p>
          <a:p>
            <a:pPr>
              <a:lnSpc>
                <a:spcPct val="150000"/>
              </a:lnSpc>
            </a:pPr>
            <a:r>
              <a:rPr lang="en-US" dirty="0"/>
              <a:t>Analytical techniques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426 Chem. Part I -2018-2019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8724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 fontScale="90000"/>
          </a:bodyPr>
          <a:lstStyle/>
          <a:p>
            <a:br>
              <a:rPr lang="en-US" sz="3600" b="1" dirty="0"/>
            </a:br>
            <a:r>
              <a:rPr lang="en-US" sz="4000" b="1" dirty="0"/>
              <a:t>Some new terms</a:t>
            </a:r>
            <a:br>
              <a:rPr lang="en-US" sz="4000" b="1" dirty="0"/>
            </a:br>
            <a:r>
              <a:rPr lang="en-US" sz="2200" i="1" dirty="0"/>
              <a:t>[</a:t>
            </a:r>
            <a:r>
              <a:rPr lang="en-US" sz="2200" b="1" i="1" dirty="0"/>
              <a:t>GLOSSARY OF TERMS USED IN BIOINORGANIC CHEMISTRY, IUPAC]</a:t>
            </a:r>
            <a:br>
              <a:rPr lang="en-US" sz="3200" dirty="0"/>
            </a:b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Binding site</a:t>
            </a:r>
            <a:r>
              <a:rPr lang="en-US" b="1" dirty="0"/>
              <a:t>: </a:t>
            </a:r>
            <a:r>
              <a:rPr lang="en-US" dirty="0"/>
              <a:t>A specific region (or atom) in a molecular entity capable of entering into a stabilizing interaction with another molecular entity (e.g. </a:t>
            </a:r>
            <a:r>
              <a:rPr lang="en-US" b="1" dirty="0"/>
              <a:t>an </a:t>
            </a:r>
            <a:r>
              <a:rPr lang="en-US" b="1" i="1" dirty="0"/>
              <a:t>active site </a:t>
            </a:r>
            <a:r>
              <a:rPr lang="en-US" dirty="0"/>
              <a:t>in an </a:t>
            </a:r>
            <a:r>
              <a:rPr lang="en-US" b="1" i="1" dirty="0"/>
              <a:t>enzyme </a:t>
            </a:r>
            <a:r>
              <a:rPr lang="en-US" dirty="0"/>
              <a:t>with its </a:t>
            </a:r>
            <a:r>
              <a:rPr lang="en-US" b="1" i="1" dirty="0"/>
              <a:t>substrate). </a:t>
            </a:r>
            <a:r>
              <a:rPr lang="en-US" dirty="0"/>
              <a:t>Typical forms of interaction are by: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hydrogen bonding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i="1" dirty="0"/>
              <a:t>coordination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ion pair formation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426 Chem. Part I -2018-2019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0536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r"/>
            <a:r>
              <a:rPr lang="en-US" sz="2800" dirty="0"/>
              <a:t>Some new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Biomass: </a:t>
            </a:r>
            <a:r>
              <a:rPr lang="en-US" dirty="0"/>
              <a:t>Material produced by the growth of micro-organisms, plants or animals</a:t>
            </a:r>
          </a:p>
          <a:p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Biomineralization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n-US" dirty="0"/>
              <a:t>The synthesis of inorganic crystalline or amorphous mineral-like materials by living organisms 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Biopolymers:</a:t>
            </a:r>
            <a:r>
              <a:rPr lang="en-US" b="1" dirty="0"/>
              <a:t>  </a:t>
            </a:r>
            <a:r>
              <a:rPr lang="en-US" dirty="0"/>
              <a:t>Macromolecules (including proteins, </a:t>
            </a:r>
            <a:r>
              <a:rPr lang="en-US" b="1" i="1" dirty="0"/>
              <a:t>nucleic acids </a:t>
            </a:r>
            <a:r>
              <a:rPr lang="en-US" dirty="0"/>
              <a:t>and polysaccharides) formed by living organisms.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426 Chem. Part I -2018-2019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4315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r"/>
            <a:r>
              <a:rPr lang="en-US" sz="2800" dirty="0"/>
              <a:t>Some new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Biosensor:</a:t>
            </a:r>
            <a:r>
              <a:rPr lang="en-US" b="1" dirty="0"/>
              <a:t> </a:t>
            </a:r>
            <a:r>
              <a:rPr lang="en-US" dirty="0"/>
              <a:t>A</a:t>
            </a:r>
            <a:r>
              <a:rPr lang="en-US" b="1" dirty="0"/>
              <a:t> </a:t>
            </a:r>
            <a:r>
              <a:rPr lang="en-US" dirty="0"/>
              <a:t>device that uses specific biochemical reactions to detect chemical compounds, usually by electrical, thermal or optical signals.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Chelation therapy:</a:t>
            </a:r>
            <a:r>
              <a:rPr lang="en-US" b="1" dirty="0"/>
              <a:t> </a:t>
            </a:r>
            <a:r>
              <a:rPr lang="en-US" dirty="0"/>
              <a:t>using </a:t>
            </a:r>
            <a:r>
              <a:rPr lang="en-US" b="1" i="1" dirty="0"/>
              <a:t>chelating</a:t>
            </a:r>
            <a:r>
              <a:rPr lang="en-US" dirty="0"/>
              <a:t> agents to remove toxic amounts of metal ions from living organisms.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Coenzyme:</a:t>
            </a:r>
            <a:r>
              <a:rPr lang="en-US" b="1" dirty="0"/>
              <a:t> </a:t>
            </a:r>
            <a:r>
              <a:rPr lang="en-US" dirty="0"/>
              <a:t>A</a:t>
            </a:r>
            <a:r>
              <a:rPr lang="en-US" b="1" dirty="0"/>
              <a:t> </a:t>
            </a:r>
            <a:r>
              <a:rPr lang="en-US" dirty="0"/>
              <a:t>low-molecular-weight, non-protein organic compound</a:t>
            </a:r>
            <a:r>
              <a:rPr lang="en-US" b="1" i="1" dirty="0"/>
              <a:t> </a:t>
            </a:r>
            <a:r>
              <a:rPr lang="en-US" dirty="0"/>
              <a:t>participating in </a:t>
            </a:r>
            <a:r>
              <a:rPr lang="en-US" b="1" i="1" dirty="0"/>
              <a:t>enzymatic </a:t>
            </a:r>
            <a:r>
              <a:rPr lang="en-US" dirty="0"/>
              <a:t>reactions.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426 Chem. Part I -2018-2019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31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r"/>
            <a:r>
              <a:rPr lang="en-US" sz="2800" dirty="0"/>
              <a:t>Some new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Cofactor:</a:t>
            </a:r>
            <a:r>
              <a:rPr lang="en-US" b="1" dirty="0"/>
              <a:t> </a:t>
            </a:r>
            <a:r>
              <a:rPr lang="en-US" dirty="0"/>
              <a:t>An organic molecule or ion (usually a metal ion) that is required by an </a:t>
            </a:r>
            <a:r>
              <a:rPr lang="en-US" b="1" i="1" dirty="0"/>
              <a:t>enzyme </a:t>
            </a:r>
            <a:r>
              <a:rPr lang="en-US" dirty="0"/>
              <a:t>for its activity, and may be attached either loosely </a:t>
            </a:r>
            <a:r>
              <a:rPr lang="en-US" b="1" i="1" dirty="0"/>
              <a:t>(coenzyme) </a:t>
            </a:r>
            <a:r>
              <a:rPr lang="en-US" dirty="0"/>
              <a:t>or tightly </a:t>
            </a:r>
            <a:r>
              <a:rPr lang="en-US" b="1" i="1" dirty="0"/>
              <a:t>(prosthetic </a:t>
            </a:r>
            <a:r>
              <a:rPr lang="en-US" dirty="0"/>
              <a:t>group).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Contrast agent:</a:t>
            </a:r>
            <a:r>
              <a:rPr lang="en-US" b="1" dirty="0"/>
              <a:t> </a:t>
            </a:r>
            <a:r>
              <a:rPr lang="en-US" b="1" i="1" dirty="0"/>
              <a:t>Paramagnetic </a:t>
            </a:r>
            <a:r>
              <a:rPr lang="en-US" dirty="0"/>
              <a:t>(or </a:t>
            </a:r>
            <a:r>
              <a:rPr lang="en-US" b="1" i="1" dirty="0"/>
              <a:t>ferromagnetic) </a:t>
            </a:r>
            <a:r>
              <a:rPr lang="en-US" dirty="0"/>
              <a:t>metal complex or particle causing a decrease in the relaxation times of nuclei detected in an </a:t>
            </a:r>
            <a:r>
              <a:rPr lang="en-US" b="1" i="1" dirty="0"/>
              <a:t>image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426 Chem. Part I -2018-2019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214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7030A0"/>
                </a:solidFill>
              </a:rPr>
              <a:t>Bioinorganic Chemistry  </a:t>
            </a:r>
            <a:r>
              <a:rPr lang="en-US" dirty="0"/>
              <a:t>links 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Inorganic</a:t>
            </a:r>
            <a:r>
              <a:rPr lang="en-US" dirty="0"/>
              <a:t> 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Chemistry</a:t>
            </a:r>
            <a:r>
              <a:rPr lang="en-US" dirty="0"/>
              <a:t> to </a:t>
            </a:r>
            <a:r>
              <a:rPr lang="en-US" b="1" dirty="0">
                <a:solidFill>
                  <a:srgbClr val="00B050"/>
                </a:solidFill>
              </a:rPr>
              <a:t>Biochemistry</a:t>
            </a:r>
            <a:r>
              <a:rPr lang="en-US" dirty="0"/>
              <a:t>, where it:</a:t>
            </a:r>
          </a:p>
          <a:p>
            <a:r>
              <a:rPr lang="en-US" dirty="0"/>
              <a:t>Describes the relationship between these two disciplines. </a:t>
            </a:r>
          </a:p>
          <a:p>
            <a:r>
              <a:rPr lang="en-US" dirty="0"/>
              <a:t>Discusses the structure and function of inorganic elements, ions, coordination compounds and mineralization in living systems</a:t>
            </a:r>
          </a:p>
          <a:p>
            <a:r>
              <a:rPr lang="en-US" dirty="0"/>
              <a:t>Covers the use of inorganics in medicinal fields for therapy and diagnosis.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426 Chem. Part I -2018-2019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5494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r"/>
            <a:r>
              <a:rPr lang="en-US" sz="2800" dirty="0"/>
              <a:t>Some new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Cooperativity: </a:t>
            </a:r>
            <a:r>
              <a:rPr lang="en-US" dirty="0"/>
              <a:t>The phenomenon that binding of a species to a biological system either enhances or diminishes the binding of a successive molecule, of the same or different kind, to the same system.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Element abundance</a:t>
            </a:r>
            <a:r>
              <a:rPr lang="en-US" dirty="0"/>
              <a:t> : a large amount of the element.</a:t>
            </a:r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426 Chem. Part I -2018-2019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5664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r"/>
            <a:r>
              <a:rPr lang="en-US" sz="2800" dirty="0"/>
              <a:t>Some new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Enzyme</a:t>
            </a:r>
            <a:r>
              <a:rPr lang="en-US" b="1" dirty="0"/>
              <a:t>: </a:t>
            </a:r>
            <a:r>
              <a:rPr lang="en-US" dirty="0"/>
              <a:t>A macromolecule that functions as a </a:t>
            </a:r>
            <a:r>
              <a:rPr lang="en-US" b="1" i="1" dirty="0"/>
              <a:t>biocatalyst </a:t>
            </a:r>
            <a:r>
              <a:rPr lang="en-US" dirty="0"/>
              <a:t>by increasing the reaction rate, frequently containing or requiring one or more metal ions.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Ion channel:</a:t>
            </a:r>
            <a:r>
              <a:rPr lang="en-US" b="1" dirty="0"/>
              <a:t> </a:t>
            </a:r>
            <a:r>
              <a:rPr lang="en-US" dirty="0"/>
              <a:t>enable ions to flow rapidly through membranes in a thermodynamically </a:t>
            </a:r>
            <a:r>
              <a:rPr lang="en-US" b="1" dirty="0"/>
              <a:t>downhill </a:t>
            </a:r>
            <a:r>
              <a:rPr lang="en-US" dirty="0"/>
              <a:t>direction after an electrical or chemical impulse.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426 Chem. Part I -2018-2019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2667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92088"/>
          </a:xfrm>
        </p:spPr>
        <p:txBody>
          <a:bodyPr>
            <a:normAutofit/>
          </a:bodyPr>
          <a:lstStyle/>
          <a:p>
            <a:pPr algn="r"/>
            <a:r>
              <a:rPr lang="en-US" sz="2800" dirty="0"/>
              <a:t>Some new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Ion pumps: </a:t>
            </a:r>
            <a:r>
              <a:rPr lang="en-US" dirty="0"/>
              <a:t>enable ions to flow through membranes in a thermodynamically </a:t>
            </a:r>
            <a:r>
              <a:rPr lang="en-US" b="1" dirty="0"/>
              <a:t>uphill</a:t>
            </a:r>
            <a:r>
              <a:rPr lang="en-US" dirty="0"/>
              <a:t> direction by the use of an energy source such as </a:t>
            </a:r>
            <a:r>
              <a:rPr lang="en-US" b="1" i="1" dirty="0"/>
              <a:t>ATP </a:t>
            </a:r>
            <a:r>
              <a:rPr lang="en-US" dirty="0"/>
              <a:t>or light. </a:t>
            </a:r>
          </a:p>
          <a:p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Metalloenzyme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en-US" b="1" dirty="0"/>
              <a:t> a</a:t>
            </a:r>
            <a:r>
              <a:rPr lang="en-US" dirty="0"/>
              <a:t>n </a:t>
            </a:r>
            <a:r>
              <a:rPr lang="en-US" b="1" i="1" dirty="0"/>
              <a:t>enzyme </a:t>
            </a:r>
            <a:r>
              <a:rPr lang="en-US" dirty="0"/>
              <a:t>that, in the active state, contains one or more metal ions which are essential for its biological function.</a:t>
            </a:r>
          </a:p>
          <a:p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Zwitterionic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compound:</a:t>
            </a:r>
            <a:r>
              <a:rPr lang="en-US" b="1" dirty="0"/>
              <a:t> </a:t>
            </a:r>
            <a:r>
              <a:rPr lang="en-US" dirty="0"/>
              <a:t>A neutral compound having electrical charges of opposite sign, delocalized or not, on adjacent or nonadjacent atoms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426 Chem. Part I -2018-2019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819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Outline- Part I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Introduction</a:t>
            </a:r>
          </a:p>
          <a:p>
            <a:pPr>
              <a:lnSpc>
                <a:spcPct val="150000"/>
              </a:lnSpc>
            </a:pPr>
            <a:r>
              <a:rPr lang="en-US" dirty="0"/>
              <a:t>The inorganic composition of cells</a:t>
            </a:r>
          </a:p>
          <a:p>
            <a:pPr>
              <a:lnSpc>
                <a:spcPct val="150000"/>
              </a:lnSpc>
            </a:pPr>
            <a:r>
              <a:rPr lang="en-US" dirty="0"/>
              <a:t>Terminology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</a:rPr>
              <a:t>The biological functions of elements</a:t>
            </a:r>
          </a:p>
          <a:p>
            <a:pPr>
              <a:lnSpc>
                <a:spcPct val="150000"/>
              </a:lnSpc>
            </a:pPr>
            <a:r>
              <a:rPr lang="en-US" dirty="0"/>
              <a:t>Analytical techniques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426 Chem. Part I -2018-2019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8008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en-US" sz="3600" b="1" dirty="0"/>
              <a:t>The roles of elements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The Essential elements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Fundamental essential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(C, H, N and O)  make up the building blocks of biomolecules (e.g. amino acids, peptides, carbohydrates, proteins, lipids and nucleic acids),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with P playing its part (e.g., in ATP and DNA)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and S being the key to the coordinating abilities of cysteine residues in proteins.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426 Chem. Part I -2018-2019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8962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r"/>
            <a:r>
              <a:rPr lang="en-US" sz="2800" dirty="0"/>
              <a:t>The roles of elements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dirty="0"/>
              <a:t>. </a:t>
            </a:r>
            <a:r>
              <a:rPr lang="en-US" dirty="0">
                <a:solidFill>
                  <a:srgbClr val="FF0000"/>
                </a:solidFill>
              </a:rPr>
              <a:t>The less abundant</a:t>
            </a:r>
            <a:r>
              <a:rPr lang="en-US" dirty="0"/>
              <a:t> -but essential- elements include: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osmotic control and nerve action (Na, K and Cl),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Mg</a:t>
            </a:r>
            <a:r>
              <a:rPr lang="en-US" baseline="30000" dirty="0"/>
              <a:t>2+</a:t>
            </a:r>
            <a:r>
              <a:rPr lang="en-US" dirty="0"/>
              <a:t>‏ in chlorophyll Mg</a:t>
            </a:r>
            <a:r>
              <a:rPr lang="en-US" baseline="30000" dirty="0"/>
              <a:t>2+</a:t>
            </a:r>
            <a:r>
              <a:rPr lang="en-US" dirty="0"/>
              <a:t>‏-containing enzymes involved in phosphate hydrolysis,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structural functions of Ca</a:t>
            </a:r>
            <a:r>
              <a:rPr lang="en-US" baseline="30000" dirty="0"/>
              <a:t>2+</a:t>
            </a:r>
            <a:r>
              <a:rPr lang="en-US" dirty="0"/>
              <a:t>‏ (e.g. bones, teeth, shells) and triggering actions of Ca</a:t>
            </a:r>
            <a:r>
              <a:rPr lang="en-US" baseline="30000" dirty="0"/>
              <a:t>2‏+</a:t>
            </a:r>
            <a:r>
              <a:rPr lang="en-US" dirty="0"/>
              <a:t> (e.g. in muscles)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426 Chem. Part I -2018-2019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602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r"/>
            <a:r>
              <a:rPr lang="en-US" sz="2800" dirty="0"/>
              <a:t>The roles of 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21744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The trace metals</a:t>
            </a:r>
          </a:p>
          <a:p>
            <a:pPr marL="0" indent="0">
              <a:buNone/>
            </a:pPr>
            <a:r>
              <a:rPr lang="en-US" dirty="0"/>
              <a:t>Which are</a:t>
            </a:r>
            <a:r>
              <a:rPr lang="en-US" b="1" dirty="0"/>
              <a:t> </a:t>
            </a:r>
            <a:r>
              <a:rPr lang="en-US" dirty="0"/>
              <a:t>important to life and can be</a:t>
            </a:r>
          </a:p>
          <a:p>
            <a:pPr marL="0" indent="0">
              <a:buNone/>
            </a:pPr>
            <a:r>
              <a:rPr lang="en-US" dirty="0"/>
              <a:t>summarized as follows: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V: Enzymes (</a:t>
            </a:r>
            <a:r>
              <a:rPr lang="en-US" dirty="0" err="1"/>
              <a:t>nitrogenases</a:t>
            </a:r>
            <a:r>
              <a:rPr lang="en-US" dirty="0"/>
              <a:t>, </a:t>
            </a:r>
            <a:r>
              <a:rPr lang="en-US" dirty="0" err="1"/>
              <a:t>haloperoxidases</a:t>
            </a:r>
            <a:r>
              <a:rPr lang="en-US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Cr: may be essential in glucose metabolism in higher mammals.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/>
              <a:t>Mn</a:t>
            </a:r>
            <a:r>
              <a:rPr lang="en-US" dirty="0"/>
              <a:t>: Enzymes (phosphatase, mitochondrial superoxide dismutase, </a:t>
            </a:r>
            <a:r>
              <a:rPr lang="en-US" dirty="0" err="1"/>
              <a:t>glycosyl</a:t>
            </a:r>
            <a:r>
              <a:rPr lang="en-US" dirty="0"/>
              <a:t> transferase); </a:t>
            </a:r>
            <a:r>
              <a:rPr lang="en-US" dirty="0" err="1"/>
              <a:t>photoredox</a:t>
            </a:r>
            <a:r>
              <a:rPr lang="en-US" dirty="0"/>
              <a:t> activity in Photosystem II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Co: Vitamin B12 coenzyme.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426 Chem. Part I -2018-2019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0432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r"/>
            <a:r>
              <a:rPr lang="en-US" sz="2800" dirty="0"/>
              <a:t>The roles of 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Fe: Electron-transfer systems; O</a:t>
            </a:r>
            <a:r>
              <a:rPr lang="en-US" baseline="30000" dirty="0"/>
              <a:t>2</a:t>
            </a:r>
            <a:r>
              <a:rPr lang="en-US" dirty="0"/>
              <a:t> storage and transport; Fe storage and transport; in enzymes (e.g. </a:t>
            </a:r>
            <a:r>
              <a:rPr lang="en-US" dirty="0" err="1"/>
              <a:t>nitrogenases</a:t>
            </a:r>
            <a:r>
              <a:rPr lang="en-US" dirty="0"/>
              <a:t>, hydrogenases).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Ni: Enzymes (urease, some hydrogenases).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Cu: Electron transfer systems; O</a:t>
            </a:r>
            <a:r>
              <a:rPr lang="en-US" baseline="30000" dirty="0"/>
              <a:t>2</a:t>
            </a:r>
            <a:r>
              <a:rPr lang="en-US" dirty="0"/>
              <a:t> storage and transport; transport proteins.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Zn: Acts as a Lewis acid (e.g. in hydrolysis processes); structural roles.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Mo: Enzymes (</a:t>
            </a:r>
            <a:r>
              <a:rPr lang="en-US" dirty="0" err="1"/>
              <a:t>nitrogenases</a:t>
            </a:r>
            <a:r>
              <a:rPr lang="en-US" dirty="0"/>
              <a:t>, reductases, hydroxylases)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426 Chem. Part I -2018-2019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6824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altLang="en-US" sz="2800" dirty="0"/>
              <a:t>Mass of each trace metal present in an average 70 kg human, and a summary of where the trace metals are found and their biological roles [1]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426 Chem. Part I -2018-2019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38</a:t>
            </a:fld>
            <a:endParaRPr lang="en-US"/>
          </a:p>
        </p:txBody>
      </p:sp>
      <p:pic>
        <p:nvPicPr>
          <p:cNvPr id="6" name="Picture 18" descr="M29NT0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78" y="1600200"/>
            <a:ext cx="806324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82353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en-US" sz="2800" dirty="0"/>
              <a:t>Concentrations of some elements in different biological zones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426 Chem. Part I -2018-2019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39</a:t>
            </a:fld>
            <a:endParaRPr lang="en-US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72"/>
          <a:stretch/>
        </p:blipFill>
        <p:spPr bwMode="auto">
          <a:xfrm>
            <a:off x="827584" y="1132318"/>
            <a:ext cx="7318573" cy="5378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7160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An interdisciplinary science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Organic chemistry</a:t>
            </a:r>
            <a:r>
              <a:rPr lang="en-US" dirty="0"/>
              <a:t>: restricted to carbon compounds</a:t>
            </a:r>
          </a:p>
          <a:p>
            <a:pPr marL="0" indent="0">
              <a:buNone/>
            </a:pPr>
            <a:r>
              <a:rPr lang="en-US" b="1" dirty="0"/>
              <a:t>Biochemistry</a:t>
            </a:r>
            <a:r>
              <a:rPr lang="en-US" dirty="0"/>
              <a:t>: chemical components of living systems</a:t>
            </a:r>
          </a:p>
          <a:p>
            <a:pPr marL="0" indent="0">
              <a:buNone/>
            </a:pPr>
            <a:r>
              <a:rPr lang="en-US" b="1" dirty="0"/>
              <a:t>Inorganic chemistry</a:t>
            </a:r>
            <a:r>
              <a:rPr lang="en-US" dirty="0"/>
              <a:t>: no covalent carbon components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Bioinorganic chemistry</a:t>
            </a:r>
            <a:r>
              <a:rPr lang="en-US" dirty="0"/>
              <a:t>: biochemical function of “inorganic elements”.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426 Chem. Part I -2018-2019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8261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Outline- Part I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Introduction</a:t>
            </a:r>
          </a:p>
          <a:p>
            <a:pPr>
              <a:lnSpc>
                <a:spcPct val="150000"/>
              </a:lnSpc>
            </a:pPr>
            <a:r>
              <a:rPr lang="en-US" dirty="0"/>
              <a:t>The inorganic composition of cells</a:t>
            </a:r>
          </a:p>
          <a:p>
            <a:pPr>
              <a:lnSpc>
                <a:spcPct val="150000"/>
              </a:lnSpc>
            </a:pPr>
            <a:r>
              <a:rPr lang="en-US" dirty="0"/>
              <a:t>Terminology</a:t>
            </a:r>
          </a:p>
          <a:p>
            <a:pPr>
              <a:lnSpc>
                <a:spcPct val="150000"/>
              </a:lnSpc>
            </a:pPr>
            <a:r>
              <a:rPr lang="en-US" dirty="0"/>
              <a:t>The biological functions of elements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</a:rPr>
              <a:t>Analytical techniques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426 Chem. Part I -2018-2019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7466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n-US" sz="3600" b="1" dirty="0"/>
              <a:t>Analytical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Common physical methods </a:t>
            </a:r>
            <a:r>
              <a:rPr lang="en-US" dirty="0"/>
              <a:t>adopted in bioinorganic chemistry are:</a:t>
            </a:r>
          </a:p>
          <a:p>
            <a:r>
              <a:rPr lang="en-US" dirty="0"/>
              <a:t>X‐ray crystallography</a:t>
            </a:r>
          </a:p>
          <a:p>
            <a:r>
              <a:rPr lang="en-US" dirty="0"/>
              <a:t>X‐ray absorption (XAS)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/>
              <a:t>Extended X‐ray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/>
              <a:t>Absorption Fine Structure (EXAFS) X‐ray   absorption Near Edge Structure</a:t>
            </a:r>
            <a:endParaRPr lang="en-US" dirty="0"/>
          </a:p>
          <a:p>
            <a:r>
              <a:rPr lang="en-US" dirty="0"/>
              <a:t>Magnetic Resonance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/>
              <a:t>Electron paramagnetic resonance (EPR)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/>
              <a:t>Nuclear magnetic resonance (NMR)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426 Chem. Part I -2018-2019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4763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r"/>
            <a:r>
              <a:rPr lang="en-US" sz="2800" dirty="0"/>
              <a:t>Analytical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•</a:t>
            </a:r>
            <a:r>
              <a:rPr lang="en-US" dirty="0" err="1"/>
              <a:t>Mössbauer</a:t>
            </a:r>
            <a:r>
              <a:rPr lang="en-US" dirty="0"/>
              <a:t> (MB)</a:t>
            </a:r>
          </a:p>
          <a:p>
            <a:pPr marL="0" indent="0">
              <a:buNone/>
            </a:pPr>
            <a:r>
              <a:rPr lang="en-US" dirty="0"/>
              <a:t>•Optical Spectroscopy: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/>
              <a:t>Electronic absorption (UV‐vis)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/>
              <a:t>Circular dichroism (CD)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/>
              <a:t>Magnetic circular dichroism (MCD)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/>
              <a:t>Luminescence (fluorescence &amp; phosphorescence)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/>
              <a:t>Infrared (IR)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/>
              <a:t>Resonance Raman (RR)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•Electrochemistry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426 Chem. Part I -2018-2019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7702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n-US" sz="3600" dirty="0"/>
              <a:t>Analytical techniques- What do they tell?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/>
          <a:lstStyle/>
          <a:p>
            <a:r>
              <a:rPr lang="en-US" b="1" dirty="0"/>
              <a:t>IR and Resonance Raman spectroscopy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Increasingly used in bioinorganic chemistry for characterization and assignment of vibrations directly connected with the species of interest.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Information on functional groups, bond length, binding metal, etc., can be elucidated</a:t>
            </a:r>
            <a:r>
              <a:rPr lang="en-US" dirty="0"/>
              <a:t>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426 Chem. Part I -2018-2019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442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r"/>
            <a:r>
              <a:rPr lang="en-US" sz="2800" dirty="0"/>
              <a:t>Analytical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Extended X-ray absorption fine structure (EXAFS)</a:t>
            </a:r>
          </a:p>
          <a:p>
            <a:pPr marL="0" indent="0">
              <a:buNone/>
            </a:pPr>
            <a:r>
              <a:rPr lang="en-US" dirty="0"/>
              <a:t>Arise of electron scattering by atoms </a:t>
            </a:r>
            <a:r>
              <a:rPr lang="en-US" dirty="0" err="1"/>
              <a:t>surroun</a:t>
            </a:r>
            <a:r>
              <a:rPr lang="en-US" dirty="0"/>
              <a:t>-ding a particular atom of interest as it absorbs X-rays and emits electrons.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This technique is a probe of the local structure. 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Bond lengths and local symmetry, </a:t>
            </a:r>
            <a:r>
              <a:rPr lang="en-US" i="1" dirty="0">
                <a:solidFill>
                  <a:srgbClr val="0070C0"/>
                </a:solidFill>
              </a:rPr>
              <a:t>coordination </a:t>
            </a:r>
            <a:r>
              <a:rPr lang="en-US" dirty="0">
                <a:solidFill>
                  <a:srgbClr val="0070C0"/>
                </a:solidFill>
              </a:rPr>
              <a:t>numbers, … may be derived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426 Chem. Part I -2018-2019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6775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r"/>
            <a:r>
              <a:rPr lang="en-US" sz="2800" dirty="0"/>
              <a:t>Analytical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en-US" b="1" dirty="0"/>
              <a:t>Nuclear magnetic resonance (NMR) spectroscopy</a:t>
            </a:r>
          </a:p>
          <a:p>
            <a:pPr marL="0" indent="0">
              <a:buNone/>
            </a:pPr>
            <a:r>
              <a:rPr lang="en-US" dirty="0"/>
              <a:t>NMR spectroscopy makes it possible to discriminate nuclei, typically protons, in different chemical environments. 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Structural information can be obtained about a paramagnetic site in proteins</a:t>
            </a:r>
            <a:r>
              <a:rPr lang="en-US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426 Chem. Part I -2018-2019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9726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r"/>
            <a:r>
              <a:rPr lang="en-US" sz="2800" dirty="0"/>
              <a:t>Analytical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en-US" b="1" dirty="0"/>
              <a:t>Magnetic resonance imaging (MRI)</a:t>
            </a:r>
          </a:p>
          <a:p>
            <a:pPr marL="0" indent="0">
              <a:buNone/>
            </a:pPr>
            <a:r>
              <a:rPr lang="en-US" dirty="0"/>
              <a:t>The visualization of the distribution of nuclear spins (usually water) in a body by using a magnetic field gradient.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>
                <a:solidFill>
                  <a:srgbClr val="0070C0"/>
                </a:solidFill>
              </a:rPr>
              <a:t>It is </a:t>
            </a:r>
            <a:r>
              <a:rPr lang="en-US" i="1" dirty="0">
                <a:solidFill>
                  <a:srgbClr val="0070C0"/>
                </a:solidFill>
              </a:rPr>
              <a:t>NMR imaging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426 Chem. Part I -2018-2019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931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r"/>
            <a:r>
              <a:rPr lang="en-US" sz="2800" dirty="0"/>
              <a:t>Analytical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en-US" b="1" dirty="0" err="1"/>
              <a:t>M</a:t>
            </a:r>
            <a:r>
              <a:rPr lang="en-US" b="1" dirty="0" err="1">
                <a:latin typeface="Times New Roman"/>
                <a:cs typeface="Times New Roman"/>
              </a:rPr>
              <a:t>ö</a:t>
            </a:r>
            <a:r>
              <a:rPr lang="en-US" b="1" dirty="0" err="1"/>
              <a:t>ssbauer</a:t>
            </a:r>
            <a:r>
              <a:rPr lang="en-US" b="1" dirty="0"/>
              <a:t> effect</a:t>
            </a:r>
          </a:p>
          <a:p>
            <a:pPr marL="0" indent="0">
              <a:buNone/>
            </a:pPr>
            <a:r>
              <a:rPr lang="en-US" dirty="0"/>
              <a:t>Resonance absorption of gamma radiation by specific nuclei arranged in a crystal lattice in such a way that the recoil momentum is shared by many atoms.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Studies </a:t>
            </a:r>
            <a:r>
              <a:rPr lang="en-US" b="1" i="1" dirty="0">
                <a:solidFill>
                  <a:srgbClr val="0070C0"/>
                </a:solidFill>
              </a:rPr>
              <a:t>coordinated </a:t>
            </a:r>
            <a:r>
              <a:rPr lang="en-US" dirty="0">
                <a:solidFill>
                  <a:srgbClr val="0070C0"/>
                </a:solidFill>
              </a:rPr>
              <a:t>metal ions; in bioinorganic chemistry mostly studied is </a:t>
            </a:r>
            <a:r>
              <a:rPr lang="en-US" baseline="30000" dirty="0">
                <a:solidFill>
                  <a:srgbClr val="0070C0"/>
                </a:solidFill>
              </a:rPr>
              <a:t>57</a:t>
            </a:r>
            <a:r>
              <a:rPr lang="en-US" dirty="0">
                <a:solidFill>
                  <a:srgbClr val="0070C0"/>
                </a:solidFill>
              </a:rPr>
              <a:t>Fe nucleus, and provides information about the oxidation, spin and </a:t>
            </a:r>
            <a:r>
              <a:rPr lang="en-US" b="1" i="1" dirty="0">
                <a:solidFill>
                  <a:srgbClr val="0070C0"/>
                </a:solidFill>
              </a:rPr>
              <a:t>coordination </a:t>
            </a:r>
            <a:r>
              <a:rPr lang="en-US" dirty="0">
                <a:solidFill>
                  <a:srgbClr val="0070C0"/>
                </a:solidFill>
              </a:rPr>
              <a:t>state of the iron</a:t>
            </a:r>
            <a:r>
              <a:rPr lang="en-US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426 Chem. Part I -2018-2019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838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Exploitation of chemical 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elements are taken up selectively by different cells and intracellular compartments.</a:t>
            </a:r>
          </a:p>
          <a:p>
            <a:r>
              <a:rPr lang="en-US" dirty="0"/>
              <a:t>The main focus is on metal ions, where we are interested in:</a:t>
            </a:r>
          </a:p>
          <a:p>
            <a:pPr>
              <a:buFontTx/>
              <a:buChar char="-"/>
            </a:pPr>
            <a:r>
              <a:rPr lang="en-US" dirty="0"/>
              <a:t>their interaction with biological ligands.</a:t>
            </a:r>
          </a:p>
          <a:p>
            <a:pPr>
              <a:buFontTx/>
              <a:buChar char="-"/>
            </a:pPr>
            <a:r>
              <a:rPr lang="en-US" dirty="0"/>
              <a:t> and the important chemical properties they are able to exhibit and impart to an organism.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426 Chem. Part I -2018-2019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69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r>
              <a:rPr lang="en-US" dirty="0"/>
              <a:t>These properties include: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/>
              <a:t>ligand binding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/>
              <a:t>catalysis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/>
              <a:t>signaling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/>
              <a:t>regulation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/>
              <a:t>sensing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/>
              <a:t>defense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/>
              <a:t>structural support.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426 Chem. Part I -2018-2019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677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Bulk inorganic elements have long been known to be essential.</a:t>
            </a:r>
          </a:p>
          <a:p>
            <a:r>
              <a:rPr lang="en-US" dirty="0"/>
              <a:t>Blood known to contain iron since 17</a:t>
            </a:r>
            <a:r>
              <a:rPr lang="en-US" baseline="30000" dirty="0"/>
              <a:t>th</a:t>
            </a:r>
            <a:r>
              <a:rPr lang="en-US" dirty="0"/>
              <a:t> century</a:t>
            </a:r>
          </a:p>
          <a:p>
            <a:r>
              <a:rPr lang="en-US" dirty="0"/>
              <a:t>Bioinorganic chemistry developed as a field after 1960.</a:t>
            </a:r>
          </a:p>
          <a:p>
            <a:r>
              <a:rPr lang="en-US" dirty="0"/>
              <a:t>First inorganic biochemistry symposium in 1970</a:t>
            </a:r>
          </a:p>
          <a:p>
            <a:r>
              <a:rPr lang="en-US" dirty="0"/>
              <a:t>Society of Biological Inorganic  Chemistry was formed in 1995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426 Chem. Part I -2018-2019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784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Coordination Chemistry</a:t>
            </a:r>
            <a:br>
              <a:rPr lang="en-US" sz="3600" b="1" dirty="0"/>
            </a:br>
            <a:r>
              <a:rPr lang="en-US" sz="3600" dirty="0"/>
              <a:t>Revisiting - </a:t>
            </a:r>
            <a:r>
              <a:rPr lang="en-US" sz="3600" i="1" dirty="0"/>
              <a:t>in context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r>
              <a:rPr lang="en-US" dirty="0"/>
              <a:t>Central atom is bound to a large number of ligands</a:t>
            </a:r>
          </a:p>
          <a:p>
            <a:r>
              <a:rPr lang="en-US" dirty="0"/>
              <a:t>Usually discrete species in solution and solid</a:t>
            </a:r>
          </a:p>
          <a:p>
            <a:r>
              <a:rPr lang="en-US" dirty="0"/>
              <a:t>Properties of central atoms (transition metals):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Large charge/radius ratio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Variable oxidation states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426 Chem. Part I -2018-2019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58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r"/>
            <a:r>
              <a:rPr lang="en-US" sz="2800" dirty="0"/>
              <a:t>Coordination chemistry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Meta-stable high oxidation states, s-electrons are removed first.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Compounds are often paramagnetic (unpaired electrons).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Formation of colored ions and  compounds.</a:t>
            </a:r>
          </a:p>
          <a:p>
            <a:r>
              <a:rPr lang="en-US" dirty="0"/>
              <a:t>Compounds with profound catalytic activity.</a:t>
            </a:r>
          </a:p>
          <a:p>
            <a:r>
              <a:rPr lang="en-US" dirty="0"/>
              <a:t>Formation of stable complexes (HSAB theory)</a:t>
            </a:r>
          </a:p>
          <a:p>
            <a:r>
              <a:rPr lang="en-US" dirty="0"/>
              <a:t>Trend to metal-metal bonding (clusters, not important in biology).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426 Chem. Part I -2018-2019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6051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6312</TotalTime>
  <Words>2575</Words>
  <Application>Microsoft Office PowerPoint</Application>
  <PresentationFormat>On-screen Show (4:3)</PresentationFormat>
  <Paragraphs>326</Paragraphs>
  <Slides>47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Arial</vt:lpstr>
      <vt:lpstr>Calibri</vt:lpstr>
      <vt:lpstr>Times New Roman</vt:lpstr>
      <vt:lpstr>Wingdings</vt:lpstr>
      <vt:lpstr>Office Theme</vt:lpstr>
      <vt:lpstr>426 Chem. Bioinorganic Chemistry </vt:lpstr>
      <vt:lpstr>Outline- Part I </vt:lpstr>
      <vt:lpstr>PowerPoint Presentation</vt:lpstr>
      <vt:lpstr>An interdisciplinary science</vt:lpstr>
      <vt:lpstr>Exploitation of chemical properties</vt:lpstr>
      <vt:lpstr>PowerPoint Presentation</vt:lpstr>
      <vt:lpstr>History</vt:lpstr>
      <vt:lpstr>Coordination Chemistry Revisiting - in context</vt:lpstr>
      <vt:lpstr>Coordination chemistry</vt:lpstr>
      <vt:lpstr>Coordination chemistry</vt:lpstr>
      <vt:lpstr>HSAB principle</vt:lpstr>
      <vt:lpstr>Hard vs Soft</vt:lpstr>
      <vt:lpstr>PowerPoint Presentation</vt:lpstr>
      <vt:lpstr>PowerPoint Presentation</vt:lpstr>
      <vt:lpstr>Outline- Part I </vt:lpstr>
      <vt:lpstr>The cell</vt:lpstr>
      <vt:lpstr>The physical structure of cells</vt:lpstr>
      <vt:lpstr>The physical structure of cells</vt:lpstr>
      <vt:lpstr>The physical structure of cells</vt:lpstr>
      <vt:lpstr>The Elements of life</vt:lpstr>
      <vt:lpstr>The periodic table of life</vt:lpstr>
      <vt:lpstr>Compartmentalization</vt:lpstr>
      <vt:lpstr>Compartmentalization</vt:lpstr>
      <vt:lpstr>Compartmentalization</vt:lpstr>
      <vt:lpstr>Outline- Part I </vt:lpstr>
      <vt:lpstr> Some new terms [GLOSSARY OF TERMS USED IN BIOINORGANIC CHEMISTRY, IUPAC] </vt:lpstr>
      <vt:lpstr>Some new terms</vt:lpstr>
      <vt:lpstr>Some new terms</vt:lpstr>
      <vt:lpstr>Some new terms</vt:lpstr>
      <vt:lpstr>Some new terms</vt:lpstr>
      <vt:lpstr>Some new terms</vt:lpstr>
      <vt:lpstr>Some new terms</vt:lpstr>
      <vt:lpstr>Outline- Part I </vt:lpstr>
      <vt:lpstr>The roles of elements </vt:lpstr>
      <vt:lpstr>The roles of elements </vt:lpstr>
      <vt:lpstr>The roles of elements</vt:lpstr>
      <vt:lpstr>The roles of elements</vt:lpstr>
      <vt:lpstr>Mass of each trace metal present in an average 70 kg human, and a summary of where the trace metals are found and their biological roles [1]</vt:lpstr>
      <vt:lpstr>Concentrations of some elements in different biological zones</vt:lpstr>
      <vt:lpstr>Outline- Part I </vt:lpstr>
      <vt:lpstr>Analytical Techniques</vt:lpstr>
      <vt:lpstr>Analytical techniques</vt:lpstr>
      <vt:lpstr>Analytical techniques- What do they tell?</vt:lpstr>
      <vt:lpstr>Analytical techniques</vt:lpstr>
      <vt:lpstr>Analytical techniques</vt:lpstr>
      <vt:lpstr>Analytical techniques</vt:lpstr>
      <vt:lpstr>Analytical techniques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426 Chem. Bioinorganic Chemistry</dc:title>
  <dc:creator>Maha</dc:creator>
  <cp:lastModifiedBy>Dell</cp:lastModifiedBy>
  <cp:revision>126</cp:revision>
  <dcterms:created xsi:type="dcterms:W3CDTF">2016-09-09T15:28:36Z</dcterms:created>
  <dcterms:modified xsi:type="dcterms:W3CDTF">2019-09-23T13:53:32Z</dcterms:modified>
</cp:coreProperties>
</file>