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88" r:id="rId6"/>
    <p:sldId id="274" r:id="rId7"/>
    <p:sldId id="289" r:id="rId8"/>
    <p:sldId id="291" r:id="rId9"/>
    <p:sldId id="293" r:id="rId10"/>
    <p:sldId id="280" r:id="rId11"/>
    <p:sldId id="294" r:id="rId12"/>
    <p:sldId id="295" r:id="rId13"/>
    <p:sldId id="296" r:id="rId14"/>
    <p:sldId id="297" r:id="rId15"/>
    <p:sldId id="298" r:id="rId16"/>
    <p:sldId id="29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EC82D-ECFB-9F42-9337-3111A0B9E5B2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5F47D-B7B7-BA46-97AF-4EB54AE878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1460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8AD2EEF8-5953-45C5-AC2C-FE87851E9F8F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8AD2EEF8-5953-45C5-AC2C-FE87851E9F8F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Microbiology</a:t>
            </a:r>
            <a:endParaRPr 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4653136"/>
            <a:ext cx="6400800" cy="1752600"/>
          </a:xfrm>
        </p:spPr>
        <p:txBody>
          <a:bodyPr/>
          <a:lstStyle/>
          <a:p>
            <a:r>
              <a:rPr lang="en-US" b="1" dirty="0" err="1" smtClean="0">
                <a:solidFill>
                  <a:srgbClr val="0070C0"/>
                </a:solidFill>
              </a:rPr>
              <a:t>Opto</a:t>
            </a:r>
            <a:r>
              <a:rPr lang="en-US" b="1" smtClean="0">
                <a:solidFill>
                  <a:srgbClr val="0070C0"/>
                </a:solidFill>
              </a:rPr>
              <a:t> 435</a:t>
            </a:r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Mrs. </a:t>
            </a:r>
            <a:r>
              <a:rPr lang="en-US" b="1" dirty="0" err="1" smtClean="0">
                <a:solidFill>
                  <a:srgbClr val="0070C0"/>
                </a:solidFill>
              </a:rPr>
              <a:t>Amany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Niazy</a:t>
            </a:r>
            <a:endParaRPr lang="x-none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147248" cy="4209331"/>
          </a:xfrm>
        </p:spPr>
        <p:txBody>
          <a:bodyPr/>
          <a:lstStyle/>
          <a:p>
            <a:r>
              <a:rPr lang="en-US" sz="2400" dirty="0" smtClean="0"/>
              <a:t>To identify an organism means to learn the </a:t>
            </a:r>
            <a:r>
              <a:rPr lang="en-US" sz="2400" smtClean="0"/>
              <a:t>organism’s name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dirty="0"/>
          </a:p>
        </p:txBody>
      </p:sp>
      <p:pic>
        <p:nvPicPr>
          <p:cNvPr id="4" name="Content Placeholder 3" descr="mic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3068960"/>
            <a:ext cx="4585692" cy="3240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57158" y="357166"/>
            <a:ext cx="8786842" cy="2444746"/>
          </a:xfrm>
        </p:spPr>
        <p:txBody>
          <a:bodyPr/>
          <a:lstStyle/>
          <a:p>
            <a:r>
              <a:rPr lang="en-US" sz="3200" b="1" dirty="0" smtClean="0"/>
              <a:t>Pairs:</a:t>
            </a:r>
            <a:br>
              <a:rPr lang="en-US" sz="3200" b="1" dirty="0" smtClean="0"/>
            </a:br>
            <a:r>
              <a:rPr lang="en-US" sz="3200" b="1" dirty="0" smtClean="0"/>
              <a:t> </a:t>
            </a:r>
            <a:r>
              <a:rPr lang="en-US" sz="3200" dirty="0" smtClean="0"/>
              <a:t>	 </a:t>
            </a:r>
            <a:br>
              <a:rPr lang="en-US" sz="3200" dirty="0" smtClean="0"/>
            </a:br>
            <a:r>
              <a:rPr lang="en-US" sz="3200" dirty="0" smtClean="0"/>
              <a:t>– </a:t>
            </a:r>
            <a:r>
              <a:rPr lang="en-US" sz="3200" dirty="0" err="1" smtClean="0"/>
              <a:t>diplococci</a:t>
            </a:r>
            <a:r>
              <a:rPr lang="en-US" sz="3200" dirty="0" smtClean="0"/>
              <a:t> (e.g. </a:t>
            </a:r>
            <a:r>
              <a:rPr lang="en-US" sz="3200" i="1" dirty="0" err="1" smtClean="0"/>
              <a:t>N.gonorrheae</a:t>
            </a:r>
            <a:r>
              <a:rPr lang="en-US" sz="3200" dirty="0" smtClean="0"/>
              <a:t>)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ar-SA" sz="3200" dirty="0"/>
          </a:p>
        </p:txBody>
      </p:sp>
      <p:grpSp>
        <p:nvGrpSpPr>
          <p:cNvPr id="3" name="Group 8"/>
          <p:cNvGrpSpPr/>
          <p:nvPr/>
        </p:nvGrpSpPr>
        <p:grpSpPr>
          <a:xfrm>
            <a:off x="2428860" y="2500306"/>
            <a:ext cx="4114800" cy="3341688"/>
            <a:chOff x="381000" y="3352800"/>
            <a:chExt cx="4114800" cy="3341688"/>
          </a:xfrm>
        </p:grpSpPr>
        <p:pic>
          <p:nvPicPr>
            <p:cNvPr id="10" name="Picture 4" descr="http://images.brighthub.com/32/0/3200553751adba0d9dd53de889d6d2c2a35e32a0_small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352800"/>
              <a:ext cx="4114800" cy="297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5"/>
            <p:cNvSpPr txBox="1">
              <a:spLocks noChangeArrowheads="1"/>
            </p:cNvSpPr>
            <p:nvPr/>
          </p:nvSpPr>
          <p:spPr bwMode="auto">
            <a:xfrm>
              <a:off x="457200" y="6324600"/>
              <a:ext cx="38862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/>
                <a:t>DIPLOCOCCI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500034" y="714356"/>
            <a:ext cx="8229600" cy="968375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Chains 	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– streptococci, 						</a:t>
            </a:r>
          </a:p>
        </p:txBody>
      </p:sp>
      <p:grpSp>
        <p:nvGrpSpPr>
          <p:cNvPr id="2" name="Group 3"/>
          <p:cNvGrpSpPr/>
          <p:nvPr/>
        </p:nvGrpSpPr>
        <p:grpSpPr>
          <a:xfrm>
            <a:off x="2643174" y="2214554"/>
            <a:ext cx="3875497" cy="3643338"/>
            <a:chOff x="228600" y="3124200"/>
            <a:chExt cx="3733800" cy="3036888"/>
          </a:xfrm>
        </p:grpSpPr>
        <p:pic>
          <p:nvPicPr>
            <p:cNvPr id="5" name="Picture 5" descr="http://images.brighthub.com/eb/0/eb0084bc8ef7bdc430dea7ed850980406c939a05_small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600" y="3124200"/>
              <a:ext cx="3733800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4"/>
            <p:cNvSpPr txBox="1">
              <a:spLocks noChangeArrowheads="1"/>
            </p:cNvSpPr>
            <p:nvPr/>
          </p:nvSpPr>
          <p:spPr bwMode="auto">
            <a:xfrm>
              <a:off x="228600" y="5791200"/>
              <a:ext cx="37338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/>
                <a:t>STREPTOCOCCI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28596" y="928670"/>
            <a:ext cx="8229600" cy="968375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Grapelike clusters 	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– staphylococci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5800" y="2000240"/>
            <a:ext cx="8101042" cy="4313248"/>
            <a:chOff x="685800" y="2590800"/>
            <a:chExt cx="7848600" cy="3722688"/>
          </a:xfrm>
        </p:grpSpPr>
        <p:pic>
          <p:nvPicPr>
            <p:cNvPr id="4" name="Picture 2" descr="http://images.brighthub.com/73/e/73ed7d1090352b6c154bd43b1c6c46366b89cda8_small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2590800"/>
              <a:ext cx="7848600" cy="3352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>
              <a:spLocks noChangeArrowheads="1"/>
            </p:cNvSpPr>
            <p:nvPr/>
          </p:nvSpPr>
          <p:spPr bwMode="auto">
            <a:xfrm>
              <a:off x="2209800" y="5943600"/>
              <a:ext cx="47244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/>
                <a:t>STAPHYLOCOCCI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42910" y="714356"/>
            <a:ext cx="8229600" cy="739775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Groups of four     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– tetrads (e.g., </a:t>
            </a:r>
            <a:r>
              <a:rPr kumimoji="0" lang="en-US" sz="2400" b="1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Peptococcus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209800" y="2000240"/>
            <a:ext cx="5219720" cy="3932248"/>
            <a:chOff x="2209800" y="2819400"/>
            <a:chExt cx="4114800" cy="3113088"/>
          </a:xfrm>
        </p:grpSpPr>
        <p:pic>
          <p:nvPicPr>
            <p:cNvPr id="4" name="Picture 2" descr="http://www.uphs.upenn.edu/bugdrug/antibiotic_manual/p_tetrad.jpg"/>
            <p:cNvPicPr>
              <a:picLocks noChangeAspect="1" noChangeArrowheads="1"/>
            </p:cNvPicPr>
            <p:nvPr/>
          </p:nvPicPr>
          <p:blipFill>
            <a:blip r:embed="rId2" cstate="print"/>
            <a:srcRect l="10277" t="25714" r="77110" b="25714"/>
            <a:stretch>
              <a:fillRect/>
            </a:stretch>
          </p:blipFill>
          <p:spPr bwMode="auto">
            <a:xfrm>
              <a:off x="2209800" y="2819400"/>
              <a:ext cx="4114800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>
              <a:spLocks noChangeArrowheads="1"/>
            </p:cNvSpPr>
            <p:nvPr/>
          </p:nvSpPr>
          <p:spPr bwMode="auto">
            <a:xfrm>
              <a:off x="2895600" y="5562600"/>
              <a:ext cx="23622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/>
                <a:t>TETRADS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28596" y="714356"/>
            <a:ext cx="8229600" cy="1730375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Palisades (slipping) 	  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– organisms tend to place 					themselves side by side 					 (e.g., </a:t>
            </a:r>
            <a:r>
              <a:rPr kumimoji="0" lang="en-US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Corynebacterium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 2" pitchFamily="18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895600" y="2928934"/>
            <a:ext cx="3533788" cy="3232154"/>
            <a:chOff x="2895600" y="3352800"/>
            <a:chExt cx="2362200" cy="2808288"/>
          </a:xfrm>
        </p:grpSpPr>
        <p:pic>
          <p:nvPicPr>
            <p:cNvPr id="4" name="Picture 2" descr="http://loudoun.nvcc.edu/vetonline/VET132/micro/palisades2.gif"/>
            <p:cNvPicPr>
              <a:picLocks noChangeAspect="1" noChangeArrowheads="1"/>
            </p:cNvPicPr>
            <p:nvPr/>
          </p:nvPicPr>
          <p:blipFill>
            <a:blip r:embed="rId2" cstate="print"/>
            <a:srcRect l="28523" t="13817" r="29372" b="31850"/>
            <a:stretch>
              <a:fillRect/>
            </a:stretch>
          </p:blipFill>
          <p:spPr bwMode="auto">
            <a:xfrm>
              <a:off x="2895600" y="3352800"/>
              <a:ext cx="2362200" cy="220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5"/>
            <p:cNvSpPr txBox="1">
              <a:spLocks noChangeArrowheads="1"/>
            </p:cNvSpPr>
            <p:nvPr/>
          </p:nvSpPr>
          <p:spPr bwMode="auto">
            <a:xfrm>
              <a:off x="2895600" y="5791200"/>
              <a:ext cx="23622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/>
                <a:t>PALISADES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classes.midlandstech.com/carterp/Courses/bio225/chap04/04-01_CocciArrang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Microbiology</a:t>
            </a:r>
          </a:p>
          <a:p>
            <a:pPr>
              <a:buNone/>
            </a:pPr>
            <a:r>
              <a:rPr lang="en-US" sz="2400" b="1" i="1" dirty="0" smtClean="0">
                <a:solidFill>
                  <a:srgbClr val="008000"/>
                </a:solidFill>
              </a:rPr>
              <a:t>Biology </a:t>
            </a:r>
            <a:r>
              <a:rPr lang="en-US" sz="2400" b="1" i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US" sz="2400" dirty="0" smtClean="0">
                <a:sym typeface="Wingdings"/>
              </a:rPr>
              <a:t>the study of living organisms.</a:t>
            </a:r>
            <a:endParaRPr lang="en-US" sz="2400" dirty="0" smtClean="0"/>
          </a:p>
          <a:p>
            <a:pPr>
              <a:buNone/>
            </a:pPr>
            <a:r>
              <a:rPr lang="en-US" b="1" i="1" dirty="0">
                <a:solidFill>
                  <a:srgbClr val="008000"/>
                </a:solidFill>
              </a:rPr>
              <a:t>Micro </a:t>
            </a:r>
            <a:r>
              <a:rPr lang="en-US" b="1" i="1" dirty="0">
                <a:solidFill>
                  <a:srgbClr val="008000"/>
                </a:solidFill>
                <a:sym typeface="Wingdings"/>
              </a:rPr>
              <a:t> </a:t>
            </a:r>
            <a:r>
              <a:rPr lang="en-US" sz="2400" dirty="0" smtClean="0"/>
              <a:t>very small (needs a microscope to be see).</a:t>
            </a:r>
          </a:p>
          <a:p>
            <a:pPr>
              <a:buNone/>
            </a:pPr>
            <a:r>
              <a:rPr lang="en-US" b="1" i="1" dirty="0">
                <a:solidFill>
                  <a:srgbClr val="008000"/>
                </a:solidFill>
              </a:rPr>
              <a:t>Microbiology </a:t>
            </a:r>
            <a:r>
              <a:rPr lang="en-US" b="1" i="1" dirty="0">
                <a:solidFill>
                  <a:srgbClr val="008000"/>
                </a:solidFill>
                <a:sym typeface="Wingdings"/>
              </a:rPr>
              <a:t> </a:t>
            </a:r>
            <a:r>
              <a:rPr lang="en-US" b="1" i="1" dirty="0">
                <a:solidFill>
                  <a:srgbClr val="008000"/>
                </a:solidFill>
              </a:rPr>
              <a:t> </a:t>
            </a:r>
            <a:r>
              <a:rPr lang="en-US" sz="2400" dirty="0" smtClean="0"/>
              <a:t>is the study of very small living organisms.</a:t>
            </a:r>
          </a:p>
          <a:p>
            <a:pPr>
              <a:buNone/>
            </a:pPr>
            <a:endParaRPr lang="en-US" b="1" i="1" dirty="0">
              <a:solidFill>
                <a:srgbClr val="008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Microorganism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A microorganism is a very small living organism found in every ecosystem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(ubiquitous = found every where) </a:t>
            </a:r>
            <a:r>
              <a:rPr lang="en-US" sz="2400" dirty="0" smtClean="0"/>
              <a:t>and in close association with every type of multi-cellular organism. 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</a:rPr>
              <a:t>Microorganisms are </a:t>
            </a:r>
            <a:r>
              <a:rPr lang="en-US" sz="2400" b="1" dirty="0" smtClean="0">
                <a:solidFill>
                  <a:srgbClr val="00B050"/>
                </a:solidFill>
              </a:rPr>
              <a:t>EITHER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b="1" dirty="0" smtClean="0">
                <a:solidFill>
                  <a:srgbClr val="0070C0"/>
                </a:solidFill>
              </a:rPr>
              <a:t>Pathogens: </a:t>
            </a:r>
            <a:r>
              <a:rPr lang="en-US" sz="2400" dirty="0" smtClean="0"/>
              <a:t>microorganisms that cause disease (3% of all).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b="1" dirty="0" smtClean="0">
                <a:solidFill>
                  <a:srgbClr val="00B050"/>
                </a:solidFill>
              </a:rPr>
              <a:t>OR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b="1" dirty="0" smtClean="0">
                <a:solidFill>
                  <a:srgbClr val="0070C0"/>
                </a:solidFill>
              </a:rPr>
              <a:t>Non-pathogens:</a:t>
            </a:r>
            <a:r>
              <a:rPr lang="en-US" sz="2400" dirty="0" smtClean="0"/>
              <a:t> microorganisms that do not cause disease.</a:t>
            </a:r>
            <a:endParaRPr lang="x-none" sz="2400" dirty="0" smtClean="0"/>
          </a:p>
          <a:p>
            <a:pPr>
              <a:buNone/>
            </a:pPr>
            <a:endParaRPr lang="en-US" sz="2400" dirty="0"/>
          </a:p>
        </p:txBody>
      </p:sp>
      <p:pic>
        <p:nvPicPr>
          <p:cNvPr id="4" name="Content Placeholder 3" descr="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0312" y="188640"/>
            <a:ext cx="1402258" cy="140225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Why Should We Study Microbiology?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54006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Microorganisms living on and inside us are </a:t>
            </a:r>
            <a:r>
              <a:rPr lang="en-US" sz="2400" i="1" dirty="0" smtClean="0"/>
              <a:t>10 times more </a:t>
            </a:r>
            <a:r>
              <a:rPr lang="en-US" sz="2400" dirty="0" smtClean="0"/>
              <a:t>than the no. of our cells. These microorganisms are called Normal Flora.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Microorganisms are essential for life on this planet as some </a:t>
            </a:r>
            <a:r>
              <a:rPr lang="en-US" sz="2400" i="1" dirty="0" smtClean="0"/>
              <a:t>produce oxygen </a:t>
            </a:r>
            <a:r>
              <a:rPr lang="en-US" sz="2400" b="1" dirty="0" smtClean="0">
                <a:solidFill>
                  <a:srgbClr val="00B050"/>
                </a:solidFill>
              </a:rPr>
              <a:t>e.g.</a:t>
            </a:r>
            <a:r>
              <a:rPr lang="en-US" sz="2400" dirty="0" smtClean="0"/>
              <a:t> algae and cyanobacteria. 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Many microorganisms are involved in the </a:t>
            </a:r>
            <a:r>
              <a:rPr lang="en-US" sz="2400" i="1" dirty="0" smtClean="0"/>
              <a:t>decomposition</a:t>
            </a:r>
            <a:r>
              <a:rPr lang="en-US" sz="2400" dirty="0" smtClean="0"/>
              <a:t> of dead organisms and the waste product of living organisms. (</a:t>
            </a:r>
            <a:r>
              <a:rPr lang="en-US" b="1" dirty="0" smtClean="0">
                <a:solidFill>
                  <a:srgbClr val="0070C0"/>
                </a:solidFill>
              </a:rPr>
              <a:t>Decomposers</a:t>
            </a:r>
            <a:r>
              <a:rPr lang="en-US" sz="2400" dirty="0" smtClean="0"/>
              <a:t> or </a:t>
            </a:r>
            <a:r>
              <a:rPr lang="en-US" sz="2400" b="1" dirty="0" smtClean="0">
                <a:solidFill>
                  <a:srgbClr val="0070C0"/>
                </a:solidFill>
              </a:rPr>
              <a:t>Saprophytes)</a:t>
            </a:r>
            <a:r>
              <a:rPr lang="en-US" sz="2400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Some microorganisms can decompose industrial waste like </a:t>
            </a:r>
            <a:r>
              <a:rPr lang="en-US" sz="2400" i="1" dirty="0" smtClean="0"/>
              <a:t>oil spills</a:t>
            </a:r>
            <a:r>
              <a:rPr lang="en-US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Microorganisms are part of the food chain as tiny animals feed on them</a:t>
            </a:r>
            <a:r>
              <a:rPr lang="en-US" dirty="0"/>
              <a:t>. Others are involved in elemental cycles like </a:t>
            </a:r>
            <a:r>
              <a:rPr lang="en-US" i="1" dirty="0"/>
              <a:t>carbon, nitrogen, sulfur</a:t>
            </a:r>
            <a:r>
              <a:rPr lang="en-US" dirty="0"/>
              <a:t>…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None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Why Should We Study Microbiology?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 startAt="6"/>
            </a:pPr>
            <a:r>
              <a:rPr lang="en-US" sz="2400" dirty="0" smtClean="0"/>
              <a:t>Many microorganisms are essential in various </a:t>
            </a:r>
            <a:r>
              <a:rPr lang="en-US" sz="2400" i="1" dirty="0" smtClean="0"/>
              <a:t>food and    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    </a:t>
            </a:r>
            <a:r>
              <a:rPr lang="en-US" sz="2400" i="1" dirty="0" smtClean="0"/>
              <a:t>beverage industries</a:t>
            </a:r>
            <a:r>
              <a:rPr lang="en-US" sz="2400" dirty="0" smtClean="0"/>
              <a:t> e.g. production of cheese.</a:t>
            </a:r>
          </a:p>
          <a:p>
            <a:pPr marL="457200" indent="-457200">
              <a:buAutoNum type="arabicPeriod" startAt="7"/>
            </a:pPr>
            <a:r>
              <a:rPr lang="en-US" sz="2400" dirty="0" smtClean="0"/>
              <a:t>Some microorganisms are used to produce certain enzymes, chemicals, and antibiotics.</a:t>
            </a:r>
          </a:p>
          <a:p>
            <a:pPr marL="457200" indent="-457200">
              <a:buAutoNum type="arabicPeriod" startAt="7"/>
            </a:pPr>
            <a:r>
              <a:rPr lang="en-US" sz="2400" dirty="0" smtClean="0"/>
              <a:t>Microorganisms are essential in the field of </a:t>
            </a:r>
            <a:r>
              <a:rPr lang="en-US" sz="2400" i="1" dirty="0" smtClean="0"/>
              <a:t>genetic engineering .</a:t>
            </a:r>
          </a:p>
          <a:p>
            <a:pPr marL="457200" indent="-457200">
              <a:buAutoNum type="arabicPeriod" startAt="7"/>
            </a:pPr>
            <a:r>
              <a:rPr lang="en-US" sz="2400" dirty="0" smtClean="0"/>
              <a:t>For many years, microbes have been used as “</a:t>
            </a:r>
            <a:r>
              <a:rPr lang="en-US" sz="2400" i="1" dirty="0" smtClean="0"/>
              <a:t>cell models” </a:t>
            </a:r>
            <a:r>
              <a:rPr lang="en-US" sz="2400" dirty="0" smtClean="0"/>
              <a:t>to study the structure and function of cells in general.</a:t>
            </a:r>
          </a:p>
          <a:p>
            <a:pPr marL="457200" indent="-457200">
              <a:buAutoNum type="arabicPeriod" startAt="7"/>
            </a:pPr>
            <a:r>
              <a:rPr lang="en-US" sz="2400" dirty="0" smtClean="0"/>
              <a:t>Bacteria in intestine help in </a:t>
            </a:r>
            <a:r>
              <a:rPr lang="en-US" dirty="0" smtClean="0"/>
              <a:t>digestion of food and production of some </a:t>
            </a:r>
            <a:r>
              <a:rPr lang="en-US" i="1" dirty="0" smtClean="0"/>
              <a:t>vitamins.</a:t>
            </a:r>
          </a:p>
          <a:p>
            <a:pPr marL="457200" indent="-457200">
              <a:buAutoNum type="arabicPeriod" startAt="7"/>
            </a:pPr>
            <a:r>
              <a:rPr lang="en-US" sz="2400" dirty="0" smtClean="0"/>
              <a:t>Finally microorganisms can cause </a:t>
            </a:r>
            <a:r>
              <a:rPr lang="en-US" sz="2400" i="1" dirty="0" smtClean="0"/>
              <a:t>disease</a:t>
            </a:r>
            <a:r>
              <a:rPr lang="en-US" sz="2400" dirty="0" smtClean="0"/>
              <a:t> either by colonizing the body or by production of toxins.  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640960" cy="1048221"/>
          </a:xfrm>
        </p:spPr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of Microorganism </a:t>
            </a:r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6" y="1988840"/>
            <a:ext cx="193529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Prokaryotes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60232" y="2204864"/>
            <a:ext cx="179072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Eukaryotes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868144" y="1484784"/>
            <a:ext cx="1740523" cy="576064"/>
          </a:xfrm>
          <a:prstGeom prst="line">
            <a:avLst/>
          </a:prstGeom>
          <a:ln>
            <a:solidFill>
              <a:srgbClr val="000000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923928" y="1484784"/>
            <a:ext cx="1584176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99792" y="2708920"/>
            <a:ext cx="3096344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 </a:t>
            </a:r>
            <a:r>
              <a:rPr lang="en-US" dirty="0" smtClean="0">
                <a:sym typeface="Wingdings"/>
              </a:rPr>
              <a:t> Before</a:t>
            </a:r>
          </a:p>
          <a:p>
            <a:pPr algn="ctr"/>
            <a:r>
              <a:rPr lang="en-US" dirty="0" smtClean="0">
                <a:sym typeface="Wingdings"/>
              </a:rPr>
              <a:t>Before nucleus , cells without nucleus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56176" y="2996952"/>
            <a:ext cx="2781756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>
                <a:sym typeface="Wingdings"/>
              </a:rPr>
              <a:t>Eu</a:t>
            </a:r>
            <a:r>
              <a:rPr lang="en-US" dirty="0" smtClean="0">
                <a:sym typeface="Wingdings"/>
              </a:rPr>
              <a:t> true or good</a:t>
            </a:r>
          </a:p>
          <a:p>
            <a:r>
              <a:rPr lang="en-US" dirty="0" smtClean="0">
                <a:sym typeface="Wingdings"/>
              </a:rPr>
              <a:t>Cells that have nucleus      .</a:t>
            </a:r>
          </a:p>
          <a:p>
            <a:endParaRPr lang="en-US" dirty="0"/>
          </a:p>
        </p:txBody>
      </p:sp>
      <p:cxnSp>
        <p:nvCxnSpPr>
          <p:cNvPr id="17" name="Straight Arrow Connector 16"/>
          <p:cNvCxnSpPr>
            <a:stCxn id="4" idx="2"/>
          </p:cNvCxnSpPr>
          <p:nvPr/>
        </p:nvCxnSpPr>
        <p:spPr>
          <a:xfrm flipH="1">
            <a:off x="4211960" y="2450505"/>
            <a:ext cx="31544" cy="25841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7524328" y="2708920"/>
            <a:ext cx="12331" cy="33042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915816" y="4725144"/>
            <a:ext cx="2664296" cy="1800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Have no nucleus, </a:t>
            </a:r>
          </a:p>
          <a:p>
            <a:pPr algn="ctr"/>
            <a:r>
              <a:rPr lang="en-US" dirty="0" smtClean="0"/>
              <a:t>Have no membrane bond organelles </a:t>
            </a:r>
          </a:p>
          <a:p>
            <a:pPr algn="ctr"/>
            <a:r>
              <a:rPr lang="en-US" dirty="0" smtClean="0"/>
              <a:t>less complex</a:t>
            </a:r>
          </a:p>
          <a:p>
            <a:pPr algn="ctr"/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b="1" i="1" dirty="0" smtClean="0">
                <a:solidFill>
                  <a:srgbClr val="008000"/>
                </a:solidFill>
              </a:rPr>
              <a:t>ex. </a:t>
            </a:r>
            <a:r>
              <a:rPr lang="en-US" i="1" dirty="0" smtClean="0">
                <a:solidFill>
                  <a:srgbClr val="008000"/>
                </a:solidFill>
              </a:rPr>
              <a:t>Bacteria</a:t>
            </a:r>
            <a:r>
              <a:rPr lang="en-US" dirty="0" smtClean="0">
                <a:solidFill>
                  <a:srgbClr val="008000"/>
                </a:solidFill>
              </a:rPr>
              <a:t> and </a:t>
            </a:r>
            <a:r>
              <a:rPr lang="en-US" i="1" dirty="0" err="1" smtClean="0">
                <a:solidFill>
                  <a:srgbClr val="008000"/>
                </a:solidFill>
              </a:rPr>
              <a:t>Archaeac</a:t>
            </a:r>
            <a:endParaRPr lang="en-US" i="1" dirty="0">
              <a:solidFill>
                <a:srgbClr val="008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84168" y="4725144"/>
            <a:ext cx="2952328" cy="175432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Have true nucleus</a:t>
            </a:r>
          </a:p>
          <a:p>
            <a:pPr algn="ctr"/>
            <a:r>
              <a:rPr lang="en-US" dirty="0" smtClean="0"/>
              <a:t>Many membrane bond organelles</a:t>
            </a:r>
          </a:p>
          <a:p>
            <a:pPr algn="ctr"/>
            <a:r>
              <a:rPr lang="en-US" b="1" i="1" dirty="0" smtClean="0">
                <a:solidFill>
                  <a:srgbClr val="008000"/>
                </a:solidFill>
                <a:sym typeface="Wingdings"/>
              </a:rPr>
              <a:t>ex</a:t>
            </a:r>
            <a:r>
              <a:rPr lang="en-US" b="1" i="1" dirty="0">
                <a:solidFill>
                  <a:srgbClr val="008000"/>
                </a:solidFill>
                <a:sym typeface="Wingdings"/>
              </a:rPr>
              <a:t>.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Algae, protozoa, fungi, plants, animals, and humans.</a:t>
            </a:r>
          </a:p>
        </p:txBody>
      </p:sp>
      <p:cxnSp>
        <p:nvCxnSpPr>
          <p:cNvPr id="27" name="Straight Arrow Connector 26"/>
          <p:cNvCxnSpPr>
            <a:stCxn id="15" idx="2"/>
            <a:endCxn id="23" idx="0"/>
          </p:cNvCxnSpPr>
          <p:nvPr/>
        </p:nvCxnSpPr>
        <p:spPr>
          <a:xfrm>
            <a:off x="7547054" y="3920282"/>
            <a:ext cx="13278" cy="80486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4" idx="2"/>
            <a:endCxn id="22" idx="0"/>
          </p:cNvCxnSpPr>
          <p:nvPr/>
        </p:nvCxnSpPr>
        <p:spPr>
          <a:xfrm>
            <a:off x="4247964" y="3632250"/>
            <a:ext cx="0" cy="109289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148064" y="1124744"/>
            <a:ext cx="1210588" cy="461665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Cellular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869863" y="1196752"/>
            <a:ext cx="1164501" cy="40011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000" dirty="0" err="1" smtClean="0"/>
              <a:t>Acellular</a:t>
            </a:r>
            <a:endParaRPr lang="en-US" dirty="0" smtClean="0"/>
          </a:p>
        </p:txBody>
      </p:sp>
      <p:cxnSp>
        <p:nvCxnSpPr>
          <p:cNvPr id="47" name="Straight Arrow Connector 46"/>
          <p:cNvCxnSpPr>
            <a:stCxn id="2" idx="2"/>
          </p:cNvCxnSpPr>
          <p:nvPr/>
        </p:nvCxnSpPr>
        <p:spPr>
          <a:xfrm>
            <a:off x="4499992" y="1092845"/>
            <a:ext cx="432048" cy="1759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2" idx="2"/>
          </p:cNvCxnSpPr>
          <p:nvPr/>
        </p:nvCxnSpPr>
        <p:spPr>
          <a:xfrm flipH="1">
            <a:off x="2123728" y="1092845"/>
            <a:ext cx="2376264" cy="3199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32" idx="2"/>
          </p:cNvCxnSpPr>
          <p:nvPr/>
        </p:nvCxnSpPr>
        <p:spPr>
          <a:xfrm flipH="1">
            <a:off x="1403648" y="1596862"/>
            <a:ext cx="48466" cy="68001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95536" y="2348880"/>
            <a:ext cx="1944216" cy="424731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They are not cells and have no cell membrane.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They are composed of few genes protected by a protein coat</a:t>
            </a:r>
          </a:p>
          <a:p>
            <a:pPr algn="ctr"/>
            <a:r>
              <a:rPr lang="en-US" b="1" dirty="0">
                <a:solidFill>
                  <a:srgbClr val="008000"/>
                </a:solidFill>
              </a:rPr>
              <a:t>e</a:t>
            </a:r>
            <a:r>
              <a:rPr lang="en-US" b="1" dirty="0" smtClean="0">
                <a:solidFill>
                  <a:srgbClr val="008000"/>
                </a:solidFill>
              </a:rPr>
              <a:t>x</a:t>
            </a:r>
            <a:r>
              <a:rPr lang="en-US" dirty="0">
                <a:solidFill>
                  <a:srgbClr val="008000"/>
                </a:solidFill>
              </a:rPr>
              <a:t>. Viruses.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They </a:t>
            </a:r>
            <a:r>
              <a:rPr lang="en-US" dirty="0" smtClean="0"/>
              <a:t>can live an reproduce only when inside a living cell.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77845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llce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92695"/>
            <a:ext cx="9144000" cy="605790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700808"/>
            <a:ext cx="3086100" cy="3987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844824"/>
            <a:ext cx="3777196" cy="35550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16216" y="1412776"/>
            <a:ext cx="710451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Virus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23928" y="3501008"/>
            <a:ext cx="1080121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DNA or RNA segment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004048" y="3645024"/>
            <a:ext cx="864096" cy="7200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940152" y="5733256"/>
            <a:ext cx="141577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Protein Coat</a:t>
            </a:r>
            <a:endParaRPr lang="en-US" dirty="0"/>
          </a:p>
        </p:txBody>
      </p:sp>
      <p:cxnSp>
        <p:nvCxnSpPr>
          <p:cNvPr id="14" name="Straight Arrow Connector 13"/>
          <p:cNvCxnSpPr>
            <a:endCxn id="12" idx="0"/>
          </p:cNvCxnSpPr>
          <p:nvPr/>
        </p:nvCxnSpPr>
        <p:spPr>
          <a:xfrm>
            <a:off x="6228184" y="3789040"/>
            <a:ext cx="419854" cy="194421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20900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1127" t="1256" r="1351" b="1495"/>
          <a:stretch/>
        </p:blipFill>
        <p:spPr>
          <a:xfrm>
            <a:off x="100146" y="1066018"/>
            <a:ext cx="8891454" cy="4725182"/>
          </a:xfrm>
          <a:ln w="38100" cmpd="sng">
            <a:solidFill>
              <a:schemeClr val="accent2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3271804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Classification of Organisms</a:t>
            </a:r>
            <a:endParaRPr lang="en-US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Based on the is based on similarities and differences in genotypes and phenotypes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Microbiologist traditionally emphasize naming of bacterial species into three categories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Family</a:t>
            </a:r>
            <a:r>
              <a:rPr lang="en-US" dirty="0" smtClean="0">
                <a:solidFill>
                  <a:schemeClr val="tx1"/>
                </a:solidFill>
              </a:rPr>
              <a:t> (similar to Human clans)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Genus </a:t>
            </a:r>
            <a:r>
              <a:rPr lang="en-US" dirty="0" smtClean="0">
                <a:solidFill>
                  <a:schemeClr val="tx1"/>
                </a:solidFill>
              </a:rPr>
              <a:t>(equivalent to human last name)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Species</a:t>
            </a:r>
            <a:r>
              <a:rPr lang="en-US" dirty="0" smtClean="0">
                <a:solidFill>
                  <a:schemeClr val="tx1"/>
                </a:solidFill>
              </a:rPr>
              <a:t> (equivalent to human 1</a:t>
            </a:r>
            <a:r>
              <a:rPr lang="en-US" baseline="30000" dirty="0" smtClean="0">
                <a:solidFill>
                  <a:schemeClr val="tx1"/>
                </a:solidFill>
              </a:rPr>
              <a:t>st</a:t>
            </a:r>
            <a:r>
              <a:rPr lang="en-US" dirty="0" smtClean="0">
                <a:solidFill>
                  <a:schemeClr val="tx1"/>
                </a:solidFill>
              </a:rPr>
              <a:t> name)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Sketchbook.thmx</Template>
  <TotalTime>4796</TotalTime>
  <Words>504</Words>
  <Application>Microsoft Office PowerPoint</Application>
  <PresentationFormat>On-screen Show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Sketchbook</vt:lpstr>
      <vt:lpstr>Introduction to Microbiology</vt:lpstr>
      <vt:lpstr>Slide 2</vt:lpstr>
      <vt:lpstr>Why Should We Study Microbiology?</vt:lpstr>
      <vt:lpstr>Why Should We Study Microbiology?</vt:lpstr>
      <vt:lpstr>Classification of Microorganism </vt:lpstr>
      <vt:lpstr>Slide 6</vt:lpstr>
      <vt:lpstr>Slide 7</vt:lpstr>
      <vt:lpstr>Slide 8</vt:lpstr>
      <vt:lpstr>Classification of Organisms</vt:lpstr>
      <vt:lpstr>Identification</vt:lpstr>
      <vt:lpstr>Pairs:     – diplococci (e.g. N.gonorrheae)  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Microbiology</dc:title>
  <dc:creator>ksu</dc:creator>
  <cp:lastModifiedBy>ksu</cp:lastModifiedBy>
  <cp:revision>145</cp:revision>
  <dcterms:created xsi:type="dcterms:W3CDTF">2010-09-19T07:19:55Z</dcterms:created>
  <dcterms:modified xsi:type="dcterms:W3CDTF">2014-09-01T07:33:19Z</dcterms:modified>
</cp:coreProperties>
</file>