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8" r:id="rId6"/>
    <p:sldId id="275" r:id="rId7"/>
    <p:sldId id="281" r:id="rId8"/>
    <p:sldId id="282" r:id="rId9"/>
    <p:sldId id="276" r:id="rId10"/>
    <p:sldId id="271" r:id="rId11"/>
    <p:sldId id="269" r:id="rId12"/>
    <p:sldId id="270" r:id="rId13"/>
    <p:sldId id="290" r:id="rId14"/>
    <p:sldId id="284" r:id="rId15"/>
    <p:sldId id="273" r:id="rId16"/>
    <p:sldId id="267" r:id="rId17"/>
    <p:sldId id="274" r:id="rId18"/>
    <p:sldId id="272" r:id="rId19"/>
    <p:sldId id="293" r:id="rId20"/>
    <p:sldId id="289" r:id="rId21"/>
    <p:sldId id="260" r:id="rId22"/>
    <p:sldId id="296" r:id="rId23"/>
    <p:sldId id="299" r:id="rId24"/>
    <p:sldId id="317" r:id="rId25"/>
    <p:sldId id="278" r:id="rId26"/>
    <p:sldId id="300" r:id="rId27"/>
    <p:sldId id="287" r:id="rId28"/>
    <p:sldId id="304" r:id="rId29"/>
    <p:sldId id="305" r:id="rId30"/>
    <p:sldId id="306" r:id="rId31"/>
    <p:sldId id="316" r:id="rId32"/>
    <p:sldId id="307" r:id="rId33"/>
    <p:sldId id="308" r:id="rId34"/>
    <p:sldId id="309" r:id="rId35"/>
    <p:sldId id="310" r:id="rId36"/>
    <p:sldId id="311" r:id="rId37"/>
    <p:sldId id="312" r:id="rId38"/>
    <p:sldId id="314" r:id="rId39"/>
    <p:sldId id="315" r:id="rId40"/>
    <p:sldId id="31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E4DC865-DF92-4C2A-B180-A780582E36D2}" type="datetimeFigureOut">
              <a:rPr lang="en-US" smtClean="0"/>
              <a:pPr/>
              <a:t>9/8/2014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306643B-AEF1-479A-90E8-E7E99E99BCD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4DC865-DF92-4C2A-B180-A780582E36D2}"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4DC865-DF92-4C2A-B180-A780582E36D2}"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4DC865-DF92-4C2A-B180-A780582E36D2}"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4DC865-DF92-4C2A-B180-A780582E36D2}"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643B-AEF1-479A-90E8-E7E99E99BCD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4DC865-DF92-4C2A-B180-A780582E36D2}"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4DC865-DF92-4C2A-B180-A780582E36D2}" type="datetimeFigureOut">
              <a:rPr lang="en-US" smtClean="0"/>
              <a:pPr/>
              <a:t>9/8/2014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4DC865-DF92-4C2A-B180-A780582E36D2}" type="datetimeFigureOut">
              <a:rPr lang="en-US" smtClean="0"/>
              <a:pPr/>
              <a:t>9/8/2014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4DC865-DF92-4C2A-B180-A780582E36D2}" type="datetimeFigureOut">
              <a:rPr lang="en-US" smtClean="0"/>
              <a:pPr/>
              <a:t>9/8/2014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4DC865-DF92-4C2A-B180-A780582E36D2}"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06643B-AEF1-479A-90E8-E7E99E99BCD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4DC865-DF92-4C2A-B180-A780582E36D2}"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306643B-AEF1-479A-90E8-E7E99E99BCD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E4DC865-DF92-4C2A-B180-A780582E36D2}" type="datetimeFigureOut">
              <a:rPr lang="en-US" smtClean="0"/>
              <a:pPr/>
              <a:t>9/8/2014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306643B-AEF1-479A-90E8-E7E99E99BCD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www.ncbi.nlm.nih.gov/pubmed/?term=Penn%20CC%5bauth%5d" TargetMode="External"/><Relationship Id="rId2" Type="http://schemas.openxmlformats.org/officeDocument/2006/relationships/hyperlink" Target="http://www.ncbi.nlm.nih.gov/pubmed/?term=Klotz%20SA%5bauth%5d" TargetMode="External"/><Relationship Id="rId1" Type="http://schemas.openxmlformats.org/officeDocument/2006/relationships/slideLayout" Target="../slideLayouts/slideLayout2.xml"/><Relationship Id="rId5" Type="http://schemas.openxmlformats.org/officeDocument/2006/relationships/hyperlink" Target="http://www.ncbi.nlm.nih.gov/pubmed/?term=Butrus%20SI%5bauth%5d" TargetMode="External"/><Relationship Id="rId4" Type="http://schemas.openxmlformats.org/officeDocument/2006/relationships/hyperlink" Target="http://www.ncbi.nlm.nih.gov/pubmed/?term=Negvesky%20GJ%5bauth%5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052736"/>
            <a:ext cx="7772400" cy="1470025"/>
          </a:xfrm>
        </p:spPr>
        <p:txBody>
          <a:bodyPr/>
          <a:lstStyle/>
          <a:p>
            <a:pPr algn="ctr"/>
            <a:r>
              <a:rPr lang="en-US" dirty="0" smtClean="0"/>
              <a:t>Anatomy of the Eye</a:t>
            </a:r>
            <a:endParaRPr lang="en-US" dirty="0"/>
          </a:p>
        </p:txBody>
      </p:sp>
      <p:sp>
        <p:nvSpPr>
          <p:cNvPr id="3" name="Subtitle 2"/>
          <p:cNvSpPr>
            <a:spLocks noGrp="1"/>
          </p:cNvSpPr>
          <p:nvPr>
            <p:ph type="subTitle" idx="1"/>
          </p:nvPr>
        </p:nvSpPr>
        <p:spPr>
          <a:xfrm>
            <a:off x="683568" y="3429000"/>
            <a:ext cx="7854696" cy="1752600"/>
          </a:xfrm>
        </p:spPr>
        <p:txBody>
          <a:bodyPr>
            <a:normAutofit/>
          </a:bodyPr>
          <a:lstStyle/>
          <a:p>
            <a:pPr algn="ctr"/>
            <a:r>
              <a:rPr lang="en-US" dirty="0" smtClean="0"/>
              <a:t>Mrs. </a:t>
            </a:r>
            <a:r>
              <a:rPr lang="en-US" dirty="0" err="1" smtClean="0"/>
              <a:t>Amany</a:t>
            </a:r>
            <a:r>
              <a:rPr lang="en-US" dirty="0" smtClean="0"/>
              <a:t> Ahmed </a:t>
            </a:r>
            <a:r>
              <a:rPr lang="en-US" dirty="0" err="1" smtClean="0"/>
              <a:t>Niazy</a:t>
            </a:r>
            <a:endParaRPr lang="en-US" dirty="0" smtClean="0"/>
          </a:p>
          <a:p>
            <a:pPr algn="ctr"/>
            <a:r>
              <a:rPr lang="en-US" dirty="0" err="1" smtClean="0"/>
              <a:t>Opto</a:t>
            </a:r>
            <a:r>
              <a:rPr lang="en-US" dirty="0" smtClean="0"/>
              <a:t> 435</a:t>
            </a:r>
          </a:p>
          <a:p>
            <a:pPr algn="ctr"/>
            <a:r>
              <a:rPr lang="en-US" smtClean="0"/>
              <a:t>Lecture </a:t>
            </a:r>
            <a:r>
              <a:rPr lang="en-US" smtClean="0"/>
              <a:t> </a:t>
            </a:r>
            <a:r>
              <a:rPr lang="en-US" smtClean="0"/>
              <a:t>2</a:t>
            </a:r>
            <a:r>
              <a:rPr lang="en-US"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lstStyle/>
          <a:p>
            <a:r>
              <a:rPr lang="en-US" b="1" dirty="0" err="1" smtClean="0"/>
              <a:t>Ciliary</a:t>
            </a:r>
            <a:r>
              <a:rPr lang="en-US" b="1" dirty="0" smtClean="0"/>
              <a:t> Body </a:t>
            </a:r>
            <a:endParaRPr lang="en-US" b="1" dirty="0"/>
          </a:p>
        </p:txBody>
      </p:sp>
      <p:sp>
        <p:nvSpPr>
          <p:cNvPr id="3" name="Content Placeholder 2"/>
          <p:cNvSpPr>
            <a:spLocks noGrp="1"/>
          </p:cNvSpPr>
          <p:nvPr>
            <p:ph idx="1"/>
          </p:nvPr>
        </p:nvSpPr>
        <p:spPr>
          <a:xfrm>
            <a:off x="304800" y="1600200"/>
            <a:ext cx="4800600" cy="4846320"/>
          </a:xfrm>
        </p:spPr>
        <p:txBody>
          <a:bodyPr>
            <a:normAutofit/>
          </a:bodyPr>
          <a:lstStyle/>
          <a:p>
            <a:r>
              <a:rPr lang="en-US" dirty="0" smtClean="0"/>
              <a:t>It lies just behind the iris.</a:t>
            </a:r>
          </a:p>
          <a:p>
            <a:pPr>
              <a:buNone/>
            </a:pPr>
            <a:r>
              <a:rPr lang="en-US" dirty="0" smtClean="0"/>
              <a:t> </a:t>
            </a:r>
          </a:p>
          <a:p>
            <a:r>
              <a:rPr lang="en-US" dirty="0" smtClean="0"/>
              <a:t>It produce aqueous fluid that fills the front of the eye.</a:t>
            </a:r>
          </a:p>
          <a:p>
            <a:pPr>
              <a:buNone/>
            </a:pPr>
            <a:endParaRPr lang="en-US" dirty="0" smtClean="0"/>
          </a:p>
          <a:p>
            <a:r>
              <a:rPr lang="en-US" dirty="0" smtClean="0"/>
              <a:t> It changes the shape of the lens (accommodation). </a:t>
            </a:r>
          </a:p>
          <a:p>
            <a:pPr lvl="2"/>
            <a:r>
              <a:rPr lang="en-US" dirty="0" smtClean="0"/>
              <a:t>Relaxes </a:t>
            </a:r>
            <a:r>
              <a:rPr lang="en-US" dirty="0" smtClean="0">
                <a:sym typeface="Wingdings" pitchFamily="2" charset="2"/>
              </a:rPr>
              <a:t> flatten the lens  distance vision. </a:t>
            </a:r>
          </a:p>
          <a:p>
            <a:pPr lvl="2"/>
            <a:r>
              <a:rPr lang="en-US" dirty="0" smtClean="0">
                <a:sym typeface="Wingdings" pitchFamily="2" charset="2"/>
              </a:rPr>
              <a:t>Contracts  rounding out the lens  close vision. </a:t>
            </a:r>
            <a:endParaRPr lang="en-US" dirty="0"/>
          </a:p>
        </p:txBody>
      </p:sp>
      <p:pic>
        <p:nvPicPr>
          <p:cNvPr id="7" name="Picture 6" descr="video-anteriorchamber1.jpg"/>
          <p:cNvPicPr>
            <a:picLocks noChangeAspect="1"/>
          </p:cNvPicPr>
          <p:nvPr/>
        </p:nvPicPr>
        <p:blipFill>
          <a:blip r:embed="rId2" cstate="print"/>
          <a:srcRect l="6818" t="6818" r="13636" b="14773"/>
          <a:stretch>
            <a:fillRect/>
          </a:stretch>
        </p:blipFill>
        <p:spPr>
          <a:xfrm>
            <a:off x="5085521" y="0"/>
            <a:ext cx="4058479" cy="2667000"/>
          </a:xfrm>
          <a:prstGeom prst="rect">
            <a:avLst/>
          </a:prstGeom>
        </p:spPr>
      </p:pic>
      <p:pic>
        <p:nvPicPr>
          <p:cNvPr id="8" name="Picture 7" descr="ciliary-body-4.jpg"/>
          <p:cNvPicPr>
            <a:picLocks noChangeAspect="1"/>
          </p:cNvPicPr>
          <p:nvPr/>
        </p:nvPicPr>
        <p:blipFill>
          <a:blip r:embed="rId3" cstate="print"/>
          <a:srcRect l="4181" r="6388"/>
          <a:stretch>
            <a:fillRect/>
          </a:stretch>
        </p:blipFill>
        <p:spPr>
          <a:xfrm>
            <a:off x="4876800" y="2895600"/>
            <a:ext cx="4267200" cy="3590544"/>
          </a:xfrm>
          <a:prstGeom prst="rect">
            <a:avLst/>
          </a:prstGeom>
        </p:spPr>
      </p:pic>
      <p:sp>
        <p:nvSpPr>
          <p:cNvPr id="9" name="Rounded Rectangle 8"/>
          <p:cNvSpPr/>
          <p:nvPr/>
        </p:nvSpPr>
        <p:spPr>
          <a:xfrm>
            <a:off x="4876800" y="5181600"/>
            <a:ext cx="1143000" cy="1295400"/>
          </a:xfrm>
          <a:prstGeom prst="roundRect">
            <a:avLst/>
          </a:prstGeom>
          <a:solidFill>
            <a:schemeClr val="bg1"/>
          </a:solidFill>
          <a:ln>
            <a:solidFill>
              <a:schemeClr val="bg1"/>
            </a:solidFill>
          </a:ln>
          <a:effectLst>
            <a:outerShdw blurRad="57150" dist="38100" dir="5400000" algn="ctr" rotWithShape="0">
              <a:schemeClr val="bg1">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1143000"/>
          </a:xfrm>
        </p:spPr>
        <p:txBody>
          <a:bodyPr/>
          <a:lstStyle/>
          <a:p>
            <a:r>
              <a:rPr lang="en-US" b="1" dirty="0" smtClean="0"/>
              <a:t>Iris</a:t>
            </a:r>
            <a:endParaRPr lang="en-US" b="1" dirty="0"/>
          </a:p>
        </p:txBody>
      </p:sp>
      <p:sp>
        <p:nvSpPr>
          <p:cNvPr id="3" name="Content Placeholder 2"/>
          <p:cNvSpPr>
            <a:spLocks noGrp="1"/>
          </p:cNvSpPr>
          <p:nvPr>
            <p:ph idx="1"/>
          </p:nvPr>
        </p:nvSpPr>
        <p:spPr>
          <a:xfrm>
            <a:off x="304800" y="1752600"/>
            <a:ext cx="4495800" cy="4724400"/>
          </a:xfrm>
        </p:spPr>
        <p:txBody>
          <a:bodyPr>
            <a:normAutofit fontScale="92500"/>
          </a:bodyPr>
          <a:lstStyle/>
          <a:p>
            <a:r>
              <a:rPr lang="en-US" dirty="0" smtClean="0"/>
              <a:t>It’s the colored part of the eye.</a:t>
            </a:r>
          </a:p>
          <a:p>
            <a:pPr>
              <a:buNone/>
            </a:pPr>
            <a:r>
              <a:rPr lang="en-US" dirty="0" smtClean="0"/>
              <a:t> </a:t>
            </a:r>
          </a:p>
          <a:p>
            <a:r>
              <a:rPr lang="en-US" dirty="0" smtClean="0"/>
              <a:t>It is a ring of muscle fibers located behind the cornea and in front of the lens.</a:t>
            </a:r>
          </a:p>
          <a:p>
            <a:pPr>
              <a:buNone/>
            </a:pPr>
            <a:r>
              <a:rPr lang="en-US" dirty="0" smtClean="0"/>
              <a:t> </a:t>
            </a:r>
          </a:p>
          <a:p>
            <a:r>
              <a:rPr lang="en-US" dirty="0" smtClean="0"/>
              <a:t>It contracts and expands, opening and closing the pupil, in response to the light.</a:t>
            </a:r>
          </a:p>
          <a:p>
            <a:pPr>
              <a:buNone/>
            </a:pPr>
            <a:r>
              <a:rPr lang="en-US" dirty="0" smtClean="0"/>
              <a:t> </a:t>
            </a:r>
          </a:p>
          <a:p>
            <a:r>
              <a:rPr lang="en-US" dirty="0" smtClean="0"/>
              <a:t>It help protect the retina. </a:t>
            </a:r>
            <a:endParaRPr lang="en-US" dirty="0"/>
          </a:p>
        </p:txBody>
      </p:sp>
      <p:pic>
        <p:nvPicPr>
          <p:cNvPr id="4" name="Picture 3" descr="Parts-of-the-Eyes-Iris.jpg"/>
          <p:cNvPicPr>
            <a:picLocks noChangeAspect="1"/>
          </p:cNvPicPr>
          <p:nvPr/>
        </p:nvPicPr>
        <p:blipFill>
          <a:blip r:embed="rId2" cstate="print"/>
          <a:stretch>
            <a:fillRect/>
          </a:stretch>
        </p:blipFill>
        <p:spPr>
          <a:xfrm>
            <a:off x="5080000" y="685800"/>
            <a:ext cx="4064000" cy="3048000"/>
          </a:xfrm>
          <a:prstGeom prst="rect">
            <a:avLst/>
          </a:prstGeom>
        </p:spPr>
      </p:pic>
      <p:pic>
        <p:nvPicPr>
          <p:cNvPr id="6" name="Picture 5" descr="img-iris.jpg"/>
          <p:cNvPicPr>
            <a:picLocks noChangeAspect="1"/>
          </p:cNvPicPr>
          <p:nvPr/>
        </p:nvPicPr>
        <p:blipFill>
          <a:blip r:embed="rId3" cstate="print"/>
          <a:stretch>
            <a:fillRect/>
          </a:stretch>
        </p:blipFill>
        <p:spPr>
          <a:xfrm>
            <a:off x="6203950" y="3886200"/>
            <a:ext cx="1911350" cy="2667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248400" cy="1371600"/>
          </a:xfrm>
        </p:spPr>
        <p:txBody>
          <a:bodyPr/>
          <a:lstStyle/>
          <a:p>
            <a:r>
              <a:rPr lang="en-US" b="1" dirty="0" smtClean="0"/>
              <a:t>Pupil</a:t>
            </a:r>
            <a:endParaRPr lang="en-US" b="1" dirty="0"/>
          </a:p>
        </p:txBody>
      </p:sp>
      <p:sp>
        <p:nvSpPr>
          <p:cNvPr id="3" name="Content Placeholder 2"/>
          <p:cNvSpPr>
            <a:spLocks noGrp="1"/>
          </p:cNvSpPr>
          <p:nvPr>
            <p:ph idx="1"/>
          </p:nvPr>
        </p:nvSpPr>
        <p:spPr>
          <a:xfrm>
            <a:off x="457200" y="1935480"/>
            <a:ext cx="8229600" cy="1874520"/>
          </a:xfrm>
        </p:spPr>
        <p:txBody>
          <a:bodyPr/>
          <a:lstStyle/>
          <a:p>
            <a:r>
              <a:rPr lang="en-US" dirty="0" smtClean="0"/>
              <a:t>Is the hole in the center of the iris, that light passes through. </a:t>
            </a:r>
            <a:endParaRPr lang="en-US" dirty="0"/>
          </a:p>
        </p:txBody>
      </p:sp>
      <p:pic>
        <p:nvPicPr>
          <p:cNvPr id="5" name="Picture 4" descr="img-pupil.jpg"/>
          <p:cNvPicPr>
            <a:picLocks noChangeAspect="1"/>
          </p:cNvPicPr>
          <p:nvPr/>
        </p:nvPicPr>
        <p:blipFill>
          <a:blip r:embed="rId2" cstate="print"/>
          <a:stretch>
            <a:fillRect/>
          </a:stretch>
        </p:blipFill>
        <p:spPr>
          <a:xfrm>
            <a:off x="1981200" y="3505200"/>
            <a:ext cx="4876800" cy="24384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Tunics</a:t>
            </a:r>
            <a:endParaRPr lang="en-US" dirty="0"/>
          </a:p>
        </p:txBody>
      </p:sp>
      <p:sp>
        <p:nvSpPr>
          <p:cNvPr id="3" name="Content Placeholder 2"/>
          <p:cNvSpPr>
            <a:spLocks noGrp="1"/>
          </p:cNvSpPr>
          <p:nvPr>
            <p:ph idx="1"/>
          </p:nvPr>
        </p:nvSpPr>
        <p:spPr>
          <a:xfrm>
            <a:off x="251520" y="1916832"/>
            <a:ext cx="4608512" cy="4608512"/>
          </a:xfrm>
        </p:spPr>
        <p:txBody>
          <a:bodyPr>
            <a:normAutofit/>
          </a:bodyPr>
          <a:lstStyle/>
          <a:p>
            <a:r>
              <a:rPr lang="en-US" b="1" dirty="0" smtClean="0"/>
              <a:t>Outer Tunic:  </a:t>
            </a:r>
          </a:p>
          <a:p>
            <a:pPr lvl="2"/>
            <a:r>
              <a:rPr lang="en-US" dirty="0" smtClean="0"/>
              <a:t>Cornea </a:t>
            </a:r>
            <a:r>
              <a:rPr lang="en-US" dirty="0" smtClean="0">
                <a:sym typeface="Wingdings" pitchFamily="2" charset="2"/>
              </a:rPr>
              <a:t> transparent part</a:t>
            </a:r>
          </a:p>
          <a:p>
            <a:pPr lvl="2"/>
            <a:r>
              <a:rPr lang="en-US" dirty="0" smtClean="0">
                <a:sym typeface="Wingdings" pitchFamily="2" charset="2"/>
              </a:rPr>
              <a:t>Sclera  opaque part. </a:t>
            </a:r>
          </a:p>
          <a:p>
            <a:r>
              <a:rPr lang="en-US" b="1" dirty="0" smtClean="0">
                <a:sym typeface="Wingdings" pitchFamily="2" charset="2"/>
              </a:rPr>
              <a:t>Intermediate Tunic</a:t>
            </a:r>
            <a:r>
              <a:rPr lang="en-US" dirty="0" smtClean="0">
                <a:sym typeface="Wingdings" pitchFamily="2" charset="2"/>
              </a:rPr>
              <a:t>:</a:t>
            </a:r>
          </a:p>
          <a:p>
            <a:pPr lvl="2"/>
            <a:r>
              <a:rPr lang="en-US" dirty="0" smtClean="0">
                <a:sym typeface="Wingdings" pitchFamily="2" charset="2"/>
              </a:rPr>
              <a:t>Choroid cord</a:t>
            </a:r>
          </a:p>
          <a:p>
            <a:pPr lvl="2"/>
            <a:r>
              <a:rPr lang="en-US" dirty="0" err="1" smtClean="0">
                <a:sym typeface="Wingdings" pitchFamily="2" charset="2"/>
              </a:rPr>
              <a:t>Ciliary</a:t>
            </a:r>
            <a:r>
              <a:rPr lang="en-US" dirty="0" smtClean="0">
                <a:sym typeface="Wingdings" pitchFamily="2" charset="2"/>
              </a:rPr>
              <a:t> body</a:t>
            </a:r>
          </a:p>
          <a:p>
            <a:pPr lvl="2"/>
            <a:r>
              <a:rPr lang="en-US" dirty="0" smtClean="0">
                <a:sym typeface="Wingdings" pitchFamily="2" charset="2"/>
              </a:rPr>
              <a:t>Iris</a:t>
            </a:r>
          </a:p>
          <a:p>
            <a:r>
              <a:rPr lang="en-US" b="1" dirty="0" smtClean="0">
                <a:sym typeface="Wingdings" pitchFamily="2" charset="2"/>
              </a:rPr>
              <a:t>Innermost Tunic:</a:t>
            </a:r>
          </a:p>
          <a:p>
            <a:pPr lvl="2"/>
            <a:r>
              <a:rPr lang="en-US" dirty="0" smtClean="0">
                <a:sym typeface="Wingdings" pitchFamily="2" charset="2"/>
              </a:rPr>
              <a:t>Retina  optic nerve</a:t>
            </a:r>
            <a:endParaRPr lang="en-US" dirty="0"/>
          </a:p>
        </p:txBody>
      </p:sp>
      <p:pic>
        <p:nvPicPr>
          <p:cNvPr id="4" name="Picture 3" descr="eye.jpg"/>
          <p:cNvPicPr>
            <a:picLocks noChangeAspect="1"/>
          </p:cNvPicPr>
          <p:nvPr/>
        </p:nvPicPr>
        <p:blipFill>
          <a:blip r:embed="rId2" cstate="print"/>
          <a:srcRect l="13712" t="17114" r="18125" b="17115"/>
          <a:stretch>
            <a:fillRect/>
          </a:stretch>
        </p:blipFill>
        <p:spPr>
          <a:xfrm>
            <a:off x="4860032" y="1700808"/>
            <a:ext cx="4104456" cy="3960440"/>
          </a:xfrm>
          <a:prstGeom prst="rect">
            <a:avLst/>
          </a:prstGeom>
        </p:spPr>
      </p:pic>
      <p:sp>
        <p:nvSpPr>
          <p:cNvPr id="5" name="Rounded Rectangle 4"/>
          <p:cNvSpPr/>
          <p:nvPr/>
        </p:nvSpPr>
        <p:spPr>
          <a:xfrm>
            <a:off x="914400" y="2438400"/>
            <a:ext cx="3581400" cy="762000"/>
          </a:xfrm>
          <a:prstGeom prst="roundRect">
            <a:avLst/>
          </a:prstGeom>
          <a:solidFill>
            <a:schemeClr val="bg1"/>
          </a:solidFill>
          <a:ln>
            <a:solidFill>
              <a:schemeClr val="bg1"/>
            </a:solidFill>
          </a:ln>
          <a:effectLst>
            <a:outerShdw blurRad="57150" dist="38100" dir="5400000" algn="ctr" rotWithShape="0">
              <a:schemeClr val="bg1">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ounded Rectangle 5"/>
          <p:cNvSpPr/>
          <p:nvPr/>
        </p:nvSpPr>
        <p:spPr>
          <a:xfrm>
            <a:off x="685800" y="3733800"/>
            <a:ext cx="3581400" cy="990600"/>
          </a:xfrm>
          <a:prstGeom prst="roundRect">
            <a:avLst/>
          </a:prstGeom>
          <a:solidFill>
            <a:schemeClr val="bg1"/>
          </a:solidFill>
          <a:ln>
            <a:solidFill>
              <a:schemeClr val="bg1"/>
            </a:solidFill>
          </a:ln>
          <a:effectLst>
            <a:outerShdw blurRad="57150" dist="38100" dir="5400000" algn="ctr" rotWithShape="0">
              <a:schemeClr val="bg1">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2458616" cy="3384376"/>
          </a:xfrm>
        </p:spPr>
        <p:txBody>
          <a:bodyPr>
            <a:normAutofit/>
          </a:bodyPr>
          <a:lstStyle/>
          <a:p>
            <a:pPr algn="ctr"/>
            <a:r>
              <a:rPr lang="en-US" dirty="0" smtClean="0"/>
              <a:t>Anatomy of the Eye</a:t>
            </a:r>
            <a:endParaRPr lang="en-US" dirty="0"/>
          </a:p>
        </p:txBody>
      </p:sp>
      <p:pic>
        <p:nvPicPr>
          <p:cNvPr id="1026" name="Picture 2" descr="Eye anatomy; two-panel drawing shows the outside and inside of the eye. The top panel shows outside of the eye including the eyelid, pupil, sclera, and iris; the bottom panel shows inside of the eye including the cornea, lens, ciliary body, retina, choroid, optic nerve, and vitreous humor."/>
          <p:cNvPicPr>
            <a:picLocks noChangeAspect="1" noChangeArrowheads="1"/>
          </p:cNvPicPr>
          <p:nvPr/>
        </p:nvPicPr>
        <p:blipFill>
          <a:blip r:embed="rId2" cstate="print"/>
          <a:srcRect/>
          <a:stretch>
            <a:fillRect/>
          </a:stretch>
        </p:blipFill>
        <p:spPr bwMode="auto">
          <a:xfrm>
            <a:off x="3091308" y="0"/>
            <a:ext cx="5297116"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1143000"/>
          </a:xfrm>
        </p:spPr>
        <p:txBody>
          <a:bodyPr/>
          <a:lstStyle/>
          <a:p>
            <a:r>
              <a:rPr lang="en-US" b="1" dirty="0" smtClean="0"/>
              <a:t>Retina</a:t>
            </a:r>
            <a:r>
              <a:rPr lang="en-US" dirty="0" smtClean="0"/>
              <a:t> </a:t>
            </a:r>
            <a:endParaRPr lang="en-US" dirty="0"/>
          </a:p>
        </p:txBody>
      </p:sp>
      <p:sp>
        <p:nvSpPr>
          <p:cNvPr id="3" name="Content Placeholder 2"/>
          <p:cNvSpPr>
            <a:spLocks noGrp="1"/>
          </p:cNvSpPr>
          <p:nvPr>
            <p:ph idx="1"/>
          </p:nvPr>
        </p:nvSpPr>
        <p:spPr>
          <a:xfrm>
            <a:off x="457200" y="1935480"/>
            <a:ext cx="4495800" cy="4617720"/>
          </a:xfrm>
        </p:spPr>
        <p:txBody>
          <a:bodyPr>
            <a:normAutofit/>
          </a:bodyPr>
          <a:lstStyle/>
          <a:p>
            <a:r>
              <a:rPr lang="en-US" dirty="0" smtClean="0"/>
              <a:t>The retina is a multi-layered sensory tissue that lines the back of the eye.</a:t>
            </a:r>
          </a:p>
          <a:p>
            <a:pPr>
              <a:buNone/>
            </a:pPr>
            <a:endParaRPr lang="en-US" dirty="0" smtClean="0"/>
          </a:p>
          <a:p>
            <a:r>
              <a:rPr lang="en-US" dirty="0" smtClean="0"/>
              <a:t>It converts light rays into electrical signals and sends them to the brain through the optic nerve.</a:t>
            </a:r>
          </a:p>
          <a:p>
            <a:pPr>
              <a:buNone/>
            </a:pPr>
            <a:r>
              <a:rPr lang="en-US" dirty="0" smtClean="0"/>
              <a:t> </a:t>
            </a:r>
          </a:p>
        </p:txBody>
      </p:sp>
      <p:pic>
        <p:nvPicPr>
          <p:cNvPr id="4" name="Picture 3" descr="img-retina.jpg"/>
          <p:cNvPicPr>
            <a:picLocks noChangeAspect="1"/>
          </p:cNvPicPr>
          <p:nvPr/>
        </p:nvPicPr>
        <p:blipFill>
          <a:blip r:embed="rId2" cstate="print"/>
          <a:stretch>
            <a:fillRect/>
          </a:stretch>
        </p:blipFill>
        <p:spPr>
          <a:xfrm>
            <a:off x="5257800" y="3048000"/>
            <a:ext cx="3657600" cy="3251200"/>
          </a:xfrm>
          <a:prstGeom prst="rect">
            <a:avLst/>
          </a:prstGeom>
        </p:spPr>
      </p:pic>
      <p:pic>
        <p:nvPicPr>
          <p:cNvPr id="5" name="Picture 4" descr="human-eye-retina-5501134.jpg"/>
          <p:cNvPicPr>
            <a:picLocks noChangeAspect="1"/>
          </p:cNvPicPr>
          <p:nvPr/>
        </p:nvPicPr>
        <p:blipFill>
          <a:blip r:embed="rId3" cstate="print"/>
          <a:stretch>
            <a:fillRect/>
          </a:stretch>
        </p:blipFill>
        <p:spPr>
          <a:xfrm>
            <a:off x="5486400" y="304800"/>
            <a:ext cx="3426372" cy="248412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81000"/>
            <a:ext cx="6203032" cy="1143000"/>
          </a:xfrm>
        </p:spPr>
        <p:txBody>
          <a:bodyPr>
            <a:normAutofit/>
          </a:bodyPr>
          <a:lstStyle/>
          <a:p>
            <a:r>
              <a:rPr lang="en-US" b="1" dirty="0" smtClean="0">
                <a:ea typeface="ＭＳ Ｐゴシック" pitchFamily="34" charset="-128"/>
              </a:rPr>
              <a:t>Structure of the Retina</a:t>
            </a:r>
            <a:endParaRPr lang="en-US" b="1" dirty="0"/>
          </a:p>
        </p:txBody>
      </p:sp>
      <p:sp>
        <p:nvSpPr>
          <p:cNvPr id="3" name="Content Placeholder 2"/>
          <p:cNvSpPr>
            <a:spLocks noGrp="1"/>
          </p:cNvSpPr>
          <p:nvPr>
            <p:ph idx="1"/>
          </p:nvPr>
        </p:nvSpPr>
        <p:spPr/>
        <p:txBody>
          <a:bodyPr/>
          <a:lstStyle/>
          <a:p>
            <a:endParaRPr lang="en-US" dirty="0"/>
          </a:p>
        </p:txBody>
      </p:sp>
      <p:sp>
        <p:nvSpPr>
          <p:cNvPr id="4" name="Content Placeholder 2"/>
          <p:cNvSpPr txBox="1">
            <a:spLocks/>
          </p:cNvSpPr>
          <p:nvPr/>
        </p:nvSpPr>
        <p:spPr>
          <a:xfrm>
            <a:off x="4876800" y="1752600"/>
            <a:ext cx="3962400" cy="4953000"/>
          </a:xfrm>
          <a:prstGeom prst="rect">
            <a:avLst/>
          </a:prstGeom>
        </p:spPr>
        <p:txBody>
          <a:bodyPr vert="horz">
            <a:normAutofit/>
          </a:bodyPr>
          <a:lstStyle/>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endPar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endParaRP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endPar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endParaRP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endPar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endParaRP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r>
              <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rPr>
              <a:t>	← Nerve cells</a:t>
            </a: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endPar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endParaRP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endPar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endParaRP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endPar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endParaRP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r>
              <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rPr>
              <a:t>← Photoreceptors</a:t>
            </a: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endParaRPr kumimoji="0" lang="en-US" sz="14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endParaRPr>
          </a:p>
          <a:p>
            <a:pPr marL="0" marR="0" lvl="0" indent="0" algn="l" defTabSz="914400" rtl="0" eaLnBrk="1" fontAlgn="auto" latinLnBrk="0" hangingPunct="1">
              <a:lnSpc>
                <a:spcPct val="100000"/>
              </a:lnSpc>
              <a:spcBef>
                <a:spcPct val="20000"/>
              </a:spcBef>
              <a:spcAft>
                <a:spcPts val="0"/>
              </a:spcAft>
              <a:buClr>
                <a:schemeClr val="accent3"/>
              </a:buClr>
              <a:buSzPct val="95000"/>
              <a:buFontTx/>
              <a:buNone/>
              <a:tabLst/>
              <a:defRPr/>
            </a:pPr>
            <a:r>
              <a:rPr kumimoji="0" lang="en-US" sz="26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rPr>
              <a:t>← Choroid</a:t>
            </a:r>
          </a:p>
        </p:txBody>
      </p:sp>
      <p:pic>
        <p:nvPicPr>
          <p:cNvPr id="5" name="Picture 2" descr="http://hamwaves.com/antennas/diel-rod/retina_anatomy.gif"/>
          <p:cNvPicPr>
            <a:picLocks noChangeAspect="1" noChangeArrowheads="1"/>
          </p:cNvPicPr>
          <p:nvPr/>
        </p:nvPicPr>
        <p:blipFill>
          <a:blip r:embed="rId2" cstate="print"/>
          <a:srcRect/>
          <a:stretch>
            <a:fillRect/>
          </a:stretch>
        </p:blipFill>
        <p:spPr bwMode="auto">
          <a:xfrm>
            <a:off x="228600" y="1682750"/>
            <a:ext cx="4648200" cy="4919663"/>
          </a:xfrm>
          <a:prstGeom prst="rect">
            <a:avLst/>
          </a:prstGeom>
          <a:solidFill>
            <a:schemeClr val="bg1"/>
          </a:solidFill>
          <a:ln w="9525">
            <a:noFill/>
            <a:miter lim="800000"/>
            <a:headEnd/>
            <a:tailEnd/>
          </a:ln>
        </p:spPr>
      </p:pic>
      <p:grpSp>
        <p:nvGrpSpPr>
          <p:cNvPr id="6" name="Group 5"/>
          <p:cNvGrpSpPr/>
          <p:nvPr/>
        </p:nvGrpSpPr>
        <p:grpSpPr>
          <a:xfrm>
            <a:off x="1187624" y="548680"/>
            <a:ext cx="883768" cy="1327150"/>
            <a:chOff x="1052513" y="196850"/>
            <a:chExt cx="883768" cy="1327150"/>
          </a:xfrm>
        </p:grpSpPr>
        <p:sp>
          <p:nvSpPr>
            <p:cNvPr id="7" name="Down Arrow 6"/>
            <p:cNvSpPr/>
            <p:nvPr/>
          </p:nvSpPr>
          <p:spPr bwMode="auto">
            <a:xfrm>
              <a:off x="1219200" y="685800"/>
              <a:ext cx="457200" cy="838200"/>
            </a:xfrm>
            <a:prstGeom prst="downArrow">
              <a:avLst/>
            </a:prstGeom>
            <a:solidFill>
              <a:schemeClr val="accent3">
                <a:lumMod val="60000"/>
                <a:lumOff val="40000"/>
              </a:schemeClr>
            </a:solidFill>
            <a:ln w="9525" cap="flat" cmpd="sng" algn="ctr">
              <a:solidFill>
                <a:schemeClr val="accent2">
                  <a:lumMod val="40000"/>
                  <a:lumOff val="60000"/>
                </a:schemeClr>
              </a:solidFill>
              <a:prstDash val="solid"/>
              <a:round/>
              <a:headEnd type="none" w="med" len="med"/>
              <a:tailEnd type="none" w="med" len="med"/>
            </a:ln>
            <a:effectLst/>
          </p:spPr>
          <p:txBody>
            <a:bodyPr/>
            <a:lstStyle/>
            <a:p>
              <a:pPr marL="342900" indent="-342900">
                <a:lnSpc>
                  <a:spcPct val="90000"/>
                </a:lnSpc>
                <a:spcBef>
                  <a:spcPct val="20000"/>
                </a:spcBef>
                <a:defRPr/>
              </a:pPr>
              <a:endPar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pitchFamily="-83" charset="0"/>
                <a:cs typeface="+mn-cs"/>
              </a:endParaRPr>
            </a:p>
          </p:txBody>
        </p:sp>
        <p:sp>
          <p:nvSpPr>
            <p:cNvPr id="8" name="TextBox 5"/>
            <p:cNvSpPr txBox="1">
              <a:spLocks noChangeArrowheads="1"/>
            </p:cNvSpPr>
            <p:nvPr/>
          </p:nvSpPr>
          <p:spPr bwMode="auto">
            <a:xfrm>
              <a:off x="1052513" y="196850"/>
              <a:ext cx="883768" cy="461665"/>
            </a:xfrm>
            <a:prstGeom prst="rect">
              <a:avLst/>
            </a:prstGeom>
            <a:noFill/>
            <a:ln w="9525">
              <a:noFill/>
              <a:miter lim="800000"/>
              <a:headEnd/>
              <a:tailEnd/>
            </a:ln>
          </p:spPr>
          <p:txBody>
            <a:bodyPr wrap="none">
              <a:spAutoFit/>
            </a:bodyPr>
            <a:lstStyle/>
            <a:p>
              <a:r>
                <a:rPr lang="en-US" sz="2400" dirty="0">
                  <a:solidFill>
                    <a:schemeClr val="accent2">
                      <a:lumMod val="60000"/>
                      <a:lumOff val="40000"/>
                    </a:schemeClr>
                  </a:solidFill>
                </a:rPr>
                <a:t>Light</a:t>
              </a:r>
            </a:p>
          </p:txBody>
        </p:sp>
      </p:grpSp>
      <p:sp>
        <p:nvSpPr>
          <p:cNvPr id="9" name="Right Brace 8"/>
          <p:cNvSpPr/>
          <p:nvPr/>
        </p:nvSpPr>
        <p:spPr>
          <a:xfrm>
            <a:off x="4932040" y="2060848"/>
            <a:ext cx="432048" cy="295232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lstStyle/>
          <a:p>
            <a:r>
              <a:rPr lang="en-US" b="1" dirty="0" smtClean="0"/>
              <a:t>Optic Nerve</a:t>
            </a:r>
            <a:endParaRPr lang="en-US" b="1" dirty="0"/>
          </a:p>
        </p:txBody>
      </p:sp>
      <p:pic>
        <p:nvPicPr>
          <p:cNvPr id="4" name="Picture 3" descr="Optic_Nerve_Damage-3.jpg"/>
          <p:cNvPicPr>
            <a:picLocks noChangeAspect="1"/>
          </p:cNvPicPr>
          <p:nvPr/>
        </p:nvPicPr>
        <p:blipFill>
          <a:blip r:embed="rId2" cstate="print"/>
          <a:stretch>
            <a:fillRect/>
          </a:stretch>
        </p:blipFill>
        <p:spPr>
          <a:xfrm>
            <a:off x="1371600" y="1905000"/>
            <a:ext cx="6197600" cy="44958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Eye lens</a:t>
            </a:r>
            <a:endParaRPr lang="en-US" b="1" dirty="0"/>
          </a:p>
        </p:txBody>
      </p:sp>
      <p:sp>
        <p:nvSpPr>
          <p:cNvPr id="3" name="Content Placeholder 2"/>
          <p:cNvSpPr>
            <a:spLocks noGrp="1"/>
          </p:cNvSpPr>
          <p:nvPr>
            <p:ph idx="1"/>
          </p:nvPr>
        </p:nvSpPr>
        <p:spPr>
          <a:xfrm>
            <a:off x="457200" y="1905000"/>
            <a:ext cx="5029200" cy="4572000"/>
          </a:xfrm>
        </p:spPr>
        <p:txBody>
          <a:bodyPr>
            <a:normAutofit lnSpcReduction="10000"/>
          </a:bodyPr>
          <a:lstStyle/>
          <a:p>
            <a:r>
              <a:rPr lang="en-US" dirty="0" smtClean="0"/>
              <a:t>Convex lens made of a transparent and flexible material like a jelly.</a:t>
            </a:r>
          </a:p>
          <a:p>
            <a:pPr>
              <a:buNone/>
            </a:pPr>
            <a:endParaRPr lang="en-US" dirty="0" smtClean="0"/>
          </a:p>
          <a:p>
            <a:r>
              <a:rPr lang="en-US" dirty="0" smtClean="0"/>
              <a:t>Made of proteins.</a:t>
            </a:r>
          </a:p>
          <a:p>
            <a:pPr>
              <a:buNone/>
            </a:pPr>
            <a:r>
              <a:rPr lang="en-US" dirty="0" smtClean="0"/>
              <a:t> </a:t>
            </a:r>
          </a:p>
          <a:p>
            <a:r>
              <a:rPr lang="en-US" dirty="0" smtClean="0"/>
              <a:t>The crystalline lenses located just behind the iris.</a:t>
            </a:r>
          </a:p>
          <a:p>
            <a:pPr>
              <a:buNone/>
            </a:pPr>
            <a:endParaRPr lang="en-US" dirty="0" smtClean="0"/>
          </a:p>
          <a:p>
            <a:r>
              <a:rPr lang="en-US" dirty="0" smtClean="0"/>
              <a:t>Its purpose is to focus light onto the retina. </a:t>
            </a:r>
            <a:endParaRPr lang="en-US" dirty="0"/>
          </a:p>
        </p:txBody>
      </p:sp>
      <p:pic>
        <p:nvPicPr>
          <p:cNvPr id="4" name="Picture 3" descr="img-lens.jpg"/>
          <p:cNvPicPr>
            <a:picLocks noChangeAspect="1"/>
          </p:cNvPicPr>
          <p:nvPr/>
        </p:nvPicPr>
        <p:blipFill>
          <a:blip r:embed="rId2" cstate="print"/>
          <a:stretch>
            <a:fillRect/>
          </a:stretch>
        </p:blipFill>
        <p:spPr>
          <a:xfrm>
            <a:off x="6248400" y="1752600"/>
            <a:ext cx="2258039" cy="37846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229600" cy="1143000"/>
          </a:xfrm>
        </p:spPr>
        <p:txBody>
          <a:bodyPr/>
          <a:lstStyle/>
          <a:p>
            <a:r>
              <a:rPr lang="en-US" b="1" dirty="0" smtClean="0"/>
              <a:t>Eye lens</a:t>
            </a:r>
            <a:endParaRPr lang="en-US" b="1" dirty="0"/>
          </a:p>
        </p:txBody>
      </p:sp>
      <p:pic>
        <p:nvPicPr>
          <p:cNvPr id="5" name="Content Placeholder 4" descr="eyelens.jpg"/>
          <p:cNvPicPr>
            <a:picLocks noGrp="1" noChangeAspect="1"/>
          </p:cNvPicPr>
          <p:nvPr>
            <p:ph idx="1"/>
          </p:nvPr>
        </p:nvPicPr>
        <p:blipFill>
          <a:blip r:embed="rId2" cstate="print"/>
          <a:stretch>
            <a:fillRect/>
          </a:stretch>
        </p:blipFill>
        <p:spPr>
          <a:xfrm>
            <a:off x="914399" y="2057400"/>
            <a:ext cx="6553201" cy="351184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8229600" cy="1143000"/>
          </a:xfrm>
        </p:spPr>
        <p:txBody>
          <a:bodyPr/>
          <a:lstStyle/>
          <a:p>
            <a:r>
              <a:rPr lang="en-US" b="1" dirty="0" smtClean="0"/>
              <a:t>Eyeball</a:t>
            </a:r>
            <a:endParaRPr lang="en-US" b="1" dirty="0"/>
          </a:p>
        </p:txBody>
      </p:sp>
      <p:sp>
        <p:nvSpPr>
          <p:cNvPr id="3" name="Content Placeholder 2"/>
          <p:cNvSpPr>
            <a:spLocks noGrp="1"/>
          </p:cNvSpPr>
          <p:nvPr>
            <p:ph idx="1"/>
          </p:nvPr>
        </p:nvSpPr>
        <p:spPr>
          <a:xfrm>
            <a:off x="457200" y="2362200"/>
            <a:ext cx="7239000" cy="3962400"/>
          </a:xfrm>
        </p:spPr>
        <p:txBody>
          <a:bodyPr>
            <a:normAutofit fontScale="92500" lnSpcReduction="20000"/>
          </a:bodyPr>
          <a:lstStyle/>
          <a:p>
            <a:r>
              <a:rPr lang="en-US" dirty="0" smtClean="0"/>
              <a:t>The eyeball lies in a pyramid-shaped bony cavity called </a:t>
            </a:r>
            <a:r>
              <a:rPr lang="en-US" i="1" dirty="0" smtClean="0"/>
              <a:t>orbit</a:t>
            </a:r>
            <a:r>
              <a:rPr lang="en-US" dirty="0" smtClean="0"/>
              <a:t>. </a:t>
            </a:r>
          </a:p>
          <a:p>
            <a:pPr>
              <a:buNone/>
            </a:pPr>
            <a:endParaRPr lang="en-US" dirty="0" smtClean="0"/>
          </a:p>
          <a:p>
            <a:r>
              <a:rPr lang="en-US" dirty="0" smtClean="0"/>
              <a:t>Each eyeball is suspended by extra ocular muscles. </a:t>
            </a:r>
          </a:p>
          <a:p>
            <a:pPr>
              <a:buNone/>
            </a:pPr>
            <a:endParaRPr lang="en-US" dirty="0" smtClean="0"/>
          </a:p>
          <a:p>
            <a:r>
              <a:rPr lang="en-US" dirty="0" smtClean="0"/>
              <a:t>A pad of fat lies behind the eyeball to provide a protective cushion. </a:t>
            </a:r>
          </a:p>
          <a:p>
            <a:pPr>
              <a:buNone/>
            </a:pPr>
            <a:endParaRPr lang="en-US" dirty="0" smtClean="0"/>
          </a:p>
          <a:p>
            <a:r>
              <a:rPr lang="en-US" dirty="0" smtClean="0"/>
              <a:t>30 ml Volume.</a:t>
            </a:r>
          </a:p>
          <a:p>
            <a:pPr>
              <a:buNone/>
            </a:pPr>
            <a:endParaRPr lang="en-US" dirty="0" smtClean="0"/>
          </a:p>
          <a:p>
            <a:r>
              <a:rPr lang="en-US" dirty="0" smtClean="0"/>
              <a:t>Have an apex where nerves and vessels emerge. </a:t>
            </a:r>
            <a:endParaRPr lang="en-US" dirty="0"/>
          </a:p>
        </p:txBody>
      </p:sp>
      <p:pic>
        <p:nvPicPr>
          <p:cNvPr id="6" name="Picture 5" descr="orbit.jpg"/>
          <p:cNvPicPr>
            <a:picLocks noChangeAspect="1"/>
          </p:cNvPicPr>
          <p:nvPr/>
        </p:nvPicPr>
        <p:blipFill>
          <a:blip r:embed="rId2" cstate="print"/>
          <a:stretch>
            <a:fillRect/>
          </a:stretch>
        </p:blipFill>
        <p:spPr>
          <a:xfrm>
            <a:off x="5626100" y="76200"/>
            <a:ext cx="3517900" cy="23114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Conjunctiva</a:t>
            </a:r>
            <a:endParaRPr lang="en-US" b="1" dirty="0"/>
          </a:p>
        </p:txBody>
      </p:sp>
      <p:pic>
        <p:nvPicPr>
          <p:cNvPr id="3" name="Picture 2" descr="conjunctiva.jpg"/>
          <p:cNvPicPr>
            <a:picLocks noChangeAspect="1"/>
          </p:cNvPicPr>
          <p:nvPr/>
        </p:nvPicPr>
        <p:blipFill>
          <a:blip r:embed="rId2" cstate="print"/>
          <a:stretch>
            <a:fillRect/>
          </a:stretch>
        </p:blipFill>
        <p:spPr>
          <a:xfrm>
            <a:off x="4191000" y="762000"/>
            <a:ext cx="4620090" cy="3696072"/>
          </a:xfrm>
          <a:prstGeom prst="rect">
            <a:avLst/>
          </a:prstGeom>
        </p:spPr>
      </p:pic>
      <p:sp>
        <p:nvSpPr>
          <p:cNvPr id="4" name="TextBox 3"/>
          <p:cNvSpPr txBox="1"/>
          <p:nvPr/>
        </p:nvSpPr>
        <p:spPr>
          <a:xfrm>
            <a:off x="323528" y="2420888"/>
            <a:ext cx="3257872" cy="2677656"/>
          </a:xfrm>
          <a:prstGeom prst="rect">
            <a:avLst/>
          </a:prstGeom>
          <a:noFill/>
        </p:spPr>
        <p:txBody>
          <a:bodyPr wrap="square" rtlCol="0">
            <a:spAutoFit/>
          </a:bodyPr>
          <a:lstStyle/>
          <a:p>
            <a:r>
              <a:rPr lang="en-US" sz="2400" dirty="0" smtClean="0"/>
              <a:t>The conjunctiva is a thin transparent, mucous membrane that covers the inner surface of the eyelid and the white part of the eyeball (the sclera). </a:t>
            </a:r>
            <a:endParaRPr lang="en-US" sz="2400" dirty="0"/>
          </a:p>
        </p:txBody>
      </p:sp>
      <p:pic>
        <p:nvPicPr>
          <p:cNvPr id="5" name="Picture 4" descr="Conjunctiva.jpg"/>
          <p:cNvPicPr>
            <a:picLocks noChangeAspect="1"/>
          </p:cNvPicPr>
          <p:nvPr/>
        </p:nvPicPr>
        <p:blipFill>
          <a:blip r:embed="rId3" cstate="print"/>
          <a:stretch>
            <a:fillRect/>
          </a:stretch>
        </p:blipFill>
        <p:spPr>
          <a:xfrm>
            <a:off x="3810000" y="4114800"/>
            <a:ext cx="3530600" cy="2298700"/>
          </a:xfrm>
          <a:prstGeom prst="rect">
            <a:avLst/>
          </a:prstGeom>
        </p:spPr>
      </p:pic>
      <p:sp>
        <p:nvSpPr>
          <p:cNvPr id="6" name="Rounded Rectangle 5"/>
          <p:cNvSpPr/>
          <p:nvPr/>
        </p:nvSpPr>
        <p:spPr>
          <a:xfrm>
            <a:off x="7391400" y="1066800"/>
            <a:ext cx="1066800" cy="22860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p:cNvSpPr/>
          <p:nvPr/>
        </p:nvSpPr>
        <p:spPr>
          <a:xfrm>
            <a:off x="3810000" y="4648200"/>
            <a:ext cx="533400" cy="106680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normAutofit/>
          </a:bodyPr>
          <a:lstStyle/>
          <a:p>
            <a:r>
              <a:rPr lang="en-US" sz="5400" b="1" dirty="0" smtClean="0"/>
              <a:t>Aqueous humor</a:t>
            </a:r>
            <a:endParaRPr lang="en-US" b="1" dirty="0"/>
          </a:p>
        </p:txBody>
      </p:sp>
      <p:sp>
        <p:nvSpPr>
          <p:cNvPr id="3" name="Content Placeholder 2"/>
          <p:cNvSpPr>
            <a:spLocks noGrp="1"/>
          </p:cNvSpPr>
          <p:nvPr>
            <p:ph idx="1"/>
          </p:nvPr>
        </p:nvSpPr>
        <p:spPr>
          <a:xfrm>
            <a:off x="457200" y="1935480"/>
            <a:ext cx="3124200" cy="4541520"/>
          </a:xfrm>
        </p:spPr>
        <p:txBody>
          <a:bodyPr>
            <a:normAutofit lnSpcReduction="10000"/>
          </a:bodyPr>
          <a:lstStyle/>
          <a:p>
            <a:r>
              <a:rPr lang="en-US" sz="2400" dirty="0" smtClean="0"/>
              <a:t>It is a clear fluid between the cornea and the iris (anterior chamber).</a:t>
            </a:r>
          </a:p>
          <a:p>
            <a:pPr>
              <a:buNone/>
            </a:pPr>
            <a:endParaRPr lang="en-US" sz="2400" dirty="0" smtClean="0"/>
          </a:p>
          <a:p>
            <a:r>
              <a:rPr lang="en-US" sz="2400" dirty="0" smtClean="0">
                <a:solidFill>
                  <a:srgbClr val="000000"/>
                </a:solidFill>
              </a:rPr>
              <a:t>Produced by </a:t>
            </a:r>
            <a:r>
              <a:rPr lang="en-US" sz="2400" dirty="0" err="1" smtClean="0">
                <a:solidFill>
                  <a:srgbClr val="000000"/>
                </a:solidFill>
              </a:rPr>
              <a:t>ciliary</a:t>
            </a:r>
            <a:r>
              <a:rPr lang="en-US" sz="2400" dirty="0" smtClean="0">
                <a:solidFill>
                  <a:srgbClr val="000000"/>
                </a:solidFill>
              </a:rPr>
              <a:t> body.</a:t>
            </a:r>
          </a:p>
          <a:p>
            <a:pPr>
              <a:buNone/>
            </a:pPr>
            <a:r>
              <a:rPr lang="en-US" sz="2400" dirty="0" smtClean="0">
                <a:solidFill>
                  <a:srgbClr val="000000"/>
                </a:solidFill>
              </a:rPr>
              <a:t> </a:t>
            </a:r>
          </a:p>
          <a:p>
            <a:r>
              <a:rPr lang="en-US" sz="2400" dirty="0" smtClean="0">
                <a:solidFill>
                  <a:srgbClr val="000000"/>
                </a:solidFill>
              </a:rPr>
              <a:t>Nourishes the cornea and the lens and gives the eye its shape. </a:t>
            </a:r>
          </a:p>
          <a:p>
            <a:endParaRPr lang="en-US" dirty="0"/>
          </a:p>
        </p:txBody>
      </p:sp>
      <p:pic>
        <p:nvPicPr>
          <p:cNvPr id="6" name="Picture 5" descr="aqueous-humor2.jpg"/>
          <p:cNvPicPr>
            <a:picLocks noChangeAspect="1"/>
          </p:cNvPicPr>
          <p:nvPr/>
        </p:nvPicPr>
        <p:blipFill>
          <a:blip r:embed="rId2" cstate="print"/>
          <a:stretch>
            <a:fillRect/>
          </a:stretch>
        </p:blipFill>
        <p:spPr>
          <a:xfrm>
            <a:off x="3886200" y="1828800"/>
            <a:ext cx="4965700" cy="42926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8229600" cy="1143000"/>
          </a:xfrm>
        </p:spPr>
        <p:txBody>
          <a:bodyPr/>
          <a:lstStyle/>
          <a:p>
            <a:r>
              <a:rPr lang="en-US" b="1" dirty="0" smtClean="0"/>
              <a:t>Vitreous </a:t>
            </a:r>
            <a:endParaRPr lang="en-US" b="1" dirty="0"/>
          </a:p>
        </p:txBody>
      </p:sp>
      <p:sp>
        <p:nvSpPr>
          <p:cNvPr id="3" name="Content Placeholder 2"/>
          <p:cNvSpPr>
            <a:spLocks noGrp="1"/>
          </p:cNvSpPr>
          <p:nvPr>
            <p:ph idx="1"/>
          </p:nvPr>
        </p:nvSpPr>
        <p:spPr>
          <a:xfrm>
            <a:off x="228600" y="1905000"/>
            <a:ext cx="3886200" cy="4617720"/>
          </a:xfrm>
        </p:spPr>
        <p:txBody>
          <a:bodyPr/>
          <a:lstStyle/>
          <a:p>
            <a:r>
              <a:rPr lang="en-US" sz="2800" dirty="0" smtClean="0"/>
              <a:t>The </a:t>
            </a:r>
            <a:r>
              <a:rPr lang="en-US" sz="2800" b="1" dirty="0" smtClean="0">
                <a:solidFill>
                  <a:schemeClr val="accent2"/>
                </a:solidFill>
              </a:rPr>
              <a:t>Vitreous </a:t>
            </a:r>
            <a:r>
              <a:rPr lang="en-US" sz="2800" dirty="0" smtClean="0"/>
              <a:t> is the clear liquid between the lens and the retina.</a:t>
            </a:r>
          </a:p>
          <a:p>
            <a:pPr>
              <a:buNone/>
            </a:pPr>
            <a:r>
              <a:rPr lang="en-US" sz="2800" dirty="0" smtClean="0"/>
              <a:t> </a:t>
            </a:r>
          </a:p>
          <a:p>
            <a:r>
              <a:rPr lang="en-US" sz="2800" dirty="0" smtClean="0"/>
              <a:t>The space that it fills is called the </a:t>
            </a:r>
            <a:r>
              <a:rPr lang="en-US" sz="2800" dirty="0" smtClean="0">
                <a:solidFill>
                  <a:srgbClr val="FF0000"/>
                </a:solidFill>
              </a:rPr>
              <a:t>vitreous body.</a:t>
            </a:r>
            <a:r>
              <a:rPr lang="en-US" dirty="0" smtClean="0"/>
              <a:t> </a:t>
            </a:r>
          </a:p>
          <a:p>
            <a:endParaRPr lang="en-US" dirty="0"/>
          </a:p>
        </p:txBody>
      </p:sp>
      <p:pic>
        <p:nvPicPr>
          <p:cNvPr id="4" name="Picture 3" descr="vitreous-body2.jpg"/>
          <p:cNvPicPr>
            <a:picLocks noChangeAspect="1"/>
          </p:cNvPicPr>
          <p:nvPr/>
        </p:nvPicPr>
        <p:blipFill>
          <a:blip r:embed="rId2" cstate="print"/>
          <a:stretch>
            <a:fillRect/>
          </a:stretch>
        </p:blipFill>
        <p:spPr>
          <a:xfrm>
            <a:off x="5181600" y="3429000"/>
            <a:ext cx="3581400" cy="3143977"/>
          </a:xfrm>
          <a:prstGeom prst="rect">
            <a:avLst/>
          </a:prstGeom>
        </p:spPr>
      </p:pic>
      <p:pic>
        <p:nvPicPr>
          <p:cNvPr id="5" name="Picture 4" descr="img-Vitreous.jpg"/>
          <p:cNvPicPr>
            <a:picLocks noChangeAspect="1"/>
          </p:cNvPicPr>
          <p:nvPr/>
        </p:nvPicPr>
        <p:blipFill>
          <a:blip r:embed="rId3" cstate="print"/>
          <a:stretch>
            <a:fillRect/>
          </a:stretch>
        </p:blipFill>
        <p:spPr>
          <a:xfrm>
            <a:off x="5334000" y="533400"/>
            <a:ext cx="3491345" cy="2667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Flora of the Eye</a:t>
            </a:r>
            <a:endParaRPr lang="en-US" dirty="0"/>
          </a:p>
        </p:txBody>
      </p:sp>
      <p:sp>
        <p:nvSpPr>
          <p:cNvPr id="3" name="Content Placeholder 2"/>
          <p:cNvSpPr>
            <a:spLocks noGrp="1"/>
          </p:cNvSpPr>
          <p:nvPr>
            <p:ph idx="1"/>
          </p:nvPr>
        </p:nvSpPr>
        <p:spPr/>
        <p:txBody>
          <a:bodyPr/>
          <a:lstStyle/>
          <a:p>
            <a:r>
              <a:rPr lang="en-US" dirty="0" smtClean="0"/>
              <a:t>Bacterial colonization of the eyelid margin and conjunctiva is normal and beneficial for the eye. Interactions between ocular surface mucosa and resident nonpathogenic bacteria reduce opportunities for pathogenic strains to gain a foothold.</a:t>
            </a:r>
          </a:p>
          <a:p>
            <a:endParaRPr lang="en-US" dirty="0" smtClean="0"/>
          </a:p>
          <a:p>
            <a:r>
              <a:rPr lang="en-US" dirty="0" smtClean="0"/>
              <a:t>Clinically, the use of antibiotics or topical corticosteroids, or a condition such as dry eye that prevents normal tear turnover, may alter the spectrum of eyelid and </a:t>
            </a:r>
            <a:r>
              <a:rPr lang="en-US" dirty="0" err="1" smtClean="0"/>
              <a:t>conjunctival</a:t>
            </a:r>
            <a:r>
              <a:rPr lang="en-US" dirty="0" smtClean="0"/>
              <a:t> flora</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Normal Flora of the Eye</a:t>
            </a:r>
            <a:endParaRPr lang="en-US" dirty="0"/>
          </a:p>
        </p:txBody>
      </p:sp>
      <p:sp>
        <p:nvSpPr>
          <p:cNvPr id="3" name="Content Placeholder 2"/>
          <p:cNvSpPr>
            <a:spLocks noGrp="1"/>
          </p:cNvSpPr>
          <p:nvPr>
            <p:ph idx="1"/>
          </p:nvPr>
        </p:nvSpPr>
        <p:spPr/>
        <p:txBody>
          <a:bodyPr/>
          <a:lstStyle/>
          <a:p>
            <a:r>
              <a:rPr dirty="0" smtClean="0"/>
              <a:t>They comprise of mainly bacteria which do not cause infection in normal conditions but can be a main source of infection after ocular surgery, trauma or in immune compromised </a:t>
            </a:r>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Normal Flora of the Eye</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The composition of the normal ocular flora changes dynamically throughout our lives, its affected by:</a:t>
            </a:r>
          </a:p>
          <a:p>
            <a:pPr lvl="1"/>
            <a:r>
              <a:rPr lang="en-US" dirty="0" smtClean="0"/>
              <a:t> Age.</a:t>
            </a:r>
          </a:p>
          <a:p>
            <a:pPr lvl="1"/>
            <a:r>
              <a:rPr lang="en-US" dirty="0" smtClean="0"/>
              <a:t>Geographic location.</a:t>
            </a:r>
          </a:p>
          <a:p>
            <a:pPr lvl="1"/>
            <a:r>
              <a:rPr lang="en-US" dirty="0" err="1" smtClean="0"/>
              <a:t>Immunosuppressioin</a:t>
            </a:r>
            <a:r>
              <a:rPr lang="en-US" dirty="0" smtClean="0"/>
              <a:t>.</a:t>
            </a:r>
          </a:p>
          <a:p>
            <a:pPr lvl="1"/>
            <a:r>
              <a:rPr lang="en-US" dirty="0" smtClean="0"/>
              <a:t>Ocular inflammation. </a:t>
            </a:r>
          </a:p>
          <a:p>
            <a:pPr lvl="1"/>
            <a:r>
              <a:rPr lang="en-US" dirty="0" smtClean="0"/>
              <a:t>Dry eye. </a:t>
            </a:r>
          </a:p>
          <a:p>
            <a:pPr lvl="1"/>
            <a:r>
              <a:rPr lang="en-US" dirty="0" smtClean="0"/>
              <a:t>Contact lens wear. </a:t>
            </a:r>
          </a:p>
          <a:p>
            <a:pPr lvl="1"/>
            <a:r>
              <a:rPr lang="en-US" dirty="0" smtClean="0"/>
              <a:t>Antibiotic use.</a:t>
            </a:r>
          </a:p>
          <a:p>
            <a:pPr lvl="1"/>
            <a:r>
              <a:rPr lang="en-US" dirty="0" smtClean="0"/>
              <a:t>Surgery.</a:t>
            </a:r>
          </a:p>
          <a:p>
            <a:pPr>
              <a:buNone/>
            </a:pPr>
            <a:r>
              <a:rPr lang="en-US" dirty="0" smtClean="0"/>
              <a:t>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Flora of the Eye</a:t>
            </a:r>
            <a:endParaRPr lang="en-US" dirty="0"/>
          </a:p>
        </p:txBody>
      </p:sp>
      <p:sp>
        <p:nvSpPr>
          <p:cNvPr id="3" name="Content Placeholder 2"/>
          <p:cNvSpPr>
            <a:spLocks noGrp="1"/>
          </p:cNvSpPr>
          <p:nvPr>
            <p:ph idx="1"/>
          </p:nvPr>
        </p:nvSpPr>
        <p:spPr/>
        <p:txBody>
          <a:bodyPr>
            <a:normAutofit lnSpcReduction="10000"/>
          </a:bodyPr>
          <a:lstStyle/>
          <a:p>
            <a:r>
              <a:rPr lang="en-US" dirty="0" smtClean="0"/>
              <a:t>Following vaginal birth, the infant’s eye commonly harbors multiple bacterial species, including:</a:t>
            </a:r>
          </a:p>
          <a:p>
            <a:pPr lvl="1"/>
            <a:r>
              <a:rPr lang="en-US" dirty="0" smtClean="0"/>
              <a:t> </a:t>
            </a:r>
            <a:r>
              <a:rPr lang="en-US" i="1" dirty="0" smtClean="0"/>
              <a:t>Staphylococcus </a:t>
            </a:r>
            <a:r>
              <a:rPr lang="en-US" i="1" dirty="0" err="1" smtClean="0"/>
              <a:t>aureus</a:t>
            </a:r>
            <a:r>
              <a:rPr lang="en-US" i="1" dirty="0" smtClean="0"/>
              <a:t>, </a:t>
            </a:r>
          </a:p>
          <a:p>
            <a:pPr lvl="1"/>
            <a:r>
              <a:rPr lang="en-US" i="1" dirty="0" smtClean="0"/>
              <a:t>S. </a:t>
            </a:r>
            <a:r>
              <a:rPr lang="en-US" i="1" dirty="0" err="1" smtClean="0"/>
              <a:t>epidermidis</a:t>
            </a:r>
            <a:r>
              <a:rPr lang="en-US" i="1" dirty="0" smtClean="0"/>
              <a:t>,</a:t>
            </a:r>
            <a:r>
              <a:rPr lang="en-US" dirty="0" smtClean="0"/>
              <a:t> </a:t>
            </a:r>
          </a:p>
          <a:p>
            <a:pPr lvl="1"/>
            <a:r>
              <a:rPr lang="en-US" i="1" dirty="0" smtClean="0"/>
              <a:t>Streptococcus spp.</a:t>
            </a:r>
          </a:p>
          <a:p>
            <a:pPr lvl="1"/>
            <a:r>
              <a:rPr lang="en-US" i="1" dirty="0" err="1" smtClean="0"/>
              <a:t>Propionibacterium</a:t>
            </a:r>
            <a:r>
              <a:rPr lang="en-US" i="1" dirty="0" smtClean="0"/>
              <a:t> spp</a:t>
            </a:r>
            <a:r>
              <a:rPr lang="en-US" dirty="0" smtClean="0"/>
              <a:t>.</a:t>
            </a:r>
          </a:p>
          <a:p>
            <a:pPr lvl="1"/>
            <a:r>
              <a:rPr lang="en-US" dirty="0" smtClean="0"/>
              <a:t> </a:t>
            </a:r>
            <a:r>
              <a:rPr lang="en-US" i="1" dirty="0" smtClean="0"/>
              <a:t>Escherichia coli.</a:t>
            </a:r>
          </a:p>
          <a:p>
            <a:pPr>
              <a:buNone/>
            </a:pPr>
            <a:r>
              <a:rPr lang="en-US" dirty="0" smtClean="0"/>
              <a:t> </a:t>
            </a:r>
          </a:p>
          <a:p>
            <a:r>
              <a:rPr lang="en-US" dirty="0" smtClean="0"/>
              <a:t>With increasing age, gram-negative bacteria are more commonly isolated.</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F eye.jpg"/>
          <p:cNvPicPr>
            <a:picLocks noGrp="1" noChangeAspect="1"/>
          </p:cNvPicPr>
          <p:nvPr>
            <p:ph idx="1"/>
          </p:nvPr>
        </p:nvPicPr>
        <p:blipFill rotWithShape="1">
          <a:blip r:embed="rId2" cstate="print"/>
          <a:srcRect l="1780" r="5907"/>
          <a:stretch/>
        </p:blipFill>
        <p:spPr>
          <a:xfrm>
            <a:off x="4644008" y="404664"/>
            <a:ext cx="2769741" cy="6346883"/>
          </a:xfrm>
        </p:spPr>
      </p:pic>
      <p:sp>
        <p:nvSpPr>
          <p:cNvPr id="2" name="Title 1"/>
          <p:cNvSpPr>
            <a:spLocks noGrp="1"/>
          </p:cNvSpPr>
          <p:nvPr>
            <p:ph type="title"/>
          </p:nvPr>
        </p:nvSpPr>
        <p:spPr>
          <a:xfrm>
            <a:off x="467544" y="1844824"/>
            <a:ext cx="3168352" cy="3456384"/>
          </a:xfrm>
        </p:spPr>
        <p:txBody>
          <a:bodyPr>
            <a:noAutofit/>
          </a:bodyPr>
          <a:lstStyle/>
          <a:p>
            <a:pPr algn="l" rtl="0">
              <a:lnSpc>
                <a:spcPct val="150000"/>
              </a:lnSpc>
            </a:pPr>
            <a:r>
              <a:rPr lang="en-US" sz="4800" b="1" dirty="0" smtClean="0">
                <a:solidFill>
                  <a:srgbClr val="3366FF"/>
                </a:solidFill>
                <a:latin typeface="+mn-lt"/>
              </a:rPr>
              <a:t>Normal Flora of the Eyes</a:t>
            </a:r>
            <a:endParaRPr lang="x-none" sz="4800" b="1" dirty="0">
              <a:solidFill>
                <a:srgbClr val="3366FF"/>
              </a:solidFill>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Ocular Defense Mechanisms</a:t>
            </a:r>
            <a:endParaRPr lang="en-US" dirty="0"/>
          </a:p>
        </p:txBody>
      </p:sp>
      <p:graphicFrame>
        <p:nvGraphicFramePr>
          <p:cNvPr id="4" name="Content Placeholder 3"/>
          <p:cNvGraphicFramePr>
            <a:graphicFrameLocks noGrp="1"/>
          </p:cNvGraphicFramePr>
          <p:nvPr>
            <p:ph idx="1"/>
          </p:nvPr>
        </p:nvGraphicFramePr>
        <p:xfrm>
          <a:off x="457200" y="1935163"/>
          <a:ext cx="8229600" cy="30683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Nonspecific Ocular Defenses</a:t>
                      </a:r>
                      <a:endParaRPr lang="en-US" dirty="0"/>
                    </a:p>
                  </a:txBody>
                  <a:tcPr/>
                </a:tc>
                <a:tc>
                  <a:txBody>
                    <a:bodyPr/>
                    <a:lstStyle/>
                    <a:p>
                      <a:r>
                        <a:rPr lang="en-US" dirty="0" smtClean="0"/>
                        <a:t>Specific Ocular Defenses</a:t>
                      </a:r>
                      <a:endParaRPr lang="en-US" dirty="0"/>
                    </a:p>
                  </a:txBody>
                  <a:tcPr/>
                </a:tc>
              </a:tr>
              <a:tr h="370840">
                <a:tc>
                  <a:txBody>
                    <a:bodyPr/>
                    <a:lstStyle/>
                    <a:p>
                      <a:r>
                        <a:rPr lang="en-US" dirty="0" smtClean="0"/>
                        <a:t>Eyelids</a:t>
                      </a:r>
                      <a:endParaRPr lang="en-US" dirty="0"/>
                    </a:p>
                  </a:txBody>
                  <a:tcPr/>
                </a:tc>
                <a:tc>
                  <a:txBody>
                    <a:bodyPr/>
                    <a:lstStyle/>
                    <a:p>
                      <a:r>
                        <a:rPr lang="en-US" dirty="0" smtClean="0"/>
                        <a:t>Eye-associated</a:t>
                      </a:r>
                      <a:r>
                        <a:rPr lang="en-US" baseline="0" dirty="0" smtClean="0"/>
                        <a:t> lymphoid tissue</a:t>
                      </a:r>
                      <a:endParaRPr lang="en-US" dirty="0"/>
                    </a:p>
                  </a:txBody>
                  <a:tcPr/>
                </a:tc>
              </a:tr>
              <a:tr h="370840">
                <a:tc>
                  <a:txBody>
                    <a:bodyPr/>
                    <a:lstStyle/>
                    <a:p>
                      <a:r>
                        <a:rPr lang="en-US" dirty="0" smtClean="0"/>
                        <a:t>Tears</a:t>
                      </a:r>
                      <a:endParaRPr lang="en-US" dirty="0"/>
                    </a:p>
                  </a:txBody>
                  <a:tcPr/>
                </a:tc>
                <a:tc>
                  <a:txBody>
                    <a:bodyPr/>
                    <a:lstStyle/>
                    <a:p>
                      <a:r>
                        <a:rPr lang="en-US" dirty="0" err="1" smtClean="0"/>
                        <a:t>Langerhan’s</a:t>
                      </a:r>
                      <a:r>
                        <a:rPr lang="en-US" dirty="0" smtClean="0"/>
                        <a:t> Cells</a:t>
                      </a:r>
                      <a:endParaRPr lang="en-US" dirty="0"/>
                    </a:p>
                  </a:txBody>
                  <a:tcPr/>
                </a:tc>
              </a:tr>
              <a:tr h="370840">
                <a:tc>
                  <a:txBody>
                    <a:bodyPr/>
                    <a:lstStyle/>
                    <a:p>
                      <a:r>
                        <a:rPr lang="en-US" dirty="0" smtClean="0"/>
                        <a:t>Ocular Epithelium</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Immunoglobulins</a:t>
                      </a:r>
                      <a:endParaRPr lang="en-US" dirty="0" smtClean="0"/>
                    </a:p>
                    <a:p>
                      <a:endParaRPr lang="en-US" dirty="0"/>
                    </a:p>
                  </a:txBody>
                  <a:tcPr/>
                </a:tc>
              </a:tr>
              <a:tr h="370840">
                <a:tc>
                  <a:txBody>
                    <a:bodyPr/>
                    <a:lstStyle/>
                    <a:p>
                      <a:r>
                        <a:rPr lang="en-US" dirty="0" smtClean="0"/>
                        <a:t>Normal Ocular Bacterial Flora</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T-lymphocytes</a:t>
                      </a:r>
                    </a:p>
                    <a:p>
                      <a:endParaRPr lang="en-US" dirty="0"/>
                    </a:p>
                  </a:txBody>
                  <a:tcPr/>
                </a:tc>
              </a:tr>
              <a:tr h="370840">
                <a:tc>
                  <a:txBody>
                    <a:bodyPr/>
                    <a:lstStyle/>
                    <a:p>
                      <a:r>
                        <a:rPr lang="en-US" dirty="0" err="1" smtClean="0"/>
                        <a:t>Mucin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B-lymphocytes</a:t>
                      </a:r>
                    </a:p>
                    <a:p>
                      <a:endParaRPr lang="en-US" dirty="0"/>
                    </a:p>
                  </a:txBody>
                  <a:tcPr/>
                </a:tc>
              </a:tr>
              <a:tr h="370840">
                <a:tc>
                  <a:txBody>
                    <a:bodyPr/>
                    <a:lstStyle/>
                    <a:p>
                      <a:r>
                        <a:rPr lang="en-US" dirty="0" smtClean="0"/>
                        <a:t>Antibacterial Factors</a:t>
                      </a:r>
                      <a:endParaRPr lang="en-US" dirty="0"/>
                    </a:p>
                  </a:txBody>
                  <a:tcPr/>
                </a:tc>
                <a:tc>
                  <a:txBody>
                    <a:bodyPr/>
                    <a:lstStyle/>
                    <a:p>
                      <a:endParaRPr lang="en-US" dirty="0"/>
                    </a:p>
                  </a:txBody>
                  <a:tcPr/>
                </a:tc>
              </a:tr>
              <a:tr h="370840">
                <a:tc>
                  <a:txBody>
                    <a:bodyPr/>
                    <a:lstStyle/>
                    <a:p>
                      <a:r>
                        <a:rPr lang="en-US" dirty="0" smtClean="0"/>
                        <a:t>Macrophages</a:t>
                      </a:r>
                      <a:r>
                        <a:rPr lang="en-US" baseline="0" dirty="0" smtClean="0"/>
                        <a:t> &amp; Natural Killer Cells</a:t>
                      </a:r>
                      <a:endParaRPr lang="en-US" dirty="0"/>
                    </a:p>
                  </a:txBody>
                  <a:tcPr/>
                </a:tc>
                <a:tc>
                  <a:txBody>
                    <a:bodyPr/>
                    <a:lstStyle/>
                    <a:p>
                      <a:endParaRPr lang="en-US" dirty="0"/>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Eyelids &amp; Eyelashes</a:t>
            </a:r>
            <a:endParaRPr lang="en-US" dirty="0"/>
          </a:p>
        </p:txBody>
      </p:sp>
      <p:sp>
        <p:nvSpPr>
          <p:cNvPr id="3" name="Content Placeholder 2"/>
          <p:cNvSpPr>
            <a:spLocks noGrp="1"/>
          </p:cNvSpPr>
          <p:nvPr>
            <p:ph idx="1"/>
          </p:nvPr>
        </p:nvSpPr>
        <p:spPr/>
        <p:txBody>
          <a:bodyPr/>
          <a:lstStyle/>
          <a:p>
            <a:r>
              <a:rPr lang="en-US" dirty="0" smtClean="0"/>
              <a:t>Eyelid, &amp; bony orbit protect from external trauma &amp; airborne particles.</a:t>
            </a:r>
          </a:p>
          <a:p>
            <a:pPr>
              <a:buNone/>
            </a:pPr>
            <a:endParaRPr lang="en-US" dirty="0" smtClean="0"/>
          </a:p>
          <a:p>
            <a:r>
              <a:rPr lang="en-US" dirty="0" smtClean="0"/>
              <a:t>Even the slightest contact with the eyelids, eyelashes, or corneal surface stimulate the blink reflex.</a:t>
            </a:r>
          </a:p>
          <a:p>
            <a:pPr>
              <a:buNone/>
            </a:pPr>
            <a:endParaRPr lang="en-US" dirty="0" smtClean="0"/>
          </a:p>
          <a:p>
            <a:r>
              <a:rPr lang="en-US" dirty="0" smtClean="0"/>
              <a:t> Once blink reflex is stimulated the lids sweep any debris, microbes and allergens in the </a:t>
            </a:r>
            <a:r>
              <a:rPr lang="en-US" dirty="0" err="1" smtClean="0"/>
              <a:t>lacrimal</a:t>
            </a:r>
            <a:r>
              <a:rPr lang="en-US" dirty="0" smtClean="0"/>
              <a:t> excretory system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Tunics</a:t>
            </a:r>
            <a:endParaRPr lang="en-US" dirty="0"/>
          </a:p>
        </p:txBody>
      </p:sp>
      <p:sp>
        <p:nvSpPr>
          <p:cNvPr id="3" name="Content Placeholder 2"/>
          <p:cNvSpPr>
            <a:spLocks noGrp="1"/>
          </p:cNvSpPr>
          <p:nvPr>
            <p:ph idx="1"/>
          </p:nvPr>
        </p:nvSpPr>
        <p:spPr>
          <a:xfrm>
            <a:off x="251520" y="1916832"/>
            <a:ext cx="4608512" cy="4608512"/>
          </a:xfrm>
        </p:spPr>
        <p:txBody>
          <a:bodyPr>
            <a:normAutofit/>
          </a:bodyPr>
          <a:lstStyle/>
          <a:p>
            <a:r>
              <a:rPr lang="en-US" b="1" dirty="0" smtClean="0"/>
              <a:t>Outer Tunic:  </a:t>
            </a:r>
          </a:p>
          <a:p>
            <a:pPr lvl="2"/>
            <a:r>
              <a:rPr lang="en-US" dirty="0" smtClean="0"/>
              <a:t>Cornea </a:t>
            </a:r>
            <a:r>
              <a:rPr lang="en-US" dirty="0" smtClean="0">
                <a:sym typeface="Wingdings" pitchFamily="2" charset="2"/>
              </a:rPr>
              <a:t> transparent part</a:t>
            </a:r>
          </a:p>
          <a:p>
            <a:pPr lvl="2"/>
            <a:r>
              <a:rPr lang="en-US" dirty="0" smtClean="0">
                <a:sym typeface="Wingdings" pitchFamily="2" charset="2"/>
              </a:rPr>
              <a:t>Sclera  opaque part. </a:t>
            </a:r>
          </a:p>
          <a:p>
            <a:r>
              <a:rPr lang="en-US" b="1" dirty="0" smtClean="0">
                <a:sym typeface="Wingdings" pitchFamily="2" charset="2"/>
              </a:rPr>
              <a:t>Intermediate Tunic</a:t>
            </a:r>
            <a:r>
              <a:rPr lang="en-US" dirty="0" smtClean="0">
                <a:sym typeface="Wingdings" pitchFamily="2" charset="2"/>
              </a:rPr>
              <a:t>:</a:t>
            </a:r>
          </a:p>
          <a:p>
            <a:pPr lvl="2"/>
            <a:r>
              <a:rPr lang="en-US" dirty="0" smtClean="0">
                <a:sym typeface="Wingdings" pitchFamily="2" charset="2"/>
              </a:rPr>
              <a:t>Choroid cord</a:t>
            </a:r>
          </a:p>
          <a:p>
            <a:pPr lvl="2"/>
            <a:r>
              <a:rPr lang="en-US" dirty="0" err="1" smtClean="0">
                <a:sym typeface="Wingdings" pitchFamily="2" charset="2"/>
              </a:rPr>
              <a:t>Ciliary</a:t>
            </a:r>
            <a:r>
              <a:rPr lang="en-US" dirty="0" smtClean="0">
                <a:sym typeface="Wingdings" pitchFamily="2" charset="2"/>
              </a:rPr>
              <a:t> body</a:t>
            </a:r>
          </a:p>
          <a:p>
            <a:pPr lvl="2"/>
            <a:r>
              <a:rPr lang="en-US" dirty="0" smtClean="0">
                <a:sym typeface="Wingdings" pitchFamily="2" charset="2"/>
              </a:rPr>
              <a:t>Iris</a:t>
            </a:r>
          </a:p>
          <a:p>
            <a:r>
              <a:rPr lang="en-US" b="1" dirty="0" smtClean="0">
                <a:sym typeface="Wingdings" pitchFamily="2" charset="2"/>
              </a:rPr>
              <a:t>Innermost  Tunic:</a:t>
            </a:r>
          </a:p>
          <a:p>
            <a:pPr lvl="2"/>
            <a:r>
              <a:rPr lang="en-US" dirty="0" smtClean="0">
                <a:sym typeface="Wingdings" pitchFamily="2" charset="2"/>
              </a:rPr>
              <a:t>Retina  optic nerve</a:t>
            </a:r>
            <a:endParaRPr lang="en-US" dirty="0"/>
          </a:p>
        </p:txBody>
      </p:sp>
      <p:pic>
        <p:nvPicPr>
          <p:cNvPr id="4" name="Picture 3" descr="eye.jpg"/>
          <p:cNvPicPr>
            <a:picLocks noChangeAspect="1"/>
          </p:cNvPicPr>
          <p:nvPr/>
        </p:nvPicPr>
        <p:blipFill>
          <a:blip r:embed="rId2" cstate="print"/>
          <a:srcRect l="13712" t="17114" r="18125" b="17115"/>
          <a:stretch>
            <a:fillRect/>
          </a:stretch>
        </p:blipFill>
        <p:spPr>
          <a:xfrm>
            <a:off x="4860032" y="1700808"/>
            <a:ext cx="4104456" cy="396044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Tears &amp; </a:t>
            </a:r>
            <a:r>
              <a:rPr lang="en-US" b="1" dirty="0" err="1" smtClean="0"/>
              <a:t>Lacrimal</a:t>
            </a:r>
            <a:r>
              <a:rPr lang="en-US" b="1" dirty="0" smtClean="0"/>
              <a:t> Drainage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It bathes the ocular surface &amp; prevent adhesion of pathogenic organisms.</a:t>
            </a:r>
          </a:p>
          <a:p>
            <a:pPr>
              <a:buNone/>
            </a:pPr>
            <a:r>
              <a:rPr lang="en-US" dirty="0" smtClean="0"/>
              <a:t> </a:t>
            </a:r>
          </a:p>
          <a:p>
            <a:r>
              <a:rPr lang="en-US" dirty="0" smtClean="0"/>
              <a:t>It lubricates the corneal surface and facilitates the washing action of the eyelids.</a:t>
            </a:r>
          </a:p>
          <a:p>
            <a:pPr>
              <a:buNone/>
            </a:pPr>
            <a:endParaRPr lang="en-US" dirty="0" smtClean="0"/>
          </a:p>
          <a:p>
            <a:r>
              <a:rPr lang="en-US" dirty="0" smtClean="0"/>
              <a:t>It is composed of 3 layers: </a:t>
            </a:r>
          </a:p>
          <a:p>
            <a:pPr lvl="1"/>
            <a:r>
              <a:rPr lang="en-US" dirty="0" err="1" smtClean="0"/>
              <a:t>Lipid</a:t>
            </a:r>
            <a:r>
              <a:rPr lang="en-US" dirty="0" err="1" smtClean="0">
                <a:sym typeface="Wingdings"/>
              </a:rPr>
              <a:t></a:t>
            </a:r>
            <a:r>
              <a:rPr lang="en-US" dirty="0" smtClean="0">
                <a:sym typeface="Wingdings"/>
              </a:rPr>
              <a:t> enhancing the stability of tear film.</a:t>
            </a:r>
          </a:p>
          <a:p>
            <a:pPr lvl="1"/>
            <a:r>
              <a:rPr lang="en-US" dirty="0" smtClean="0"/>
              <a:t>Aqueous </a:t>
            </a:r>
            <a:r>
              <a:rPr lang="en-US" dirty="0" err="1" smtClean="0">
                <a:sym typeface="Wingdings"/>
              </a:rPr>
              <a:t></a:t>
            </a:r>
            <a:r>
              <a:rPr lang="en-US" dirty="0" smtClean="0">
                <a:sym typeface="Wingdings"/>
              </a:rPr>
              <a:t> many components (table 1)</a:t>
            </a:r>
          </a:p>
          <a:p>
            <a:pPr lvl="1"/>
            <a:r>
              <a:rPr lang="en-US" dirty="0" err="1" smtClean="0"/>
              <a:t>Mucoid</a:t>
            </a:r>
            <a:r>
              <a:rPr lang="en-US" dirty="0" smtClean="0"/>
              <a:t> </a:t>
            </a:r>
            <a:r>
              <a:rPr lang="en-US" dirty="0" err="1" smtClean="0">
                <a:sym typeface="Wingdings"/>
              </a:rPr>
              <a:t></a:t>
            </a:r>
            <a:r>
              <a:rPr lang="en-US" dirty="0" smtClean="0">
                <a:sym typeface="Wingdings"/>
              </a:rPr>
              <a:t> help in trapping the organisms and flushing them out.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229600" cy="1143000"/>
          </a:xfrm>
        </p:spPr>
        <p:txBody>
          <a:bodyPr/>
          <a:lstStyle/>
          <a:p>
            <a:r>
              <a:rPr lang="en-US" b="1" dirty="0" smtClean="0"/>
              <a:t>Tear</a:t>
            </a:r>
            <a:endParaRPr lang="en-US" b="1" dirty="0"/>
          </a:p>
        </p:txBody>
      </p:sp>
      <p:pic>
        <p:nvPicPr>
          <p:cNvPr id="5" name="Content Placeholder 4" descr="Tear film.gif"/>
          <p:cNvPicPr>
            <a:picLocks noGrp="1" noChangeAspect="1"/>
          </p:cNvPicPr>
          <p:nvPr>
            <p:ph idx="1"/>
          </p:nvPr>
        </p:nvPicPr>
        <p:blipFill>
          <a:blip r:embed="rId2" cstate="print"/>
          <a:stretch>
            <a:fillRect/>
          </a:stretch>
        </p:blipFill>
        <p:spPr>
          <a:xfrm>
            <a:off x="990600" y="2438400"/>
            <a:ext cx="7175981" cy="3200399"/>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a:bodyPr>
          <a:lstStyle/>
          <a:p>
            <a:pPr algn="ctr"/>
            <a:r>
              <a:rPr lang="en-US" b="1" dirty="0" smtClean="0"/>
              <a:t>The Tear Film</a:t>
            </a:r>
            <a:endParaRPr lang="en-US" b="1" dirty="0"/>
          </a:p>
        </p:txBody>
      </p:sp>
      <p:graphicFrame>
        <p:nvGraphicFramePr>
          <p:cNvPr id="4" name="Content Placeholder 3"/>
          <p:cNvGraphicFramePr>
            <a:graphicFrameLocks noGrp="1"/>
          </p:cNvGraphicFramePr>
          <p:nvPr>
            <p:ph idx="1"/>
          </p:nvPr>
        </p:nvGraphicFramePr>
        <p:xfrm>
          <a:off x="457200" y="1524002"/>
          <a:ext cx="8305800" cy="4960301"/>
        </p:xfrm>
        <a:graphic>
          <a:graphicData uri="http://schemas.openxmlformats.org/drawingml/2006/table">
            <a:tbl>
              <a:tblPr firstRow="1" bandRow="1">
                <a:tableStyleId>{5C22544A-7EE6-4342-B048-85BDC9FD1C3A}</a:tableStyleId>
              </a:tblPr>
              <a:tblGrid>
                <a:gridCol w="2209800"/>
                <a:gridCol w="6096000"/>
              </a:tblGrid>
              <a:tr h="418205">
                <a:tc>
                  <a:txBody>
                    <a:bodyPr/>
                    <a:lstStyle/>
                    <a:p>
                      <a:r>
                        <a:rPr lang="en-US" dirty="0" smtClean="0"/>
                        <a:t>Component</a:t>
                      </a:r>
                      <a:endParaRPr lang="en-US" dirty="0"/>
                    </a:p>
                  </a:txBody>
                  <a:tcPr/>
                </a:tc>
                <a:tc>
                  <a:txBody>
                    <a:bodyPr/>
                    <a:lstStyle/>
                    <a:p>
                      <a:r>
                        <a:rPr lang="en-US" dirty="0" smtClean="0"/>
                        <a:t>Function</a:t>
                      </a:r>
                      <a:endParaRPr lang="en-US" dirty="0"/>
                    </a:p>
                  </a:txBody>
                  <a:tcPr/>
                </a:tc>
              </a:tr>
              <a:tr h="418205">
                <a:tc>
                  <a:txBody>
                    <a:bodyPr/>
                    <a:lstStyle/>
                    <a:p>
                      <a:r>
                        <a:rPr lang="en-US" dirty="0" smtClean="0"/>
                        <a:t>Flushing action</a:t>
                      </a:r>
                      <a:endParaRPr lang="en-US" dirty="0"/>
                    </a:p>
                  </a:txBody>
                  <a:tcPr/>
                </a:tc>
                <a:tc>
                  <a:txBody>
                    <a:bodyPr/>
                    <a:lstStyle/>
                    <a:p>
                      <a:r>
                        <a:rPr lang="en-US" dirty="0" smtClean="0"/>
                        <a:t>Mechanical removal of pathogens</a:t>
                      </a:r>
                      <a:endParaRPr lang="en-US" dirty="0"/>
                    </a:p>
                  </a:txBody>
                  <a:tcPr/>
                </a:tc>
              </a:tr>
              <a:tr h="1016433">
                <a:tc>
                  <a:txBody>
                    <a:bodyPr/>
                    <a:lstStyle/>
                    <a:p>
                      <a:r>
                        <a:rPr lang="en-US" dirty="0" err="1" smtClean="0"/>
                        <a:t>Mucin</a:t>
                      </a:r>
                      <a:endParaRPr lang="en-US" dirty="0"/>
                    </a:p>
                  </a:txBody>
                  <a:tcPr/>
                </a:tc>
                <a:tc>
                  <a:txBody>
                    <a:bodyPr/>
                    <a:lstStyle/>
                    <a:p>
                      <a:pPr>
                        <a:buFont typeface="Arial"/>
                        <a:buChar char="•"/>
                      </a:pPr>
                      <a:r>
                        <a:rPr lang="en-US" dirty="0" smtClean="0"/>
                        <a:t>Prevents pathogen binding to ocular surface.</a:t>
                      </a:r>
                    </a:p>
                    <a:p>
                      <a:pPr>
                        <a:buFont typeface="Arial"/>
                        <a:buChar char="•"/>
                      </a:pPr>
                      <a:r>
                        <a:rPr lang="en-US" dirty="0" smtClean="0"/>
                        <a:t>Traps microbes for removal</a:t>
                      </a:r>
                      <a:r>
                        <a:rPr lang="en-US" baseline="0" dirty="0" smtClean="0"/>
                        <a:t> via </a:t>
                      </a:r>
                      <a:r>
                        <a:rPr lang="en-US" baseline="0" dirty="0" err="1" smtClean="0"/>
                        <a:t>lacrimal</a:t>
                      </a:r>
                      <a:r>
                        <a:rPr lang="en-US" baseline="0" dirty="0" smtClean="0"/>
                        <a:t> drainage. </a:t>
                      </a:r>
                      <a:endParaRPr lang="en-US" dirty="0"/>
                    </a:p>
                  </a:txBody>
                  <a:tcPr/>
                </a:tc>
              </a:tr>
              <a:tr h="418205">
                <a:tc>
                  <a:txBody>
                    <a:bodyPr/>
                    <a:lstStyle/>
                    <a:p>
                      <a:r>
                        <a:rPr lang="en-US" dirty="0" err="1" smtClean="0"/>
                        <a:t>Lactoferrin</a:t>
                      </a:r>
                      <a:endParaRPr lang="en-US" dirty="0"/>
                    </a:p>
                  </a:txBody>
                  <a:tcPr/>
                </a:tc>
                <a:tc>
                  <a:txBody>
                    <a:bodyPr/>
                    <a:lstStyle/>
                    <a:p>
                      <a:r>
                        <a:rPr lang="en-US" dirty="0" smtClean="0"/>
                        <a:t>Iron-binding</a:t>
                      </a:r>
                      <a:r>
                        <a:rPr lang="en-US" baseline="0" dirty="0" smtClean="0"/>
                        <a:t> protein</a:t>
                      </a:r>
                      <a:endParaRPr lang="en-US" dirty="0"/>
                    </a:p>
                  </a:txBody>
                  <a:tcPr/>
                </a:tc>
              </a:tr>
              <a:tr h="418205">
                <a:tc>
                  <a:txBody>
                    <a:bodyPr/>
                    <a:lstStyle/>
                    <a:p>
                      <a:r>
                        <a:rPr lang="en-US" dirty="0" smtClean="0"/>
                        <a:t>B-</a:t>
                      </a:r>
                      <a:r>
                        <a:rPr lang="en-US" dirty="0" err="1" smtClean="0"/>
                        <a:t>Lysin</a:t>
                      </a:r>
                      <a:endParaRPr lang="en-US" dirty="0"/>
                    </a:p>
                  </a:txBody>
                  <a:tcPr/>
                </a:tc>
                <a:tc>
                  <a:txBody>
                    <a:bodyPr/>
                    <a:lstStyle/>
                    <a:p>
                      <a:r>
                        <a:rPr lang="en-US" dirty="0" smtClean="0"/>
                        <a:t>Attacks</a:t>
                      </a:r>
                      <a:r>
                        <a:rPr lang="en-US" baseline="0" dirty="0" smtClean="0"/>
                        <a:t> bacterial membrane</a:t>
                      </a:r>
                      <a:endParaRPr lang="en-US" dirty="0"/>
                    </a:p>
                  </a:txBody>
                  <a:tcPr/>
                </a:tc>
              </a:tr>
              <a:tr h="418205">
                <a:tc>
                  <a:txBody>
                    <a:bodyPr/>
                    <a:lstStyle/>
                    <a:p>
                      <a:r>
                        <a:rPr lang="en-US" dirty="0" err="1" smtClean="0"/>
                        <a:t>Lysozyme</a:t>
                      </a:r>
                      <a:endParaRPr lang="en-US" dirty="0"/>
                    </a:p>
                  </a:txBody>
                  <a:tcPr/>
                </a:tc>
                <a:tc>
                  <a:txBody>
                    <a:bodyPr/>
                    <a:lstStyle/>
                    <a:p>
                      <a:r>
                        <a:rPr lang="en-US" dirty="0" smtClean="0"/>
                        <a:t>Hydrolyzes bacterial cell wall</a:t>
                      </a:r>
                      <a:endParaRPr lang="en-US" dirty="0"/>
                    </a:p>
                  </a:txBody>
                  <a:tcPr/>
                </a:tc>
              </a:tr>
              <a:tr h="418205">
                <a:tc>
                  <a:txBody>
                    <a:bodyPr/>
                    <a:lstStyle/>
                    <a:p>
                      <a:r>
                        <a:rPr lang="en-US" dirty="0" smtClean="0"/>
                        <a:t>Cytokines</a:t>
                      </a:r>
                      <a:endParaRPr lang="en-US" dirty="0"/>
                    </a:p>
                  </a:txBody>
                  <a:tcPr/>
                </a:tc>
                <a:tc>
                  <a:txBody>
                    <a:bodyPr/>
                    <a:lstStyle/>
                    <a:p>
                      <a:r>
                        <a:rPr lang="en-US" dirty="0" smtClean="0"/>
                        <a:t>Regulation</a:t>
                      </a:r>
                      <a:r>
                        <a:rPr lang="en-US" baseline="0" dirty="0" smtClean="0"/>
                        <a:t> of immune responses.</a:t>
                      </a:r>
                      <a:endParaRPr lang="en-US" dirty="0"/>
                    </a:p>
                  </a:txBody>
                  <a:tcPr/>
                </a:tc>
              </a:tr>
              <a:tr h="1016433">
                <a:tc>
                  <a:txBody>
                    <a:bodyPr/>
                    <a:lstStyle/>
                    <a:p>
                      <a:r>
                        <a:rPr lang="en-US" dirty="0" err="1" smtClean="0"/>
                        <a:t>Immunoglobulins</a:t>
                      </a:r>
                      <a:endParaRPr lang="en-US" dirty="0"/>
                    </a:p>
                  </a:txBody>
                  <a:tcPr/>
                </a:tc>
                <a:tc>
                  <a:txBody>
                    <a:bodyPr/>
                    <a:lstStyle/>
                    <a:p>
                      <a:pPr>
                        <a:buFont typeface="Arial"/>
                        <a:buChar char="•"/>
                      </a:pPr>
                      <a:r>
                        <a:rPr lang="en-US" dirty="0" err="1" smtClean="0"/>
                        <a:t>Opsonization</a:t>
                      </a:r>
                      <a:r>
                        <a:rPr lang="en-US" baseline="0" dirty="0" smtClean="0"/>
                        <a:t> of pathogens.</a:t>
                      </a:r>
                    </a:p>
                    <a:p>
                      <a:pPr>
                        <a:buFont typeface="Arial"/>
                        <a:buChar char="•"/>
                      </a:pPr>
                      <a:r>
                        <a:rPr lang="en-US" baseline="0" dirty="0" smtClean="0"/>
                        <a:t>Block pathogen binding to ocular surface.</a:t>
                      </a:r>
                    </a:p>
                    <a:p>
                      <a:pPr>
                        <a:buFont typeface="Arial"/>
                        <a:buChar char="•"/>
                      </a:pPr>
                      <a:r>
                        <a:rPr lang="en-US" baseline="0" dirty="0" smtClean="0"/>
                        <a:t>Neutralization of toxins. </a:t>
                      </a:r>
                      <a:endParaRPr lang="en-US" dirty="0"/>
                    </a:p>
                  </a:txBody>
                  <a:tcPr/>
                </a:tc>
              </a:tr>
              <a:tr h="418205">
                <a:tc>
                  <a:txBody>
                    <a:bodyPr/>
                    <a:lstStyle/>
                    <a:p>
                      <a:r>
                        <a:rPr lang="en-US" dirty="0" err="1" smtClean="0"/>
                        <a:t>Defensins</a:t>
                      </a:r>
                      <a:endParaRPr lang="en-US" dirty="0"/>
                    </a:p>
                  </a:txBody>
                  <a:tcPr/>
                </a:tc>
                <a:tc>
                  <a:txBody>
                    <a:bodyPr/>
                    <a:lstStyle/>
                    <a:p>
                      <a:r>
                        <a:rPr lang="en-US" dirty="0" smtClean="0"/>
                        <a:t>Inhibits pathogen growth. </a:t>
                      </a:r>
                      <a:endParaRPr lang="en-US" dirty="0"/>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Ocular Epithelium</a:t>
            </a:r>
            <a:endParaRPr lang="en-US" dirty="0"/>
          </a:p>
        </p:txBody>
      </p:sp>
      <p:sp>
        <p:nvSpPr>
          <p:cNvPr id="3" name="Content Placeholder 2"/>
          <p:cNvSpPr>
            <a:spLocks noGrp="1"/>
          </p:cNvSpPr>
          <p:nvPr>
            <p:ph idx="1"/>
          </p:nvPr>
        </p:nvSpPr>
        <p:spPr/>
        <p:txBody>
          <a:bodyPr/>
          <a:lstStyle/>
          <a:p>
            <a:r>
              <a:rPr lang="en-US" dirty="0" err="1" smtClean="0"/>
              <a:t>Nonkeratinized</a:t>
            </a:r>
            <a:r>
              <a:rPr lang="en-US" dirty="0" smtClean="0"/>
              <a:t> </a:t>
            </a:r>
            <a:r>
              <a:rPr lang="en-US" dirty="0" err="1" smtClean="0"/>
              <a:t>squamous</a:t>
            </a:r>
            <a:r>
              <a:rPr lang="en-US" dirty="0" smtClean="0"/>
              <a:t> epithelium of the conjunctiva and cornea serves as an anatomic barrier against pathogens.</a:t>
            </a:r>
          </a:p>
          <a:p>
            <a:pPr>
              <a:buNone/>
            </a:pPr>
            <a:endParaRPr lang="en-US" dirty="0" smtClean="0"/>
          </a:p>
          <a:p>
            <a:r>
              <a:rPr lang="en-US" dirty="0" smtClean="0"/>
              <a:t>Constant epithelial cells exfoliation, aid in the removal of microbes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Normal Ocular Flora </a:t>
            </a:r>
            <a:endParaRPr lang="en-US" dirty="0"/>
          </a:p>
        </p:txBody>
      </p:sp>
      <p:sp>
        <p:nvSpPr>
          <p:cNvPr id="3" name="Content Placeholder 2"/>
          <p:cNvSpPr>
            <a:spLocks noGrp="1"/>
          </p:cNvSpPr>
          <p:nvPr>
            <p:ph idx="1"/>
          </p:nvPr>
        </p:nvSpPr>
        <p:spPr/>
        <p:txBody>
          <a:bodyPr/>
          <a:lstStyle/>
          <a:p>
            <a:r>
              <a:rPr lang="en-US" dirty="0" smtClean="0"/>
              <a:t>Colonization of ocular surface by microorganisms is a dynamic phenomenon.</a:t>
            </a:r>
          </a:p>
          <a:p>
            <a:pPr>
              <a:buNone/>
            </a:pPr>
            <a:r>
              <a:rPr lang="en-US" dirty="0" smtClean="0"/>
              <a:t> </a:t>
            </a:r>
          </a:p>
          <a:p>
            <a:r>
              <a:rPr lang="en-US" dirty="0" smtClean="0"/>
              <a:t>Most humans harbor at least some normal bacteria in their </a:t>
            </a:r>
            <a:r>
              <a:rPr lang="en-US" dirty="0" err="1" smtClean="0"/>
              <a:t>periocular</a:t>
            </a:r>
            <a:r>
              <a:rPr lang="en-US" dirty="0" smtClean="0"/>
              <a:t> tissues (even if culture is negative).</a:t>
            </a:r>
          </a:p>
          <a:p>
            <a:pPr>
              <a:buNone/>
            </a:pPr>
            <a:endParaRPr lang="en-US" dirty="0" smtClean="0"/>
          </a:p>
          <a:p>
            <a:r>
              <a:rPr lang="en-US" dirty="0" smtClean="0"/>
              <a:t>Delicate balance of host-parasite relationships in the external ocular microenvironment.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Mucins</a:t>
            </a:r>
            <a:endParaRPr lang="en-US" dirty="0"/>
          </a:p>
        </p:txBody>
      </p:sp>
      <p:sp>
        <p:nvSpPr>
          <p:cNvPr id="3" name="Content Placeholder 2"/>
          <p:cNvSpPr>
            <a:spLocks noGrp="1"/>
          </p:cNvSpPr>
          <p:nvPr>
            <p:ph idx="1"/>
          </p:nvPr>
        </p:nvSpPr>
        <p:spPr/>
        <p:txBody>
          <a:bodyPr/>
          <a:lstStyle/>
          <a:p>
            <a:r>
              <a:rPr lang="en-US" dirty="0" smtClean="0"/>
              <a:t>They trap pathogenic microorganisms until they are swept out of the ocular aria by blinking. (</a:t>
            </a:r>
            <a:r>
              <a:rPr lang="en-US" dirty="0" err="1" smtClean="0"/>
              <a:t>eg</a:t>
            </a:r>
            <a:r>
              <a:rPr lang="en-US" dirty="0" smtClean="0"/>
              <a:t>. prevents </a:t>
            </a:r>
            <a:r>
              <a:rPr lang="en-US" i="1" dirty="0" smtClean="0"/>
              <a:t>Candida </a:t>
            </a:r>
            <a:r>
              <a:rPr lang="en-US" i="1" dirty="0" err="1" smtClean="0"/>
              <a:t>spp</a:t>
            </a:r>
            <a:r>
              <a:rPr lang="en-US" i="1" dirty="0" smtClean="0"/>
              <a:t> </a:t>
            </a:r>
            <a:r>
              <a:rPr lang="en-US" dirty="0" smtClean="0"/>
              <a:t>from adhering to contact lenses.) </a:t>
            </a:r>
          </a:p>
          <a:p>
            <a:endParaRPr lang="en-US" dirty="0" smtClean="0"/>
          </a:p>
          <a:p>
            <a:r>
              <a:rPr lang="en-US" dirty="0" err="1" smtClean="0"/>
              <a:t>Muccin</a:t>
            </a:r>
            <a:r>
              <a:rPr lang="en-US" dirty="0" smtClean="0"/>
              <a:t> is expressed by most specialized ocular epithelial tissues. </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Antibacterial Factors - </a:t>
            </a:r>
            <a:r>
              <a:rPr lang="en-US" dirty="0" err="1" smtClean="0"/>
              <a:t>Lysozyme</a:t>
            </a:r>
            <a:endParaRPr lang="en-US" dirty="0"/>
          </a:p>
        </p:txBody>
      </p:sp>
      <p:sp>
        <p:nvSpPr>
          <p:cNvPr id="3" name="Content Placeholder 2"/>
          <p:cNvSpPr>
            <a:spLocks noGrp="1"/>
          </p:cNvSpPr>
          <p:nvPr>
            <p:ph idx="1"/>
          </p:nvPr>
        </p:nvSpPr>
        <p:spPr/>
        <p:txBody>
          <a:bodyPr/>
          <a:lstStyle/>
          <a:p>
            <a:r>
              <a:rPr lang="en-US" dirty="0" smtClean="0"/>
              <a:t>It’s a low-molecular-weight protein that demonstrates </a:t>
            </a:r>
            <a:r>
              <a:rPr lang="en-US" dirty="0" err="1" smtClean="0"/>
              <a:t>bacteriostatic</a:t>
            </a:r>
            <a:r>
              <a:rPr lang="en-US" dirty="0" smtClean="0"/>
              <a:t> and bactericidal activity against a wide range of primarily gram positive bacteria.</a:t>
            </a:r>
          </a:p>
          <a:p>
            <a:pPr>
              <a:buNone/>
            </a:pPr>
            <a:endParaRPr lang="en-US" dirty="0" smtClean="0"/>
          </a:p>
          <a:p>
            <a:r>
              <a:rPr lang="en-US" dirty="0" smtClean="0"/>
              <a:t>It facilitates the breakdown of bacterial cell wall. </a:t>
            </a:r>
          </a:p>
          <a:p>
            <a:pPr>
              <a:buNone/>
            </a:pPr>
            <a:endParaRPr lang="en-US" dirty="0" smtClean="0"/>
          </a:p>
          <a:p>
            <a:r>
              <a:rPr lang="en-US" dirty="0" smtClean="0"/>
              <a:t>It is one of the major components of tears.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Antibacterial Factors - </a:t>
            </a:r>
            <a:r>
              <a:rPr lang="en-US" dirty="0" err="1" smtClean="0"/>
              <a:t>Defensins</a:t>
            </a:r>
            <a:endParaRPr lang="en-US" dirty="0"/>
          </a:p>
        </p:txBody>
      </p:sp>
      <p:sp>
        <p:nvSpPr>
          <p:cNvPr id="3" name="Content Placeholder 2"/>
          <p:cNvSpPr>
            <a:spLocks noGrp="1"/>
          </p:cNvSpPr>
          <p:nvPr>
            <p:ph idx="1"/>
          </p:nvPr>
        </p:nvSpPr>
        <p:spPr>
          <a:xfrm>
            <a:off x="457200" y="2133600"/>
            <a:ext cx="8229600" cy="4191000"/>
          </a:xfrm>
        </p:spPr>
        <p:txBody>
          <a:bodyPr/>
          <a:lstStyle/>
          <a:p>
            <a:r>
              <a:rPr lang="en-US" dirty="0" smtClean="0"/>
              <a:t>It acts as an antibiotic, and produced by leukocytes.</a:t>
            </a:r>
          </a:p>
          <a:p>
            <a:pPr>
              <a:buNone/>
            </a:pPr>
            <a:r>
              <a:rPr lang="en-US" dirty="0" smtClean="0"/>
              <a:t> </a:t>
            </a:r>
          </a:p>
          <a:p>
            <a:r>
              <a:rPr lang="en-US" dirty="0" err="1" smtClean="0"/>
              <a:t>Defensin</a:t>
            </a:r>
            <a:r>
              <a:rPr lang="en-US" dirty="0" smtClean="0"/>
              <a:t> target is greater than </a:t>
            </a:r>
            <a:r>
              <a:rPr lang="en-US" dirty="0" err="1" smtClean="0"/>
              <a:t>lysozyme</a:t>
            </a:r>
            <a:r>
              <a:rPr lang="en-US" dirty="0" smtClean="0"/>
              <a:t> and extends to gram positive and gram negative bacteria, fungi and viruses.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Macrophages and Natural Killer Cells</a:t>
            </a:r>
            <a:endParaRPr lang="en-US" dirty="0"/>
          </a:p>
        </p:txBody>
      </p:sp>
      <p:sp>
        <p:nvSpPr>
          <p:cNvPr id="3" name="Content Placeholder 2"/>
          <p:cNvSpPr>
            <a:spLocks noGrp="1"/>
          </p:cNvSpPr>
          <p:nvPr>
            <p:ph idx="1"/>
          </p:nvPr>
        </p:nvSpPr>
        <p:spPr/>
        <p:txBody>
          <a:bodyPr>
            <a:normAutofit fontScale="92500"/>
          </a:bodyPr>
          <a:lstStyle/>
          <a:p>
            <a:r>
              <a:rPr lang="en-US" dirty="0" smtClean="0"/>
              <a:t>Natural Killer (NK):</a:t>
            </a:r>
          </a:p>
          <a:p>
            <a:pPr lvl="2"/>
            <a:r>
              <a:rPr lang="en-US" dirty="0" smtClean="0"/>
              <a:t>are important in the initial nonspecific response to most virus infections. </a:t>
            </a:r>
          </a:p>
          <a:p>
            <a:pPr lvl="2"/>
            <a:r>
              <a:rPr lang="en-US" dirty="0" smtClean="0"/>
              <a:t>once activated they secret antiviral cytokines.</a:t>
            </a:r>
          </a:p>
          <a:p>
            <a:r>
              <a:rPr lang="en-US" dirty="0" smtClean="0"/>
              <a:t>Macrophages:</a:t>
            </a:r>
          </a:p>
          <a:p>
            <a:pPr lvl="2"/>
            <a:r>
              <a:rPr lang="en-US" dirty="0" smtClean="0"/>
              <a:t>they provide first line defense against bacteria fungi and parasite.</a:t>
            </a:r>
          </a:p>
          <a:p>
            <a:pPr lvl="2"/>
            <a:r>
              <a:rPr lang="en-US" dirty="0" err="1" smtClean="0"/>
              <a:t>phagocytosis</a:t>
            </a:r>
            <a:r>
              <a:rPr lang="en-US" dirty="0" smtClean="0"/>
              <a:t> (ingestion) of  pathogens</a:t>
            </a:r>
          </a:p>
          <a:p>
            <a:pPr lvl="2"/>
            <a:r>
              <a:rPr lang="en-US" dirty="0" smtClean="0"/>
              <a:t>killing of ingested pathogens. </a:t>
            </a:r>
          </a:p>
          <a:p>
            <a:pPr lvl="2"/>
            <a:r>
              <a:rPr lang="en-US" dirty="0" smtClean="0"/>
              <a:t>recruitment of additional immune cells via secretion of cytokines.</a:t>
            </a:r>
          </a:p>
          <a:p>
            <a:pPr>
              <a:buNone/>
            </a:pPr>
            <a:r>
              <a:rPr lang="en-US" dirty="0" smtClean="0"/>
              <a:t>  </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dirty="0" smtClean="0"/>
              <a:t>Keep in mind, </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The blood-ocular barrier prevents the free passage of most large molecules from the bloodstream into the aqueous and vitreous humor. As a result, levels of soluble immunologic components within the fluid-filled spaces of the eye are relatively low, except in cases of intraocular infection or inflammation.</a:t>
            </a:r>
          </a:p>
          <a:p>
            <a:pPr algn="just">
              <a:buNone/>
            </a:pPr>
            <a:endParaRPr lang="en-US" dirty="0" smtClean="0"/>
          </a:p>
          <a:p>
            <a:pPr algn="just"/>
            <a:r>
              <a:rPr lang="en-US" dirty="0" smtClean="0"/>
              <a:t>The aqueous and vitreous humor are not normally populated by immune cells, incases of intraocular infection, injury or other similar diseases, it can quickly become packed with inflammatory cells which compromise the visual field.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2458616" cy="3384376"/>
          </a:xfrm>
        </p:spPr>
        <p:txBody>
          <a:bodyPr>
            <a:normAutofit/>
          </a:bodyPr>
          <a:lstStyle/>
          <a:p>
            <a:pPr algn="ctr"/>
            <a:r>
              <a:rPr lang="en-US" dirty="0" smtClean="0"/>
              <a:t>Anatomy of the Eye</a:t>
            </a:r>
            <a:endParaRPr lang="en-US" dirty="0"/>
          </a:p>
        </p:txBody>
      </p:sp>
      <p:pic>
        <p:nvPicPr>
          <p:cNvPr id="1026" name="Picture 2" descr="Eye anatomy; two-panel drawing shows the outside and inside of the eye. The top panel shows outside of the eye including the eyelid, pupil, sclera, and iris; the bottom panel shows inside of the eye including the cornea, lens, ciliary body, retina, choroid, optic nerve, and vitreous humor."/>
          <p:cNvPicPr>
            <a:picLocks noChangeAspect="1" noChangeArrowheads="1"/>
          </p:cNvPicPr>
          <p:nvPr/>
        </p:nvPicPr>
        <p:blipFill>
          <a:blip r:embed="rId2" cstate="print"/>
          <a:srcRect/>
          <a:stretch>
            <a:fillRect/>
          </a:stretch>
        </p:blipFill>
        <p:spPr bwMode="auto">
          <a:xfrm>
            <a:off x="3091308" y="0"/>
            <a:ext cx="5297116" cy="6858000"/>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229600" cy="1143000"/>
          </a:xfrm>
        </p:spPr>
        <p:txBody>
          <a:bodyPr>
            <a:normAutofit/>
          </a:bodyPr>
          <a:lstStyle/>
          <a:p>
            <a:r>
              <a:rPr lang="en-US" b="1" dirty="0" smtClean="0"/>
              <a:t>In summary</a:t>
            </a:r>
            <a:endParaRPr lang="en-US" b="1" dirty="0"/>
          </a:p>
        </p:txBody>
      </p:sp>
      <p:sp>
        <p:nvSpPr>
          <p:cNvPr id="3" name="Content Placeholder 2"/>
          <p:cNvSpPr>
            <a:spLocks noGrp="1"/>
          </p:cNvSpPr>
          <p:nvPr>
            <p:ph idx="1"/>
          </p:nvPr>
        </p:nvSpPr>
        <p:spPr>
          <a:xfrm>
            <a:off x="457200" y="1935480"/>
            <a:ext cx="7924800" cy="2788920"/>
          </a:xfrm>
        </p:spPr>
        <p:txBody>
          <a:bodyPr>
            <a:normAutofit/>
          </a:bodyPr>
          <a:lstStyle/>
          <a:p>
            <a:pPr algn="ctr">
              <a:buNone/>
            </a:pPr>
            <a:r>
              <a:rPr lang="en-US" dirty="0" smtClean="0"/>
              <a:t>The eye is well equipped with innate and specific defense systems. Mechanical, soluble, and cellular components work in </a:t>
            </a:r>
            <a:r>
              <a:rPr lang="en-US" i="1" dirty="0" smtClean="0">
                <a:solidFill>
                  <a:srgbClr val="0B5395"/>
                </a:solidFill>
              </a:rPr>
              <a:t>synchronization</a:t>
            </a:r>
            <a:r>
              <a:rPr lang="en-US" dirty="0" smtClean="0"/>
              <a:t> to prevent loss of vision from infectious organisms and from the damaging effects of the host's own immune response.</a:t>
            </a:r>
          </a:p>
        </p:txBody>
      </p:sp>
      <p:sp>
        <p:nvSpPr>
          <p:cNvPr id="5" name="TextBox 4"/>
          <p:cNvSpPr txBox="1"/>
          <p:nvPr/>
        </p:nvSpPr>
        <p:spPr>
          <a:xfrm>
            <a:off x="1905000" y="4724400"/>
            <a:ext cx="5105400" cy="1323439"/>
          </a:xfrm>
          <a:prstGeom prst="rect">
            <a:avLst/>
          </a:prstGeom>
          <a:solidFill>
            <a:schemeClr val="bg2"/>
          </a:solidFill>
          <a:ln>
            <a:solidFill>
              <a:schemeClr val="accent1">
                <a:alpha val="75000"/>
              </a:schemeClr>
            </a:solidFill>
          </a:ln>
          <a:effectLst>
            <a:glow rad="101600">
              <a:schemeClr val="accent2">
                <a:lumMod val="60000"/>
                <a:lumOff val="40000"/>
                <a:alpha val="75000"/>
              </a:schemeClr>
            </a:glow>
            <a:outerShdw blurRad="50800" dist="38100" dir="2700000" algn="tl" rotWithShape="0">
              <a:schemeClr val="accent1">
                <a:alpha val="43000"/>
              </a:schemeClr>
            </a:outerShdw>
          </a:effectLst>
        </p:spPr>
        <p:txBody>
          <a:bodyPr wrap="square" rtlCol="0">
            <a:spAutoFit/>
          </a:bodyPr>
          <a:lstStyle/>
          <a:p>
            <a:pPr algn="ctr">
              <a:buNone/>
            </a:pPr>
            <a:r>
              <a:rPr lang="en-US" sz="2000" dirty="0" smtClean="0"/>
              <a:t>ocular microbiology and immunology represents a field rich in unanswered questions and is deserving of continued aggressive research</a:t>
            </a:r>
            <a:endParaRPr lang="en-US" sz="2000" dirty="0"/>
          </a:p>
        </p:txBody>
      </p:sp>
      <p:sp>
        <p:nvSpPr>
          <p:cNvPr id="6" name="Rectangle 5"/>
          <p:cNvSpPr/>
          <p:nvPr/>
        </p:nvSpPr>
        <p:spPr>
          <a:xfrm>
            <a:off x="152400" y="6519446"/>
            <a:ext cx="6096000" cy="338554"/>
          </a:xfrm>
          <a:prstGeom prst="rect">
            <a:avLst/>
          </a:prstGeom>
        </p:spPr>
        <p:txBody>
          <a:bodyPr wrap="square">
            <a:spAutoFit/>
          </a:bodyPr>
          <a:lstStyle/>
          <a:p>
            <a:r>
              <a:rPr lang="en-US" sz="800" dirty="0" err="1" smtClean="0"/>
              <a:t>Clin</a:t>
            </a:r>
            <a:r>
              <a:rPr lang="en-US" sz="800" dirty="0" smtClean="0"/>
              <a:t> </a:t>
            </a:r>
            <a:r>
              <a:rPr lang="en-US" sz="800" dirty="0" err="1" smtClean="0"/>
              <a:t>Microbiol</a:t>
            </a:r>
            <a:r>
              <a:rPr lang="en-US" sz="800" dirty="0" smtClean="0"/>
              <a:t> Rev. Oct 2000; 13(4): 662–685.PMCID: PMC88956</a:t>
            </a:r>
            <a:r>
              <a:rPr lang="en-US" sz="800" b="1" dirty="0" smtClean="0"/>
              <a:t>Fungal and Parasitic Infections of the </a:t>
            </a:r>
            <a:r>
              <a:rPr lang="en-US" sz="800" b="1" dirty="0" err="1" smtClean="0"/>
              <a:t>Eye</a:t>
            </a:r>
            <a:r>
              <a:rPr lang="en-US" sz="800" b="1" u="sng" dirty="0" err="1" smtClean="0">
                <a:hlinkClick r:id="rId2"/>
              </a:rPr>
              <a:t>Stephen</a:t>
            </a:r>
            <a:r>
              <a:rPr lang="en-US" sz="800" b="1" u="sng" dirty="0" smtClean="0">
                <a:hlinkClick r:id="rId2"/>
              </a:rPr>
              <a:t> A. Klotz,1,2,* </a:t>
            </a:r>
            <a:r>
              <a:rPr lang="en-US" sz="800" b="1" u="sng" dirty="0" smtClean="0">
                <a:hlinkClick r:id="rId3"/>
              </a:rPr>
              <a:t>Christopher C. Penn,3 </a:t>
            </a:r>
            <a:r>
              <a:rPr lang="en-US" sz="800" b="1" u="sng" dirty="0" smtClean="0">
                <a:hlinkClick r:id="rId4"/>
              </a:rPr>
              <a:t>Gerald J. Negvesky,4 and </a:t>
            </a:r>
            <a:r>
              <a:rPr lang="en-US" sz="800" b="1" u="sng" dirty="0" smtClean="0">
                <a:hlinkClick r:id="rId5"/>
              </a:rPr>
              <a:t>Salim I. Butrus4Author information ► Copyright and License information ►</a:t>
            </a:r>
            <a:endParaRPr lang="en-US" sz="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8229600" cy="1143000"/>
          </a:xfrm>
        </p:spPr>
        <p:txBody>
          <a:bodyPr/>
          <a:lstStyle/>
          <a:p>
            <a:r>
              <a:rPr lang="en-US" b="1" dirty="0" smtClean="0"/>
              <a:t>Cornea</a:t>
            </a:r>
            <a:endParaRPr lang="en-US" b="1" dirty="0"/>
          </a:p>
        </p:txBody>
      </p:sp>
      <p:sp>
        <p:nvSpPr>
          <p:cNvPr id="3" name="Content Placeholder 2"/>
          <p:cNvSpPr>
            <a:spLocks noGrp="1"/>
          </p:cNvSpPr>
          <p:nvPr>
            <p:ph idx="1"/>
          </p:nvPr>
        </p:nvSpPr>
        <p:spPr>
          <a:xfrm>
            <a:off x="457200" y="1935480"/>
            <a:ext cx="5029200" cy="4617720"/>
          </a:xfrm>
        </p:spPr>
        <p:txBody>
          <a:bodyPr>
            <a:normAutofit lnSpcReduction="10000"/>
          </a:bodyPr>
          <a:lstStyle/>
          <a:p>
            <a:r>
              <a:rPr lang="en-US" dirty="0" smtClean="0"/>
              <a:t>Clear, dome-shaped surface that covers the front of the eye.</a:t>
            </a:r>
          </a:p>
          <a:p>
            <a:pPr>
              <a:buNone/>
            </a:pPr>
            <a:r>
              <a:rPr lang="en-US" dirty="0" smtClean="0"/>
              <a:t> </a:t>
            </a:r>
          </a:p>
          <a:p>
            <a:r>
              <a:rPr lang="en-US" dirty="0" smtClean="0"/>
              <a:t>Tears that flow over it and aqueous humor in the chamber behind it keep it nourished.</a:t>
            </a:r>
          </a:p>
          <a:p>
            <a:pPr>
              <a:buNone/>
            </a:pPr>
            <a:r>
              <a:rPr lang="en-US" dirty="0" smtClean="0"/>
              <a:t> </a:t>
            </a:r>
          </a:p>
          <a:p>
            <a:r>
              <a:rPr lang="en-US" dirty="0" smtClean="0"/>
              <a:t>It allows the light to enter the eyeball.</a:t>
            </a:r>
          </a:p>
          <a:p>
            <a:pPr>
              <a:buNone/>
            </a:pPr>
            <a:r>
              <a:rPr lang="en-US" dirty="0" smtClean="0"/>
              <a:t> </a:t>
            </a:r>
          </a:p>
          <a:p>
            <a:r>
              <a:rPr lang="en-US" dirty="0" smtClean="0"/>
              <a:t>It contains no blood vessels. </a:t>
            </a:r>
            <a:endParaRPr lang="en-US" dirty="0"/>
          </a:p>
        </p:txBody>
      </p:sp>
      <p:pic>
        <p:nvPicPr>
          <p:cNvPr id="4" name="Picture 3" descr="img-cornea.jpg"/>
          <p:cNvPicPr>
            <a:picLocks noChangeAspect="1"/>
          </p:cNvPicPr>
          <p:nvPr/>
        </p:nvPicPr>
        <p:blipFill>
          <a:blip r:embed="rId2" cstate="print"/>
          <a:stretch>
            <a:fillRect/>
          </a:stretch>
        </p:blipFill>
        <p:spPr>
          <a:xfrm>
            <a:off x="5448300" y="1905000"/>
            <a:ext cx="3695700" cy="1765300"/>
          </a:xfrm>
          <a:prstGeom prst="rect">
            <a:avLst/>
          </a:prstGeom>
        </p:spPr>
      </p:pic>
      <p:pic>
        <p:nvPicPr>
          <p:cNvPr id="5" name="Picture 4" descr="cornea.jpg"/>
          <p:cNvPicPr>
            <a:picLocks noChangeAspect="1"/>
          </p:cNvPicPr>
          <p:nvPr/>
        </p:nvPicPr>
        <p:blipFill>
          <a:blip r:embed="rId3" cstate="print"/>
          <a:stretch>
            <a:fillRect/>
          </a:stretch>
        </p:blipFill>
        <p:spPr>
          <a:xfrm>
            <a:off x="5638800" y="3962400"/>
            <a:ext cx="3289300" cy="2463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pPr algn="ctr"/>
            <a:r>
              <a:rPr lang="en-US" b="1" dirty="0" smtClean="0"/>
              <a:t>Sclera </a:t>
            </a:r>
            <a:r>
              <a:rPr lang="en-US" dirty="0" smtClean="0"/>
              <a:t> </a:t>
            </a:r>
            <a:br>
              <a:rPr lang="en-US" dirty="0" smtClean="0"/>
            </a:br>
            <a:r>
              <a:rPr lang="en-US" dirty="0" smtClean="0"/>
              <a:t>"the white of the eye."</a:t>
            </a:r>
            <a:endParaRPr lang="en-US" dirty="0"/>
          </a:p>
        </p:txBody>
      </p:sp>
      <p:sp>
        <p:nvSpPr>
          <p:cNvPr id="3" name="Content Placeholder 2"/>
          <p:cNvSpPr>
            <a:spLocks noGrp="1"/>
          </p:cNvSpPr>
          <p:nvPr>
            <p:ph idx="1"/>
          </p:nvPr>
        </p:nvSpPr>
        <p:spPr>
          <a:xfrm>
            <a:off x="457200" y="1981200"/>
            <a:ext cx="8382000" cy="1722120"/>
          </a:xfrm>
        </p:spPr>
        <p:txBody>
          <a:bodyPr>
            <a:normAutofit/>
          </a:bodyPr>
          <a:lstStyle/>
          <a:p>
            <a:r>
              <a:rPr lang="en-US" dirty="0" smtClean="0"/>
              <a:t>It’s the white, tough wall of the eye.</a:t>
            </a:r>
          </a:p>
          <a:p>
            <a:r>
              <a:rPr lang="en-US" dirty="0" smtClean="0"/>
              <a:t>Along with the internal fluid pressure it keeps the eyes shape and protects its delicate internal part. </a:t>
            </a:r>
            <a:endParaRPr lang="en-US" dirty="0"/>
          </a:p>
        </p:txBody>
      </p:sp>
      <p:pic>
        <p:nvPicPr>
          <p:cNvPr id="4" name="Picture 3"/>
          <p:cNvPicPr>
            <a:picLocks noChangeAspect="1"/>
          </p:cNvPicPr>
          <p:nvPr/>
        </p:nvPicPr>
        <p:blipFill>
          <a:blip r:embed="rId2" cstate="print"/>
          <a:srcRect l="3860" t="9070" r="6308" b="20909"/>
          <a:stretch>
            <a:fillRect/>
          </a:stretch>
        </p:blipFill>
        <p:spPr>
          <a:xfrm>
            <a:off x="152400" y="3810000"/>
            <a:ext cx="5638800" cy="2907630"/>
          </a:xfrm>
          <a:prstGeom prst="rect">
            <a:avLst/>
          </a:prstGeom>
        </p:spPr>
      </p:pic>
      <p:pic>
        <p:nvPicPr>
          <p:cNvPr id="5" name="Picture 2" descr="Eye anatomy; two-panel drawing shows the outside and inside of the eye. The top panel shows outside of the eye including the eyelid, pupil, sclera, and iris; the bottom panel shows inside of the eye including the cornea, lens, ciliary body, retina, choroid, optic nerve, and vitreous humor."/>
          <p:cNvPicPr>
            <a:picLocks noChangeAspect="1" noChangeArrowheads="1"/>
          </p:cNvPicPr>
          <p:nvPr/>
        </p:nvPicPr>
        <p:blipFill>
          <a:blip r:embed="rId3" cstate="print"/>
          <a:srcRect l="4316" t="5555" r="13689" b="51111"/>
          <a:stretch>
            <a:fillRect/>
          </a:stretch>
        </p:blipFill>
        <p:spPr bwMode="auto">
          <a:xfrm>
            <a:off x="5791200" y="4038600"/>
            <a:ext cx="3229708" cy="2209800"/>
          </a:xfrm>
          <a:prstGeom prst="rect">
            <a:avLst/>
          </a:prstGeom>
          <a:noFill/>
        </p:spPr>
      </p:pic>
      <p:sp>
        <p:nvSpPr>
          <p:cNvPr id="6" name="Rounded Rectangle 5"/>
          <p:cNvSpPr/>
          <p:nvPr/>
        </p:nvSpPr>
        <p:spPr>
          <a:xfrm>
            <a:off x="5791200" y="4800600"/>
            <a:ext cx="762000" cy="22860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5867400" y="5943600"/>
            <a:ext cx="762000" cy="22860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5791200" y="5257800"/>
            <a:ext cx="762000" cy="22860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Tunics</a:t>
            </a:r>
            <a:endParaRPr lang="en-US" dirty="0"/>
          </a:p>
        </p:txBody>
      </p:sp>
      <p:sp>
        <p:nvSpPr>
          <p:cNvPr id="3" name="Content Placeholder 2"/>
          <p:cNvSpPr>
            <a:spLocks noGrp="1"/>
          </p:cNvSpPr>
          <p:nvPr>
            <p:ph idx="1"/>
          </p:nvPr>
        </p:nvSpPr>
        <p:spPr>
          <a:xfrm>
            <a:off x="251520" y="1916832"/>
            <a:ext cx="4608512" cy="4608512"/>
          </a:xfrm>
        </p:spPr>
        <p:txBody>
          <a:bodyPr>
            <a:normAutofit/>
          </a:bodyPr>
          <a:lstStyle/>
          <a:p>
            <a:r>
              <a:rPr lang="en-US" b="1" dirty="0" smtClean="0"/>
              <a:t>Outer Tunic:  </a:t>
            </a:r>
          </a:p>
          <a:p>
            <a:pPr lvl="2"/>
            <a:r>
              <a:rPr lang="en-US" dirty="0" smtClean="0"/>
              <a:t>Cornea </a:t>
            </a:r>
            <a:r>
              <a:rPr lang="en-US" dirty="0" smtClean="0">
                <a:sym typeface="Wingdings" pitchFamily="2" charset="2"/>
              </a:rPr>
              <a:t> transparent part</a:t>
            </a:r>
          </a:p>
          <a:p>
            <a:pPr lvl="2"/>
            <a:r>
              <a:rPr lang="en-US" dirty="0" smtClean="0">
                <a:sym typeface="Wingdings" pitchFamily="2" charset="2"/>
              </a:rPr>
              <a:t>Sclera  opaque part. </a:t>
            </a:r>
          </a:p>
          <a:p>
            <a:r>
              <a:rPr lang="en-US" b="1" dirty="0" smtClean="0">
                <a:sym typeface="Wingdings" pitchFamily="2" charset="2"/>
              </a:rPr>
              <a:t>Intermediate Tunic</a:t>
            </a:r>
            <a:r>
              <a:rPr lang="en-US" dirty="0" smtClean="0">
                <a:sym typeface="Wingdings" pitchFamily="2" charset="2"/>
              </a:rPr>
              <a:t>:</a:t>
            </a:r>
          </a:p>
          <a:p>
            <a:pPr lvl="2"/>
            <a:r>
              <a:rPr lang="en-US" dirty="0" smtClean="0">
                <a:sym typeface="Wingdings" pitchFamily="2" charset="2"/>
              </a:rPr>
              <a:t>Choroid cord</a:t>
            </a:r>
          </a:p>
          <a:p>
            <a:pPr lvl="2"/>
            <a:r>
              <a:rPr lang="en-US" dirty="0" err="1" smtClean="0">
                <a:sym typeface="Wingdings" pitchFamily="2" charset="2"/>
              </a:rPr>
              <a:t>Ciliary</a:t>
            </a:r>
            <a:r>
              <a:rPr lang="en-US" dirty="0" smtClean="0">
                <a:sym typeface="Wingdings" pitchFamily="2" charset="2"/>
              </a:rPr>
              <a:t> body</a:t>
            </a:r>
          </a:p>
          <a:p>
            <a:pPr lvl="2"/>
            <a:r>
              <a:rPr lang="en-US" dirty="0" smtClean="0">
                <a:sym typeface="Wingdings" pitchFamily="2" charset="2"/>
              </a:rPr>
              <a:t>Iris</a:t>
            </a:r>
          </a:p>
          <a:p>
            <a:r>
              <a:rPr lang="en-US" b="1" dirty="0" smtClean="0">
                <a:sym typeface="Wingdings" pitchFamily="2" charset="2"/>
              </a:rPr>
              <a:t>Innermost Tunic:</a:t>
            </a:r>
          </a:p>
          <a:p>
            <a:pPr lvl="2"/>
            <a:r>
              <a:rPr lang="en-US" dirty="0" smtClean="0">
                <a:sym typeface="Wingdings" pitchFamily="2" charset="2"/>
              </a:rPr>
              <a:t>Retina  optic nerve</a:t>
            </a:r>
            <a:endParaRPr lang="en-US" dirty="0"/>
          </a:p>
        </p:txBody>
      </p:sp>
      <p:pic>
        <p:nvPicPr>
          <p:cNvPr id="4" name="Picture 3" descr="eye.jpg"/>
          <p:cNvPicPr>
            <a:picLocks noChangeAspect="1"/>
          </p:cNvPicPr>
          <p:nvPr/>
        </p:nvPicPr>
        <p:blipFill>
          <a:blip r:embed="rId2" cstate="print"/>
          <a:srcRect l="13712" t="17114" r="18125" b="17115"/>
          <a:stretch>
            <a:fillRect/>
          </a:stretch>
        </p:blipFill>
        <p:spPr>
          <a:xfrm>
            <a:off x="4860032" y="1700808"/>
            <a:ext cx="4104456" cy="3960440"/>
          </a:xfrm>
          <a:prstGeom prst="rect">
            <a:avLst/>
          </a:prstGeom>
        </p:spPr>
      </p:pic>
      <p:sp>
        <p:nvSpPr>
          <p:cNvPr id="5" name="Rounded Rectangle 4"/>
          <p:cNvSpPr/>
          <p:nvPr/>
        </p:nvSpPr>
        <p:spPr>
          <a:xfrm>
            <a:off x="914400" y="2438400"/>
            <a:ext cx="3581400" cy="762000"/>
          </a:xfrm>
          <a:prstGeom prst="roundRect">
            <a:avLst/>
          </a:prstGeom>
          <a:solidFill>
            <a:schemeClr val="bg1"/>
          </a:solidFill>
          <a:ln>
            <a:solidFill>
              <a:schemeClr val="bg1"/>
            </a:solidFill>
          </a:ln>
          <a:effectLst>
            <a:outerShdw blurRad="57150" dist="38100" dir="5400000" algn="ctr" rotWithShape="0">
              <a:schemeClr val="bg1">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ounded Rectangle 5"/>
          <p:cNvSpPr/>
          <p:nvPr/>
        </p:nvSpPr>
        <p:spPr>
          <a:xfrm>
            <a:off x="762000" y="5334000"/>
            <a:ext cx="3581400" cy="685800"/>
          </a:xfrm>
          <a:prstGeom prst="roundRect">
            <a:avLst/>
          </a:prstGeom>
          <a:solidFill>
            <a:schemeClr val="bg1"/>
          </a:solidFill>
          <a:ln>
            <a:solidFill>
              <a:schemeClr val="bg1"/>
            </a:solidFill>
          </a:ln>
          <a:effectLst>
            <a:outerShdw blurRad="57150" dist="38100" dir="5400000" algn="ctr" rotWithShape="0">
              <a:schemeClr val="bg1">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2458616" cy="3384376"/>
          </a:xfrm>
        </p:spPr>
        <p:txBody>
          <a:bodyPr>
            <a:normAutofit/>
          </a:bodyPr>
          <a:lstStyle/>
          <a:p>
            <a:pPr algn="ctr"/>
            <a:r>
              <a:rPr lang="en-US" dirty="0" smtClean="0"/>
              <a:t>Anatomy of the Eye</a:t>
            </a:r>
            <a:endParaRPr lang="en-US" dirty="0"/>
          </a:p>
        </p:txBody>
      </p:sp>
      <p:pic>
        <p:nvPicPr>
          <p:cNvPr id="1026" name="Picture 2" descr="Eye anatomy; two-panel drawing shows the outside and inside of the eye. The top panel shows outside of the eye including the eyelid, pupil, sclera, and iris; the bottom panel shows inside of the eye including the cornea, lens, ciliary body, retina, choroid, optic nerve, and vitreous humor."/>
          <p:cNvPicPr>
            <a:picLocks noChangeAspect="1" noChangeArrowheads="1"/>
          </p:cNvPicPr>
          <p:nvPr/>
        </p:nvPicPr>
        <p:blipFill>
          <a:blip r:embed="rId2" cstate="print"/>
          <a:srcRect/>
          <a:stretch>
            <a:fillRect/>
          </a:stretch>
        </p:blipFill>
        <p:spPr bwMode="auto">
          <a:xfrm>
            <a:off x="3091308" y="0"/>
            <a:ext cx="5297116" cy="6858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Choroid</a:t>
            </a:r>
            <a:endParaRPr lang="en-US" b="1" dirty="0"/>
          </a:p>
        </p:txBody>
      </p:sp>
      <p:sp>
        <p:nvSpPr>
          <p:cNvPr id="3" name="Content Placeholder 2"/>
          <p:cNvSpPr>
            <a:spLocks noGrp="1"/>
          </p:cNvSpPr>
          <p:nvPr>
            <p:ph idx="1"/>
          </p:nvPr>
        </p:nvSpPr>
        <p:spPr>
          <a:xfrm>
            <a:off x="457200" y="1935480"/>
            <a:ext cx="4572000" cy="4236720"/>
          </a:xfrm>
        </p:spPr>
        <p:txBody>
          <a:bodyPr>
            <a:normAutofit fontScale="92500"/>
          </a:bodyPr>
          <a:lstStyle/>
          <a:p>
            <a:endParaRPr lang="en-US" dirty="0" smtClean="0"/>
          </a:p>
          <a:p>
            <a:r>
              <a:rPr lang="en-US" dirty="0" smtClean="0"/>
              <a:t>A layer of blood vessels between the </a:t>
            </a:r>
            <a:r>
              <a:rPr lang="en-US" u="sng" dirty="0" smtClean="0"/>
              <a:t>retina </a:t>
            </a:r>
            <a:r>
              <a:rPr lang="en-US" dirty="0" smtClean="0"/>
              <a:t>and </a:t>
            </a:r>
            <a:r>
              <a:rPr lang="en-US" u="sng" dirty="0" smtClean="0"/>
              <a:t>sclera</a:t>
            </a:r>
            <a:r>
              <a:rPr lang="en-US" dirty="0" smtClean="0"/>
              <a:t>.</a:t>
            </a:r>
          </a:p>
          <a:p>
            <a:pPr>
              <a:buNone/>
            </a:pPr>
            <a:endParaRPr lang="en-US" dirty="0" smtClean="0"/>
          </a:p>
          <a:p>
            <a:r>
              <a:rPr lang="en-US" dirty="0" smtClean="0"/>
              <a:t>It connects with </a:t>
            </a:r>
            <a:r>
              <a:rPr lang="en-US" u="sng" dirty="0" err="1" smtClean="0"/>
              <a:t>ciliary</a:t>
            </a:r>
            <a:r>
              <a:rPr lang="en-US" u="sng" dirty="0" smtClean="0"/>
              <a:t> body</a:t>
            </a:r>
            <a:r>
              <a:rPr lang="en-US" dirty="0" smtClean="0"/>
              <a:t> in the front of the eye and attached to edges of the </a:t>
            </a:r>
            <a:r>
              <a:rPr lang="en-US" u="sng" dirty="0" smtClean="0"/>
              <a:t>optic nerve</a:t>
            </a:r>
            <a:r>
              <a:rPr lang="en-US" dirty="0" smtClean="0"/>
              <a:t> at the back of the eye.  </a:t>
            </a:r>
          </a:p>
          <a:p>
            <a:pPr>
              <a:buNone/>
            </a:pPr>
            <a:endParaRPr lang="en-US" dirty="0" smtClean="0"/>
          </a:p>
          <a:p>
            <a:pPr>
              <a:buNone/>
            </a:pPr>
            <a:r>
              <a:rPr lang="en-US" dirty="0" smtClean="0"/>
              <a:t> </a:t>
            </a:r>
            <a:endParaRPr lang="en-US" dirty="0"/>
          </a:p>
        </p:txBody>
      </p:sp>
      <p:pic>
        <p:nvPicPr>
          <p:cNvPr id="4" name="Picture 3" descr="coroid.jpg"/>
          <p:cNvPicPr>
            <a:picLocks noChangeAspect="1"/>
          </p:cNvPicPr>
          <p:nvPr/>
        </p:nvPicPr>
        <p:blipFill>
          <a:blip r:embed="rId2" cstate="print"/>
          <a:stretch>
            <a:fillRect/>
          </a:stretch>
        </p:blipFill>
        <p:spPr>
          <a:xfrm>
            <a:off x="5029200" y="914400"/>
            <a:ext cx="3238500" cy="2501900"/>
          </a:xfrm>
          <a:prstGeom prst="rect">
            <a:avLst/>
          </a:prstGeom>
        </p:spPr>
      </p:pic>
      <p:pic>
        <p:nvPicPr>
          <p:cNvPr id="5" name="Picture 4" descr="coroid 2.jpg"/>
          <p:cNvPicPr>
            <a:picLocks noChangeAspect="1"/>
          </p:cNvPicPr>
          <p:nvPr/>
        </p:nvPicPr>
        <p:blipFill>
          <a:blip r:embed="rId3" cstate="print"/>
          <a:stretch>
            <a:fillRect/>
          </a:stretch>
        </p:blipFill>
        <p:spPr>
          <a:xfrm>
            <a:off x="5943600" y="3810000"/>
            <a:ext cx="2057400" cy="25527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845</TotalTime>
  <Words>1452</Words>
  <Application>Microsoft Office PowerPoint</Application>
  <PresentationFormat>On-screen Show (4:3)</PresentationFormat>
  <Paragraphs>244</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Flow</vt:lpstr>
      <vt:lpstr>Anatomy of the Eye</vt:lpstr>
      <vt:lpstr>Eyeball</vt:lpstr>
      <vt:lpstr>Three Tunics</vt:lpstr>
      <vt:lpstr>Anatomy of the Eye</vt:lpstr>
      <vt:lpstr>Cornea</vt:lpstr>
      <vt:lpstr>Sclera   "the white of the eye."</vt:lpstr>
      <vt:lpstr>Three Tunics</vt:lpstr>
      <vt:lpstr>Anatomy of the Eye</vt:lpstr>
      <vt:lpstr>Choroid</vt:lpstr>
      <vt:lpstr>Ciliary Body </vt:lpstr>
      <vt:lpstr>Iris</vt:lpstr>
      <vt:lpstr>Pupil</vt:lpstr>
      <vt:lpstr>Three Tunics</vt:lpstr>
      <vt:lpstr>Anatomy of the Eye</vt:lpstr>
      <vt:lpstr>Retina </vt:lpstr>
      <vt:lpstr>Structure of the Retina</vt:lpstr>
      <vt:lpstr>Optic Nerve</vt:lpstr>
      <vt:lpstr>Eye lens</vt:lpstr>
      <vt:lpstr>Eye lens</vt:lpstr>
      <vt:lpstr>Conjunctiva</vt:lpstr>
      <vt:lpstr>Aqueous humor</vt:lpstr>
      <vt:lpstr>Vitreous </vt:lpstr>
      <vt:lpstr>Normal Flora of the Eye</vt:lpstr>
      <vt:lpstr>Normal Flora of the Eye</vt:lpstr>
      <vt:lpstr>Normal Flora of the Eye</vt:lpstr>
      <vt:lpstr>Normal Flora of the Eye</vt:lpstr>
      <vt:lpstr>Normal Flora of the Eyes</vt:lpstr>
      <vt:lpstr>Ocular Defense Mechanisms</vt:lpstr>
      <vt:lpstr>Eyelids &amp; Eyelashes</vt:lpstr>
      <vt:lpstr>Tears &amp; Lacrimal Drainage</vt:lpstr>
      <vt:lpstr>Tear</vt:lpstr>
      <vt:lpstr>The Tear Film</vt:lpstr>
      <vt:lpstr>Ocular Epithelium</vt:lpstr>
      <vt:lpstr>Normal Ocular Flora </vt:lpstr>
      <vt:lpstr>Mucins</vt:lpstr>
      <vt:lpstr>Antibacterial Factors - Lysozyme</vt:lpstr>
      <vt:lpstr>Antibacterial Factors - Defensins</vt:lpstr>
      <vt:lpstr>Macrophages and Natural Killer Cells</vt:lpstr>
      <vt:lpstr>Keep in mind, </vt:lpstr>
      <vt:lpstr>In summary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dc:creator>
  <cp:lastModifiedBy>ksu</cp:lastModifiedBy>
  <cp:revision>138</cp:revision>
  <dcterms:created xsi:type="dcterms:W3CDTF">2014-09-08T02:42:09Z</dcterms:created>
  <dcterms:modified xsi:type="dcterms:W3CDTF">2014-09-08T06:32:17Z</dcterms:modified>
</cp:coreProperties>
</file>