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0"/>
  </p:notesMasterIdLst>
  <p:sldIdLst>
    <p:sldId id="289" r:id="rId2"/>
    <p:sldId id="256" r:id="rId3"/>
    <p:sldId id="257" r:id="rId4"/>
    <p:sldId id="259" r:id="rId5"/>
    <p:sldId id="260" r:id="rId6"/>
    <p:sldId id="258" r:id="rId7"/>
    <p:sldId id="261" r:id="rId8"/>
    <p:sldId id="290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988" autoAdjust="0"/>
    <p:restoredTop sz="94684" autoAdjust="0"/>
  </p:normalViewPr>
  <p:slideViewPr>
    <p:cSldViewPr>
      <p:cViewPr>
        <p:scale>
          <a:sx n="50" d="100"/>
          <a:sy n="50" d="100"/>
        </p:scale>
        <p:origin x="-107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2D66C7F-B51B-41BC-8FF7-F1379476BFC8}" type="datetimeFigureOut">
              <a:rPr lang="ar-SA" smtClean="0"/>
              <a:t>10/04/36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A15F842-58E1-434B-AA40-9FE57BB95EA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2177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0D13F-D5F4-462B-9831-82D8BA647FFA}" type="datetime1">
              <a:rPr lang="ar-SA" smtClean="0"/>
              <a:t>10/04/36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7AC7-072D-44EA-87D6-80B8188115D8}" type="datetime1">
              <a:rPr lang="ar-SA" smtClean="0"/>
              <a:t>10/04/36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638A6-DDCE-4417-82A3-95CD918B1A39}" type="datetime1">
              <a:rPr lang="ar-SA" smtClean="0"/>
              <a:t>10/04/36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1BA3C-FE2C-4E38-BA49-604BD86B801B}" type="datetime1">
              <a:rPr lang="ar-SA" smtClean="0"/>
              <a:t>10/04/36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1F6F-A2EC-433E-ADB1-91D593718912}" type="datetime1">
              <a:rPr lang="ar-SA" smtClean="0"/>
              <a:t>10/04/36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AD3B-600B-42FC-93AD-A9CF5002E94D}" type="datetime1">
              <a:rPr lang="ar-SA" smtClean="0"/>
              <a:t>10/04/36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3F49B-D27E-44D3-A7DF-9206315589AB}" type="datetime1">
              <a:rPr lang="ar-SA" smtClean="0"/>
              <a:t>10/04/36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7D0C-A313-4082-9CDF-AF3EA8B526BD}" type="datetime1">
              <a:rPr lang="ar-SA" smtClean="0"/>
              <a:t>10/04/36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89E5-FD7A-4687-9338-805E89056731}" type="datetime1">
              <a:rPr lang="ar-SA" smtClean="0"/>
              <a:t>10/04/36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B490D-1A48-4610-95D4-B5598399DC4C}" type="datetime1">
              <a:rPr lang="ar-SA" smtClean="0"/>
              <a:t>10/04/36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B0304-6B4D-48CC-A63B-1A4CB85C0C8D}" type="datetime1">
              <a:rPr lang="ar-SA" smtClean="0"/>
              <a:t>10/04/36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B9625F9-CD68-4CF6-8FDB-8A6C4A6EAD28}" type="datetime1">
              <a:rPr lang="ar-SA" smtClean="0"/>
              <a:t>10/04/36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0F6E62F-F697-4812-B7E3-097150E8B5A9}" type="slidenum">
              <a:rPr lang="ar-SA" smtClean="0"/>
              <a:t>‹#›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792006" y="729570"/>
            <a:ext cx="2836034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441 </a:t>
            </a:r>
            <a:r>
              <a:rPr lang="en-US" sz="4800" dirty="0" err="1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Chem</a:t>
            </a:r>
            <a:endParaRPr lang="ar-SA" sz="48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01681" y="3645024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8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Introduction to Spectroscopy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3428399" y="2276872"/>
            <a:ext cx="1609736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8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CH-1</a:t>
            </a:r>
            <a:endParaRPr lang="ar-SA" sz="4800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532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2104746" y="37624"/>
            <a:ext cx="4948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Introduction to Spectroscopy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202519" y="883286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Set of methods where interaction of electromagnetic radiation with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chemical molecules.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2554086" y="1802668"/>
            <a:ext cx="4092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Electromagnetic Radiation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202519" y="5045873"/>
            <a:ext cx="73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Symbol" pitchFamily="18" charset="2"/>
              <a:buChar char="u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Frequency of Radiation (Hertz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US" sz="2400" baseline="30000" dirty="0" smtClean="0"/>
              <a:t>-1</a:t>
            </a:r>
            <a:r>
              <a:rPr lang="en-US" sz="2400" dirty="0"/>
              <a:t> </a:t>
            </a:r>
            <a:r>
              <a:rPr lang="en-US" sz="2400" dirty="0" smtClean="0"/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/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Wave Length (cm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 = Wave Number (cm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 = Velocity of light (constant) = 3 x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cm/sec 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31"/>
          <a:stretch/>
        </p:blipFill>
        <p:spPr bwMode="auto">
          <a:xfrm>
            <a:off x="812717" y="3632157"/>
            <a:ext cx="1964814" cy="125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43211"/>
            <a:ext cx="1215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12" b="28378"/>
          <a:stretch/>
        </p:blipFill>
        <p:spPr bwMode="auto">
          <a:xfrm>
            <a:off x="4579141" y="2743211"/>
            <a:ext cx="4117294" cy="17668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عنصر نائب لرقم الشريحة 1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fld id="{D0F6E62F-F697-4812-B7E3-097150E8B5A9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885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87624" y="2230666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energy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quantum: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(Planck's constant) = 6.62 x 10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-27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Erg/sec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42162"/>
            <a:ext cx="2102833" cy="11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680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مجموعة 73"/>
          <p:cNvGrpSpPr/>
          <p:nvPr/>
        </p:nvGrpSpPr>
        <p:grpSpPr>
          <a:xfrm>
            <a:off x="136525" y="576989"/>
            <a:ext cx="8931275" cy="5685699"/>
            <a:chOff x="136525" y="576989"/>
            <a:chExt cx="8931275" cy="5685699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685800" y="2667000"/>
              <a:ext cx="8382000" cy="1219200"/>
            </a:xfrm>
            <a:prstGeom prst="rect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4121150" y="2673350"/>
              <a:ext cx="139700" cy="1206500"/>
            </a:xfrm>
            <a:prstGeom prst="rect">
              <a:avLst/>
            </a:prstGeom>
            <a:solidFill>
              <a:srgbClr val="FF505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4730750" y="2673350"/>
              <a:ext cx="1054100" cy="1206500"/>
            </a:xfrm>
            <a:prstGeom prst="rect">
              <a:avLst/>
            </a:prstGeom>
            <a:solidFill>
              <a:srgbClr val="FF5050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11350" y="2673350"/>
              <a:ext cx="1663700" cy="1206500"/>
            </a:xfrm>
            <a:prstGeom prst="rect">
              <a:avLst/>
            </a:prstGeom>
            <a:solidFill>
              <a:srgbClr val="CC99FF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762000" y="2667000"/>
              <a:ext cx="8153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762000" y="3883025"/>
              <a:ext cx="8153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1600200" y="1752600"/>
              <a:ext cx="2057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5410200" y="1752600"/>
              <a:ext cx="1752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H="1">
              <a:off x="1600200" y="2101850"/>
              <a:ext cx="2057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5410200" y="2101850"/>
              <a:ext cx="1752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7146925" y="1598613"/>
              <a:ext cx="52705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/>
                <a:t>low</a:t>
              </a: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974725" y="1598613"/>
              <a:ext cx="61118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/>
                <a:t>high</a:t>
              </a: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3724275" y="1576388"/>
              <a:ext cx="155416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/>
                <a:t>Frequency (</a:t>
              </a:r>
              <a:r>
                <a:rPr lang="en-US" sz="1800" b="1">
                  <a:latin typeface="Symbol" pitchFamily="18" charset="2"/>
                </a:rPr>
                <a:t>n</a:t>
              </a:r>
              <a:r>
                <a:rPr lang="en-US" sz="1600"/>
                <a:t>)</a:t>
              </a: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4022725" y="1947863"/>
              <a:ext cx="8890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/>
                <a:t>Energy</a:t>
              </a: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974725" y="3038475"/>
              <a:ext cx="7366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X-RAY</a:t>
              </a: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1965325" y="3038475"/>
              <a:ext cx="14287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ULTRAVIOLET</a:t>
              </a: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4708525" y="3038475"/>
              <a:ext cx="1103313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INFRARED</a:t>
              </a: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5775325" y="2962275"/>
              <a:ext cx="836613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MICRO-</a:t>
              </a:r>
            </a:p>
            <a:p>
              <a:r>
                <a:rPr lang="en-US" sz="1400" b="1">
                  <a:latin typeface="Arial" pitchFamily="34" charset="0"/>
                </a:rPr>
                <a:t> WAVE</a:t>
              </a:r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6613525" y="3038475"/>
              <a:ext cx="75723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RADIO</a:t>
              </a:r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7756525" y="3038475"/>
              <a:ext cx="1300163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 dirty="0">
                  <a:latin typeface="Arial" pitchFamily="34" charset="0"/>
                </a:rPr>
                <a:t>FREQUENCY</a:t>
              </a: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3524250" y="2670175"/>
              <a:ext cx="247650" cy="1206500"/>
            </a:xfrm>
            <a:prstGeom prst="rect">
              <a:avLst/>
            </a:prstGeom>
            <a:solidFill>
              <a:srgbClr val="CC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7321550" y="2670175"/>
              <a:ext cx="444500" cy="120650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600075" y="4352925"/>
              <a:ext cx="1282700" cy="4445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663575" y="4429125"/>
              <a:ext cx="10541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Ultraviolet</a:t>
              </a:r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2543175" y="4425950"/>
              <a:ext cx="75723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Visible</a:t>
              </a:r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4038600" y="4289425"/>
              <a:ext cx="1103313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Vibrational</a:t>
              </a:r>
            </a:p>
            <a:p>
              <a:r>
                <a:rPr lang="en-US" sz="1400" b="1">
                  <a:latin typeface="Arial" pitchFamily="34" charset="0"/>
                </a:rPr>
                <a:t>infrared</a:t>
              </a:r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7070725" y="4165600"/>
              <a:ext cx="1073150" cy="730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Nuclear </a:t>
              </a:r>
            </a:p>
            <a:p>
              <a:r>
                <a:rPr lang="en-US" sz="1400" b="1">
                  <a:latin typeface="Arial" pitchFamily="34" charset="0"/>
                </a:rPr>
                <a:t>magnetic</a:t>
              </a:r>
            </a:p>
            <a:p>
              <a:r>
                <a:rPr lang="en-US" sz="1400" b="1">
                  <a:latin typeface="Arial" pitchFamily="34" charset="0"/>
                </a:rPr>
                <a:t>resonance</a:t>
              </a:r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 flipV="1">
              <a:off x="593725" y="3886200"/>
              <a:ext cx="2987675" cy="4445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 flipV="1">
              <a:off x="1905000" y="3886200"/>
              <a:ext cx="1905000" cy="457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31" name="Rectangle 31"/>
            <p:cNvSpPr>
              <a:spLocks noChangeArrowheads="1"/>
            </p:cNvSpPr>
            <p:nvPr/>
          </p:nvSpPr>
          <p:spPr bwMode="auto">
            <a:xfrm>
              <a:off x="2292350" y="4349750"/>
              <a:ext cx="1206500" cy="4445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3968750" y="4273550"/>
              <a:ext cx="1206500" cy="5207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6940550" y="4184650"/>
              <a:ext cx="1266825" cy="6731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>
              <a:off x="136525" y="5181600"/>
              <a:ext cx="7969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200 nm</a:t>
              </a:r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1704975" y="5194300"/>
              <a:ext cx="7969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400 nm</a:t>
              </a:r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3232150" y="5194300"/>
              <a:ext cx="79692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800 nm</a:t>
              </a:r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3702050" y="4808538"/>
              <a:ext cx="771525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2.5 </a:t>
              </a:r>
              <a:r>
                <a:rPr lang="en-US" sz="1800" b="1">
                  <a:latin typeface="Symbol" pitchFamily="18" charset="2"/>
                </a:rPr>
                <a:t>m</a:t>
              </a:r>
              <a:r>
                <a:rPr lang="en-US" sz="1400" b="1">
                  <a:latin typeface="Arial" pitchFamily="34" charset="0"/>
                </a:rPr>
                <a:t>m</a:t>
              </a:r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4876800" y="4808538"/>
              <a:ext cx="72231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15 </a:t>
              </a:r>
              <a:r>
                <a:rPr lang="en-US" sz="1800" b="1">
                  <a:latin typeface="Symbol" pitchFamily="18" charset="2"/>
                </a:rPr>
                <a:t>m</a:t>
              </a:r>
              <a:r>
                <a:rPr lang="en-US" sz="1400" b="1">
                  <a:latin typeface="Arial" pitchFamily="34" charset="0"/>
                </a:rPr>
                <a:t>m</a:t>
              </a:r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6765925" y="4930775"/>
              <a:ext cx="49053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1 m</a:t>
              </a:r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7985125" y="4930775"/>
              <a:ext cx="49053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latin typeface="Arial" pitchFamily="34" charset="0"/>
                </a:rPr>
                <a:t>5 m</a:t>
              </a:r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1171575" y="5910263"/>
              <a:ext cx="70008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/>
                <a:t>short</a:t>
              </a:r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7007225" y="5913438"/>
              <a:ext cx="61118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/>
                <a:t>long</a:t>
              </a:r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3543300" y="5865813"/>
              <a:ext cx="16811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/>
                <a:t>Wavelength (</a:t>
              </a:r>
              <a:r>
                <a:rPr lang="en-US" sz="2000" b="1">
                  <a:latin typeface="Symbol" pitchFamily="18" charset="2"/>
                </a:rPr>
                <a:t>l</a:t>
              </a:r>
              <a:r>
                <a:rPr lang="en-US" sz="1600"/>
                <a:t>)</a:t>
              </a:r>
            </a:p>
          </p:txBody>
        </p:sp>
        <p:sp>
          <p:nvSpPr>
            <p:cNvPr id="44" name="Line 44"/>
            <p:cNvSpPr>
              <a:spLocks noChangeShapeType="1"/>
            </p:cNvSpPr>
            <p:nvPr/>
          </p:nvSpPr>
          <p:spPr bwMode="auto">
            <a:xfrm>
              <a:off x="2120900" y="4943475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45" name="Line 45"/>
            <p:cNvSpPr>
              <a:spLocks noChangeShapeType="1"/>
            </p:cNvSpPr>
            <p:nvPr/>
          </p:nvSpPr>
          <p:spPr bwMode="auto">
            <a:xfrm flipH="1">
              <a:off x="1784350" y="6080125"/>
              <a:ext cx="1752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46" name="Line 46"/>
            <p:cNvSpPr>
              <a:spLocks noChangeShapeType="1"/>
            </p:cNvSpPr>
            <p:nvPr/>
          </p:nvSpPr>
          <p:spPr bwMode="auto">
            <a:xfrm flipH="1">
              <a:off x="5289550" y="6080125"/>
              <a:ext cx="1752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47" name="Rectangle 47"/>
            <p:cNvSpPr>
              <a:spLocks noChangeArrowheads="1"/>
            </p:cNvSpPr>
            <p:nvPr/>
          </p:nvSpPr>
          <p:spPr bwMode="auto">
            <a:xfrm>
              <a:off x="974725" y="1903413"/>
              <a:ext cx="611188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/>
                <a:t>high</a:t>
              </a:r>
            </a:p>
          </p:txBody>
        </p:sp>
        <p:sp>
          <p:nvSpPr>
            <p:cNvPr id="48" name="Rectangle 48"/>
            <p:cNvSpPr>
              <a:spLocks noChangeArrowheads="1"/>
            </p:cNvSpPr>
            <p:nvPr/>
          </p:nvSpPr>
          <p:spPr bwMode="auto">
            <a:xfrm>
              <a:off x="7146925" y="1903413"/>
              <a:ext cx="52705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600"/>
                <a:t>low</a:t>
              </a:r>
            </a:p>
          </p:txBody>
        </p:sp>
        <p:sp>
          <p:nvSpPr>
            <p:cNvPr id="49" name="Rectangle 49"/>
            <p:cNvSpPr>
              <a:spLocks noChangeArrowheads="1"/>
            </p:cNvSpPr>
            <p:nvPr/>
          </p:nvSpPr>
          <p:spPr bwMode="auto">
            <a:xfrm>
              <a:off x="4273550" y="2670175"/>
              <a:ext cx="444500" cy="1206500"/>
            </a:xfrm>
            <a:prstGeom prst="rect">
              <a:avLst/>
            </a:prstGeom>
            <a:solidFill>
              <a:srgbClr val="FF7C8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50" name="Line 50"/>
            <p:cNvSpPr>
              <a:spLocks noChangeShapeType="1"/>
            </p:cNvSpPr>
            <p:nvPr/>
          </p:nvSpPr>
          <p:spPr bwMode="auto">
            <a:xfrm flipH="1">
              <a:off x="898525" y="5334000"/>
              <a:ext cx="838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51" name="Line 51"/>
            <p:cNvSpPr>
              <a:spLocks noChangeShapeType="1"/>
            </p:cNvSpPr>
            <p:nvPr/>
          </p:nvSpPr>
          <p:spPr bwMode="auto">
            <a:xfrm flipH="1">
              <a:off x="2438400" y="5334000"/>
              <a:ext cx="838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52" name="Line 52"/>
            <p:cNvSpPr>
              <a:spLocks noChangeShapeType="1"/>
            </p:cNvSpPr>
            <p:nvPr/>
          </p:nvSpPr>
          <p:spPr bwMode="auto">
            <a:xfrm flipH="1">
              <a:off x="2286000" y="3886200"/>
              <a:ext cx="1524000" cy="457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53" name="Line 53"/>
            <p:cNvSpPr>
              <a:spLocks noChangeShapeType="1"/>
            </p:cNvSpPr>
            <p:nvPr/>
          </p:nvSpPr>
          <p:spPr bwMode="auto">
            <a:xfrm flipH="1">
              <a:off x="3505200" y="3886200"/>
              <a:ext cx="609600" cy="457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54" name="Line 54"/>
            <p:cNvSpPr>
              <a:spLocks noChangeShapeType="1"/>
            </p:cNvSpPr>
            <p:nvPr/>
          </p:nvSpPr>
          <p:spPr bwMode="auto">
            <a:xfrm flipH="1">
              <a:off x="3962400" y="3886200"/>
              <a:ext cx="304800" cy="381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55" name="Line 55"/>
            <p:cNvSpPr>
              <a:spLocks noChangeShapeType="1"/>
            </p:cNvSpPr>
            <p:nvPr/>
          </p:nvSpPr>
          <p:spPr bwMode="auto">
            <a:xfrm>
              <a:off x="4724400" y="3886200"/>
              <a:ext cx="457200" cy="381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56" name="Line 56"/>
            <p:cNvSpPr>
              <a:spLocks noChangeShapeType="1"/>
            </p:cNvSpPr>
            <p:nvPr/>
          </p:nvSpPr>
          <p:spPr bwMode="auto">
            <a:xfrm flipH="1">
              <a:off x="6934200" y="3886200"/>
              <a:ext cx="38100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57" name="Line 57"/>
            <p:cNvSpPr>
              <a:spLocks noChangeShapeType="1"/>
            </p:cNvSpPr>
            <p:nvPr/>
          </p:nvSpPr>
          <p:spPr bwMode="auto">
            <a:xfrm>
              <a:off x="7772400" y="3886200"/>
              <a:ext cx="45720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58" name="Line 58"/>
            <p:cNvSpPr>
              <a:spLocks noChangeShapeType="1"/>
            </p:cNvSpPr>
            <p:nvPr/>
          </p:nvSpPr>
          <p:spPr bwMode="auto">
            <a:xfrm>
              <a:off x="4419600" y="5013325"/>
              <a:ext cx="533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59" name="Line 59"/>
            <p:cNvSpPr>
              <a:spLocks noChangeShapeType="1"/>
            </p:cNvSpPr>
            <p:nvPr/>
          </p:nvSpPr>
          <p:spPr bwMode="auto">
            <a:xfrm>
              <a:off x="7239000" y="5073650"/>
              <a:ext cx="76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lg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0" name="Line 60"/>
            <p:cNvSpPr>
              <a:spLocks noChangeShapeType="1"/>
            </p:cNvSpPr>
            <p:nvPr/>
          </p:nvSpPr>
          <p:spPr bwMode="auto">
            <a:xfrm>
              <a:off x="1905000" y="2667000"/>
              <a:ext cx="0" cy="1219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1" name="Line 61"/>
            <p:cNvSpPr>
              <a:spLocks noChangeShapeType="1"/>
            </p:cNvSpPr>
            <p:nvPr/>
          </p:nvSpPr>
          <p:spPr bwMode="auto">
            <a:xfrm>
              <a:off x="5791200" y="2667000"/>
              <a:ext cx="0" cy="1219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2" name="Line 62"/>
            <p:cNvSpPr>
              <a:spLocks noChangeShapeType="1"/>
            </p:cNvSpPr>
            <p:nvPr/>
          </p:nvSpPr>
          <p:spPr bwMode="auto">
            <a:xfrm>
              <a:off x="6629400" y="2667000"/>
              <a:ext cx="0" cy="1219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1994571" y="576989"/>
              <a:ext cx="5398144" cy="585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3200" dirty="0" smtClean="0">
                  <a:solidFill>
                    <a:srgbClr val="009900"/>
                  </a:solidFill>
                  <a:latin typeface="Times New Roman" pitchFamily="18" charset="0"/>
                  <a:cs typeface="Times New Roman" pitchFamily="18" charset="0"/>
                </a:rPr>
                <a:t>The  Electromagnetic Spectrum</a:t>
              </a:r>
              <a:endParaRPr lang="en-US" sz="3200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Line 64"/>
            <p:cNvSpPr>
              <a:spLocks noChangeShapeType="1"/>
            </p:cNvSpPr>
            <p:nvPr/>
          </p:nvSpPr>
          <p:spPr bwMode="auto">
            <a:xfrm>
              <a:off x="596900" y="4943475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5" name="Line 65"/>
            <p:cNvSpPr>
              <a:spLocks noChangeShapeType="1"/>
            </p:cNvSpPr>
            <p:nvPr/>
          </p:nvSpPr>
          <p:spPr bwMode="auto">
            <a:xfrm>
              <a:off x="3505200" y="4943475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ar-SA"/>
            </a:p>
          </p:txBody>
        </p:sp>
        <p:sp>
          <p:nvSpPr>
            <p:cNvPr id="66" name="Rectangle 66"/>
            <p:cNvSpPr>
              <a:spLocks noChangeArrowheads="1"/>
            </p:cNvSpPr>
            <p:nvPr/>
          </p:nvSpPr>
          <p:spPr bwMode="auto">
            <a:xfrm>
              <a:off x="1889125" y="5432425"/>
              <a:ext cx="66833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solidFill>
                    <a:schemeClr val="accent2"/>
                  </a:solidFill>
                  <a:latin typeface="Arial" pitchFamily="34" charset="0"/>
                </a:rPr>
                <a:t>BLUE</a:t>
              </a:r>
            </a:p>
          </p:txBody>
        </p:sp>
        <p:sp>
          <p:nvSpPr>
            <p:cNvPr id="67" name="Rectangle 67"/>
            <p:cNvSpPr>
              <a:spLocks noChangeArrowheads="1"/>
            </p:cNvSpPr>
            <p:nvPr/>
          </p:nvSpPr>
          <p:spPr bwMode="auto">
            <a:xfrm>
              <a:off x="3260725" y="5432425"/>
              <a:ext cx="5588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400" b="1">
                  <a:solidFill>
                    <a:srgbClr val="CC0000"/>
                  </a:solidFill>
                  <a:latin typeface="Arial" pitchFamily="34" charset="0"/>
                </a:rPr>
                <a:t>RED</a:t>
              </a:r>
            </a:p>
          </p:txBody>
        </p:sp>
        <p:sp>
          <p:nvSpPr>
            <p:cNvPr id="68" name="Rectangle 68"/>
            <p:cNvSpPr>
              <a:spLocks noChangeArrowheads="1"/>
            </p:cNvSpPr>
            <p:nvPr/>
          </p:nvSpPr>
          <p:spPr bwMode="auto">
            <a:xfrm>
              <a:off x="3844925" y="2667000"/>
              <a:ext cx="68263" cy="1219200"/>
            </a:xfrm>
            <a:prstGeom prst="rect">
              <a:avLst/>
            </a:prstGeom>
            <a:solidFill>
              <a:srgbClr val="00CC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69" name="Rectangle 69"/>
            <p:cNvSpPr>
              <a:spLocks noChangeArrowheads="1"/>
            </p:cNvSpPr>
            <p:nvPr/>
          </p:nvSpPr>
          <p:spPr bwMode="auto">
            <a:xfrm>
              <a:off x="3929063" y="2667000"/>
              <a:ext cx="66675" cy="1219200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0" name="Rectangle 70"/>
            <p:cNvSpPr>
              <a:spLocks noChangeArrowheads="1"/>
            </p:cNvSpPr>
            <p:nvPr/>
          </p:nvSpPr>
          <p:spPr bwMode="auto">
            <a:xfrm>
              <a:off x="3979863" y="2667000"/>
              <a:ext cx="68262" cy="121920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1" name="Rectangle 71"/>
            <p:cNvSpPr>
              <a:spLocks noChangeArrowheads="1"/>
            </p:cNvSpPr>
            <p:nvPr/>
          </p:nvSpPr>
          <p:spPr bwMode="auto">
            <a:xfrm>
              <a:off x="4048125" y="2667000"/>
              <a:ext cx="66675" cy="121920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2" name="Rectangle 72"/>
            <p:cNvSpPr>
              <a:spLocks noChangeArrowheads="1"/>
            </p:cNvSpPr>
            <p:nvPr/>
          </p:nvSpPr>
          <p:spPr bwMode="auto">
            <a:xfrm>
              <a:off x="3762375" y="2667000"/>
              <a:ext cx="66675" cy="1219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3752850" y="2673350"/>
              <a:ext cx="368300" cy="1222375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75" name="عنصر نائب لرقم الشريحة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535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01655" y="608921"/>
            <a:ext cx="4491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Internal Energy of 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Molecules:</a:t>
            </a:r>
            <a:endParaRPr lang="ar-SA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88268" y="1401009"/>
            <a:ext cx="4248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altLang="zh-TW" sz="2400" dirty="0" err="1" smtClean="0">
                <a:latin typeface="Times New Roman" pitchFamily="18" charset="0"/>
              </a:rPr>
              <a:t>E</a:t>
            </a:r>
            <a:r>
              <a:rPr lang="en-US" altLang="zh-TW" sz="2400" baseline="-25000" dirty="0" err="1" smtClean="0">
                <a:latin typeface="Times New Roman" pitchFamily="18" charset="0"/>
              </a:rPr>
              <a:t>total</a:t>
            </a:r>
            <a:r>
              <a:rPr lang="en-US" altLang="zh-TW" sz="2400" dirty="0" smtClean="0">
                <a:latin typeface="Times New Roman" pitchFamily="18" charset="0"/>
              </a:rPr>
              <a:t>= </a:t>
            </a:r>
            <a:r>
              <a:rPr lang="en-US" altLang="zh-TW" sz="2400" dirty="0" err="1" smtClean="0">
                <a:latin typeface="Times New Roman" pitchFamily="18" charset="0"/>
              </a:rPr>
              <a:t>E</a:t>
            </a:r>
            <a:r>
              <a:rPr lang="en-US" altLang="zh-TW" sz="2400" baseline="-25000" dirty="0" err="1" smtClean="0">
                <a:latin typeface="Times New Roman" pitchFamily="18" charset="0"/>
              </a:rPr>
              <a:t>elec</a:t>
            </a:r>
            <a:r>
              <a:rPr lang="en-US" altLang="zh-TW" sz="2400" dirty="0" err="1" smtClean="0">
                <a:latin typeface="Times New Roman" pitchFamily="18" charset="0"/>
              </a:rPr>
              <a:t>+E</a:t>
            </a:r>
            <a:r>
              <a:rPr lang="en-US" altLang="zh-TW" sz="2400" baseline="-25000" dirty="0" err="1" smtClean="0">
                <a:latin typeface="Times New Roman" pitchFamily="18" charset="0"/>
              </a:rPr>
              <a:t>vib</a:t>
            </a:r>
            <a:r>
              <a:rPr lang="en-US" altLang="zh-TW" sz="2400" dirty="0" err="1" smtClean="0">
                <a:latin typeface="Times New Roman" pitchFamily="18" charset="0"/>
              </a:rPr>
              <a:t>+E</a:t>
            </a:r>
            <a:r>
              <a:rPr lang="en-US" altLang="zh-TW" sz="2400" baseline="-25000" dirty="0" err="1" smtClean="0">
                <a:latin typeface="Times New Roman" pitchFamily="18" charset="0"/>
              </a:rPr>
              <a:t>rot</a:t>
            </a:r>
            <a:endParaRPr lang="en-US" altLang="zh-TW" sz="2400" baseline="-25000" dirty="0" smtClean="0">
              <a:latin typeface="Times New Roman" pitchFamily="18" charset="0"/>
            </a:endParaRPr>
          </a:p>
          <a:p>
            <a:pPr algn="l" rtl="0"/>
            <a:endParaRPr lang="en-US" altLang="zh-TW" sz="2400" dirty="0">
              <a:latin typeface="Times New Roman" pitchFamily="18" charset="0"/>
            </a:endParaRPr>
          </a:p>
          <a:p>
            <a:pPr algn="l" rtl="0"/>
            <a:r>
              <a:rPr lang="en-US" altLang="zh-TW" sz="2400" i="1" dirty="0" err="1">
                <a:latin typeface="Times New Roman" pitchFamily="18" charset="0"/>
              </a:rPr>
              <a:t>E</a:t>
            </a:r>
            <a:r>
              <a:rPr lang="en-US" altLang="zh-TW" sz="2400" i="1" baseline="-25000" dirty="0" err="1">
                <a:latin typeface="Times New Roman" pitchFamily="18" charset="0"/>
              </a:rPr>
              <a:t>elec</a:t>
            </a:r>
            <a:r>
              <a:rPr lang="en-US" altLang="zh-TW" sz="2400" i="1" dirty="0">
                <a:latin typeface="Times New Roman" pitchFamily="18" charset="0"/>
              </a:rPr>
              <a:t>: </a:t>
            </a:r>
            <a:r>
              <a:rPr lang="en-US" altLang="zh-TW" sz="2400" i="1" dirty="0" smtClean="0">
                <a:latin typeface="Times New Roman" pitchFamily="18" charset="0"/>
              </a:rPr>
              <a:t>Electronic </a:t>
            </a:r>
            <a:r>
              <a:rPr lang="en-US" altLang="zh-TW" sz="2400" i="1" dirty="0">
                <a:latin typeface="Times New Roman" pitchFamily="18" charset="0"/>
              </a:rPr>
              <a:t>transitions </a:t>
            </a:r>
          </a:p>
          <a:p>
            <a:pPr algn="l" rtl="0"/>
            <a:r>
              <a:rPr lang="en-US" altLang="zh-TW" sz="2400" i="1" dirty="0" err="1">
                <a:latin typeface="Times New Roman" pitchFamily="18" charset="0"/>
              </a:rPr>
              <a:t>E</a:t>
            </a:r>
            <a:r>
              <a:rPr lang="en-US" altLang="zh-TW" sz="2400" i="1" baseline="-25000" dirty="0" err="1">
                <a:latin typeface="Times New Roman" pitchFamily="18" charset="0"/>
              </a:rPr>
              <a:t>vib</a:t>
            </a:r>
            <a:r>
              <a:rPr lang="en-US" altLang="zh-TW" sz="2400" i="1" dirty="0">
                <a:latin typeface="Times New Roman" pitchFamily="18" charset="0"/>
              </a:rPr>
              <a:t>: </a:t>
            </a:r>
            <a:r>
              <a:rPr lang="en-US" altLang="zh-TW" sz="2400" i="1" dirty="0" smtClean="0">
                <a:latin typeface="Times New Roman" pitchFamily="18" charset="0"/>
              </a:rPr>
              <a:t>Vibrational </a:t>
            </a:r>
            <a:r>
              <a:rPr lang="en-US" altLang="zh-TW" sz="2400" i="1" dirty="0">
                <a:latin typeface="Times New Roman" pitchFamily="18" charset="0"/>
              </a:rPr>
              <a:t>transitions </a:t>
            </a:r>
          </a:p>
          <a:p>
            <a:pPr algn="l" rtl="0"/>
            <a:r>
              <a:rPr lang="en-US" altLang="zh-TW" sz="2400" i="1" dirty="0" err="1">
                <a:latin typeface="Times New Roman" pitchFamily="18" charset="0"/>
              </a:rPr>
              <a:t>E</a:t>
            </a:r>
            <a:r>
              <a:rPr lang="en-US" altLang="zh-TW" sz="2400" i="1" baseline="-25000" dirty="0" err="1">
                <a:latin typeface="Times New Roman" pitchFamily="18" charset="0"/>
              </a:rPr>
              <a:t>rot</a:t>
            </a:r>
            <a:r>
              <a:rPr lang="en-US" altLang="zh-TW" sz="2400" i="1" dirty="0">
                <a:latin typeface="Times New Roman" pitchFamily="18" charset="0"/>
              </a:rPr>
              <a:t>: </a:t>
            </a:r>
            <a:r>
              <a:rPr lang="en-US" altLang="zh-TW" sz="2400" i="1" dirty="0" smtClean="0">
                <a:latin typeface="Times New Roman" pitchFamily="18" charset="0"/>
              </a:rPr>
              <a:t>Rotational transitions  </a:t>
            </a:r>
            <a:endParaRPr lang="en-US" altLang="zh-TW" sz="2400" i="1" dirty="0">
              <a:latin typeface="Times New Roman" pitchFamily="18" charset="0"/>
            </a:endParaRPr>
          </a:p>
          <a:p>
            <a:pPr algn="l" rtl="0"/>
            <a:endParaRPr lang="en-US" altLang="zh-TW" baseline="-25000" dirty="0">
              <a:latin typeface="Times New Roman" pitchFamily="18" charset="0"/>
            </a:endParaRPr>
          </a:p>
          <a:p>
            <a:pPr algn="l" rtl="0"/>
            <a:endParaRPr lang="en-US" dirty="0"/>
          </a:p>
        </p:txBody>
      </p:sp>
      <p:pic>
        <p:nvPicPr>
          <p:cNvPr id="4" name="صورة 3" descr="Pavia - Introduction to Spectroscopy - 4 edition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72" t="41661" r="19365" b="26206"/>
          <a:stretch/>
        </p:blipFill>
        <p:spPr>
          <a:xfrm>
            <a:off x="3158898" y="4509120"/>
            <a:ext cx="2954740" cy="2232000"/>
          </a:xfrm>
          <a:prstGeom prst="rect">
            <a:avLst/>
          </a:prstGeom>
          <a:ln w="28575">
            <a:solidFill>
              <a:srgbClr val="C00000"/>
            </a:solidFill>
          </a:ln>
          <a:effectLst/>
        </p:spPr>
      </p:pic>
      <p:sp>
        <p:nvSpPr>
          <p:cNvPr id="5" name="مستطيل 4"/>
          <p:cNvSpPr/>
          <p:nvPr/>
        </p:nvSpPr>
        <p:spPr>
          <a:xfrm>
            <a:off x="776857" y="3831432"/>
            <a:ext cx="3470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Excitation process</a:t>
            </a:r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038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مستطيل 53"/>
          <p:cNvSpPr/>
          <p:nvPr/>
        </p:nvSpPr>
        <p:spPr>
          <a:xfrm>
            <a:off x="262980" y="116632"/>
            <a:ext cx="3408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Type of Spectroscopy:</a:t>
            </a:r>
          </a:p>
        </p:txBody>
      </p:sp>
      <p:sp>
        <p:nvSpPr>
          <p:cNvPr id="56" name="مستطيل 55"/>
          <p:cNvSpPr/>
          <p:nvPr/>
        </p:nvSpPr>
        <p:spPr>
          <a:xfrm>
            <a:off x="2360760" y="639852"/>
            <a:ext cx="449033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Emission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Spectroscopy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 Absorption Spectroscopy</a:t>
            </a:r>
          </a:p>
          <a:p>
            <a:pPr lvl="0" algn="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6</a:t>
            </a:fld>
            <a:endParaRPr lang="ar-SA"/>
          </a:p>
        </p:txBody>
      </p:sp>
      <p:grpSp>
        <p:nvGrpSpPr>
          <p:cNvPr id="6" name="مجموعة 5"/>
          <p:cNvGrpSpPr/>
          <p:nvPr/>
        </p:nvGrpSpPr>
        <p:grpSpPr>
          <a:xfrm>
            <a:off x="2195736" y="1988840"/>
            <a:ext cx="4824536" cy="3528392"/>
            <a:chOff x="1835696" y="1988840"/>
            <a:chExt cx="4824536" cy="3528392"/>
          </a:xfrm>
        </p:grpSpPr>
        <p:sp>
          <p:nvSpPr>
            <p:cNvPr id="4" name="مستطيل 3"/>
            <p:cNvSpPr/>
            <p:nvPr/>
          </p:nvSpPr>
          <p:spPr>
            <a:xfrm>
              <a:off x="1835696" y="1988840"/>
              <a:ext cx="4824536" cy="352839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 dirty="0"/>
            </a:p>
          </p:txBody>
        </p:sp>
        <p:grpSp>
          <p:nvGrpSpPr>
            <p:cNvPr id="51" name="مجموعة 50"/>
            <p:cNvGrpSpPr/>
            <p:nvPr/>
          </p:nvGrpSpPr>
          <p:grpSpPr>
            <a:xfrm>
              <a:off x="1852781" y="2119974"/>
              <a:ext cx="4677756" cy="3346705"/>
              <a:chOff x="-330200" y="1484313"/>
              <a:chExt cx="10191753" cy="5424488"/>
            </a:xfrm>
          </p:grpSpPr>
          <p:sp>
            <p:nvSpPr>
              <p:cNvPr id="22" name="Line 3"/>
              <p:cNvSpPr>
                <a:spLocks noChangeShapeType="1"/>
              </p:cNvSpPr>
              <p:nvPr/>
            </p:nvSpPr>
            <p:spPr bwMode="auto">
              <a:xfrm>
                <a:off x="1676400" y="1893888"/>
                <a:ext cx="0" cy="4267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ar-SA"/>
              </a:p>
            </p:txBody>
          </p:sp>
          <p:grpSp>
            <p:nvGrpSpPr>
              <p:cNvPr id="50" name="مجموعة 49"/>
              <p:cNvGrpSpPr>
                <a:grpSpLocks noChangeAspect="1"/>
              </p:cNvGrpSpPr>
              <p:nvPr/>
            </p:nvGrpSpPr>
            <p:grpSpPr>
              <a:xfrm>
                <a:off x="-330200" y="1484313"/>
                <a:ext cx="10191753" cy="5424488"/>
                <a:chOff x="-330200" y="1484313"/>
                <a:chExt cx="10191753" cy="5424489"/>
              </a:xfrm>
            </p:grpSpPr>
            <p:grpSp>
              <p:nvGrpSpPr>
                <p:cNvPr id="23" name="Group 39"/>
                <p:cNvGrpSpPr>
                  <a:grpSpLocks/>
                </p:cNvGrpSpPr>
                <p:nvPr/>
              </p:nvGrpSpPr>
              <p:grpSpPr bwMode="auto">
                <a:xfrm>
                  <a:off x="1687515" y="2657475"/>
                  <a:ext cx="3819527" cy="3232150"/>
                  <a:chOff x="1063" y="1674"/>
                  <a:chExt cx="2406" cy="2036"/>
                </a:xfrm>
              </p:grpSpPr>
              <p:sp>
                <p:nvSpPr>
                  <p:cNvPr id="24" name="Freeform 9"/>
                  <p:cNvSpPr>
                    <a:spLocks/>
                  </p:cNvSpPr>
                  <p:nvPr/>
                </p:nvSpPr>
                <p:spPr bwMode="auto">
                  <a:xfrm>
                    <a:off x="1807" y="3379"/>
                    <a:ext cx="206" cy="113"/>
                  </a:xfrm>
                  <a:custGeom>
                    <a:avLst/>
                    <a:gdLst>
                      <a:gd name="T0" fmla="*/ 206 w 206"/>
                      <a:gd name="T1" fmla="*/ 0 h 120"/>
                      <a:gd name="T2" fmla="*/ 110 w 206"/>
                      <a:gd name="T3" fmla="*/ 98 h 120"/>
                      <a:gd name="T4" fmla="*/ 0 w 206"/>
                      <a:gd name="T5" fmla="*/ 91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06" h="120">
                        <a:moveTo>
                          <a:pt x="206" y="0"/>
                        </a:moveTo>
                        <a:cubicBezTo>
                          <a:pt x="175" y="44"/>
                          <a:pt x="144" y="88"/>
                          <a:pt x="110" y="104"/>
                        </a:cubicBezTo>
                        <a:cubicBezTo>
                          <a:pt x="76" y="120"/>
                          <a:pt x="26" y="104"/>
                          <a:pt x="0" y="97"/>
                        </a:cubicBezTo>
                      </a:path>
                    </a:pathLst>
                  </a:cu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25" name="Freeform 10"/>
                  <p:cNvSpPr>
                    <a:spLocks/>
                  </p:cNvSpPr>
                  <p:nvPr/>
                </p:nvSpPr>
                <p:spPr bwMode="auto">
                  <a:xfrm>
                    <a:off x="1745" y="3386"/>
                    <a:ext cx="41" cy="55"/>
                  </a:xfrm>
                  <a:custGeom>
                    <a:avLst/>
                    <a:gdLst>
                      <a:gd name="T0" fmla="*/ 41 w 41"/>
                      <a:gd name="T1" fmla="*/ 55 h 55"/>
                      <a:gd name="T2" fmla="*/ 0 w 41"/>
                      <a:gd name="T3" fmla="*/ 0 h 55"/>
                      <a:gd name="T4" fmla="*/ 0 60000 65536"/>
                      <a:gd name="T5" fmla="*/ 0 60000 6553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0" t="0" r="r" b="b"/>
                    <a:pathLst>
                      <a:path w="41" h="55">
                        <a:moveTo>
                          <a:pt x="41" y="55"/>
                        </a:moveTo>
                        <a:cubicBezTo>
                          <a:pt x="22" y="31"/>
                          <a:pt x="4" y="8"/>
                          <a:pt x="0" y="0"/>
                        </a:cubicBezTo>
                      </a:path>
                    </a:pathLst>
                  </a:cu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26" name="Freeform 11"/>
                  <p:cNvSpPr>
                    <a:spLocks/>
                  </p:cNvSpPr>
                  <p:nvPr/>
                </p:nvSpPr>
                <p:spPr bwMode="auto">
                  <a:xfrm>
                    <a:off x="2862" y="3476"/>
                    <a:ext cx="607" cy="63"/>
                  </a:xfrm>
                  <a:custGeom>
                    <a:avLst/>
                    <a:gdLst>
                      <a:gd name="T0" fmla="*/ 0 w 607"/>
                      <a:gd name="T1" fmla="*/ 0 h 63"/>
                      <a:gd name="T2" fmla="*/ 103 w 607"/>
                      <a:gd name="T3" fmla="*/ 55 h 63"/>
                      <a:gd name="T4" fmla="*/ 607 w 607"/>
                      <a:gd name="T5" fmla="*/ 48 h 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07" h="63">
                        <a:moveTo>
                          <a:pt x="0" y="0"/>
                        </a:moveTo>
                        <a:cubicBezTo>
                          <a:pt x="1" y="23"/>
                          <a:pt x="2" y="47"/>
                          <a:pt x="103" y="55"/>
                        </a:cubicBezTo>
                        <a:cubicBezTo>
                          <a:pt x="204" y="63"/>
                          <a:pt x="405" y="55"/>
                          <a:pt x="607" y="48"/>
                        </a:cubicBezTo>
                      </a:path>
                    </a:pathLst>
                  </a:cu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pic>
                <p:nvPicPr>
                  <p:cNvPr id="27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46196"/>
                  <a:stretch>
                    <a:fillRect/>
                  </a:stretch>
                </p:blipFill>
                <p:spPr bwMode="auto">
                  <a:xfrm>
                    <a:off x="1063" y="1674"/>
                    <a:ext cx="693" cy="187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tx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8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51553"/>
                  <a:stretch>
                    <a:fillRect/>
                  </a:stretch>
                </p:blipFill>
                <p:spPr bwMode="auto">
                  <a:xfrm>
                    <a:off x="1976" y="2462"/>
                    <a:ext cx="886" cy="124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tx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29" name="Group 36"/>
                <p:cNvGrpSpPr>
                  <a:grpSpLocks/>
                </p:cNvGrpSpPr>
                <p:nvPr/>
              </p:nvGrpSpPr>
              <p:grpSpPr bwMode="auto">
                <a:xfrm>
                  <a:off x="-330200" y="1484313"/>
                  <a:ext cx="10191753" cy="5424489"/>
                  <a:chOff x="-208" y="935"/>
                  <a:chExt cx="6420" cy="3417"/>
                </a:xfrm>
              </p:grpSpPr>
              <p:sp>
                <p:nvSpPr>
                  <p:cNvPr id="30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480" y="3552"/>
                    <a:ext cx="480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ar-SA"/>
                  </a:p>
                </p:txBody>
              </p:sp>
              <p:sp>
                <p:nvSpPr>
                  <p:cNvPr id="31" name="Text Box 13"/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-898" y="1625"/>
                    <a:ext cx="2014" cy="6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5pPr>
                    <a:lvl6pPr marL="25146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6pPr>
                    <a:lvl7pPr marL="29718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7pPr>
                    <a:lvl8pPr marL="34290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8pPr>
                    <a:lvl9pPr marL="38862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9pPr>
                  </a:lstStyle>
                  <a:p>
                    <a:pPr algn="l">
                      <a:spcBef>
                        <a:spcPct val="50000"/>
                      </a:spcBef>
                    </a:pPr>
                    <a:r>
                      <a:rPr lang="en-US" dirty="0">
                        <a:solidFill>
                          <a:srgbClr val="C00000"/>
                        </a:solidFill>
                      </a:rPr>
                      <a:t>Absorbance</a:t>
                    </a:r>
                  </a:p>
                </p:txBody>
              </p:sp>
              <p:sp>
                <p:nvSpPr>
                  <p:cNvPr id="32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09" y="3881"/>
                    <a:ext cx="4103" cy="47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5pPr>
                    <a:lvl6pPr marL="25146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6pPr>
                    <a:lvl7pPr marL="29718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7pPr>
                    <a:lvl8pPr marL="34290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8pPr>
                    <a:lvl9pPr marL="38862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9pPr>
                  </a:lstStyle>
                  <a:p>
                    <a:pPr algn="l">
                      <a:spcBef>
                        <a:spcPct val="50000"/>
                      </a:spcBef>
                    </a:pPr>
                    <a:r>
                      <a:rPr lang="en-US" dirty="0">
                        <a:solidFill>
                          <a:srgbClr val="C00000"/>
                        </a:solidFill>
                      </a:rPr>
                      <a:t>Wavelength, </a:t>
                    </a:r>
                    <a:r>
                      <a:rPr lang="en-US" b="1" dirty="0" smtClean="0">
                        <a:solidFill>
                          <a:srgbClr val="C00000"/>
                        </a:solidFill>
                        <a:sym typeface="Symbol" pitchFamily="18" charset="2"/>
                      </a:rPr>
                      <a:t>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33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2" y="3495"/>
                    <a:ext cx="897" cy="40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5pPr>
                    <a:lvl6pPr marL="25146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6pPr>
                    <a:lvl7pPr marL="29718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7pPr>
                    <a:lvl8pPr marL="34290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8pPr>
                    <a:lvl9pPr marL="38862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9pPr>
                  </a:lstStyle>
                  <a:p>
                    <a:pPr algn="l">
                      <a:spcBef>
                        <a:spcPct val="50000"/>
                      </a:spcBef>
                    </a:pPr>
                    <a:r>
                      <a:rPr lang="en-US" sz="2000" dirty="0"/>
                      <a:t>0.0</a:t>
                    </a:r>
                  </a:p>
                </p:txBody>
              </p:sp>
              <p:sp>
                <p:nvSpPr>
                  <p:cNvPr id="34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403" y="3556"/>
                    <a:ext cx="781" cy="40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5pPr>
                    <a:lvl6pPr marL="25146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6pPr>
                    <a:lvl7pPr marL="29718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7pPr>
                    <a:lvl8pPr marL="34290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8pPr>
                    <a:lvl9pPr marL="38862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9pPr>
                  </a:lstStyle>
                  <a:p>
                    <a:pPr algn="l"/>
                    <a:r>
                      <a:rPr lang="en-US" sz="2000" dirty="0"/>
                      <a:t>400</a:t>
                    </a:r>
                  </a:p>
                </p:txBody>
              </p:sp>
              <p:sp>
                <p:nvSpPr>
                  <p:cNvPr id="35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93" y="3521"/>
                    <a:ext cx="781" cy="40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5pPr>
                    <a:lvl6pPr marL="25146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6pPr>
                    <a:lvl7pPr marL="29718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7pPr>
                    <a:lvl8pPr marL="34290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8pPr>
                    <a:lvl9pPr marL="38862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9pPr>
                  </a:lstStyle>
                  <a:p>
                    <a:pPr algn="l"/>
                    <a:r>
                      <a:rPr lang="en-US" sz="2000" dirty="0"/>
                      <a:t>800</a:t>
                    </a:r>
                  </a:p>
                </p:txBody>
              </p:sp>
              <p:sp>
                <p:nvSpPr>
                  <p:cNvPr id="36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0" y="1145"/>
                    <a:ext cx="821" cy="40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5pPr>
                    <a:lvl6pPr marL="25146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6pPr>
                    <a:lvl7pPr marL="29718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7pPr>
                    <a:lvl8pPr marL="34290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8pPr>
                    <a:lvl9pPr marL="38862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9pPr>
                  </a:lstStyle>
                  <a:p>
                    <a:pPr algn="l">
                      <a:spcBef>
                        <a:spcPct val="50000"/>
                      </a:spcBef>
                    </a:pPr>
                    <a:r>
                      <a:rPr lang="en-US" sz="2000" dirty="0"/>
                      <a:t>1.0</a:t>
                    </a:r>
                  </a:p>
                </p:txBody>
              </p:sp>
              <p:sp>
                <p:nvSpPr>
                  <p:cNvPr id="37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64" y="3521"/>
                    <a:ext cx="781" cy="40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5pPr>
                    <a:lvl6pPr marL="25146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6pPr>
                    <a:lvl7pPr marL="29718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7pPr>
                    <a:lvl8pPr marL="34290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8pPr>
                    <a:lvl9pPr marL="3886200" indent="-228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/>
                      </a:defRPr>
                    </a:lvl9pPr>
                  </a:lstStyle>
                  <a:p>
                    <a:pPr algn="l"/>
                    <a:r>
                      <a:rPr lang="en-US" sz="2000" dirty="0"/>
                      <a:t>200</a:t>
                    </a:r>
                  </a:p>
                </p:txBody>
              </p:sp>
            </p:grpSp>
          </p:grpSp>
        </p:grpSp>
        <p:sp>
          <p:nvSpPr>
            <p:cNvPr id="5" name="مستطيل 4"/>
            <p:cNvSpPr/>
            <p:nvPr/>
          </p:nvSpPr>
          <p:spPr>
            <a:xfrm>
              <a:off x="3275780" y="2097249"/>
              <a:ext cx="33041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rtl="0"/>
              <a:r>
                <a:rPr lang="en-US" sz="2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Absorption Spectroscopy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520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234950" y="2368550"/>
            <a:ext cx="8604000" cy="3096000"/>
          </a:xfrm>
          <a:prstGeom prst="rect">
            <a:avLst/>
          </a:prstGeom>
          <a:solidFill>
            <a:srgbClr val="FFFFCC">
              <a:alpha val="50000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322263" y="5964238"/>
            <a:ext cx="25400" cy="25400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499423" y="2379662"/>
            <a:ext cx="1142942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X-ray</a:t>
            </a: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933607" y="3022970"/>
            <a:ext cx="2101537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UV/Visible</a:t>
            </a: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370520" y="3570288"/>
            <a:ext cx="1506823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Infrared</a:t>
            </a: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1180260" y="4140200"/>
            <a:ext cx="2056652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Microwave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790238" y="4841875"/>
            <a:ext cx="3172342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Radio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Frequency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5047140" y="2422525"/>
            <a:ext cx="2741135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Bond-breaking</a:t>
            </a:r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5435066" y="2995982"/>
            <a:ext cx="1965282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Electronic</a:t>
            </a:r>
          </a:p>
        </p:txBody>
      </p:sp>
      <p:sp>
        <p:nvSpPr>
          <p:cNvPr id="33" name="Rectangle 11"/>
          <p:cNvSpPr>
            <a:spLocks noChangeArrowheads="1"/>
          </p:cNvSpPr>
          <p:nvPr/>
        </p:nvSpPr>
        <p:spPr bwMode="auto">
          <a:xfrm>
            <a:off x="5343695" y="3581400"/>
            <a:ext cx="2148024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Vibrational</a:t>
            </a:r>
          </a:p>
        </p:txBody>
      </p:sp>
      <p:sp>
        <p:nvSpPr>
          <p:cNvPr id="34" name="Rectangle 12"/>
          <p:cNvSpPr>
            <a:spLocks noChangeArrowheads="1"/>
          </p:cNvSpPr>
          <p:nvPr/>
        </p:nvSpPr>
        <p:spPr bwMode="auto">
          <a:xfrm>
            <a:off x="5435066" y="4162425"/>
            <a:ext cx="1989326" cy="58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3399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Rotational</a:t>
            </a:r>
          </a:p>
        </p:txBody>
      </p:sp>
      <p:sp>
        <p:nvSpPr>
          <p:cNvPr id="35" name="Rectangle 13"/>
          <p:cNvSpPr>
            <a:spLocks noChangeArrowheads="1"/>
          </p:cNvSpPr>
          <p:nvPr/>
        </p:nvSpPr>
        <p:spPr bwMode="auto">
          <a:xfrm>
            <a:off x="3707904" y="4797152"/>
            <a:ext cx="4918078" cy="1077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</a:rPr>
              <a:t>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Nuclear </a:t>
            </a:r>
            <a:r>
              <a:rPr lang="en-US" sz="3200" kern="0" dirty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and Electronic Spin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ectangle 15"/>
          <p:cNvSpPr>
            <a:spLocks noChangeArrowheads="1"/>
          </p:cNvSpPr>
          <p:nvPr/>
        </p:nvSpPr>
        <p:spPr bwMode="auto">
          <a:xfrm>
            <a:off x="1278056" y="1736725"/>
            <a:ext cx="1349728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REGION</a:t>
            </a:r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4716016" y="1781175"/>
            <a:ext cx="3531416" cy="46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ENERGY TRANSITIONS</a:t>
            </a:r>
          </a:p>
        </p:txBody>
      </p:sp>
      <p:sp>
        <p:nvSpPr>
          <p:cNvPr id="39" name="Rectangle 17"/>
          <p:cNvSpPr>
            <a:spLocks noChangeArrowheads="1"/>
          </p:cNvSpPr>
          <p:nvPr/>
        </p:nvSpPr>
        <p:spPr bwMode="auto">
          <a:xfrm>
            <a:off x="821789" y="225426"/>
            <a:ext cx="7606249" cy="1077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Types of Energy Transitions in Each Region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Times New Roman" pitchFamily="18" charset="0"/>
                <a:cs typeface="Times New Roman" pitchFamily="18" charset="0"/>
              </a:rPr>
              <a:t>      of the Electromagnetic Spectrum</a:t>
            </a:r>
          </a:p>
        </p:txBody>
      </p:sp>
      <p:sp>
        <p:nvSpPr>
          <p:cNvPr id="40" name="Line 18"/>
          <p:cNvSpPr>
            <a:spLocks noChangeShapeType="1"/>
          </p:cNvSpPr>
          <p:nvPr/>
        </p:nvSpPr>
        <p:spPr bwMode="auto">
          <a:xfrm>
            <a:off x="228600" y="2971800"/>
            <a:ext cx="8610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>
            <a:off x="228600" y="3581400"/>
            <a:ext cx="8610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Line 20"/>
          <p:cNvSpPr>
            <a:spLocks noChangeShapeType="1"/>
          </p:cNvSpPr>
          <p:nvPr/>
        </p:nvSpPr>
        <p:spPr bwMode="auto">
          <a:xfrm>
            <a:off x="228600" y="4191000"/>
            <a:ext cx="8610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Line 21"/>
          <p:cNvSpPr>
            <a:spLocks noChangeShapeType="1"/>
          </p:cNvSpPr>
          <p:nvPr/>
        </p:nvSpPr>
        <p:spPr bwMode="auto">
          <a:xfrm>
            <a:off x="228600" y="4800600"/>
            <a:ext cx="86106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Line 23"/>
          <p:cNvSpPr>
            <a:spLocks noChangeShapeType="1"/>
          </p:cNvSpPr>
          <p:nvPr/>
        </p:nvSpPr>
        <p:spPr bwMode="auto">
          <a:xfrm>
            <a:off x="3851920" y="2385240"/>
            <a:ext cx="0" cy="306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720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E62F-F697-4812-B7E3-097150E8B5A9}" type="slidenum">
              <a:rPr lang="ar-SA" smtClean="0"/>
              <a:t>8</a:t>
            </a:fld>
            <a:endParaRPr lang="ar-SA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076267"/>
              </p:ext>
            </p:extLst>
          </p:nvPr>
        </p:nvGraphicFramePr>
        <p:xfrm>
          <a:off x="312240" y="1484784"/>
          <a:ext cx="8580240" cy="49233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192546"/>
                <a:gridCol w="2242467"/>
                <a:gridCol w="1544034"/>
                <a:gridCol w="1601193"/>
              </a:tblGrid>
              <a:tr h="900000"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Information learned</a:t>
                      </a:r>
                      <a:endParaRPr lang="ar-SA" sz="160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rtl="0">
                        <a:buFont typeface="Symbol" pitchFamily="18" charset="2"/>
                        <a:buNone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effect of radiation on molecular</a:t>
                      </a:r>
                      <a:endParaRPr lang="ar-SA" sz="1600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 rtl="0">
                        <a:buFont typeface="Symbol" pitchFamily="18" charset="2"/>
                        <a:buNone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rtl="0">
                        <a:buFont typeface="Symbol" pitchFamily="18" charset="2"/>
                        <a:buNone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Wavelength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And (Frequency)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ar-SA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Electromagnetic Radiation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Unsaturated bonds alternating with nonbonding electrons </a:t>
                      </a:r>
                      <a:endParaRPr lang="ar-S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Changes in the electronic energy levels within the molecule</a:t>
                      </a:r>
                      <a:endParaRPr lang="ar-S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200-800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nm</a:t>
                      </a:r>
                    </a:p>
                    <a:p>
                      <a:pPr algn="l" rtl="1"/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(1.5x10</a:t>
                      </a:r>
                      <a:r>
                        <a:rPr lang="en-US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-3.7x10</a:t>
                      </a:r>
                      <a:r>
                        <a:rPr lang="en-US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Hz)</a:t>
                      </a:r>
                      <a:endParaRPr lang="ar-S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 rtl="0"/>
                      <a:r>
                        <a:rPr kumimoji="1" lang="en-US" altLang="zh-TW" sz="1600" kern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PMingLiU" pitchFamily="18" charset="-120"/>
                        </a:rPr>
                        <a:t>Ultraviolet</a:t>
                      </a:r>
                      <a:r>
                        <a:rPr kumimoji="1" lang="en-US" altLang="zh-TW" sz="1600" b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PMingLiU" pitchFamily="18" charset="-120"/>
                          <a:cs typeface="+mn-cs"/>
                        </a:rPr>
                        <a:t> and </a:t>
                      </a:r>
                      <a:r>
                        <a:rPr kumimoji="1" lang="en-US" altLang="zh-TW" sz="1600" kern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PMingLiU" pitchFamily="18" charset="-120"/>
                        </a:rPr>
                        <a:t>Visible</a:t>
                      </a:r>
                      <a:r>
                        <a:rPr kumimoji="1" lang="en-US" altLang="zh-TW" sz="1600" b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PMingLiU" pitchFamily="18" charset="-120"/>
                          <a:cs typeface="+mn-cs"/>
                        </a:rPr>
                        <a:t> </a:t>
                      </a:r>
                      <a:endParaRPr kumimoji="0" lang="en-US" sz="160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Detection of functional groups in the compound</a:t>
                      </a:r>
                      <a:endParaRPr lang="ar-S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Changes in the vibrational and rotational energy</a:t>
                      </a:r>
                      <a:r>
                        <a:rPr lang="en-US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levels in the molecule</a:t>
                      </a:r>
                      <a:endParaRPr lang="ar-S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2.5-15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um</a:t>
                      </a:r>
                    </a:p>
                    <a:p>
                      <a:pPr algn="l" rtl="1"/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(1.2x10</a:t>
                      </a:r>
                      <a:r>
                        <a:rPr lang="en-US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-2.0x10</a:t>
                      </a:r>
                      <a:r>
                        <a:rPr lang="en-US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Hz)</a:t>
                      </a:r>
                      <a:endParaRPr lang="ar-S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1" lang="en-US" altLang="zh-TW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PMingLiU" pitchFamily="18" charset="-120"/>
                        </a:rPr>
                        <a:t>Infrared</a:t>
                      </a:r>
                      <a:endParaRPr lang="ar-SA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Detect the type and number of hydrogen and carbon atoms in the compound and find out different chemical environments</a:t>
                      </a:r>
                      <a:endParaRPr lang="ar-S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Changes in the magnetic properties of some nuclei of atoms</a:t>
                      </a:r>
                      <a:endParaRPr lang="ar-S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5-0.5</a:t>
                      </a:r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</a:t>
                      </a:r>
                    </a:p>
                    <a:p>
                      <a:pPr algn="l" rtl="1"/>
                      <a:r>
                        <a:rPr lang="en-US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(60-600 MHz)</a:t>
                      </a:r>
                      <a:endParaRPr lang="ar-SA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 rtl="1"/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Radio</a:t>
                      </a:r>
                      <a:r>
                        <a:rPr kumimoji="0" lang="en-U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Frequency</a:t>
                      </a:r>
                      <a:r>
                        <a:rPr kumimoji="0" lang="en-U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l" rtl="0"/>
                      <a:r>
                        <a:rPr lang="en-US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Nuclear Magnetic Resonance</a:t>
                      </a:r>
                      <a:endParaRPr lang="ar-SA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Determination of Molecular weight of the compound and</a:t>
                      </a:r>
                      <a:r>
                        <a:rPr lang="en-US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detection  of the molecular structure from broken molecules resulting</a:t>
                      </a:r>
                      <a:endParaRPr lang="ar-S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Ionization and fragmentation of compound to ions Broken</a:t>
                      </a:r>
                      <a:endParaRPr lang="ar-SA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600" dirty="0" smtClean="0"/>
                        <a:t>---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Mass Spectrum</a:t>
                      </a:r>
                    </a:p>
                    <a:p>
                      <a:pPr algn="l" rtl="0"/>
                      <a:endParaRPr lang="ar-SA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1535711" y="116632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Summary of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Spectroscopic Methods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Organic Chemistry</a:t>
            </a:r>
            <a:endParaRPr lang="ar-SA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13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دير تنفيذي">
  <a:themeElements>
    <a:clrScheme name="مدير تنفيذي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مدير تنفيذي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دير تنفيذي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641</TotalTime>
  <Words>350</Words>
  <Application>Microsoft Office PowerPoint</Application>
  <PresentationFormat>عرض على الشاشة (3:4)‏</PresentationFormat>
  <Paragraphs>117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مدير تنفيذي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hessa</dc:creator>
  <cp:lastModifiedBy>hessa</cp:lastModifiedBy>
  <cp:revision>46</cp:revision>
  <dcterms:created xsi:type="dcterms:W3CDTF">2012-09-07T11:18:09Z</dcterms:created>
  <dcterms:modified xsi:type="dcterms:W3CDTF">2015-01-30T09:52:49Z</dcterms:modified>
</cp:coreProperties>
</file>