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60" r:id="rId5"/>
    <p:sldId id="259" r:id="rId6"/>
    <p:sldId id="272" r:id="rId7"/>
    <p:sldId id="261" r:id="rId8"/>
    <p:sldId id="262" r:id="rId9"/>
    <p:sldId id="263" r:id="rId10"/>
    <p:sldId id="270" r:id="rId11"/>
    <p:sldId id="265" r:id="rId12"/>
    <p:sldId id="271" r:id="rId13"/>
    <p:sldId id="273" r:id="rId14"/>
    <p:sldId id="274" r:id="rId15"/>
    <p:sldId id="275" r:id="rId16"/>
    <p:sldId id="28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6" r:id="rId26"/>
    <p:sldId id="284" r:id="rId27"/>
    <p:sldId id="287" r:id="rId28"/>
    <p:sldId id="289" r:id="rId29"/>
    <p:sldId id="288" r:id="rId30"/>
    <p:sldId id="291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النمط الفاتح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79" autoAdjust="0"/>
    <p:restoredTop sz="94660"/>
  </p:normalViewPr>
  <p:slideViewPr>
    <p:cSldViewPr>
      <p:cViewPr varScale="1">
        <p:scale>
          <a:sx n="84" d="100"/>
          <a:sy n="84" d="100"/>
        </p:scale>
        <p:origin x="140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DADFF44-B60A-4D13-940F-4DCEAC4B0A17}" type="datetimeFigureOut">
              <a:rPr lang="ar-SA" smtClean="0"/>
              <a:t>13/01/1439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00D737-7D00-4452-B31E-091FFE9AE5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1457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0D737-7D00-4452-B31E-091FFE9AE5F8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2945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53DB-5D43-445B-BD8D-7491C06B0587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7388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53DB-5D43-445B-BD8D-7491C06B0587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2878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3694-507A-4A66-A82C-82FAC3D55766}" type="datetime1">
              <a:rPr lang="ar-SA" smtClean="0"/>
              <a:t>13/01/1439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9A77-3E91-4343-8154-078F465026C2}" type="datetime1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59881-163F-46A2-971E-EB1455CF0C56}" type="datetime1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EF94F-D4C2-47D4-B3EC-7F07378BDDB5}" type="datetime1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43E82-E8D9-475C-9489-6D603AB9B232}" type="datetime1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A122-5B3D-4594-852A-25E8E4433C72}" type="datetime1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E9E9C-0DDD-428B-B296-7499C77539B1}" type="datetime1">
              <a:rPr lang="ar-SA" smtClean="0"/>
              <a:t>13/01/1439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DDDA-1043-41C8-816B-DB58682A2508}" type="datetime1">
              <a:rPr lang="ar-SA" smtClean="0"/>
              <a:t>13/01/1439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CAFCE-DFBD-48AF-888C-7A876DC7BF4A}" type="datetime1">
              <a:rPr lang="ar-SA" smtClean="0"/>
              <a:t>13/01/1439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02C4-D756-42DB-A1DC-683E2B1D356B}" type="datetime1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965FC-AC18-47CA-AB9A-848CF519B1EC}" type="datetime1">
              <a:rPr lang="ar-SA" smtClean="0"/>
              <a:t>13/01/1439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EC5BAA-495F-4808-8656-638E6697295D}" type="datetime1">
              <a:rPr lang="ar-SA" smtClean="0"/>
              <a:t>13/01/1439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53CAA9-3173-4480-AF30-DBE02E438E8B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emf"/><Relationship Id="rId4" Type="http://schemas.openxmlformats.org/officeDocument/2006/relationships/image" Target="../media/image17.pn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17.bin"/><Relationship Id="rId10" Type="http://schemas.microsoft.com/office/2007/relationships/hdphoto" Target="../media/hdphoto1.wdp"/><Relationship Id="rId4" Type="http://schemas.openxmlformats.org/officeDocument/2006/relationships/image" Target="../media/image24.emf"/><Relationship Id="rId9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9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96621" y="3789040"/>
            <a:ext cx="543129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TW" sz="4800" kern="0" dirty="0">
                <a:solidFill>
                  <a:srgbClr val="00B050"/>
                </a:solidFill>
                <a:latin typeface="Andalus" panose="02020603050405020304" pitchFamily="18" charset="-78"/>
                <a:ea typeface="PMingLiU" pitchFamily="18" charset="-120"/>
                <a:cs typeface="Andalus" panose="02020603050405020304" pitchFamily="18" charset="-78"/>
              </a:rPr>
              <a:t>Ultraviolet</a:t>
            </a:r>
            <a:r>
              <a:rPr kumimoji="1" lang="en-US" altLang="zh-TW" sz="4800" b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ndalus" panose="02020603050405020304" pitchFamily="18" charset="-78"/>
                <a:ea typeface="PMingLiU" pitchFamily="18" charset="-120"/>
                <a:cs typeface="Andalus" panose="02020603050405020304" pitchFamily="18" charset="-78"/>
              </a:rPr>
              <a:t> </a:t>
            </a:r>
          </a:p>
          <a:p>
            <a:pPr lvl="0" algn="ctr"/>
            <a:r>
              <a:rPr kumimoji="1" lang="en-US" altLang="zh-TW" sz="4800" b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ndalus" panose="02020603050405020304" pitchFamily="18" charset="-78"/>
                <a:ea typeface="PMingLiU" pitchFamily="18" charset="-120"/>
                <a:cs typeface="Andalus" panose="02020603050405020304" pitchFamily="18" charset="-78"/>
              </a:rPr>
              <a:t>and </a:t>
            </a:r>
          </a:p>
          <a:p>
            <a:pPr lvl="0" algn="ctr"/>
            <a:r>
              <a:rPr kumimoji="1" lang="en-US" altLang="zh-TW" sz="4800" kern="0" dirty="0" smtClean="0">
                <a:solidFill>
                  <a:srgbClr val="00B050"/>
                </a:solidFill>
                <a:latin typeface="Andalus" panose="02020603050405020304" pitchFamily="18" charset="-78"/>
                <a:ea typeface="PMingLiU" pitchFamily="18" charset="-120"/>
                <a:cs typeface="Andalus" panose="02020603050405020304" pitchFamily="18" charset="-78"/>
              </a:rPr>
              <a:t>Visible</a:t>
            </a:r>
            <a:r>
              <a:rPr kumimoji="1" lang="en-US" altLang="zh-TW" sz="4800" b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ndalus" panose="02020603050405020304" pitchFamily="18" charset="-78"/>
                <a:ea typeface="PMingLiU" pitchFamily="18" charset="-120"/>
                <a:cs typeface="Andalus" panose="02020603050405020304" pitchFamily="18" charset="-78"/>
              </a:rPr>
              <a:t> Spectroscopy</a:t>
            </a:r>
            <a:endParaRPr lang="ar-SA" sz="4800" b="1" dirty="0">
              <a:solidFill>
                <a:srgbClr val="00B05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042153" y="785371"/>
            <a:ext cx="283603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441 </a:t>
            </a:r>
            <a:r>
              <a:rPr lang="en-US" sz="4800" dirty="0" err="1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sz="4800" dirty="0">
              <a:solidFill>
                <a:srgbClr val="00B05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678546" y="2276871"/>
            <a:ext cx="160973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CH-2</a:t>
            </a:r>
            <a:endParaRPr lang="ar-SA" sz="4800" dirty="0">
              <a:solidFill>
                <a:srgbClr val="00B05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t>1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4524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53517"/>
              </p:ext>
            </p:extLst>
          </p:nvPr>
        </p:nvGraphicFramePr>
        <p:xfrm>
          <a:off x="1524000" y="1665312"/>
          <a:ext cx="6096000" cy="45720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l-GR" altLang="zh-TW" sz="2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en-US" altLang="zh-TW" sz="2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nm</a:t>
                      </a:r>
                      <a:endParaRPr lang="ar-SA" sz="24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solvent</a:t>
                      </a:r>
                      <a:endParaRPr lang="ar-SA" sz="24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acetonitrile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chloroform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195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cyclohexane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215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1,4-dioxane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95% ethanol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n-hexane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methanol 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195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isooctane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190</a:t>
                      </a:r>
                      <a:endParaRPr lang="ar-S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water</a:t>
                      </a:r>
                      <a:endParaRPr lang="ar-SA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3772743" y="44624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Solvents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1582162" y="794574"/>
            <a:ext cx="2576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Common solvents :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337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79388" y="693490"/>
            <a:ext cx="8610600" cy="53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+mn-lt"/>
                <a:ea typeface="PMingLiU" pitchFamily="18" charset="-120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+mn-lt"/>
                <a:ea typeface="PMingLiU" pitchFamily="18" charset="-120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+mn-lt"/>
                <a:ea typeface="PMingLiU" pitchFamily="18" charset="-120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PMingLiU" pitchFamily="18" charset="-120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PMingLiU" pitchFamily="18" charset="-120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400" b="1" dirty="0" smtClean="0">
                <a:latin typeface="Times New Roman" pitchFamily="18" charset="0"/>
              </a:rPr>
              <a:t>1.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n-US" altLang="zh-TW" sz="2400" b="1" dirty="0" err="1" smtClean="0">
                <a:latin typeface="Times New Roman" pitchFamily="18" charset="0"/>
              </a:rPr>
              <a:t>Chromophores</a:t>
            </a:r>
            <a:r>
              <a:rPr lang="en-US" altLang="zh-TW" sz="2400" dirty="0" smtClean="0">
                <a:latin typeface="Times New Roman" pitchFamily="18" charset="0"/>
              </a:rPr>
              <a:t>: functional groups that give electronic transitions.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1576352" y="-27384"/>
            <a:ext cx="58039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Terms describing UV absorptions 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09600" y="1333500"/>
            <a:ext cx="8153400" cy="54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Group				Structure			nm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Carbonyl			&gt; C = O			280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 err="1">
                <a:cs typeface="Times New Roman" pitchFamily="18" charset="0"/>
              </a:rPr>
              <a:t>Azo</a:t>
            </a:r>
            <a:r>
              <a:rPr lang="en-US" sz="2400" dirty="0">
                <a:cs typeface="Times New Roman" pitchFamily="18" charset="0"/>
              </a:rPr>
              <a:t>				-N = N-			262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Nitro				-N=O				270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 err="1">
                <a:cs typeface="Times New Roman" pitchFamily="18" charset="0"/>
              </a:rPr>
              <a:t>Thioketone</a:t>
            </a:r>
            <a:r>
              <a:rPr lang="en-US" sz="2400" dirty="0">
                <a:cs typeface="Times New Roman" pitchFamily="18" charset="0"/>
              </a:rPr>
              <a:t>			-C =S				330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Nitrite				-NO2				230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Conjugated </a:t>
            </a:r>
            <a:r>
              <a:rPr lang="en-US" sz="2400" dirty="0" err="1">
                <a:cs typeface="Times New Roman" pitchFamily="18" charset="0"/>
              </a:rPr>
              <a:t>Diene</a:t>
            </a:r>
            <a:r>
              <a:rPr lang="en-US" sz="2400" dirty="0">
                <a:cs typeface="Times New Roman" pitchFamily="18" charset="0"/>
              </a:rPr>
              <a:t>		-C=C-C=C-			233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Conjugated </a:t>
            </a:r>
            <a:r>
              <a:rPr lang="en-US" sz="2400" dirty="0" err="1">
                <a:cs typeface="Times New Roman" pitchFamily="18" charset="0"/>
              </a:rPr>
              <a:t>Triene</a:t>
            </a:r>
            <a:r>
              <a:rPr lang="en-US" sz="2400" dirty="0">
                <a:cs typeface="Times New Roman" pitchFamily="18" charset="0"/>
              </a:rPr>
              <a:t>		-C=C-C=C-C=C-		268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Conjugated </a:t>
            </a:r>
            <a:r>
              <a:rPr lang="en-US" sz="2400" dirty="0" err="1">
                <a:cs typeface="Times New Roman" pitchFamily="18" charset="0"/>
              </a:rPr>
              <a:t>Tetraene</a:t>
            </a:r>
            <a:r>
              <a:rPr lang="en-US" sz="2400" dirty="0">
                <a:cs typeface="Times New Roman" pitchFamily="18" charset="0"/>
              </a:rPr>
              <a:t>		-C=C-C=C-C=C-C=C-	315</a:t>
            </a:r>
          </a:p>
          <a:p>
            <a:pPr algn="r" rtl="0" eaLnBrk="1" hangingPunct="1">
              <a:spcBef>
                <a:spcPct val="50000"/>
              </a:spcBef>
            </a:pPr>
            <a:r>
              <a:rPr lang="en-US" sz="2400" dirty="0">
                <a:cs typeface="Times New Roman" pitchFamily="18" charset="0"/>
              </a:rPr>
              <a:t>Benzene							261</a:t>
            </a:r>
            <a:endParaRPr lang="en-US" sz="24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093296"/>
            <a:ext cx="707051" cy="82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56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9512" y="116632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2.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en-US" altLang="zh-TW" sz="2400" b="1" dirty="0" err="1">
                <a:solidFill>
                  <a:prstClr val="black"/>
                </a:solidFill>
                <a:latin typeface="Times New Roman" pitchFamily="18" charset="0"/>
              </a:rPr>
              <a:t>Auxochromes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: substituents with unshared </a:t>
            </a:r>
            <a:r>
              <a:rPr lang="en-US" altLang="zh-TW" sz="2400" dirty="0" err="1" smtClean="0">
                <a:solidFill>
                  <a:prstClr val="black"/>
                </a:solidFill>
                <a:latin typeface="Times New Roman" pitchFamily="18" charset="0"/>
              </a:rPr>
              <a:t>paire's</a:t>
            </a:r>
            <a:r>
              <a:rPr lang="en-US" altLang="zh-TW" sz="24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like OH, NH, SH ..., when attached to π </a:t>
            </a:r>
            <a:r>
              <a:rPr lang="en-US" altLang="zh-TW" sz="2400" dirty="0" err="1">
                <a:solidFill>
                  <a:prstClr val="black"/>
                </a:solidFill>
                <a:latin typeface="Times New Roman" pitchFamily="18" charset="0"/>
              </a:rPr>
              <a:t>chromophore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 they generally move the absorption max. to </a:t>
            </a:r>
            <a:r>
              <a:rPr lang="en-US" altLang="zh-TW" sz="2400" dirty="0">
                <a:solidFill>
                  <a:srgbClr val="FF0000"/>
                </a:solidFill>
                <a:latin typeface="Times New Roman" pitchFamily="18" charset="0"/>
              </a:rPr>
              <a:t>longer λ</a:t>
            </a:r>
            <a:r>
              <a:rPr lang="en-US" altLang="zh-TW" sz="2400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pPr lvl="0" algn="l" rtl="0"/>
            <a:endParaRPr lang="en-US" altLang="zh-TW" sz="2400" dirty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 rtl="0"/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3.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Bathochromic shift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: shift to </a:t>
            </a:r>
            <a:r>
              <a:rPr lang="en-US" altLang="zh-TW" sz="2400" dirty="0">
                <a:solidFill>
                  <a:srgbClr val="FF0000"/>
                </a:solidFill>
                <a:latin typeface="Times New Roman" pitchFamily="18" charset="0"/>
              </a:rPr>
              <a:t>longer λ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, also called </a:t>
            </a:r>
            <a:r>
              <a:rPr lang="en-US" altLang="zh-TW" sz="2400" dirty="0">
                <a:solidFill>
                  <a:srgbClr val="FF0000"/>
                </a:solidFill>
                <a:latin typeface="Times New Roman" pitchFamily="18" charset="0"/>
              </a:rPr>
              <a:t>red shift</a:t>
            </a:r>
            <a:r>
              <a:rPr lang="en-US" altLang="zh-TW" sz="2400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  <a:p>
            <a:pPr lvl="0" algn="l" rtl="0"/>
            <a:endParaRPr lang="en-US" altLang="zh-TW" sz="2400" dirty="0">
              <a:solidFill>
                <a:srgbClr val="FF0000"/>
              </a:solidFill>
              <a:latin typeface="Times New Roman" pitchFamily="18" charset="0"/>
            </a:endParaRPr>
          </a:p>
          <a:p>
            <a:pPr lvl="0" algn="l" rtl="0"/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4.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TW" sz="2400" b="1" dirty="0" err="1" smtClean="0">
                <a:solidFill>
                  <a:prstClr val="black"/>
                </a:solidFill>
                <a:latin typeface="Times New Roman" pitchFamily="18" charset="0"/>
              </a:rPr>
              <a:t>Hypsochromic</a:t>
            </a:r>
            <a:r>
              <a:rPr lang="en-US" altLang="zh-TW" sz="2400" b="1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shift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: shift to </a:t>
            </a:r>
            <a:r>
              <a:rPr lang="en-US" altLang="zh-TW" sz="2400" dirty="0">
                <a:solidFill>
                  <a:srgbClr val="0070C0"/>
                </a:solidFill>
                <a:latin typeface="Times New Roman" pitchFamily="18" charset="0"/>
              </a:rPr>
              <a:t>shorter λ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, also called </a:t>
            </a:r>
            <a:r>
              <a:rPr lang="en-US" altLang="zh-TW" sz="2400" dirty="0">
                <a:solidFill>
                  <a:srgbClr val="0070C0"/>
                </a:solidFill>
                <a:latin typeface="Times New Roman" pitchFamily="18" charset="0"/>
              </a:rPr>
              <a:t>blue shift</a:t>
            </a:r>
            <a:r>
              <a:rPr lang="en-US" altLang="zh-TW" sz="24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</a:p>
          <a:p>
            <a:pPr lvl="0" algn="l" rtl="0"/>
            <a:endParaRPr lang="en-US" altLang="zh-TW" sz="2400" dirty="0">
              <a:solidFill>
                <a:srgbClr val="0000FF"/>
              </a:solidFill>
              <a:latin typeface="Times New Roman" pitchFamily="18" charset="0"/>
            </a:endParaRPr>
          </a:p>
          <a:p>
            <a:pPr lvl="0" algn="l" rtl="0"/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5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.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TW" sz="2400" b="1" dirty="0" err="1" smtClean="0">
                <a:solidFill>
                  <a:prstClr val="black"/>
                </a:solidFill>
                <a:latin typeface="Times New Roman" pitchFamily="18" charset="0"/>
              </a:rPr>
              <a:t>Hyperchromic</a:t>
            </a:r>
            <a:r>
              <a:rPr lang="en-US" altLang="zh-TW" sz="2400" b="1" dirty="0" smtClean="0">
                <a:solidFill>
                  <a:prstClr val="black"/>
                </a:solidFill>
                <a:latin typeface="Times New Roman" pitchFamily="18" charset="0"/>
              </a:rPr>
              <a:t> effect</a:t>
            </a:r>
            <a:r>
              <a:rPr lang="en-US" altLang="zh-TW" sz="2400" dirty="0" smtClean="0">
                <a:solidFill>
                  <a:prstClr val="black"/>
                </a:solidFill>
                <a:latin typeface="Times New Roman" pitchFamily="18" charset="0"/>
              </a:rPr>
              <a:t>: 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increase in 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absorption intensity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l" rtl="0"/>
            <a:endParaRPr lang="en-US" altLang="zh-TW" sz="2400" dirty="0">
              <a:solidFill>
                <a:prstClr val="black"/>
              </a:solidFill>
              <a:latin typeface="Times New Roman" pitchFamily="18" charset="0"/>
            </a:endParaRPr>
          </a:p>
          <a:p>
            <a:pPr lvl="0" algn="l" rtl="0"/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</a:rPr>
              <a:t>6.</a:t>
            </a:r>
            <a:r>
              <a:rPr lang="en-US" altLang="zh-TW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zh-TW" sz="2400" b="1" dirty="0" smtClean="0">
                <a:solidFill>
                  <a:prstClr val="black"/>
                </a:solidFill>
                <a:latin typeface="Times New Roman" pitchFamily="18" charset="0"/>
              </a:rPr>
              <a:t>Hypochromic effect</a:t>
            </a:r>
            <a:r>
              <a:rPr lang="en-US" altLang="zh-TW" sz="2400" dirty="0" smtClean="0">
                <a:solidFill>
                  <a:prstClr val="black"/>
                </a:solidFill>
                <a:latin typeface="Times New Roman" pitchFamily="18" charset="0"/>
              </a:rPr>
              <a:t>: </a:t>
            </a:r>
            <a:r>
              <a:rPr lang="en-US" altLang="zh-TW" sz="2400" dirty="0">
                <a:solidFill>
                  <a:prstClr val="black"/>
                </a:solidFill>
                <a:latin typeface="Times New Roman" pitchFamily="18" charset="0"/>
              </a:rPr>
              <a:t>decrease in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absorption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intensity.</a:t>
            </a:r>
            <a:endParaRPr lang="en-US" altLang="zh-TW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12</a:t>
            </a:fld>
            <a:endParaRPr lang="ar-SA"/>
          </a:p>
        </p:txBody>
      </p:sp>
      <p:grpSp>
        <p:nvGrpSpPr>
          <p:cNvPr id="17" name="Group 16"/>
          <p:cNvGrpSpPr/>
          <p:nvPr/>
        </p:nvGrpSpPr>
        <p:grpSpPr>
          <a:xfrm>
            <a:off x="2771800" y="4388335"/>
            <a:ext cx="3767905" cy="2263935"/>
            <a:chOff x="2017908" y="1722658"/>
            <a:chExt cx="5219221" cy="3169467"/>
          </a:xfrm>
        </p:grpSpPr>
        <p:sp>
          <p:nvSpPr>
            <p:cNvPr id="18" name="مستطيل 15"/>
            <p:cNvSpPr/>
            <p:nvPr/>
          </p:nvSpPr>
          <p:spPr>
            <a:xfrm>
              <a:off x="2151063" y="1722658"/>
              <a:ext cx="5086066" cy="312672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grpSp>
          <p:nvGrpSpPr>
            <p:cNvPr id="19" name="مجموعة 23"/>
            <p:cNvGrpSpPr/>
            <p:nvPr/>
          </p:nvGrpSpPr>
          <p:grpSpPr>
            <a:xfrm>
              <a:off x="2017908" y="1722658"/>
              <a:ext cx="5219221" cy="3169467"/>
              <a:chOff x="1616569" y="3230634"/>
              <a:chExt cx="5219221" cy="3169467"/>
            </a:xfrm>
          </p:grpSpPr>
          <p:sp>
            <p:nvSpPr>
              <p:cNvPr id="20" name="Line 4"/>
              <p:cNvSpPr>
                <a:spLocks noChangeShapeType="1"/>
              </p:cNvSpPr>
              <p:nvPr/>
            </p:nvSpPr>
            <p:spPr bwMode="auto">
              <a:xfrm>
                <a:off x="2033890" y="5897634"/>
                <a:ext cx="1219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1" name="Line 5"/>
              <p:cNvSpPr>
                <a:spLocks noChangeShapeType="1"/>
              </p:cNvSpPr>
              <p:nvPr/>
            </p:nvSpPr>
            <p:spPr bwMode="auto">
              <a:xfrm>
                <a:off x="5509150" y="5897634"/>
                <a:ext cx="12954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3276600" y="3230634"/>
                <a:ext cx="2209801" cy="2667000"/>
              </a:xfrm>
              <a:custGeom>
                <a:avLst/>
                <a:gdLst>
                  <a:gd name="T0" fmla="*/ 0 w 1392"/>
                  <a:gd name="T1" fmla="*/ 2667000 h 1344"/>
                  <a:gd name="T2" fmla="*/ 762000 w 1392"/>
                  <a:gd name="T3" fmla="*/ 381000 h 1344"/>
                  <a:gd name="T4" fmla="*/ 1219200 w 1392"/>
                  <a:gd name="T5" fmla="*/ 381000 h 1344"/>
                  <a:gd name="T6" fmla="*/ 2209800 w 1392"/>
                  <a:gd name="T7" fmla="*/ 2667000 h 13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92" h="1344">
                    <a:moveTo>
                      <a:pt x="0" y="1344"/>
                    </a:moveTo>
                    <a:cubicBezTo>
                      <a:pt x="176" y="864"/>
                      <a:pt x="352" y="384"/>
                      <a:pt x="480" y="192"/>
                    </a:cubicBezTo>
                    <a:cubicBezTo>
                      <a:pt x="608" y="0"/>
                      <a:pt x="616" y="0"/>
                      <a:pt x="768" y="192"/>
                    </a:cubicBezTo>
                    <a:cubicBezTo>
                      <a:pt x="920" y="384"/>
                      <a:pt x="1320" y="1080"/>
                      <a:pt x="1392" y="134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00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3" name="Text Box 9"/>
              <p:cNvSpPr txBox="1">
                <a:spLocks noChangeArrowheads="1"/>
              </p:cNvSpPr>
              <p:nvPr/>
            </p:nvSpPr>
            <p:spPr bwMode="auto">
              <a:xfrm>
                <a:off x="1616569" y="6012308"/>
                <a:ext cx="1072390" cy="387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00CC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sz="1200" b="0" i="0" dirty="0">
                    <a:solidFill>
                      <a:schemeClr val="accent2"/>
                    </a:solidFill>
                  </a:rPr>
                  <a:t>200 nm</a:t>
                </a:r>
              </a:p>
            </p:txBody>
          </p:sp>
          <p:sp>
            <p:nvSpPr>
              <p:cNvPr id="24" name="Text Box 10"/>
              <p:cNvSpPr txBox="1">
                <a:spLocks noChangeArrowheads="1"/>
              </p:cNvSpPr>
              <p:nvPr/>
            </p:nvSpPr>
            <p:spPr bwMode="auto">
              <a:xfrm>
                <a:off x="5763400" y="5969567"/>
                <a:ext cx="1072390" cy="387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00CC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sz="1200" b="0" i="0" dirty="0">
                    <a:solidFill>
                      <a:schemeClr val="accent2"/>
                    </a:solidFill>
                  </a:rPr>
                  <a:t>700 nm</a:t>
                </a:r>
              </a:p>
            </p:txBody>
          </p:sp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 flipV="1">
                <a:off x="2033890" y="3640824"/>
                <a:ext cx="0" cy="22860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26" name="Text Box 12"/>
              <p:cNvSpPr txBox="1">
                <a:spLocks noChangeArrowheads="1"/>
              </p:cNvSpPr>
              <p:nvPr/>
            </p:nvSpPr>
            <p:spPr bwMode="auto">
              <a:xfrm>
                <a:off x="1816057" y="4407829"/>
                <a:ext cx="284162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9900CC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 i="1">
                    <a:solidFill>
                      <a:srgbClr val="FFFF00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en-US" i="0" dirty="0">
                    <a:solidFill>
                      <a:schemeClr val="accent2"/>
                    </a:solidFill>
                    <a:latin typeface="Symbol" pitchFamily="18" charset="2"/>
                  </a:rPr>
                  <a:t>e</a:t>
                </a:r>
              </a:p>
            </p:txBody>
          </p:sp>
          <p:sp>
            <p:nvSpPr>
              <p:cNvPr id="27" name="AutoShape 13"/>
              <p:cNvSpPr>
                <a:spLocks noChangeArrowheads="1"/>
              </p:cNvSpPr>
              <p:nvPr/>
            </p:nvSpPr>
            <p:spPr bwMode="auto">
              <a:xfrm rot="5400000">
                <a:off x="3724176" y="5225972"/>
                <a:ext cx="1024114" cy="563541"/>
              </a:xfrm>
              <a:prstGeom prst="rightArrow">
                <a:avLst>
                  <a:gd name="adj1" fmla="val 50000"/>
                  <a:gd name="adj2" fmla="val 42211"/>
                </a:avLst>
              </a:prstGeom>
              <a:solidFill>
                <a:srgbClr val="C0C0C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000" i="0" dirty="0">
                    <a:solidFill>
                      <a:schemeClr val="accent2"/>
                    </a:solidFill>
                  </a:rPr>
                  <a:t>Hypochromic</a:t>
                </a:r>
                <a:endParaRPr lang="en-US" sz="1200" i="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8" name="AutoShape 15"/>
              <p:cNvSpPr>
                <a:spLocks noChangeArrowheads="1"/>
              </p:cNvSpPr>
              <p:nvPr/>
            </p:nvSpPr>
            <p:spPr bwMode="auto">
              <a:xfrm>
                <a:off x="2881379" y="4591862"/>
                <a:ext cx="1127082" cy="512057"/>
              </a:xfrm>
              <a:prstGeom prst="leftArrow">
                <a:avLst>
                  <a:gd name="adj1" fmla="val 50000"/>
                  <a:gd name="adj2" fmla="val 48133"/>
                </a:avLst>
              </a:prstGeom>
              <a:solidFill>
                <a:srgbClr val="C0C0C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000" i="0" dirty="0" err="1" smtClean="0">
                    <a:solidFill>
                      <a:schemeClr val="accent2"/>
                    </a:solidFill>
                  </a:rPr>
                  <a:t>Hypsochromic</a:t>
                </a:r>
                <a:endParaRPr lang="en-US" sz="1000" i="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9" name="AutoShape 21"/>
              <p:cNvSpPr>
                <a:spLocks noChangeArrowheads="1"/>
              </p:cNvSpPr>
              <p:nvPr/>
            </p:nvSpPr>
            <p:spPr bwMode="auto">
              <a:xfrm rot="16200000">
                <a:off x="3724177" y="3851060"/>
                <a:ext cx="1024114" cy="563541"/>
              </a:xfrm>
              <a:prstGeom prst="rightArrow">
                <a:avLst>
                  <a:gd name="adj1" fmla="val 50000"/>
                  <a:gd name="adj2" fmla="val 53125"/>
                </a:avLst>
              </a:prstGeom>
              <a:solidFill>
                <a:srgbClr val="C0C0C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000" i="0" dirty="0" err="1">
                    <a:solidFill>
                      <a:schemeClr val="accent2"/>
                    </a:solidFill>
                  </a:rPr>
                  <a:t>Hyperchromic</a:t>
                </a:r>
                <a:endParaRPr lang="en-US" sz="1050" i="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" name="AutoShape 24"/>
              <p:cNvSpPr>
                <a:spLocks noChangeArrowheads="1"/>
              </p:cNvSpPr>
              <p:nvPr/>
            </p:nvSpPr>
            <p:spPr bwMode="auto">
              <a:xfrm>
                <a:off x="4419601" y="4564134"/>
                <a:ext cx="1127082" cy="512057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C0C0C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1050" i="0" dirty="0" smtClean="0">
                    <a:solidFill>
                      <a:schemeClr val="accent2"/>
                    </a:solidFill>
                  </a:rPr>
                  <a:t>      </a:t>
                </a:r>
                <a:r>
                  <a:rPr lang="en-US" sz="1000" i="0" dirty="0" smtClean="0">
                    <a:solidFill>
                      <a:schemeClr val="accent2"/>
                    </a:solidFill>
                  </a:rPr>
                  <a:t>Bathochromic</a:t>
                </a:r>
                <a:endParaRPr lang="en-US" sz="1200" i="0" dirty="0">
                  <a:solidFill>
                    <a:schemeClr val="accent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98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496971" y="52597"/>
            <a:ext cx="8141973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lvl="0" algn="ctr"/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PMingLiU" pitchFamily="18" charset="-120"/>
              </a:rPr>
              <a:t>Absorption of Ultraviolet and Visible Radiation</a:t>
            </a:r>
          </a:p>
          <a:p>
            <a:pPr lvl="0" algn="ctr" rtl="0"/>
            <a:r>
              <a:rPr kumimoji="1" lang="en-US" altLang="zh-TW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PMingLiU" pitchFamily="18" charset="-120"/>
              </a:rPr>
              <a:t> in Organic</a:t>
            </a:r>
            <a:r>
              <a:rPr kumimoji="1" lang="en-US" altLang="zh-TW" sz="3200" b="0" i="0" u="none" strike="noStrike" kern="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PMingLiU" pitchFamily="18" charset="-120"/>
              </a:rPr>
              <a:t> Compounds</a:t>
            </a:r>
            <a:endParaRPr lang="ar-SA" sz="3200" dirty="0">
              <a:solidFill>
                <a:srgbClr val="00B05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36904" y="1182013"/>
            <a:ext cx="3672800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 Saturated compounds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55174" y="1796623"/>
            <a:ext cx="8588826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lvl="2" algn="l" rtl="0"/>
            <a:r>
              <a:rPr lang="en-US" sz="2400" b="0" i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Alkanes </a:t>
            </a:r>
            <a:r>
              <a:rPr lang="en-US" sz="2400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only posses </a:t>
            </a:r>
            <a:r>
              <a:rPr lang="en-US" sz="2400" b="0" i="0" dirty="0" smtClean="0">
                <a:solidFill>
                  <a:schemeClr val="tx1"/>
                </a:solidFill>
                <a:latin typeface="Symbol" pitchFamily="18" charset="2"/>
              </a:rPr>
              <a:t>s</a:t>
            </a:r>
            <a:r>
              <a:rPr lang="en-US" sz="2400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-bonds and no lone pairs of electrons,</a:t>
            </a:r>
          </a:p>
          <a:p>
            <a:pPr marL="0" lvl="2" algn="l" rtl="0"/>
            <a:r>
              <a:rPr lang="en-US" sz="2400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so only the high energy </a:t>
            </a:r>
            <a:r>
              <a:rPr lang="en-US" sz="2400" b="0" i="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="0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b="0" i="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="0" i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b="0" i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 is observed in the far UV.</a:t>
            </a:r>
            <a:endParaRPr lang="en-US" sz="2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مجموعة 22"/>
          <p:cNvGrpSpPr/>
          <p:nvPr/>
        </p:nvGrpSpPr>
        <p:grpSpPr>
          <a:xfrm>
            <a:off x="1901825" y="3521075"/>
            <a:ext cx="5187950" cy="2851150"/>
            <a:chOff x="2667000" y="2819400"/>
            <a:chExt cx="5187950" cy="2851150"/>
          </a:xfrm>
        </p:grpSpPr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2667000" y="4191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4953000" y="4191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 flipV="1">
              <a:off x="3200400" y="32004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 flipV="1">
              <a:off x="4419600" y="32004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3733800" y="3200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3200400" y="41910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>
              <a:off x="4495800" y="41910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3733800" y="51816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3886200" y="3124200"/>
              <a:ext cx="46513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s*</a:t>
              </a:r>
            </a:p>
          </p:txBody>
        </p:sp>
        <p:sp>
          <p:nvSpPr>
            <p:cNvPr id="16" name="Text Box 27"/>
            <p:cNvSpPr txBox="1">
              <a:spLocks noChangeArrowheads="1"/>
            </p:cNvSpPr>
            <p:nvPr/>
          </p:nvSpPr>
          <p:spPr bwMode="auto">
            <a:xfrm>
              <a:off x="3962400" y="5105400"/>
              <a:ext cx="33813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s</a:t>
              </a:r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flipV="1">
              <a:off x="4038600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31"/>
            <p:cNvSpPr>
              <a:spLocks noChangeShapeType="1"/>
            </p:cNvSpPr>
            <p:nvPr/>
          </p:nvSpPr>
          <p:spPr bwMode="auto">
            <a:xfrm>
              <a:off x="4114800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Arc 32"/>
            <p:cNvSpPr>
              <a:spLocks/>
            </p:cNvSpPr>
            <p:nvPr/>
          </p:nvSpPr>
          <p:spPr bwMode="auto">
            <a:xfrm rot="10108963" flipV="1">
              <a:off x="3657600" y="2819400"/>
              <a:ext cx="582613" cy="2014538"/>
            </a:xfrm>
            <a:custGeom>
              <a:avLst/>
              <a:gdLst>
                <a:gd name="T0" fmla="*/ 0 w 33062"/>
                <a:gd name="T1" fmla="*/ 267101 h 24829"/>
                <a:gd name="T2" fmla="*/ 578331 w 33062"/>
                <a:gd name="T3" fmla="*/ 2014538 h 24829"/>
                <a:gd name="T4" fmla="*/ 201981 w 33062"/>
                <a:gd name="T5" fmla="*/ 1752548 h 2482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062" h="24829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3391" y="0"/>
                    <a:pt x="33062" y="9670"/>
                    <a:pt x="33062" y="21600"/>
                  </a:cubicBezTo>
                  <a:cubicBezTo>
                    <a:pt x="33062" y="22680"/>
                    <a:pt x="32980" y="23760"/>
                    <a:pt x="32819" y="24829"/>
                  </a:cubicBezTo>
                </a:path>
                <a:path w="33062" h="24829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3391" y="0"/>
                    <a:pt x="33062" y="9670"/>
                    <a:pt x="33062" y="21600"/>
                  </a:cubicBezTo>
                  <a:cubicBezTo>
                    <a:pt x="33062" y="22680"/>
                    <a:pt x="32980" y="23760"/>
                    <a:pt x="32819" y="24829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33"/>
            <p:cNvSpPr>
              <a:spLocks noChangeShapeType="1"/>
            </p:cNvSpPr>
            <p:nvPr/>
          </p:nvSpPr>
          <p:spPr bwMode="auto">
            <a:xfrm>
              <a:off x="4084638" y="3038475"/>
              <a:ext cx="76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21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6285745"/>
                </p:ext>
              </p:extLst>
            </p:nvPr>
          </p:nvGraphicFramePr>
          <p:xfrm>
            <a:off x="5257800" y="5105400"/>
            <a:ext cx="2254250" cy="56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" name="CS ChemDraw Drawing" r:id="rId3" imgW="2254382" imgH="564733" progId="ChemDraw.Document.6.0">
                    <p:embed/>
                  </p:oleObj>
                </mc:Choice>
                <mc:Fallback>
                  <p:oleObj name="CS ChemDraw Drawing" r:id="rId3" imgW="2254382" imgH="564733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7800" y="5105400"/>
                          <a:ext cx="2254250" cy="565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1649050"/>
                </p:ext>
              </p:extLst>
            </p:nvPr>
          </p:nvGraphicFramePr>
          <p:xfrm>
            <a:off x="4800600" y="2819400"/>
            <a:ext cx="3054350" cy="587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5" name="CS ChemDraw Drawing" r:id="rId5" imgW="3054502" imgH="586842" progId="ChemDraw.Document.6.0">
                    <p:embed/>
                  </p:oleObj>
                </mc:Choice>
                <mc:Fallback>
                  <p:oleObj name="CS ChemDraw Drawing" r:id="rId5" imgW="3054502" imgH="58684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600" y="2819400"/>
                          <a:ext cx="3054350" cy="587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242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252536" y="116632"/>
            <a:ext cx="6678488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65200" lvl="1" indent="-508000" algn="l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00000"/>
              <a:buFont typeface="+mj-lt"/>
              <a:buAutoNum type="arabicPeriod" startAt="2"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BE001E"/>
                </a:solidFill>
                <a:effectLst/>
                <a:uLnTx/>
                <a:uFillTx/>
                <a:latin typeface="Times New Roman" pitchFamily="18" charset="0"/>
              </a:rPr>
              <a:t>Saturated compounds with unshared e</a:t>
            </a:r>
            <a:r>
              <a:rPr kumimoji="0" lang="en-US" sz="2800" i="0" u="none" strike="noStrike" kern="0" cap="none" spc="0" normalizeH="0" baseline="30000" noProof="0" dirty="0" smtClean="0">
                <a:ln>
                  <a:noFill/>
                </a:ln>
                <a:solidFill>
                  <a:srgbClr val="BE001E"/>
                </a:solidFill>
                <a:effectLst/>
                <a:uLnTx/>
                <a:uFillTx/>
                <a:latin typeface="Times New Roman" pitchFamily="18" charset="0"/>
              </a:rPr>
              <a:t>-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BE001E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-684584" y="692696"/>
            <a:ext cx="10009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Alcohols, ethers, amines and sulfur compounds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in the cases of simple, aliphatic examples of these compounds the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b="0" i="0" dirty="0" smtClean="0">
                <a:solidFill>
                  <a:srgbClr val="C00000"/>
                </a:solidFill>
                <a:latin typeface="Symbol" pitchFamily="18" charset="2"/>
              </a:rPr>
              <a:t>s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is the most often observed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transition; like the alkane </a:t>
            </a:r>
            <a:r>
              <a:rPr lang="en-US" sz="2400" dirty="0">
                <a:latin typeface="Symbol" pitchFamily="18" charset="2"/>
              </a:rPr>
              <a:t>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latin typeface="Symbol" pitchFamily="18" charset="2"/>
              </a:rPr>
              <a:t>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it is most often at shorter </a:t>
            </a:r>
            <a:r>
              <a:rPr lang="el-GR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λ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than 200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nm.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مجموعة 6"/>
          <p:cNvGrpSpPr/>
          <p:nvPr/>
        </p:nvGrpSpPr>
        <p:grpSpPr>
          <a:xfrm>
            <a:off x="1879947" y="2708920"/>
            <a:ext cx="5140325" cy="3448050"/>
            <a:chOff x="1295400" y="2971800"/>
            <a:chExt cx="5140325" cy="3448050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295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3581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V="1">
              <a:off x="1828800" y="3352800"/>
              <a:ext cx="5334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 flipV="1">
              <a:off x="3048000" y="3352800"/>
              <a:ext cx="533400" cy="1219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2362200" y="33528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828800" y="4572000"/>
              <a:ext cx="53340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>
              <a:off x="3124200" y="4572000"/>
              <a:ext cx="457200" cy="1371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2362200" y="59436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2578016" y="3276600"/>
              <a:ext cx="46839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 dirty="0" smtClean="0">
                  <a:solidFill>
                    <a:schemeClr val="accent2"/>
                  </a:solidFill>
                  <a:latin typeface="Symbol" pitchFamily="18" charset="2"/>
                </a:rPr>
                <a:t>s*</a:t>
              </a:r>
              <a:endParaRPr lang="en-US" sz="2000" i="0" dirty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2573121" y="5867400"/>
              <a:ext cx="34015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 dirty="0" smtClean="0">
                  <a:solidFill>
                    <a:schemeClr val="accent2"/>
                  </a:solidFill>
                  <a:latin typeface="Symbol" pitchFamily="18" charset="2"/>
                </a:rPr>
                <a:t>s</a:t>
              </a:r>
              <a:endParaRPr lang="en-US" b="0" i="0" baseline="-25000" dirty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V="1">
              <a:off x="2667000" y="5410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2743200" y="5410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Arc 16"/>
            <p:cNvSpPr>
              <a:spLocks/>
            </p:cNvSpPr>
            <p:nvPr/>
          </p:nvSpPr>
          <p:spPr bwMode="auto">
            <a:xfrm rot="9792529" flipV="1">
              <a:off x="2438400" y="3054350"/>
              <a:ext cx="304800" cy="1447800"/>
            </a:xfrm>
            <a:custGeom>
              <a:avLst/>
              <a:gdLst>
                <a:gd name="T0" fmla="*/ 0 w 32763"/>
                <a:gd name="T1" fmla="*/ 220655 h 21600"/>
                <a:gd name="T2" fmla="*/ 304800 w 32763"/>
                <a:gd name="T3" fmla="*/ 1207572 h 21600"/>
                <a:gd name="T4" fmla="*/ 106633 w 32763"/>
                <a:gd name="T5" fmla="*/ 14478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763" h="21600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</a:path>
                <a:path w="32763" h="21600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2530475" y="3149600"/>
              <a:ext cx="136525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2362200" y="4572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2547293" y="4495800"/>
              <a:ext cx="32733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b="0" dirty="0" smtClean="0">
                  <a:solidFill>
                    <a:schemeClr val="accent2"/>
                  </a:solidFill>
                  <a:latin typeface="Tahoma" pitchFamily="34" charset="0"/>
                </a:rPr>
                <a:t>n</a:t>
              </a:r>
              <a:endParaRPr lang="en-US" sz="800" b="0" i="0" dirty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2667000" y="41148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2743200" y="41148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26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5961191"/>
                </p:ext>
              </p:extLst>
            </p:nvPr>
          </p:nvGraphicFramePr>
          <p:xfrm>
            <a:off x="4495800" y="4038600"/>
            <a:ext cx="1287463" cy="1019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2" name="CS ChemDraw Drawing" r:id="rId3" imgW="1286825" imgH="1018926" progId="ChemDraw.Document.6.0">
                    <p:embed/>
                  </p:oleObj>
                </mc:Choice>
                <mc:Fallback>
                  <p:oleObj name="CS ChemDraw Drawing" r:id="rId3" imgW="1286825" imgH="1018926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5800" y="4038600"/>
                          <a:ext cx="1287463" cy="1019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2813028"/>
                </p:ext>
              </p:extLst>
            </p:nvPr>
          </p:nvGraphicFramePr>
          <p:xfrm>
            <a:off x="3962400" y="5486400"/>
            <a:ext cx="2254250" cy="933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3" name="CS ChemDraw Drawing" r:id="rId5" imgW="2254382" imgH="934070" progId="ChemDraw.Document.6.0">
                    <p:embed/>
                  </p:oleObj>
                </mc:Choice>
                <mc:Fallback>
                  <p:oleObj name="CS ChemDraw Drawing" r:id="rId5" imgW="2254382" imgH="934070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5486400"/>
                          <a:ext cx="2254250" cy="9334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92137318"/>
                </p:ext>
              </p:extLst>
            </p:nvPr>
          </p:nvGraphicFramePr>
          <p:xfrm>
            <a:off x="3657600" y="2971800"/>
            <a:ext cx="2778125" cy="800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4" name="CS ChemDraw Drawing" r:id="rId7" imgW="2778476" imgH="800445" progId="ChemDraw.Document.6.0">
                    <p:embed/>
                  </p:oleObj>
                </mc:Choice>
                <mc:Fallback>
                  <p:oleObj name="CS ChemDraw Drawing" r:id="rId7" imgW="2778476" imgH="800445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2971800"/>
                          <a:ext cx="2778125" cy="800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895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مستطيل 28"/>
          <p:cNvSpPr/>
          <p:nvPr/>
        </p:nvSpPr>
        <p:spPr>
          <a:xfrm>
            <a:off x="-396552" y="692696"/>
            <a:ext cx="9198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Alkenes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the case of isolated examples of these compounds the </a:t>
            </a:r>
            <a:r>
              <a:rPr lang="en-US" sz="2400" b="0" i="0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b="0" i="0" dirty="0" smtClean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is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observed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at 175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nm. </a:t>
            </a:r>
          </a:p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Even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though this transition is of lower energy than </a:t>
            </a:r>
            <a:r>
              <a:rPr lang="en-US" sz="2400" dirty="0">
                <a:latin typeface="Symbol" pitchFamily="18" charset="2"/>
              </a:rPr>
              <a:t>s</a:t>
            </a:r>
            <a:r>
              <a:rPr lang="en-US" sz="2400" dirty="0">
                <a:latin typeface="Tahoma" pitchFamily="34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latin typeface="Symbol" pitchFamily="18" charset="2"/>
              </a:rPr>
              <a:t>s</a:t>
            </a:r>
            <a:r>
              <a:rPr lang="en-US" sz="2400" dirty="0">
                <a:latin typeface="Tahoma" pitchFamily="34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*,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it is still in the far UV – however, the transition energy is sensitive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substitution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70955" y="31222"/>
            <a:ext cx="4213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0">
              <a:buFont typeface="+mj-lt"/>
              <a:buAutoNum type="arabicPeriod" startAt="3"/>
            </a:pPr>
            <a:r>
              <a:rPr lang="en-US" sz="2800" kern="0" dirty="0" smtClean="0">
                <a:solidFill>
                  <a:srgbClr val="BE001E"/>
                </a:solidFill>
                <a:latin typeface="Times New Roman" pitchFamily="18" charset="0"/>
              </a:rPr>
              <a:t>Unsaturated </a:t>
            </a:r>
            <a:r>
              <a:rPr lang="en-US" sz="2800" kern="0" dirty="0">
                <a:solidFill>
                  <a:srgbClr val="BE001E"/>
                </a:solidFill>
                <a:latin typeface="Times New Roman" pitchFamily="18" charset="0"/>
              </a:rPr>
              <a:t>compounds </a:t>
            </a:r>
            <a:endParaRPr lang="ar-SA" sz="2800" dirty="0"/>
          </a:p>
        </p:txBody>
      </p:sp>
      <p:grpSp>
        <p:nvGrpSpPr>
          <p:cNvPr id="4" name="مجموعة 3"/>
          <p:cNvGrpSpPr/>
          <p:nvPr/>
        </p:nvGrpSpPr>
        <p:grpSpPr>
          <a:xfrm>
            <a:off x="2549392" y="3551294"/>
            <a:ext cx="4320480" cy="2755284"/>
            <a:chOff x="1295400" y="2819400"/>
            <a:chExt cx="4330700" cy="3460750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1295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3581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1828800" y="3505200"/>
              <a:ext cx="533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 flipV="1">
              <a:off x="3048000" y="3505200"/>
              <a:ext cx="533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362200" y="3505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828800" y="45720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3124200" y="45720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362200" y="55626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514600" y="3429000"/>
              <a:ext cx="450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p*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590800" y="54864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2667000" y="5105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2819400" y="5105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Arc 16"/>
            <p:cNvSpPr>
              <a:spLocks/>
            </p:cNvSpPr>
            <p:nvPr/>
          </p:nvSpPr>
          <p:spPr bwMode="auto">
            <a:xfrm rot="10303257" flipV="1">
              <a:off x="2438400" y="2819400"/>
              <a:ext cx="304800" cy="2894013"/>
            </a:xfrm>
            <a:custGeom>
              <a:avLst/>
              <a:gdLst>
                <a:gd name="T0" fmla="*/ 0 w 32763"/>
                <a:gd name="T1" fmla="*/ 441069 h 21600"/>
                <a:gd name="T2" fmla="*/ 304800 w 32763"/>
                <a:gd name="T3" fmla="*/ 2413821 h 21600"/>
                <a:gd name="T4" fmla="*/ 106633 w 32763"/>
                <a:gd name="T5" fmla="*/ 2894013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763" h="21600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</a:path>
                <a:path w="32763" h="21600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590800" y="3200400"/>
              <a:ext cx="60325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19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7112906"/>
                </p:ext>
              </p:extLst>
            </p:nvPr>
          </p:nvGraphicFramePr>
          <p:xfrm>
            <a:off x="4419600" y="5029200"/>
            <a:ext cx="1120775" cy="1250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6" name="CS ChemDraw Drawing" r:id="rId3" imgW="1120689" imgH="1251712" progId="ChemDraw.Document.6.0">
                    <p:embed/>
                  </p:oleObj>
                </mc:Choice>
                <mc:Fallback>
                  <p:oleObj name="CS ChemDraw Drawing" r:id="rId3" imgW="1120689" imgH="125171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5029200"/>
                          <a:ext cx="1120775" cy="1250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5906954"/>
                </p:ext>
              </p:extLst>
            </p:nvPr>
          </p:nvGraphicFramePr>
          <p:xfrm>
            <a:off x="4343400" y="2819400"/>
            <a:ext cx="1282700" cy="1263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27" name="CS ChemDraw Drawing" r:id="rId5" imgW="1282273" imgH="1264067" progId="ChemDraw.Document.6.0">
                    <p:embed/>
                  </p:oleObj>
                </mc:Choice>
                <mc:Fallback>
                  <p:oleObj name="CS ChemDraw Drawing" r:id="rId5" imgW="1282273" imgH="1264067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2819400"/>
                          <a:ext cx="1282700" cy="1263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مربع نص 1"/>
          <p:cNvSpPr txBox="1"/>
          <p:nvPr/>
        </p:nvSpPr>
        <p:spPr>
          <a:xfrm>
            <a:off x="3326219" y="1569859"/>
            <a:ext cx="300755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=CH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175 nm</a:t>
            </a:r>
            <a:endParaRPr lang="ar-SA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عنصر نائب لرقم الشريحة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08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16</a:t>
            </a:fld>
            <a:endParaRPr lang="ar-SA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989" y="504898"/>
            <a:ext cx="21336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43234" y="707211"/>
            <a:ext cx="396044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CH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=CHR     at 180 nm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CHR=CHR    at 183 nm</a:t>
            </a:r>
          </a:p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CHR=CHR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 180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nm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CR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=CR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at 200 nm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3118409" y="2520605"/>
            <a:ext cx="10441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7350" lvl="3" indent="-285750" rtl="0">
              <a:buSzPct val="150000"/>
              <a:buFont typeface="Wingdings" pitchFamily="2" charset="2"/>
              <a:buChar char="§"/>
            </a:pPr>
            <a:r>
              <a:rPr lang="en-US" dirty="0">
                <a:latin typeface="Tahoma" pitchFamily="34" charset="0"/>
              </a:rPr>
              <a:t>	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This effect is thought to be through what is termed “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hyperconjugated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sigma bond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resonance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32918"/>
            <a:ext cx="421957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6"/>
          <p:cNvSpPr/>
          <p:nvPr/>
        </p:nvSpPr>
        <p:spPr>
          <a:xfrm>
            <a:off x="-356742" y="3444224"/>
            <a:ext cx="924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Similarly, the lone pairs of electrons on N, O, S, X can extend conjugated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systems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89" y="5006496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257787" y="-18322"/>
            <a:ext cx="336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l"/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</p:spTree>
    <p:extLst>
      <p:ext uri="{BB962C8B-B14F-4D97-AF65-F5344CB8AC3E}">
        <p14:creationId xmlns:p14="http://schemas.microsoft.com/office/powerpoint/2010/main" val="425118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599440" y="332656"/>
            <a:ext cx="9381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Dienes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the case of isolated examples of these compounds the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is observed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the far UV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</a:p>
          <a:p>
            <a:pPr marL="1257300" lvl="2" indent="-3429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Conjugated </a:t>
            </a:r>
            <a:r>
              <a:rPr lang="en-US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ienes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observed shifts from conjugation imply that an increase in conjugation decreases the energy required for electronic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excitation.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0" lvl="8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3" name="مجموعة 32"/>
          <p:cNvGrpSpPr/>
          <p:nvPr/>
        </p:nvGrpSpPr>
        <p:grpSpPr>
          <a:xfrm>
            <a:off x="1259632" y="2512144"/>
            <a:ext cx="6705600" cy="3641725"/>
            <a:chOff x="1524000" y="2209800"/>
            <a:chExt cx="6705600" cy="3641725"/>
          </a:xfrm>
        </p:grpSpPr>
        <p:graphicFrame>
          <p:nvGraphicFramePr>
            <p:cNvPr id="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2663651"/>
                </p:ext>
              </p:extLst>
            </p:nvPr>
          </p:nvGraphicFramePr>
          <p:xfrm>
            <a:off x="3048000" y="4495800"/>
            <a:ext cx="823913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8" name="CS ChemDraw Drawing" r:id="rId3" imgW="1123810" imgH="1247619" progId="ChemDraw.Document.6.0">
                    <p:embed/>
                  </p:oleObj>
                </mc:Choice>
                <mc:Fallback>
                  <p:oleObj name="CS ChemDraw Drawing" r:id="rId3" imgW="1123810" imgH="1247619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0" y="4495800"/>
                          <a:ext cx="823913" cy="914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4477233"/>
                </p:ext>
              </p:extLst>
            </p:nvPr>
          </p:nvGraphicFramePr>
          <p:xfrm>
            <a:off x="2971800" y="2590800"/>
            <a:ext cx="838200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9" name="CS ChemDraw Drawing" r:id="rId5" imgW="1285714" imgH="1266667" progId="ChemDraw.Document.6.0">
                    <p:embed/>
                  </p:oleObj>
                </mc:Choice>
                <mc:Fallback>
                  <p:oleObj name="CS ChemDraw Drawing" r:id="rId5" imgW="1285714" imgH="1266667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800" y="2590800"/>
                          <a:ext cx="838200" cy="825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2133600" y="3276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2133600" y="47244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1524000" y="2895600"/>
              <a:ext cx="595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2</a:t>
              </a:r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2362200" y="46482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 flipV="1">
              <a:off x="2438400" y="4267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2590800" y="4267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1600200" y="4648200"/>
              <a:ext cx="468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1</a:t>
              </a:r>
              <a:endParaRPr lang="en-US" sz="2000" i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3" name="Line 23"/>
            <p:cNvSpPr>
              <a:spLocks noChangeShapeType="1"/>
            </p:cNvSpPr>
            <p:nvPr/>
          </p:nvSpPr>
          <p:spPr bwMode="auto">
            <a:xfrm>
              <a:off x="5715000" y="2895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24"/>
            <p:cNvSpPr>
              <a:spLocks noChangeShapeType="1"/>
            </p:cNvSpPr>
            <p:nvPr/>
          </p:nvSpPr>
          <p:spPr bwMode="auto">
            <a:xfrm>
              <a:off x="5715000" y="3657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25"/>
            <p:cNvSpPr>
              <a:spLocks noChangeShapeType="1"/>
            </p:cNvSpPr>
            <p:nvPr/>
          </p:nvSpPr>
          <p:spPr bwMode="auto">
            <a:xfrm>
              <a:off x="5715000" y="4343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26"/>
            <p:cNvSpPr>
              <a:spLocks noChangeShapeType="1"/>
            </p:cNvSpPr>
            <p:nvPr/>
          </p:nvSpPr>
          <p:spPr bwMode="auto">
            <a:xfrm>
              <a:off x="5715000" y="5105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18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6086907"/>
                </p:ext>
              </p:extLst>
            </p:nvPr>
          </p:nvGraphicFramePr>
          <p:xfrm>
            <a:off x="6934200" y="4953000"/>
            <a:ext cx="1295400" cy="898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0" name="CS ChemDraw Drawing" r:id="rId7" imgW="1466291" imgH="1016975" progId="ChemDraw.Document.6.0">
                    <p:embed/>
                  </p:oleObj>
                </mc:Choice>
                <mc:Fallback>
                  <p:oleObj name="CS ChemDraw Drawing" r:id="rId7" imgW="1466291" imgH="1016975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4953000"/>
                          <a:ext cx="1295400" cy="898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1496058"/>
                </p:ext>
              </p:extLst>
            </p:nvPr>
          </p:nvGraphicFramePr>
          <p:xfrm>
            <a:off x="6934200" y="3962400"/>
            <a:ext cx="1219200" cy="847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1" name="CS ChemDraw Drawing" r:id="rId9" imgW="1465966" imgH="1017300" progId="ChemDraw.Document.6.0">
                    <p:embed/>
                  </p:oleObj>
                </mc:Choice>
                <mc:Fallback>
                  <p:oleObj name="CS ChemDraw Drawing" r:id="rId9" imgW="1465966" imgH="1017300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3962400"/>
                          <a:ext cx="1219200" cy="847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1713071"/>
                </p:ext>
              </p:extLst>
            </p:nvPr>
          </p:nvGraphicFramePr>
          <p:xfrm>
            <a:off x="6934200" y="3048000"/>
            <a:ext cx="1219200" cy="846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2" name="CS ChemDraw Drawing" r:id="rId11" imgW="1466291" imgH="1017300" progId="ChemDraw.Document.6.0">
                    <p:embed/>
                  </p:oleObj>
                </mc:Choice>
                <mc:Fallback>
                  <p:oleObj name="CS ChemDraw Drawing" r:id="rId11" imgW="1466291" imgH="1017300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3048000"/>
                          <a:ext cx="1219200" cy="846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82729031"/>
                </p:ext>
              </p:extLst>
            </p:nvPr>
          </p:nvGraphicFramePr>
          <p:xfrm>
            <a:off x="6934200" y="2209800"/>
            <a:ext cx="1143000" cy="792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3" name="CS ChemDraw Drawing" r:id="rId13" imgW="1466291" imgH="1017626" progId="ChemDraw.Document.6.0">
                    <p:embed/>
                  </p:oleObj>
                </mc:Choice>
                <mc:Fallback>
                  <p:oleObj name="CS ChemDraw Drawing" r:id="rId13" imgW="1466291" imgH="1017626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34200" y="2209800"/>
                          <a:ext cx="1143000" cy="792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5105400" y="4876800"/>
              <a:ext cx="468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1</a:t>
              </a:r>
              <a:endParaRPr lang="en-US" sz="2000" i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5073650" y="4114800"/>
              <a:ext cx="468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2</a:t>
              </a:r>
              <a:endParaRPr lang="en-US" sz="2000" i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24" name="Text Box 34"/>
            <p:cNvSpPr txBox="1">
              <a:spLocks noChangeArrowheads="1"/>
            </p:cNvSpPr>
            <p:nvPr/>
          </p:nvSpPr>
          <p:spPr bwMode="auto">
            <a:xfrm>
              <a:off x="5029200" y="3429000"/>
              <a:ext cx="5508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3</a:t>
              </a:r>
              <a:r>
                <a:rPr lang="en-US" sz="2000" i="0" baseline="30000">
                  <a:solidFill>
                    <a:schemeClr val="accent2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5029200" y="2667000"/>
              <a:ext cx="5508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4</a:t>
              </a:r>
              <a:r>
                <a:rPr lang="en-US" sz="2000" i="0" baseline="30000">
                  <a:solidFill>
                    <a:schemeClr val="accent2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 flipV="1">
              <a:off x="2209800" y="3352800"/>
              <a:ext cx="0" cy="1371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>
              <a:off x="6096000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 flipV="1">
              <a:off x="6019800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6096000" y="3886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1" name="Line 41"/>
            <p:cNvSpPr>
              <a:spLocks noChangeShapeType="1"/>
            </p:cNvSpPr>
            <p:nvPr/>
          </p:nvSpPr>
          <p:spPr bwMode="auto">
            <a:xfrm flipV="1">
              <a:off x="6019800" y="3886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" name="Line 42"/>
            <p:cNvSpPr>
              <a:spLocks noChangeShapeType="1"/>
            </p:cNvSpPr>
            <p:nvPr/>
          </p:nvSpPr>
          <p:spPr bwMode="auto">
            <a:xfrm flipV="1">
              <a:off x="5791200" y="3657600"/>
              <a:ext cx="0" cy="6858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107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-540568" y="40804"/>
            <a:ext cx="8766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Extending this effect out to longer conjugated systems the energy gap becomes progressively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smaller.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مجموعة 33"/>
          <p:cNvGrpSpPr>
            <a:grpSpLocks noChangeAspect="1"/>
          </p:cNvGrpSpPr>
          <p:nvPr/>
        </p:nvGrpSpPr>
        <p:grpSpPr>
          <a:xfrm>
            <a:off x="1403648" y="1215752"/>
            <a:ext cx="5514200" cy="3077344"/>
            <a:chOff x="1212341" y="1981200"/>
            <a:chExt cx="7972351" cy="4741406"/>
          </a:xfrm>
        </p:grpSpPr>
        <p:sp>
          <p:nvSpPr>
            <p:cNvPr id="3" name="Line 6"/>
            <p:cNvSpPr>
              <a:spLocks noChangeShapeType="1"/>
            </p:cNvSpPr>
            <p:nvPr/>
          </p:nvSpPr>
          <p:spPr bwMode="auto">
            <a:xfrm>
              <a:off x="3048000" y="29718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" name="Line 7"/>
            <p:cNvSpPr>
              <a:spLocks noChangeShapeType="1"/>
            </p:cNvSpPr>
            <p:nvPr/>
          </p:nvSpPr>
          <p:spPr bwMode="auto">
            <a:xfrm>
              <a:off x="3048000" y="5257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3886200" y="2667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Line 14"/>
            <p:cNvSpPr>
              <a:spLocks noChangeShapeType="1"/>
            </p:cNvSpPr>
            <p:nvPr/>
          </p:nvSpPr>
          <p:spPr bwMode="auto">
            <a:xfrm>
              <a:off x="3886200" y="3276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3886200" y="4953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3886200" y="56388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27"/>
            <p:cNvSpPr>
              <a:spLocks noChangeShapeType="1"/>
            </p:cNvSpPr>
            <p:nvPr/>
          </p:nvSpPr>
          <p:spPr bwMode="auto">
            <a:xfrm flipV="1">
              <a:off x="2590800" y="2286000"/>
              <a:ext cx="0" cy="3276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Text Box 33"/>
            <p:cNvSpPr txBox="1">
              <a:spLocks noChangeArrowheads="1"/>
            </p:cNvSpPr>
            <p:nvPr/>
          </p:nvSpPr>
          <p:spPr bwMode="auto">
            <a:xfrm>
              <a:off x="1212341" y="3733800"/>
              <a:ext cx="1270509" cy="521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i="0" dirty="0">
                  <a:solidFill>
                    <a:schemeClr val="accent2"/>
                  </a:solidFill>
                </a:rPr>
                <a:t>Energy</a:t>
              </a:r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>
              <a:off x="4724400" y="4648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4724400" y="5334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4724400" y="5943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38"/>
            <p:cNvSpPr>
              <a:spLocks noChangeShapeType="1"/>
            </p:cNvSpPr>
            <p:nvPr/>
          </p:nvSpPr>
          <p:spPr bwMode="auto">
            <a:xfrm>
              <a:off x="4724400" y="2286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39"/>
            <p:cNvSpPr>
              <a:spLocks noChangeShapeType="1"/>
            </p:cNvSpPr>
            <p:nvPr/>
          </p:nvSpPr>
          <p:spPr bwMode="auto">
            <a:xfrm>
              <a:off x="4724400" y="29718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40"/>
            <p:cNvSpPr>
              <a:spLocks noChangeShapeType="1"/>
            </p:cNvSpPr>
            <p:nvPr/>
          </p:nvSpPr>
          <p:spPr bwMode="auto">
            <a:xfrm>
              <a:off x="4724400" y="3581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41"/>
            <p:cNvSpPr>
              <a:spLocks noChangeShapeType="1"/>
            </p:cNvSpPr>
            <p:nvPr/>
          </p:nvSpPr>
          <p:spPr bwMode="auto">
            <a:xfrm>
              <a:off x="5791200" y="4343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42"/>
            <p:cNvSpPr>
              <a:spLocks noChangeShapeType="1"/>
            </p:cNvSpPr>
            <p:nvPr/>
          </p:nvSpPr>
          <p:spPr bwMode="auto">
            <a:xfrm>
              <a:off x="5791200" y="5029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43"/>
            <p:cNvSpPr>
              <a:spLocks noChangeShapeType="1"/>
            </p:cNvSpPr>
            <p:nvPr/>
          </p:nvSpPr>
          <p:spPr bwMode="auto">
            <a:xfrm>
              <a:off x="5791200" y="56388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44"/>
            <p:cNvSpPr>
              <a:spLocks noChangeShapeType="1"/>
            </p:cNvSpPr>
            <p:nvPr/>
          </p:nvSpPr>
          <p:spPr bwMode="auto">
            <a:xfrm>
              <a:off x="5791200" y="6248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45"/>
            <p:cNvSpPr>
              <a:spLocks noChangeShapeType="1"/>
            </p:cNvSpPr>
            <p:nvPr/>
          </p:nvSpPr>
          <p:spPr bwMode="auto">
            <a:xfrm>
              <a:off x="5791200" y="1981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46"/>
            <p:cNvSpPr>
              <a:spLocks noChangeShapeType="1"/>
            </p:cNvSpPr>
            <p:nvPr/>
          </p:nvSpPr>
          <p:spPr bwMode="auto">
            <a:xfrm>
              <a:off x="5791200" y="26670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Line 47"/>
            <p:cNvSpPr>
              <a:spLocks noChangeShapeType="1"/>
            </p:cNvSpPr>
            <p:nvPr/>
          </p:nvSpPr>
          <p:spPr bwMode="auto">
            <a:xfrm>
              <a:off x="5791200" y="3276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Line 48"/>
            <p:cNvSpPr>
              <a:spLocks noChangeShapeType="1"/>
            </p:cNvSpPr>
            <p:nvPr/>
          </p:nvSpPr>
          <p:spPr bwMode="auto">
            <a:xfrm>
              <a:off x="5791200" y="3886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49"/>
            <p:cNvSpPr>
              <a:spLocks noChangeShapeType="1"/>
            </p:cNvSpPr>
            <p:nvPr/>
          </p:nvSpPr>
          <p:spPr bwMode="auto">
            <a:xfrm flipV="1">
              <a:off x="3352800" y="3048000"/>
              <a:ext cx="0" cy="2209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Line 50"/>
            <p:cNvSpPr>
              <a:spLocks noChangeShapeType="1"/>
            </p:cNvSpPr>
            <p:nvPr/>
          </p:nvSpPr>
          <p:spPr bwMode="auto">
            <a:xfrm flipV="1">
              <a:off x="4191000" y="3352800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Line 51"/>
            <p:cNvSpPr>
              <a:spLocks noChangeShapeType="1"/>
            </p:cNvSpPr>
            <p:nvPr/>
          </p:nvSpPr>
          <p:spPr bwMode="auto">
            <a:xfrm flipV="1">
              <a:off x="5029200" y="3621088"/>
              <a:ext cx="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Line 52"/>
            <p:cNvSpPr>
              <a:spLocks noChangeShapeType="1"/>
            </p:cNvSpPr>
            <p:nvPr/>
          </p:nvSpPr>
          <p:spPr bwMode="auto">
            <a:xfrm flipV="1">
              <a:off x="6096000" y="3886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9" name="Text Box 53"/>
            <p:cNvSpPr txBox="1">
              <a:spLocks noChangeArrowheads="1"/>
            </p:cNvSpPr>
            <p:nvPr/>
          </p:nvSpPr>
          <p:spPr bwMode="auto">
            <a:xfrm>
              <a:off x="2602101" y="5257800"/>
              <a:ext cx="1238062" cy="474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b="0" i="0" dirty="0">
                  <a:solidFill>
                    <a:schemeClr val="accent2"/>
                  </a:solidFill>
                  <a:latin typeface="Tahoma" pitchFamily="34" charset="0"/>
                </a:rPr>
                <a:t>ethylene</a:t>
              </a:r>
            </a:p>
          </p:txBody>
        </p:sp>
        <p:sp>
          <p:nvSpPr>
            <p:cNvPr id="30" name="Text Box 54"/>
            <p:cNvSpPr txBox="1">
              <a:spLocks noChangeArrowheads="1"/>
            </p:cNvSpPr>
            <p:nvPr/>
          </p:nvSpPr>
          <p:spPr bwMode="auto">
            <a:xfrm>
              <a:off x="3328012" y="5638799"/>
              <a:ext cx="1397975" cy="474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b="0" i="0" dirty="0">
                  <a:solidFill>
                    <a:schemeClr val="accent2"/>
                  </a:solidFill>
                  <a:latin typeface="Tahoma" pitchFamily="34" charset="0"/>
                </a:rPr>
                <a:t>butadiene</a:t>
              </a:r>
            </a:p>
          </p:txBody>
        </p:sp>
        <p:sp>
          <p:nvSpPr>
            <p:cNvPr id="31" name="Text Box 55"/>
            <p:cNvSpPr txBox="1">
              <a:spLocks noChangeArrowheads="1"/>
            </p:cNvSpPr>
            <p:nvPr/>
          </p:nvSpPr>
          <p:spPr bwMode="auto">
            <a:xfrm>
              <a:off x="4150660" y="5943600"/>
              <a:ext cx="1467503" cy="474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b="0" i="0" dirty="0" err="1">
                  <a:solidFill>
                    <a:schemeClr val="accent2"/>
                  </a:solidFill>
                  <a:latin typeface="Tahoma" pitchFamily="34" charset="0"/>
                </a:rPr>
                <a:t>hexatriene</a:t>
              </a:r>
              <a:endParaRPr lang="en-US" sz="1400" b="0" i="0" dirty="0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32" name="Text Box 56"/>
            <p:cNvSpPr txBox="1">
              <a:spLocks noChangeArrowheads="1"/>
            </p:cNvSpPr>
            <p:nvPr/>
          </p:nvSpPr>
          <p:spPr bwMode="auto">
            <a:xfrm>
              <a:off x="5172109" y="6248400"/>
              <a:ext cx="1701766" cy="4742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b="0" i="0" dirty="0" err="1">
                  <a:solidFill>
                    <a:schemeClr val="accent2"/>
                  </a:solidFill>
                  <a:latin typeface="Tahoma" pitchFamily="34" charset="0"/>
                </a:rPr>
                <a:t>octatetraene</a:t>
              </a:r>
              <a:endParaRPr lang="en-US" sz="1400" b="0" i="0" dirty="0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33" name="Text Box 58"/>
            <p:cNvSpPr txBox="1">
              <a:spLocks noChangeArrowheads="1"/>
            </p:cNvSpPr>
            <p:nvPr/>
          </p:nvSpPr>
          <p:spPr bwMode="auto">
            <a:xfrm>
              <a:off x="6629400" y="3810000"/>
              <a:ext cx="2555292" cy="806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algn="l" eaLnBrk="1" hangingPunct="1"/>
              <a:r>
                <a:rPr lang="en-US" sz="1400" b="0" i="0" dirty="0">
                  <a:solidFill>
                    <a:schemeClr val="accent2"/>
                  </a:solidFill>
                  <a:latin typeface="Tahoma" pitchFamily="34" charset="0"/>
                </a:rPr>
                <a:t>Lower energy =</a:t>
              </a:r>
            </a:p>
            <a:p>
              <a:pPr algn="l" eaLnBrk="1" hangingPunct="1"/>
              <a:r>
                <a:rPr lang="en-US" sz="1400" b="0" i="0" dirty="0">
                  <a:solidFill>
                    <a:schemeClr val="accent2"/>
                  </a:solidFill>
                  <a:latin typeface="Tahoma" pitchFamily="34" charset="0"/>
                </a:rPr>
                <a:t>Longer wavelengths</a:t>
              </a:r>
            </a:p>
          </p:txBody>
        </p:sp>
      </p:grpSp>
      <p:sp>
        <p:nvSpPr>
          <p:cNvPr id="35" name="مستطيل 34"/>
          <p:cNvSpPr/>
          <p:nvPr/>
        </p:nvSpPr>
        <p:spPr>
          <a:xfrm>
            <a:off x="1279633" y="4989476"/>
            <a:ext cx="3326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l" rtl="0">
              <a:buFont typeface="Symbol" pitchFamily="18" charset="2"/>
              <a:buChar char="p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is observed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region</a:t>
            </a:r>
          </a:p>
          <a:p>
            <a:pPr algn="l" rtl="0"/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from 217 to 245 nm. </a:t>
            </a:r>
            <a:endParaRPr lang="ar-SA" dirty="0"/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3668420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عنصر نائب لرقم الشريحة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31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1723" y="53188"/>
            <a:ext cx="7974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just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Alkynes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 the case of isolated examples of these compounds the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is observed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the far UV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grpSp>
        <p:nvGrpSpPr>
          <p:cNvPr id="4" name="مجموعة 3"/>
          <p:cNvGrpSpPr/>
          <p:nvPr/>
        </p:nvGrpSpPr>
        <p:grpSpPr>
          <a:xfrm>
            <a:off x="2699792" y="2045504"/>
            <a:ext cx="4320480" cy="3327712"/>
            <a:chOff x="1295400" y="2819400"/>
            <a:chExt cx="4330700" cy="3460750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>
              <a:off x="1295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3581400" y="4572000"/>
              <a:ext cx="533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1828800" y="3505200"/>
              <a:ext cx="533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 flipV="1">
              <a:off x="3048000" y="3505200"/>
              <a:ext cx="533400" cy="1066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362200" y="35052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828800" y="45720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3124200" y="45720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362200" y="55626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514600" y="3429000"/>
              <a:ext cx="450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p*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590800" y="54864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V="1">
              <a:off x="2667000" y="5105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2819400" y="5105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Arc 16"/>
            <p:cNvSpPr>
              <a:spLocks/>
            </p:cNvSpPr>
            <p:nvPr/>
          </p:nvSpPr>
          <p:spPr bwMode="auto">
            <a:xfrm rot="10303257" flipV="1">
              <a:off x="2438400" y="2819400"/>
              <a:ext cx="304800" cy="2894013"/>
            </a:xfrm>
            <a:custGeom>
              <a:avLst/>
              <a:gdLst>
                <a:gd name="T0" fmla="*/ 0 w 32763"/>
                <a:gd name="T1" fmla="*/ 441069 h 21600"/>
                <a:gd name="T2" fmla="*/ 304800 w 32763"/>
                <a:gd name="T3" fmla="*/ 2413821 h 21600"/>
                <a:gd name="T4" fmla="*/ 106633 w 32763"/>
                <a:gd name="T5" fmla="*/ 2894013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763" h="21600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</a:path>
                <a:path w="32763" h="21600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2590800" y="3200400"/>
              <a:ext cx="60325" cy="203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19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1398543"/>
                </p:ext>
              </p:extLst>
            </p:nvPr>
          </p:nvGraphicFramePr>
          <p:xfrm>
            <a:off x="4419600" y="5029200"/>
            <a:ext cx="1120775" cy="1250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2" name="CS ChemDraw Drawing" r:id="rId3" imgW="1120689" imgH="1251712" progId="ChemDraw.Document.6.0">
                    <p:embed/>
                  </p:oleObj>
                </mc:Choice>
                <mc:Fallback>
                  <p:oleObj name="CS ChemDraw Drawing" r:id="rId3" imgW="1120689" imgH="125171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9600" y="5029200"/>
                          <a:ext cx="1120775" cy="1250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9831870"/>
                </p:ext>
              </p:extLst>
            </p:nvPr>
          </p:nvGraphicFramePr>
          <p:xfrm>
            <a:off x="4343400" y="2819400"/>
            <a:ext cx="1282700" cy="1263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3" name="CS ChemDraw Drawing" r:id="rId5" imgW="1282273" imgH="1264067" progId="ChemDraw.Document.6.0">
                    <p:embed/>
                  </p:oleObj>
                </mc:Choice>
                <mc:Fallback>
                  <p:oleObj name="CS ChemDraw Drawing" r:id="rId5" imgW="1282273" imgH="1264067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2819400"/>
                          <a:ext cx="1282700" cy="1263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3" name="رابط مستقيم 22"/>
          <p:cNvCxnSpPr/>
          <p:nvPr/>
        </p:nvCxnSpPr>
        <p:spPr>
          <a:xfrm>
            <a:off x="7511279" y="202084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مجموعة 21"/>
          <p:cNvGrpSpPr/>
          <p:nvPr/>
        </p:nvGrpSpPr>
        <p:grpSpPr>
          <a:xfrm>
            <a:off x="3419872" y="1052736"/>
            <a:ext cx="2674130" cy="461665"/>
            <a:chOff x="3419872" y="1052736"/>
            <a:chExt cx="2674130" cy="461665"/>
          </a:xfrm>
        </p:grpSpPr>
        <p:sp>
          <p:nvSpPr>
            <p:cNvPr id="21" name="مربع نص 20"/>
            <p:cNvSpPr txBox="1"/>
            <p:nvPr/>
          </p:nvSpPr>
          <p:spPr>
            <a:xfrm>
              <a:off x="3419872" y="1052736"/>
              <a:ext cx="267413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CH=CH   at 170 nm</a:t>
              </a:r>
              <a:endParaRPr lang="ar-SA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رابط مستقيم 26"/>
            <p:cNvCxnSpPr/>
            <p:nvPr/>
          </p:nvCxnSpPr>
          <p:spPr>
            <a:xfrm>
              <a:off x="3995936" y="1196752"/>
              <a:ext cx="18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094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3"/>
          <p:cNvSpPr>
            <a:spLocks noChangeArrowheads="1"/>
          </p:cNvSpPr>
          <p:nvPr/>
        </p:nvSpPr>
        <p:spPr bwMode="auto">
          <a:xfrm>
            <a:off x="1475657" y="660248"/>
            <a:ext cx="633186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Ultraviolet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and Visible Spectrum</a:t>
            </a:r>
          </a:p>
        </p:txBody>
      </p:sp>
      <p:grpSp>
        <p:nvGrpSpPr>
          <p:cNvPr id="22" name="مجموعة 21"/>
          <p:cNvGrpSpPr/>
          <p:nvPr/>
        </p:nvGrpSpPr>
        <p:grpSpPr>
          <a:xfrm>
            <a:off x="1475656" y="2275668"/>
            <a:ext cx="6271401" cy="3169556"/>
            <a:chOff x="1684975" y="1483580"/>
            <a:chExt cx="5695337" cy="2665500"/>
          </a:xfrm>
        </p:grpSpPr>
        <p:grpSp>
          <p:nvGrpSpPr>
            <p:cNvPr id="17" name="مجموعة 16"/>
            <p:cNvGrpSpPr/>
            <p:nvPr/>
          </p:nvGrpSpPr>
          <p:grpSpPr>
            <a:xfrm>
              <a:off x="1684976" y="1483580"/>
              <a:ext cx="5695336" cy="2665500"/>
              <a:chOff x="611560" y="2828131"/>
              <a:chExt cx="5544616" cy="2257053"/>
            </a:xfrm>
          </p:grpSpPr>
          <p:sp>
            <p:nvSpPr>
              <p:cNvPr id="13" name="مستطيل 12"/>
              <p:cNvSpPr/>
              <p:nvPr/>
            </p:nvSpPr>
            <p:spPr>
              <a:xfrm>
                <a:off x="611560" y="2828131"/>
                <a:ext cx="5544616" cy="2257053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lvl="0"/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" name="Line 10"/>
              <p:cNvSpPr>
                <a:spLocks noChangeShapeType="1"/>
              </p:cNvSpPr>
              <p:nvPr/>
            </p:nvSpPr>
            <p:spPr bwMode="auto">
              <a:xfrm>
                <a:off x="2419350" y="3376613"/>
                <a:ext cx="1588" cy="744537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ar-SA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Line 11"/>
              <p:cNvSpPr>
                <a:spLocks noChangeShapeType="1"/>
              </p:cNvSpPr>
              <p:nvPr/>
            </p:nvSpPr>
            <p:spPr bwMode="auto">
              <a:xfrm>
                <a:off x="3994150" y="3376613"/>
                <a:ext cx="1588" cy="744537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ar-SA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Line 12"/>
              <p:cNvSpPr>
                <a:spLocks noChangeShapeType="1"/>
              </p:cNvSpPr>
              <p:nvPr/>
            </p:nvSpPr>
            <p:spPr bwMode="auto">
              <a:xfrm>
                <a:off x="5518150" y="3376613"/>
                <a:ext cx="1588" cy="744537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ar-SA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Rectangle 15"/>
              <p:cNvSpPr>
                <a:spLocks noChangeArrowheads="1"/>
              </p:cNvSpPr>
              <p:nvPr/>
            </p:nvSpPr>
            <p:spPr bwMode="auto">
              <a:xfrm>
                <a:off x="2746484" y="3645024"/>
                <a:ext cx="74539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Near UV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16"/>
              <p:cNvSpPr>
                <a:spLocks noChangeArrowheads="1"/>
              </p:cNvSpPr>
              <p:nvPr/>
            </p:nvSpPr>
            <p:spPr bwMode="auto">
              <a:xfrm>
                <a:off x="4462463" y="3636963"/>
                <a:ext cx="595312" cy="244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Visible</a:t>
                </a:r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ectangle 19"/>
              <p:cNvSpPr>
                <a:spLocks noChangeArrowheads="1"/>
              </p:cNvSpPr>
              <p:nvPr/>
            </p:nvSpPr>
            <p:spPr bwMode="auto">
              <a:xfrm>
                <a:off x="2021223" y="4173538"/>
                <a:ext cx="62196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200 nm</a:t>
                </a:r>
                <a:endPara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Rectangle 20"/>
              <p:cNvSpPr>
                <a:spLocks noChangeArrowheads="1"/>
              </p:cNvSpPr>
              <p:nvPr/>
            </p:nvSpPr>
            <p:spPr bwMode="auto">
              <a:xfrm>
                <a:off x="3596023" y="4189413"/>
                <a:ext cx="62196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400 nm</a:t>
                </a:r>
                <a:endPara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Rectangle 21"/>
              <p:cNvSpPr>
                <a:spLocks noChangeArrowheads="1"/>
              </p:cNvSpPr>
              <p:nvPr/>
            </p:nvSpPr>
            <p:spPr bwMode="auto">
              <a:xfrm>
                <a:off x="5170823" y="4189413"/>
                <a:ext cx="62196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800 nm</a:t>
                </a:r>
                <a:endPara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Rectangle 22"/>
              <p:cNvSpPr>
                <a:spLocks noChangeArrowheads="1"/>
              </p:cNvSpPr>
              <p:nvPr/>
            </p:nvSpPr>
            <p:spPr bwMode="auto">
              <a:xfrm>
                <a:off x="2555776" y="4675188"/>
                <a:ext cx="1606550" cy="2746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8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Wavelength (nm)</a:t>
                </a: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043608" y="3356992"/>
                <a:ext cx="1588" cy="744537"/>
              </a:xfrm>
              <a:prstGeom prst="line">
                <a:avLst/>
              </a:prstGeom>
              <a:noFill/>
              <a:ln w="1746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ar-SA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مستطيل 14"/>
              <p:cNvSpPr/>
              <p:nvPr/>
            </p:nvSpPr>
            <p:spPr>
              <a:xfrm>
                <a:off x="744446" y="4162195"/>
                <a:ext cx="622449" cy="2410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10 nm</a:t>
                </a:r>
                <a:endParaRPr lang="en-US" sz="1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مستطيل 15"/>
              <p:cNvSpPr/>
              <p:nvPr/>
            </p:nvSpPr>
            <p:spPr>
              <a:xfrm>
                <a:off x="1259632" y="3579604"/>
                <a:ext cx="83388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Far UV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مربع نص 19"/>
            <p:cNvSpPr txBox="1"/>
            <p:nvPr/>
          </p:nvSpPr>
          <p:spPr>
            <a:xfrm>
              <a:off x="1684975" y="1485732"/>
              <a:ext cx="1806905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Higher frequency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مربع نص 20"/>
            <p:cNvSpPr txBox="1"/>
            <p:nvPr/>
          </p:nvSpPr>
          <p:spPr>
            <a:xfrm>
              <a:off x="5700088" y="1484784"/>
              <a:ext cx="1605992" cy="31059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Lower frequency</a:t>
              </a:r>
              <a:endParaRPr lang="ar-SA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80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965956" y="34745"/>
            <a:ext cx="9972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Carbonyl compounds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unsaturated systems incorporating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 </a:t>
            </a:r>
          </a:p>
          <a:p>
            <a:pPr lvl="2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can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undergo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 (~280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nm) in addition to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1257300" lvl="2" indent="-342900" algn="l" rtl="0" fontAlgn="base">
              <a:spcBef>
                <a:spcPct val="0"/>
              </a:spcBef>
              <a:spcAft>
                <a:spcPct val="0"/>
              </a:spcAft>
              <a:buFont typeface="Symbol"/>
              <a:buChar char=" "/>
            </a:pP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 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 smtClean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(190 nm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). Most 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transitions are         forbidden and hence are of low intensity. 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8" name="مجموعة 27"/>
          <p:cNvGrpSpPr/>
          <p:nvPr/>
        </p:nvGrpSpPr>
        <p:grpSpPr>
          <a:xfrm>
            <a:off x="827584" y="2182810"/>
            <a:ext cx="4902200" cy="3630613"/>
            <a:chOff x="1143000" y="1889125"/>
            <a:chExt cx="4902200" cy="3630613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1143000" y="36576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" name="Line 11"/>
            <p:cNvSpPr>
              <a:spLocks noChangeShapeType="1"/>
            </p:cNvSpPr>
            <p:nvPr/>
          </p:nvSpPr>
          <p:spPr bwMode="auto">
            <a:xfrm>
              <a:off x="3429000" y="36576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Line 12"/>
            <p:cNvSpPr>
              <a:spLocks noChangeShapeType="1"/>
            </p:cNvSpPr>
            <p:nvPr/>
          </p:nvSpPr>
          <p:spPr bwMode="auto">
            <a:xfrm flipV="1">
              <a:off x="1676400" y="26670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 flipH="1" flipV="1">
              <a:off x="2895600" y="26670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14"/>
            <p:cNvSpPr>
              <a:spLocks noChangeShapeType="1"/>
            </p:cNvSpPr>
            <p:nvPr/>
          </p:nvSpPr>
          <p:spPr bwMode="auto">
            <a:xfrm>
              <a:off x="2209800" y="2667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>
              <a:off x="1676400" y="36576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 flipH="1">
              <a:off x="2971800" y="36576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2209800" y="4648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1905000" y="3657600"/>
              <a:ext cx="1219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Text Box 20"/>
            <p:cNvSpPr txBox="1">
              <a:spLocks noChangeArrowheads="1"/>
            </p:cNvSpPr>
            <p:nvPr/>
          </p:nvSpPr>
          <p:spPr bwMode="auto">
            <a:xfrm>
              <a:off x="2438400" y="45720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2362200" y="2590800"/>
              <a:ext cx="450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p*</a:t>
              </a: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2362200" y="3581400"/>
              <a:ext cx="32543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b="0">
                  <a:solidFill>
                    <a:schemeClr val="accent2"/>
                  </a:solidFill>
                  <a:latin typeface="Tahoma" pitchFamily="34" charset="0"/>
                </a:rPr>
                <a:t>n</a:t>
              </a:r>
            </a:p>
          </p:txBody>
        </p:sp>
        <p:graphicFrame>
          <p:nvGraphicFramePr>
            <p:cNvPr id="17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0199944"/>
                </p:ext>
              </p:extLst>
            </p:nvPr>
          </p:nvGraphicFramePr>
          <p:xfrm>
            <a:off x="4724400" y="4267200"/>
            <a:ext cx="933450" cy="1252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4" name="CS ChemDraw Drawing" r:id="rId3" imgW="933094" imgH="1252037" progId="ChemDraw.Document.6.0">
                    <p:embed/>
                  </p:oleObj>
                </mc:Choice>
                <mc:Fallback>
                  <p:oleObj name="CS ChemDraw Drawing" r:id="rId3" imgW="933094" imgH="1252037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4400" y="4267200"/>
                          <a:ext cx="933450" cy="12525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3607976"/>
                </p:ext>
              </p:extLst>
            </p:nvPr>
          </p:nvGraphicFramePr>
          <p:xfrm>
            <a:off x="4599384" y="1889125"/>
            <a:ext cx="1036638" cy="127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5" name="CS ChemDraw Drawing" r:id="rId5" imgW="1036808" imgH="1273495" progId="ChemDraw.Document.6.0">
                    <p:embed/>
                  </p:oleObj>
                </mc:Choice>
                <mc:Fallback>
                  <p:oleObj name="CS ChemDraw Drawing" r:id="rId5" imgW="1036808" imgH="1273495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9384" y="1889125"/>
                          <a:ext cx="1036638" cy="1273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9442656"/>
                </p:ext>
              </p:extLst>
            </p:nvPr>
          </p:nvGraphicFramePr>
          <p:xfrm>
            <a:off x="4724400" y="3200400"/>
            <a:ext cx="1320800" cy="1022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26" name="CS ChemDraw Drawing" r:id="rId7" imgW="1321288" imgH="1022177" progId="ChemDraw.Document.6.0">
                    <p:embed/>
                  </p:oleObj>
                </mc:Choice>
                <mc:Fallback>
                  <p:oleObj name="CS ChemDraw Drawing" r:id="rId7" imgW="1321288" imgH="1022177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4400" y="3200400"/>
                          <a:ext cx="1320800" cy="1022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32"/>
            <p:cNvSpPr>
              <a:spLocks noChangeShapeType="1"/>
            </p:cNvSpPr>
            <p:nvPr/>
          </p:nvSpPr>
          <p:spPr bwMode="auto">
            <a:xfrm flipV="1">
              <a:off x="2514600" y="41910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>
              <a:off x="2590800" y="41910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34"/>
            <p:cNvSpPr>
              <a:spLocks noChangeShapeType="1"/>
            </p:cNvSpPr>
            <p:nvPr/>
          </p:nvSpPr>
          <p:spPr bwMode="auto">
            <a:xfrm flipV="1">
              <a:off x="2514600" y="3200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Line 35"/>
            <p:cNvSpPr>
              <a:spLocks noChangeShapeType="1"/>
            </p:cNvSpPr>
            <p:nvPr/>
          </p:nvSpPr>
          <p:spPr bwMode="auto">
            <a:xfrm>
              <a:off x="2590800" y="3200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Arc 36"/>
            <p:cNvSpPr>
              <a:spLocks/>
            </p:cNvSpPr>
            <p:nvPr/>
          </p:nvSpPr>
          <p:spPr bwMode="auto">
            <a:xfrm rot="10303257" flipV="1">
              <a:off x="2286000" y="1981200"/>
              <a:ext cx="304800" cy="2894013"/>
            </a:xfrm>
            <a:custGeom>
              <a:avLst/>
              <a:gdLst>
                <a:gd name="T0" fmla="*/ 0 w 32763"/>
                <a:gd name="T1" fmla="*/ 441069 h 21600"/>
                <a:gd name="T2" fmla="*/ 304800 w 32763"/>
                <a:gd name="T3" fmla="*/ 2413821 h 21600"/>
                <a:gd name="T4" fmla="*/ 106633 w 32763"/>
                <a:gd name="T5" fmla="*/ 2894013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763" h="21600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</a:path>
                <a:path w="32763" h="21600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Arc 37"/>
            <p:cNvSpPr>
              <a:spLocks/>
            </p:cNvSpPr>
            <p:nvPr/>
          </p:nvSpPr>
          <p:spPr bwMode="auto">
            <a:xfrm rot="10303257" flipV="1">
              <a:off x="2362200" y="2133600"/>
              <a:ext cx="198438" cy="1441450"/>
            </a:xfrm>
            <a:custGeom>
              <a:avLst/>
              <a:gdLst>
                <a:gd name="T0" fmla="*/ 0 w 32763"/>
                <a:gd name="T1" fmla="*/ 219688 h 21600"/>
                <a:gd name="T2" fmla="*/ 198438 w 32763"/>
                <a:gd name="T3" fmla="*/ 1202276 h 21600"/>
                <a:gd name="T4" fmla="*/ 69423 w 32763"/>
                <a:gd name="T5" fmla="*/ 144145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763" h="21600" fill="none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</a:path>
                <a:path w="32763" h="21600" stroke="0" extrusionOk="0">
                  <a:moveTo>
                    <a:pt x="0" y="3292"/>
                  </a:moveTo>
                  <a:cubicBezTo>
                    <a:pt x="3436" y="1140"/>
                    <a:pt x="7408" y="-1"/>
                    <a:pt x="11462" y="0"/>
                  </a:cubicBezTo>
                  <a:cubicBezTo>
                    <a:pt x="22008" y="0"/>
                    <a:pt x="31012" y="7615"/>
                    <a:pt x="32762" y="18016"/>
                  </a:cubicBezTo>
                  <a:lnTo>
                    <a:pt x="11462" y="21600"/>
                  </a:lnTo>
                  <a:lnTo>
                    <a:pt x="0" y="32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Line 38"/>
            <p:cNvSpPr>
              <a:spLocks noChangeShapeType="1"/>
            </p:cNvSpPr>
            <p:nvPr/>
          </p:nvSpPr>
          <p:spPr bwMode="auto">
            <a:xfrm>
              <a:off x="2438400" y="2362200"/>
              <a:ext cx="50800" cy="236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Line 40"/>
            <p:cNvSpPr>
              <a:spLocks noChangeShapeType="1"/>
            </p:cNvSpPr>
            <p:nvPr/>
          </p:nvSpPr>
          <p:spPr bwMode="auto">
            <a:xfrm>
              <a:off x="2497138" y="2362200"/>
              <a:ext cx="65087" cy="209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20</a:t>
            </a:fld>
            <a:endParaRPr lang="ar-SA"/>
          </a:p>
        </p:txBody>
      </p:sp>
      <p:pic>
        <p:nvPicPr>
          <p:cNvPr id="30" name="صورة 13" descr="Pavia - Introduction to Spectroscopy - 4 edition.pdf - Adobe Reader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875" t="53957" r="42917" b="12536"/>
          <a:stretch/>
        </p:blipFill>
        <p:spPr>
          <a:xfrm>
            <a:off x="5871533" y="2764388"/>
            <a:ext cx="3129644" cy="220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4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684584" y="212447"/>
            <a:ext cx="98285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auxochromic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substitution on the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carbonyl, such as –NR</a:t>
            </a:r>
            <a:r>
              <a:rPr lang="en-US" sz="24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2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-OH, -OR, -X, gives a pronounced 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hypsochromic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effect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 and a lesser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bathochromic effect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on the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 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transition. 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</a:rPr>
              <a:t>	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21</a:t>
            </a:fld>
            <a:endParaRPr lang="ar-SA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462" y="2348880"/>
            <a:ext cx="3869958" cy="4174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ربع نص 8"/>
          <p:cNvSpPr txBox="1"/>
          <p:nvPr/>
        </p:nvSpPr>
        <p:spPr>
          <a:xfrm>
            <a:off x="395536" y="1652357"/>
            <a:ext cx="592585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Hypsochromic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effect on the 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transition</a:t>
            </a:r>
            <a:endParaRPr lang="ar-SA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49288" y="188640"/>
            <a:ext cx="880805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2" indent="-342900" algn="l" rtl="0">
              <a:buFont typeface="Wingdings" pitchFamily="2" charset="2"/>
              <a:buChar char="§"/>
            </a:pPr>
            <a:r>
              <a:rPr lang="en-US" sz="2400" dirty="0" err="1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Enones</a:t>
            </a:r>
            <a:r>
              <a:rPr lang="en-US" sz="2400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compounds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Conversely, if the C=O system is conjugated 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2" algn="l" rtl="0"/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both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and 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 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>
                <a:solidFill>
                  <a:srgbClr val="C00000"/>
                </a:solidFill>
                <a:latin typeface="Tahoma" pitchFamily="34" charset="0"/>
                <a:sym typeface="Wingdings" pitchFamily="2" charset="2"/>
              </a:rPr>
              <a:t>*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bands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are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bathochromically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shifted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 rtl="0">
              <a:buFont typeface="Wingdings" pitchFamily="2" charset="2"/>
              <a:buChar char="§"/>
            </a:pPr>
            <a:endParaRPr lang="ar-SA" sz="2400" dirty="0"/>
          </a:p>
        </p:txBody>
      </p:sp>
      <p:grpSp>
        <p:nvGrpSpPr>
          <p:cNvPr id="45" name="مجموعة 44"/>
          <p:cNvGrpSpPr/>
          <p:nvPr/>
        </p:nvGrpSpPr>
        <p:grpSpPr>
          <a:xfrm>
            <a:off x="2123728" y="1772816"/>
            <a:ext cx="5375275" cy="4102100"/>
            <a:chOff x="2209800" y="1828800"/>
            <a:chExt cx="5375275" cy="4102100"/>
          </a:xfrm>
        </p:grpSpPr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2209800" y="2438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2209800" y="47244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2438400" y="46482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2514600" y="4267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2667000" y="4267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4530725" y="2057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4530725" y="2819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4530725" y="4343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>
              <a:off x="4530725" y="5105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3921125" y="4876800"/>
              <a:ext cx="468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1</a:t>
              </a:r>
              <a:endParaRPr lang="en-US" sz="2000" i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4" name="Text Box 23"/>
            <p:cNvSpPr txBox="1">
              <a:spLocks noChangeArrowheads="1"/>
            </p:cNvSpPr>
            <p:nvPr/>
          </p:nvSpPr>
          <p:spPr bwMode="auto">
            <a:xfrm>
              <a:off x="3889375" y="4114800"/>
              <a:ext cx="46831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2</a:t>
              </a:r>
              <a:endParaRPr lang="en-US" sz="2000" i="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>
              <a:off x="3844925" y="2590800"/>
              <a:ext cx="5508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3</a:t>
              </a:r>
              <a:r>
                <a:rPr lang="en-US" sz="2000" i="0" baseline="30000">
                  <a:solidFill>
                    <a:schemeClr val="accent2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3844925" y="1828800"/>
              <a:ext cx="5508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Y</a:t>
              </a:r>
              <a:r>
                <a:rPr lang="en-US" sz="2000" i="0" baseline="-25000">
                  <a:solidFill>
                    <a:schemeClr val="accent2"/>
                  </a:solidFill>
                  <a:latin typeface="Symbol" pitchFamily="18" charset="2"/>
                </a:rPr>
                <a:t>4</a:t>
              </a:r>
              <a:r>
                <a:rPr lang="en-US" sz="2000" i="0" baseline="30000">
                  <a:solidFill>
                    <a:schemeClr val="accent2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17" name="Line 26"/>
            <p:cNvSpPr>
              <a:spLocks noChangeShapeType="1"/>
            </p:cNvSpPr>
            <p:nvPr/>
          </p:nvSpPr>
          <p:spPr bwMode="auto">
            <a:xfrm flipV="1">
              <a:off x="2286000" y="2514600"/>
              <a:ext cx="0" cy="2133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27"/>
            <p:cNvSpPr>
              <a:spLocks noChangeShapeType="1"/>
            </p:cNvSpPr>
            <p:nvPr/>
          </p:nvSpPr>
          <p:spPr bwMode="auto">
            <a:xfrm>
              <a:off x="5064125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28"/>
            <p:cNvSpPr>
              <a:spLocks noChangeShapeType="1"/>
            </p:cNvSpPr>
            <p:nvPr/>
          </p:nvSpPr>
          <p:spPr bwMode="auto">
            <a:xfrm flipV="1">
              <a:off x="4987925" y="4648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29"/>
            <p:cNvSpPr>
              <a:spLocks noChangeShapeType="1"/>
            </p:cNvSpPr>
            <p:nvPr/>
          </p:nvSpPr>
          <p:spPr bwMode="auto">
            <a:xfrm>
              <a:off x="5064125" y="3886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30"/>
            <p:cNvSpPr>
              <a:spLocks noChangeShapeType="1"/>
            </p:cNvSpPr>
            <p:nvPr/>
          </p:nvSpPr>
          <p:spPr bwMode="auto">
            <a:xfrm flipV="1">
              <a:off x="4987925" y="3886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31"/>
            <p:cNvSpPr>
              <a:spLocks noChangeShapeType="1"/>
            </p:cNvSpPr>
            <p:nvPr/>
          </p:nvSpPr>
          <p:spPr bwMode="auto">
            <a:xfrm flipV="1">
              <a:off x="4759325" y="2819400"/>
              <a:ext cx="0" cy="762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Text Box 32"/>
            <p:cNvSpPr txBox="1">
              <a:spLocks noChangeArrowheads="1"/>
            </p:cNvSpPr>
            <p:nvPr/>
          </p:nvSpPr>
          <p:spPr bwMode="auto">
            <a:xfrm>
              <a:off x="2286000" y="2362200"/>
              <a:ext cx="450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p*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24" name="Line 33"/>
            <p:cNvSpPr>
              <a:spLocks noChangeShapeType="1"/>
            </p:cNvSpPr>
            <p:nvPr/>
          </p:nvSpPr>
          <p:spPr bwMode="auto">
            <a:xfrm>
              <a:off x="4530725" y="3581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>
              <a:off x="5064125" y="3124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Line 35"/>
            <p:cNvSpPr>
              <a:spLocks noChangeShapeType="1"/>
            </p:cNvSpPr>
            <p:nvPr/>
          </p:nvSpPr>
          <p:spPr bwMode="auto">
            <a:xfrm flipV="1">
              <a:off x="4987925" y="3124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flipV="1">
              <a:off x="4606925" y="2819400"/>
              <a:ext cx="0" cy="15240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Text Box 37"/>
            <p:cNvSpPr txBox="1">
              <a:spLocks noChangeArrowheads="1"/>
            </p:cNvSpPr>
            <p:nvPr/>
          </p:nvSpPr>
          <p:spPr bwMode="auto">
            <a:xfrm>
              <a:off x="3921125" y="3352800"/>
              <a:ext cx="34607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accent2"/>
                  </a:solidFill>
                  <a:latin typeface="Tahoma" pitchFamily="34" charset="0"/>
                </a:rPr>
                <a:t>n</a:t>
              </a:r>
              <a:endParaRPr lang="en-US" sz="2000" baseline="30000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29" name="Line 38"/>
            <p:cNvSpPr>
              <a:spLocks noChangeShapeType="1"/>
            </p:cNvSpPr>
            <p:nvPr/>
          </p:nvSpPr>
          <p:spPr bwMode="auto">
            <a:xfrm>
              <a:off x="6435725" y="25146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0" name="Line 39"/>
            <p:cNvSpPr>
              <a:spLocks noChangeShapeType="1"/>
            </p:cNvSpPr>
            <p:nvPr/>
          </p:nvSpPr>
          <p:spPr bwMode="auto">
            <a:xfrm>
              <a:off x="6435725" y="4800600"/>
              <a:ext cx="7620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1" name="Text Box 40"/>
            <p:cNvSpPr txBox="1">
              <a:spLocks noChangeArrowheads="1"/>
            </p:cNvSpPr>
            <p:nvPr/>
          </p:nvSpPr>
          <p:spPr bwMode="auto">
            <a:xfrm>
              <a:off x="6664325" y="4724400"/>
              <a:ext cx="323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32" name="Line 41"/>
            <p:cNvSpPr>
              <a:spLocks noChangeShapeType="1"/>
            </p:cNvSpPr>
            <p:nvPr/>
          </p:nvSpPr>
          <p:spPr bwMode="auto">
            <a:xfrm flipV="1">
              <a:off x="6740525" y="4343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auto">
            <a:xfrm>
              <a:off x="6892925" y="43434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" name="Line 43"/>
            <p:cNvSpPr>
              <a:spLocks noChangeShapeType="1"/>
            </p:cNvSpPr>
            <p:nvPr/>
          </p:nvSpPr>
          <p:spPr bwMode="auto">
            <a:xfrm flipV="1">
              <a:off x="6511925" y="2590800"/>
              <a:ext cx="0" cy="2133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" name="Text Box 44"/>
            <p:cNvSpPr txBox="1">
              <a:spLocks noChangeArrowheads="1"/>
            </p:cNvSpPr>
            <p:nvPr/>
          </p:nvSpPr>
          <p:spPr bwMode="auto">
            <a:xfrm>
              <a:off x="6740525" y="2438400"/>
              <a:ext cx="4508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 i="0">
                  <a:solidFill>
                    <a:schemeClr val="accent2"/>
                  </a:solidFill>
                  <a:latin typeface="Symbol" pitchFamily="18" charset="2"/>
                </a:rPr>
                <a:t>p*</a:t>
              </a:r>
              <a:endParaRPr lang="en-US" b="0" i="0" baseline="-25000">
                <a:solidFill>
                  <a:schemeClr val="accent2"/>
                </a:solidFill>
                <a:latin typeface="Symbol" pitchFamily="18" charset="2"/>
              </a:endParaRPr>
            </a:p>
          </p:txBody>
        </p:sp>
        <p:sp>
          <p:nvSpPr>
            <p:cNvPr id="36" name="Line 45"/>
            <p:cNvSpPr>
              <a:spLocks noChangeShapeType="1"/>
            </p:cNvSpPr>
            <p:nvPr/>
          </p:nvSpPr>
          <p:spPr bwMode="auto">
            <a:xfrm>
              <a:off x="6511925" y="3581400"/>
              <a:ext cx="6858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7" name="Line 46"/>
            <p:cNvSpPr>
              <a:spLocks noChangeShapeType="1"/>
            </p:cNvSpPr>
            <p:nvPr/>
          </p:nvSpPr>
          <p:spPr bwMode="auto">
            <a:xfrm>
              <a:off x="7045325" y="3124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8" name="Line 47"/>
            <p:cNvSpPr>
              <a:spLocks noChangeShapeType="1"/>
            </p:cNvSpPr>
            <p:nvPr/>
          </p:nvSpPr>
          <p:spPr bwMode="auto">
            <a:xfrm flipV="1">
              <a:off x="6969125" y="3124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9" name="Text Box 48"/>
            <p:cNvSpPr txBox="1">
              <a:spLocks noChangeArrowheads="1"/>
            </p:cNvSpPr>
            <p:nvPr/>
          </p:nvSpPr>
          <p:spPr bwMode="auto">
            <a:xfrm>
              <a:off x="7239000" y="3352800"/>
              <a:ext cx="34607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accent2"/>
                  </a:solidFill>
                  <a:latin typeface="Tahoma" pitchFamily="34" charset="0"/>
                </a:rPr>
                <a:t>n</a:t>
              </a:r>
              <a:endParaRPr lang="en-US" sz="2000" baseline="30000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40" name="Line 49"/>
            <p:cNvSpPr>
              <a:spLocks noChangeShapeType="1"/>
            </p:cNvSpPr>
            <p:nvPr/>
          </p:nvSpPr>
          <p:spPr bwMode="auto">
            <a:xfrm flipV="1">
              <a:off x="6664325" y="2590800"/>
              <a:ext cx="0" cy="9906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graphicFrame>
          <p:nvGraphicFramePr>
            <p:cNvPr id="42" name="Objec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8316692"/>
                </p:ext>
              </p:extLst>
            </p:nvPr>
          </p:nvGraphicFramePr>
          <p:xfrm>
            <a:off x="2209800" y="5105400"/>
            <a:ext cx="685800" cy="604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6" name="CS ChemDraw Drawing" r:id="rId4" imgW="416804" imgH="367711" progId="ChemDraw.Document.6.0">
                    <p:embed/>
                  </p:oleObj>
                </mc:Choice>
                <mc:Fallback>
                  <p:oleObj name="CS ChemDraw Drawing" r:id="rId4" imgW="416804" imgH="367711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5105400"/>
                          <a:ext cx="685800" cy="604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10887950"/>
                </p:ext>
              </p:extLst>
            </p:nvPr>
          </p:nvGraphicFramePr>
          <p:xfrm>
            <a:off x="6553200" y="5181600"/>
            <a:ext cx="609600" cy="598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7" name="CS ChemDraw Drawing" r:id="rId6" imgW="374863" imgH="367711" progId="ChemDraw.Document.6.0">
                    <p:embed/>
                  </p:oleObj>
                </mc:Choice>
                <mc:Fallback>
                  <p:oleObj name="CS ChemDraw Drawing" r:id="rId6" imgW="374863" imgH="367711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0" y="5181600"/>
                          <a:ext cx="609600" cy="5984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4650721"/>
                </p:ext>
              </p:extLst>
            </p:nvPr>
          </p:nvGraphicFramePr>
          <p:xfrm>
            <a:off x="4495800" y="5334000"/>
            <a:ext cx="838200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8" name="CS ChemDraw Drawing" r:id="rId8" imgW="526044" imgH="375188" progId="ChemDraw.Document.6.0">
                    <p:embed/>
                  </p:oleObj>
                </mc:Choice>
                <mc:Fallback>
                  <p:oleObj name="CS ChemDraw Drawing" r:id="rId8" imgW="526044" imgH="375188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5800" y="5334000"/>
                          <a:ext cx="838200" cy="596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9900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10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9512" y="43934"/>
            <a:ext cx="4286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1" indent="-457200" algn="l" rtl="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 startAt="4"/>
            </a:pP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Aromatic Compounds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-900608" y="836712"/>
            <a:ext cx="103443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 first inspection, benzene has six </a:t>
            </a:r>
            <a:r>
              <a:rPr lang="en-US" sz="2400" dirty="0">
                <a:latin typeface="Symbol" pitchFamily="18" charset="2"/>
                <a:sym typeface="Wingdings" pitchFamily="2" charset="2"/>
              </a:rPr>
              <a:t>p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MOs, 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filled </a:t>
            </a:r>
            <a:r>
              <a:rPr lang="en-US" sz="2400" dirty="0">
                <a:latin typeface="Symbol" pitchFamily="18" charset="2"/>
                <a:sym typeface="Wingdings" pitchFamily="2" charset="2"/>
              </a:rPr>
              <a:t>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3 unfilled </a:t>
            </a:r>
            <a:r>
              <a:rPr lang="en-US" sz="2400" dirty="0">
                <a:latin typeface="Symbol" pitchFamily="18" charset="2"/>
                <a:sym typeface="Wingdings" pitchFamily="2" charset="2"/>
              </a:rPr>
              <a:t>p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sz="2400" dirty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32" name="مجموعة 31"/>
          <p:cNvGrpSpPr/>
          <p:nvPr/>
        </p:nvGrpSpPr>
        <p:grpSpPr>
          <a:xfrm>
            <a:off x="571433" y="1629705"/>
            <a:ext cx="5837593" cy="2646747"/>
            <a:chOff x="914400" y="2819400"/>
            <a:chExt cx="7848600" cy="3673475"/>
          </a:xfrm>
        </p:grpSpPr>
        <p:pic>
          <p:nvPicPr>
            <p:cNvPr id="12" name="Picture 6" descr="FG16_04-0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2819400"/>
              <a:ext cx="4267200" cy="3673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914400" y="4724400"/>
              <a:ext cx="784860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6019800" y="4114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7772400" y="4114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6858000" y="3429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6858000" y="60960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>
              <a:off x="6019800" y="5486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7772400" y="5486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flipV="1">
              <a:off x="7162800" y="56388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7239000" y="56388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V="1">
              <a:off x="6324600" y="5029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>
              <a:off x="6400800" y="5029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 flipV="1">
              <a:off x="8077200" y="5029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Line 19"/>
            <p:cNvSpPr>
              <a:spLocks noChangeShapeType="1"/>
            </p:cNvSpPr>
            <p:nvPr/>
          </p:nvSpPr>
          <p:spPr bwMode="auto">
            <a:xfrm>
              <a:off x="8153400" y="5029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6096000" y="41148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4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7848600" y="41148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5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6934200" y="34290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6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6210300" y="54864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2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7048500" y="60960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1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7962900" y="54864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3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</p:grpSp>
      <p:grpSp>
        <p:nvGrpSpPr>
          <p:cNvPr id="33" name="مجموعة 32"/>
          <p:cNvGrpSpPr/>
          <p:nvPr/>
        </p:nvGrpSpPr>
        <p:grpSpPr>
          <a:xfrm>
            <a:off x="5693454" y="4390178"/>
            <a:ext cx="3271034" cy="2207174"/>
            <a:chOff x="1371600" y="3200400"/>
            <a:chExt cx="3352800" cy="3033713"/>
          </a:xfrm>
        </p:grpSpPr>
        <p:sp>
          <p:nvSpPr>
            <p:cNvPr id="34" name="Line 5"/>
            <p:cNvSpPr>
              <a:spLocks noChangeShapeType="1"/>
            </p:cNvSpPr>
            <p:nvPr/>
          </p:nvSpPr>
          <p:spPr bwMode="auto">
            <a:xfrm>
              <a:off x="1371600" y="4572000"/>
              <a:ext cx="335280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5" name="Line 6"/>
            <p:cNvSpPr>
              <a:spLocks noChangeShapeType="1"/>
            </p:cNvSpPr>
            <p:nvPr/>
          </p:nvSpPr>
          <p:spPr bwMode="auto">
            <a:xfrm>
              <a:off x="1752600" y="3886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6" name="Line 7"/>
            <p:cNvSpPr>
              <a:spLocks noChangeShapeType="1"/>
            </p:cNvSpPr>
            <p:nvPr/>
          </p:nvSpPr>
          <p:spPr bwMode="auto">
            <a:xfrm>
              <a:off x="3505200" y="3886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2590800" y="3200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2590800" y="58674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1752600" y="5257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>
              <a:off x="3505200" y="5257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 flipV="1">
              <a:off x="2895600" y="5410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2" name="Line 13"/>
            <p:cNvSpPr>
              <a:spLocks noChangeShapeType="1"/>
            </p:cNvSpPr>
            <p:nvPr/>
          </p:nvSpPr>
          <p:spPr bwMode="auto">
            <a:xfrm>
              <a:off x="2971800" y="54102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3" name="Line 14"/>
            <p:cNvSpPr>
              <a:spLocks noChangeShapeType="1"/>
            </p:cNvSpPr>
            <p:nvPr/>
          </p:nvSpPr>
          <p:spPr bwMode="auto">
            <a:xfrm flipV="1">
              <a:off x="2057400" y="4800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4" name="Line 15"/>
            <p:cNvSpPr>
              <a:spLocks noChangeShapeType="1"/>
            </p:cNvSpPr>
            <p:nvPr/>
          </p:nvSpPr>
          <p:spPr bwMode="auto">
            <a:xfrm>
              <a:off x="2133600" y="4800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5" name="Line 16"/>
            <p:cNvSpPr>
              <a:spLocks noChangeShapeType="1"/>
            </p:cNvSpPr>
            <p:nvPr/>
          </p:nvSpPr>
          <p:spPr bwMode="auto">
            <a:xfrm flipV="1">
              <a:off x="3810000" y="4800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6" name="Line 17"/>
            <p:cNvSpPr>
              <a:spLocks noChangeShapeType="1"/>
            </p:cNvSpPr>
            <p:nvPr/>
          </p:nvSpPr>
          <p:spPr bwMode="auto">
            <a:xfrm>
              <a:off x="3886200" y="4800600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7" name="Text Box 18"/>
            <p:cNvSpPr txBox="1">
              <a:spLocks noChangeArrowheads="1"/>
            </p:cNvSpPr>
            <p:nvPr/>
          </p:nvSpPr>
          <p:spPr bwMode="auto">
            <a:xfrm>
              <a:off x="1828800" y="38862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4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48" name="Text Box 19"/>
            <p:cNvSpPr txBox="1">
              <a:spLocks noChangeArrowheads="1"/>
            </p:cNvSpPr>
            <p:nvPr/>
          </p:nvSpPr>
          <p:spPr bwMode="auto">
            <a:xfrm>
              <a:off x="3581400" y="38862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5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49" name="Text Box 20"/>
            <p:cNvSpPr txBox="1">
              <a:spLocks noChangeArrowheads="1"/>
            </p:cNvSpPr>
            <p:nvPr/>
          </p:nvSpPr>
          <p:spPr bwMode="auto">
            <a:xfrm>
              <a:off x="2667000" y="3200400"/>
              <a:ext cx="5000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6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*</a:t>
              </a:r>
            </a:p>
          </p:txBody>
        </p:sp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1943100" y="52578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2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2781300" y="58674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1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3695700" y="5257800"/>
              <a:ext cx="3857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p</a:t>
              </a:r>
              <a:r>
                <a:rPr lang="en-US" baseline="-25000">
                  <a:solidFill>
                    <a:schemeClr val="tx1"/>
                  </a:solidFill>
                  <a:latin typeface="Symbol" pitchFamily="18" charset="2"/>
                </a:rPr>
                <a:t>3</a:t>
              </a:r>
              <a:endParaRPr lang="en-US">
                <a:solidFill>
                  <a:schemeClr val="tx1"/>
                </a:solidFill>
                <a:latin typeface="Symbol" pitchFamily="18" charset="2"/>
              </a:endParaRPr>
            </a:p>
          </p:txBody>
        </p:sp>
        <p:sp>
          <p:nvSpPr>
            <p:cNvPr id="53" name="Line 24"/>
            <p:cNvSpPr>
              <a:spLocks noChangeShapeType="1"/>
            </p:cNvSpPr>
            <p:nvPr/>
          </p:nvSpPr>
          <p:spPr bwMode="auto">
            <a:xfrm flipV="1">
              <a:off x="1905000" y="39624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4" name="Line 25"/>
            <p:cNvSpPr>
              <a:spLocks noChangeShapeType="1"/>
            </p:cNvSpPr>
            <p:nvPr/>
          </p:nvSpPr>
          <p:spPr bwMode="auto">
            <a:xfrm flipV="1">
              <a:off x="4038600" y="3962400"/>
              <a:ext cx="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5" name="Line 26"/>
            <p:cNvSpPr>
              <a:spLocks noChangeShapeType="1"/>
            </p:cNvSpPr>
            <p:nvPr/>
          </p:nvSpPr>
          <p:spPr bwMode="auto">
            <a:xfrm flipV="1">
              <a:off x="2209800" y="3962400"/>
              <a:ext cx="144780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 flipH="1" flipV="1">
              <a:off x="2209800" y="3962400"/>
              <a:ext cx="1524000" cy="1219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720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ربع نص 27"/>
          <p:cNvSpPr txBox="1"/>
          <p:nvPr/>
        </p:nvSpPr>
        <p:spPr>
          <a:xfrm>
            <a:off x="-959079" y="404664"/>
            <a:ext cx="108108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257300" lvl="2" indent="-342900" algn="l" rtl="0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spectrum of Benzene has two bands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at 204, 254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nm and transition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fleetingly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allowed due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the disruption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symmetry by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vibrational energy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states,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overlap of which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observed in what is called 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fine structure</a:t>
            </a:r>
            <a:endParaRPr lang="en-US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24</a:t>
            </a:fld>
            <a:endParaRPr lang="ar-SA"/>
          </a:p>
        </p:txBody>
      </p:sp>
      <p:grpSp>
        <p:nvGrpSpPr>
          <p:cNvPr id="7" name="مجموعة 6"/>
          <p:cNvGrpSpPr/>
          <p:nvPr/>
        </p:nvGrpSpPr>
        <p:grpSpPr>
          <a:xfrm>
            <a:off x="2922321" y="2446395"/>
            <a:ext cx="3048000" cy="3578352"/>
            <a:chOff x="323528" y="2134380"/>
            <a:chExt cx="3048000" cy="3578352"/>
          </a:xfrm>
        </p:grpSpPr>
        <p:pic>
          <p:nvPicPr>
            <p:cNvPr id="30" name="Picture 4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3528" y="2134380"/>
              <a:ext cx="3048000" cy="3578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7528" y="4062710"/>
              <a:ext cx="1211334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370" y="2350423"/>
              <a:ext cx="1201953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27" y="3062900"/>
              <a:ext cx="1387230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410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25</a:t>
            </a:fld>
            <a:endParaRPr lang="ar-SA"/>
          </a:p>
        </p:txBody>
      </p:sp>
      <p:pic>
        <p:nvPicPr>
          <p:cNvPr id="3" name="Picture 6" descr="polyaro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159" y="3097683"/>
            <a:ext cx="4572000" cy="299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72466" y="1517883"/>
            <a:ext cx="8319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the number of fused aromatic rings increases, the </a:t>
            </a:r>
            <a:r>
              <a:rPr lang="en-US" sz="2400" dirty="0">
                <a:latin typeface="Symbol" pitchFamily="18" charset="2"/>
                <a:ea typeface="Tahoma" pitchFamily="34" charset="0"/>
                <a:cs typeface="Tahoma" pitchFamily="34" charset="0"/>
                <a:sym typeface="Wingdings" pitchFamily="2" charset="2"/>
              </a:rPr>
              <a:t>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primary and secondary bands also increase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59653" y="807095"/>
            <a:ext cx="58819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Arial" panose="020B0604020202020204" pitchFamily="34" charset="0"/>
              <a:buChar char="•"/>
            </a:pPr>
            <a:r>
              <a:rPr lang="en-US" altLang="ar-SA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Polynuclear</a:t>
            </a:r>
            <a:r>
              <a:rPr lang="en-US" altLang="ar-SA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SA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aromatics</a:t>
            </a:r>
            <a:endParaRPr lang="en-US" altLang="ar-SA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-702513" y="159023"/>
            <a:ext cx="3721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</p:spTree>
    <p:extLst>
      <p:ext uri="{BB962C8B-B14F-4D97-AF65-F5344CB8AC3E}">
        <p14:creationId xmlns:p14="http://schemas.microsoft.com/office/powerpoint/2010/main" val="260879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-671324" y="45091"/>
            <a:ext cx="3721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-681227" y="561027"/>
            <a:ext cx="914501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Substituents with Unshared Electrons</a:t>
            </a: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 the group attached to the ring bears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electrons, they can induce a shift in the primary and secondary absorption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bands.</a:t>
            </a: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Non-bonding electrons extend the 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</a:rPr>
              <a:t>p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 through resonance – lowering the energy of transition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ahoma" pitchFamily="34" charset="0"/>
                <a:sym typeface="Wingdings" pitchFamily="2" charset="2"/>
              </a:rPr>
              <a:t> 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Tahoma" pitchFamily="34" charset="0"/>
                <a:sym typeface="Wingdings" pitchFamily="2" charset="2"/>
              </a:rPr>
              <a:t>*</a:t>
            </a: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Tahoma" pitchFamily="34" charset="0"/>
              <a:sym typeface="Wingdings" pitchFamily="2" charset="2"/>
            </a:endParaRP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More available n-pairs of electrons give greater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shifts.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4" algn="l" rtl="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26</a:t>
            </a:fld>
            <a:endParaRPr lang="ar-SA" dirty="0"/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581128"/>
            <a:ext cx="56388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89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27</a:t>
            </a:fld>
            <a:endParaRPr lang="ar-SA"/>
          </a:p>
        </p:txBody>
      </p:sp>
      <p:grpSp>
        <p:nvGrpSpPr>
          <p:cNvPr id="4" name="مجموعة 3"/>
          <p:cNvGrpSpPr/>
          <p:nvPr/>
        </p:nvGrpSpPr>
        <p:grpSpPr>
          <a:xfrm>
            <a:off x="1189538" y="1124744"/>
            <a:ext cx="6698803" cy="4510367"/>
            <a:chOff x="1158156" y="692696"/>
            <a:chExt cx="6698803" cy="4510367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9672" y="692696"/>
              <a:ext cx="6237287" cy="443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8156" y="1540421"/>
              <a:ext cx="317500" cy="137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3599688"/>
              <a:ext cx="323850" cy="160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مستطيل 14"/>
          <p:cNvSpPr/>
          <p:nvPr/>
        </p:nvSpPr>
        <p:spPr>
          <a:xfrm>
            <a:off x="-671324" y="45091"/>
            <a:ext cx="3721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-468560" y="504102"/>
            <a:ext cx="8550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Electron-donating and electron-withdrawing effects</a:t>
            </a:r>
          </a:p>
        </p:txBody>
      </p:sp>
    </p:spTree>
    <p:extLst>
      <p:ext uri="{BB962C8B-B14F-4D97-AF65-F5344CB8AC3E}">
        <p14:creationId xmlns:p14="http://schemas.microsoft.com/office/powerpoint/2010/main" val="24246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28</a:t>
            </a:fld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3351" y="1556792"/>
            <a:ext cx="7353986" cy="399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14"/>
          <p:cNvSpPr/>
          <p:nvPr/>
        </p:nvSpPr>
        <p:spPr>
          <a:xfrm>
            <a:off x="-468560" y="64514"/>
            <a:ext cx="3721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  <p:sp>
        <p:nvSpPr>
          <p:cNvPr id="5" name="مستطيل 9"/>
          <p:cNvSpPr/>
          <p:nvPr/>
        </p:nvSpPr>
        <p:spPr>
          <a:xfrm>
            <a:off x="-264707" y="745524"/>
            <a:ext cx="8550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 effects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9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29</a:t>
            </a:fld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-756592" y="0"/>
            <a:ext cx="37217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00150" lvl="2" indent="-28575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Substituent Effects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-468560" y="461665"/>
            <a:ext cx="8550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Di-substituted and multiple group effects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99592" y="1124744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buFontTx/>
              <a:buChar char="•"/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If the two </a:t>
            </a:r>
            <a:r>
              <a:rPr lang="en-US" altLang="ar-SA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electonically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dissimilar groups are </a:t>
            </a:r>
            <a:r>
              <a:rPr lang="en-US" altLang="ar-SA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ortho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- or meta- to one another, the effect is usually the sum of the two individual effects (meta- no resonance; </a:t>
            </a:r>
            <a:r>
              <a:rPr lang="en-US" altLang="ar-SA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ortho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-steric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hind).</a:t>
            </a:r>
          </a:p>
          <a:p>
            <a:pPr algn="l" rtl="0"/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l" rtl="0">
              <a:buFontTx/>
              <a:buChar char="•"/>
            </a:pP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If </a:t>
            </a: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both groups are electron donating or withdrawing, the effect is similar to the effect of the stronger of the two groups as if it were a mono-substituted </a:t>
            </a:r>
            <a:r>
              <a:rPr lang="en-US" altLang="ar-SA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ring.</a:t>
            </a:r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lvl="4" algn="l" rtl="0"/>
            <a:endParaRPr lang="en-US" altLang="ar-SA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l" rtl="0">
              <a:buFontTx/>
              <a:buChar char="•"/>
            </a:pPr>
            <a:r>
              <a:rPr lang="en-US" altLang="ar-SA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If one group is electron withdrawing and one group electron donating and they are para- to one another, the magnitude of the shift is greater than the sum of both the group effects</a:t>
            </a:r>
          </a:p>
          <a:p>
            <a:pPr lvl="4" algn="l">
              <a:buFontTx/>
              <a:buChar char="•"/>
            </a:pPr>
            <a:endParaRPr lang="en-US" altLang="ar-SA" sz="2400" dirty="0">
              <a:latin typeface="Tahoma" pitchFamily="34" charset="0"/>
              <a:sym typeface="Wingdings" pitchFamily="2" charset="2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3216"/>
            <a:ext cx="52578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CC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31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7788" y="1268760"/>
            <a:ext cx="85867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  <a:buSzPct val="80000"/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absorption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ultraviolet and visible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radiation by molecules is dependent upon the electronic structure of the molecule. </a:t>
            </a:r>
          </a:p>
          <a:p>
            <a:pPr marL="342900" indent="-342900" algn="l" rtl="0">
              <a:spcBef>
                <a:spcPct val="50000"/>
              </a:spcBef>
              <a:buSzPct val="80000"/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 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ultraviolet and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visible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spectrum is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called: </a:t>
            </a:r>
          </a:p>
          <a:p>
            <a:pPr algn="l" rtl="0">
              <a:spcBef>
                <a:spcPct val="50000"/>
              </a:spcBef>
              <a:buSzPct val="80000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Electronic Spectrum</a:t>
            </a:r>
          </a:p>
          <a:p>
            <a:pPr marL="342900" indent="-342900" algn="just" rtl="0">
              <a:spcBef>
                <a:spcPct val="50000"/>
              </a:spcBef>
              <a:buSzPct val="80000"/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absorption of light energy by organic compounds in the visible and ultraviolet region involves the promotion of electrons in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and n-orbitals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from the ground state to higher energy states. This is also called </a:t>
            </a:r>
          </a:p>
          <a:p>
            <a:pPr algn="just" rtl="0">
              <a:spcBef>
                <a:spcPct val="50000"/>
              </a:spcBef>
              <a:buSzPct val="80000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Energy Transition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441175" y="188640"/>
            <a:ext cx="6261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TW" sz="3200" kern="0" dirty="0">
                <a:solidFill>
                  <a:srgbClr val="00B050"/>
                </a:solidFill>
                <a:latin typeface="Times New Roman" pitchFamily="18" charset="0"/>
                <a:ea typeface="PMingLiU" pitchFamily="18" charset="-120"/>
              </a:rPr>
              <a:t>Ultraviolet and Visible Spectroscopy</a:t>
            </a:r>
            <a:endParaRPr lang="ar-SA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25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30</a:t>
            </a:fld>
            <a:endParaRPr lang="ar-SA"/>
          </a:p>
        </p:txBody>
      </p:sp>
      <p:grpSp>
        <p:nvGrpSpPr>
          <p:cNvPr id="9" name="Group 8"/>
          <p:cNvGrpSpPr/>
          <p:nvPr/>
        </p:nvGrpSpPr>
        <p:grpSpPr>
          <a:xfrm>
            <a:off x="1835696" y="222101"/>
            <a:ext cx="5191292" cy="6316811"/>
            <a:chOff x="1331640" y="404664"/>
            <a:chExt cx="5191292" cy="631681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1640" y="404664"/>
              <a:ext cx="5121084" cy="129246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8128"/>
            <a:stretch/>
          </p:blipFill>
          <p:spPr>
            <a:xfrm>
              <a:off x="1403648" y="3240357"/>
              <a:ext cx="5119284" cy="348111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63888" y="1667347"/>
              <a:ext cx="864096" cy="1485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731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مجموعة 33"/>
          <p:cNvGrpSpPr>
            <a:grpSpLocks noChangeAspect="1"/>
          </p:cNvGrpSpPr>
          <p:nvPr/>
        </p:nvGrpSpPr>
        <p:grpSpPr>
          <a:xfrm>
            <a:off x="1835696" y="846420"/>
            <a:ext cx="6120680" cy="3024000"/>
            <a:chOff x="1078633" y="2057400"/>
            <a:chExt cx="7996408" cy="3950732"/>
          </a:xfrm>
        </p:grpSpPr>
        <p:sp>
          <p:nvSpPr>
            <p:cNvPr id="5" name="Line 4"/>
            <p:cNvSpPr>
              <a:spLocks noChangeShapeType="1"/>
            </p:cNvSpPr>
            <p:nvPr/>
          </p:nvSpPr>
          <p:spPr bwMode="auto">
            <a:xfrm flipV="1">
              <a:off x="2207537" y="2057400"/>
              <a:ext cx="0" cy="3352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078633" y="3581400"/>
              <a:ext cx="90281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Energy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4191000" y="37338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V="1">
              <a:off x="4724400" y="2209800"/>
              <a:ext cx="4572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5181600" y="22098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>
              <a:off x="6019800" y="2209800"/>
              <a:ext cx="4572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14"/>
            <p:cNvSpPr>
              <a:spLocks noChangeShapeType="1"/>
            </p:cNvSpPr>
            <p:nvPr/>
          </p:nvSpPr>
          <p:spPr bwMode="auto">
            <a:xfrm>
              <a:off x="4724400" y="3733800"/>
              <a:ext cx="4572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Line 16"/>
            <p:cNvSpPr>
              <a:spLocks noChangeShapeType="1"/>
            </p:cNvSpPr>
            <p:nvPr/>
          </p:nvSpPr>
          <p:spPr bwMode="auto">
            <a:xfrm flipH="1">
              <a:off x="6096000" y="3733800"/>
              <a:ext cx="38100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5181600" y="52578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6477000" y="37338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 flipV="1">
              <a:off x="4724400" y="27432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H="1" flipV="1">
              <a:off x="5943600" y="27432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5257800" y="27432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>
              <a:off x="4724400" y="3733800"/>
              <a:ext cx="5334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 flipH="1">
              <a:off x="6019800" y="3733800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5257800" y="47244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>
              <a:off x="4953000" y="3733800"/>
              <a:ext cx="1219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 Box 27"/>
            <p:cNvSpPr txBox="1">
              <a:spLocks noChangeArrowheads="1"/>
            </p:cNvSpPr>
            <p:nvPr/>
          </p:nvSpPr>
          <p:spPr bwMode="auto">
            <a:xfrm>
              <a:off x="5378087" y="2133600"/>
              <a:ext cx="497251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>
                  <a:solidFill>
                    <a:schemeClr val="accent2"/>
                  </a:solidFill>
                  <a:latin typeface="Symbol" pitchFamily="18" charset="2"/>
                </a:rPr>
                <a:t>s </a:t>
              </a:r>
              <a:r>
                <a:rPr lang="en-US" i="0" dirty="0" smtClean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28"/>
            <p:cNvSpPr txBox="1">
              <a:spLocks noChangeArrowheads="1"/>
            </p:cNvSpPr>
            <p:nvPr/>
          </p:nvSpPr>
          <p:spPr bwMode="auto">
            <a:xfrm>
              <a:off x="5498947" y="4648200"/>
              <a:ext cx="31130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>
                  <a:solidFill>
                    <a:schemeClr val="accent2"/>
                  </a:solidFill>
                  <a:latin typeface="Symbol" pitchFamily="18" charset="2"/>
                </a:rPr>
                <a:t>p</a:t>
              </a:r>
              <a:endParaRPr lang="en-US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5500410" y="5181600"/>
              <a:ext cx="3241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>
                  <a:solidFill>
                    <a:schemeClr val="accent2"/>
                  </a:solidFill>
                  <a:latin typeface="Symbol" pitchFamily="18" charset="2"/>
                </a:rPr>
                <a:t>s</a:t>
              </a:r>
              <a:endParaRPr lang="en-US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 Box 30"/>
            <p:cNvSpPr txBox="1">
              <a:spLocks noChangeArrowheads="1"/>
            </p:cNvSpPr>
            <p:nvPr/>
          </p:nvSpPr>
          <p:spPr bwMode="auto">
            <a:xfrm>
              <a:off x="5376623" y="2667000"/>
              <a:ext cx="48442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>
                  <a:solidFill>
                    <a:schemeClr val="accent2"/>
                  </a:solidFill>
                  <a:latin typeface="Symbol" pitchFamily="18" charset="2"/>
                </a:rPr>
                <a:t>p </a:t>
              </a:r>
              <a:r>
                <a:rPr lang="en-US" i="0" dirty="0" smtClean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5435556" y="3657600"/>
              <a:ext cx="30008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</a:p>
          </p:txBody>
        </p:sp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7537441" y="3505200"/>
              <a:ext cx="1537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Atomic orbital</a:t>
              </a:r>
            </a:p>
          </p:txBody>
        </p:sp>
        <p:sp>
          <p:nvSpPr>
            <p:cNvPr id="28" name="Text Box 33"/>
            <p:cNvSpPr txBox="1">
              <a:spLocks noChangeArrowheads="1"/>
            </p:cNvSpPr>
            <p:nvPr/>
          </p:nvSpPr>
          <p:spPr bwMode="auto">
            <a:xfrm>
              <a:off x="2629588" y="3505200"/>
              <a:ext cx="1537600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Atomic orbital</a:t>
              </a:r>
            </a:p>
          </p:txBody>
        </p:sp>
        <p:sp>
          <p:nvSpPr>
            <p:cNvPr id="29" name="Text Box 34"/>
            <p:cNvSpPr txBox="1">
              <a:spLocks noChangeArrowheads="1"/>
            </p:cNvSpPr>
            <p:nvPr/>
          </p:nvSpPr>
          <p:spPr bwMode="auto">
            <a:xfrm>
              <a:off x="4839307" y="5638800"/>
              <a:ext cx="188384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 dirty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Molecular orbitals</a:t>
              </a:r>
            </a:p>
          </p:txBody>
        </p:sp>
        <p:sp>
          <p:nvSpPr>
            <p:cNvPr id="30" name="AutoShape 35"/>
            <p:cNvSpPr>
              <a:spLocks/>
            </p:cNvSpPr>
            <p:nvPr/>
          </p:nvSpPr>
          <p:spPr bwMode="auto">
            <a:xfrm>
              <a:off x="6781800" y="3764052"/>
              <a:ext cx="228600" cy="1524000"/>
            </a:xfrm>
            <a:prstGeom prst="rightBrace">
              <a:avLst>
                <a:gd name="adj1" fmla="val 5555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7436759" y="4302529"/>
              <a:ext cx="97975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 dirty="0" smtClean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Bonding</a:t>
              </a:r>
              <a:endParaRPr lang="en-US" b="0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AutoShape 37"/>
            <p:cNvSpPr>
              <a:spLocks/>
            </p:cNvSpPr>
            <p:nvPr/>
          </p:nvSpPr>
          <p:spPr bwMode="auto">
            <a:xfrm>
              <a:off x="6770440" y="2209800"/>
              <a:ext cx="228600" cy="609600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 Box 38"/>
            <p:cNvSpPr txBox="1">
              <a:spLocks noChangeArrowheads="1"/>
            </p:cNvSpPr>
            <p:nvPr/>
          </p:nvSpPr>
          <p:spPr bwMode="auto">
            <a:xfrm>
              <a:off x="7458295" y="2326433"/>
              <a:ext cx="142859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 dirty="0" smtClean="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Anti-bonding</a:t>
              </a:r>
              <a:endParaRPr lang="en-US" b="0" i="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7" name="مستطيل 36"/>
          <p:cNvSpPr/>
          <p:nvPr/>
        </p:nvSpPr>
        <p:spPr>
          <a:xfrm>
            <a:off x="2671203" y="73730"/>
            <a:ext cx="3501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Electron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Transitions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435" y="4257368"/>
            <a:ext cx="3212192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06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lectr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094" y="2505106"/>
            <a:ext cx="6868290" cy="33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685945" y="2038541"/>
            <a:ext cx="1232142" cy="47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zh-TW" sz="3200" b="1" i="1">
                <a:latin typeface="Times New Roman" pitchFamily="18" charset="0"/>
              </a:rPr>
              <a:t>UV/VIS</a:t>
            </a: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H="1">
            <a:off x="2095800" y="2505106"/>
            <a:ext cx="175284" cy="9357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2271084" y="2505106"/>
            <a:ext cx="467853" cy="9357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21833" y="1124744"/>
            <a:ext cx="3144798" cy="111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zh-TW" sz="2800" b="1" i="1" dirty="0" smtClean="0">
                <a:latin typeface="Times New Roman" pitchFamily="18" charset="0"/>
              </a:rPr>
              <a:t>Far </a:t>
            </a:r>
            <a:r>
              <a:rPr lang="en-US" altLang="zh-TW" sz="2800" b="1" i="1" dirty="0">
                <a:latin typeface="Times New Roman" pitchFamily="18" charset="0"/>
              </a:rPr>
              <a:t>UV </a:t>
            </a:r>
          </a:p>
          <a:p>
            <a:pPr eaLnBrk="1" hangingPunct="1"/>
            <a:r>
              <a:rPr lang="en-US" altLang="zh-TW" sz="2800" b="1" i="1" dirty="0">
                <a:latin typeface="Times New Roman" pitchFamily="18" charset="0"/>
              </a:rPr>
              <a:t>(λ&lt;</a:t>
            </a:r>
            <a:r>
              <a:rPr lang="en-US" altLang="zh-TW" sz="2800" dirty="0">
                <a:latin typeface="Times New Roman" pitchFamily="18" charset="0"/>
              </a:rPr>
              <a:t>190 nm )</a:t>
            </a:r>
          </a:p>
          <a:p>
            <a:pPr eaLnBrk="1" hangingPunct="1"/>
            <a:endParaRPr lang="en-US" altLang="zh-TW" sz="2800" b="1" i="1" dirty="0">
              <a:latin typeface="Times New Roman" pitchFamily="18" charset="0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>
            <a:off x="3557358" y="1861968"/>
            <a:ext cx="1461558" cy="7604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4258493" y="1861968"/>
            <a:ext cx="760422" cy="7604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>
            <a:off x="4901630" y="1861968"/>
            <a:ext cx="117286" cy="15788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>
            <a:off x="5018916" y="1861968"/>
            <a:ext cx="583849" cy="7604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2" name="مستطيل 11"/>
          <p:cNvSpPr/>
          <p:nvPr/>
        </p:nvSpPr>
        <p:spPr>
          <a:xfrm>
            <a:off x="2944971" y="318819"/>
            <a:ext cx="3387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Electron transitions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99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581779"/>
            <a:ext cx="81503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rtl="0"/>
            <a:r>
              <a:rPr lang="en-US" sz="2400" kern="0" dirty="0" smtClean="0">
                <a:solidFill>
                  <a:srgbClr val="00B050"/>
                </a:solidFill>
                <a:latin typeface="Times New Roman" pitchFamily="18" charset="0"/>
              </a:rPr>
              <a:t>The region of the electronic spectrum and the type of transitions</a:t>
            </a:r>
          </a:p>
          <a:p>
            <a:pPr lvl="0" algn="l" rtl="0"/>
            <a:r>
              <a:rPr lang="en-US" sz="2400" kern="0" dirty="0" smtClean="0">
                <a:solidFill>
                  <a:srgbClr val="00B050"/>
                </a:solidFill>
                <a:latin typeface="Times New Roman" pitchFamily="18" charset="0"/>
              </a:rPr>
              <a:t>    that occur in each. </a:t>
            </a:r>
            <a:endParaRPr lang="ar-SA" dirty="0">
              <a:solidFill>
                <a:srgbClr val="00B050"/>
              </a:solidFill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899592" y="2007465"/>
            <a:ext cx="7313612" cy="2838450"/>
            <a:chOff x="611188" y="1981200"/>
            <a:chExt cx="7313612" cy="2838450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732" r="8500" b="18091"/>
            <a:stretch/>
          </p:blipFill>
          <p:spPr bwMode="auto">
            <a:xfrm>
              <a:off x="611188" y="1981200"/>
              <a:ext cx="7313612" cy="2838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مربع نص 4"/>
            <p:cNvSpPr txBox="1"/>
            <p:nvPr/>
          </p:nvSpPr>
          <p:spPr>
            <a:xfrm>
              <a:off x="4478411" y="2023438"/>
              <a:ext cx="865943" cy="400110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visible</a:t>
              </a:r>
              <a:endParaRPr lang="ar-SA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مستطيل 5"/>
            <p:cNvSpPr/>
            <p:nvPr/>
          </p:nvSpPr>
          <p:spPr>
            <a:xfrm>
              <a:off x="2467610" y="2023438"/>
              <a:ext cx="106150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near UV</a:t>
              </a:r>
              <a:endParaRPr lang="ar-SA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مستطيل 6"/>
            <p:cNvSpPr/>
            <p:nvPr/>
          </p:nvSpPr>
          <p:spPr>
            <a:xfrm>
              <a:off x="1056686" y="2060848"/>
              <a:ext cx="9044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smtClean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far UV</a:t>
              </a:r>
              <a:endParaRPr lang="ar-SA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345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مجموعة 19"/>
          <p:cNvGrpSpPr/>
          <p:nvPr/>
        </p:nvGrpSpPr>
        <p:grpSpPr>
          <a:xfrm>
            <a:off x="1661419" y="1083508"/>
            <a:ext cx="5862909" cy="3785652"/>
            <a:chOff x="2355403" y="1922453"/>
            <a:chExt cx="5862909" cy="3785652"/>
          </a:xfrm>
        </p:grpSpPr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2355403" y="1947853"/>
              <a:ext cx="370679" cy="3416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p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ahoma" pitchFamily="34" charset="0"/>
                </a:rPr>
                <a:t>n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ahoma" pitchFamily="34" charset="0"/>
                </a:rPr>
                <a:t>n</a:t>
              </a:r>
              <a:endPara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</p:txBody>
        </p:sp>
        <p:sp>
          <p:nvSpPr>
            <p:cNvPr id="12" name="Text Box 34"/>
            <p:cNvSpPr txBox="1">
              <a:spLocks noChangeArrowheads="1"/>
            </p:cNvSpPr>
            <p:nvPr/>
          </p:nvSpPr>
          <p:spPr bwMode="auto">
            <a:xfrm>
              <a:off x="3097361" y="1947853"/>
              <a:ext cx="473271" cy="3416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s</a:t>
              </a:r>
              <a:r>
                <a:rPr kumimoji="0" lang="en-US" sz="2400" b="1" i="0" u="none" strike="noStrike" kern="0" cap="none" spc="0" normalizeH="0" baseline="3000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*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p</a:t>
              </a:r>
              <a:r>
                <a:rPr kumimoji="0" lang="en-US" sz="2400" b="1" i="0" u="none" strike="noStrike" kern="0" cap="none" spc="0" normalizeH="0" baseline="3000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*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p</a:t>
              </a:r>
              <a:r>
                <a:rPr kumimoji="0" lang="en-US" sz="2400" b="1" i="0" u="none" strike="noStrike" kern="0" cap="none" spc="0" normalizeH="0" baseline="3000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*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s</a:t>
              </a:r>
              <a:r>
                <a:rPr kumimoji="0" lang="en-US" sz="2400" b="1" i="0" u="none" strike="noStrike" kern="0" cap="none" spc="0" normalizeH="0" baseline="3000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*</a:t>
              </a: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p</a:t>
              </a:r>
              <a:r>
                <a:rPr kumimoji="0" lang="en-US" sz="2400" b="1" i="0" u="none" strike="noStrike" kern="0" cap="none" spc="0" normalizeH="0" baseline="3000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Symbol" pitchFamily="18" charset="2"/>
                </a:rPr>
                <a:t>*</a:t>
              </a:r>
            </a:p>
          </p:txBody>
        </p:sp>
        <p:sp>
          <p:nvSpPr>
            <p:cNvPr id="13" name="Line 35"/>
            <p:cNvSpPr>
              <a:spLocks noChangeShapeType="1"/>
            </p:cNvSpPr>
            <p:nvPr/>
          </p:nvSpPr>
          <p:spPr bwMode="auto">
            <a:xfrm>
              <a:off x="2699792" y="2204864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4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>
              <a:off x="2768944" y="2924944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4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2699792" y="3717032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4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>
              <a:off x="2699792" y="4437112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4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 Box 40"/>
            <p:cNvSpPr txBox="1">
              <a:spLocks noChangeArrowheads="1"/>
            </p:cNvSpPr>
            <p:nvPr/>
          </p:nvSpPr>
          <p:spPr bwMode="auto">
            <a:xfrm>
              <a:off x="3708744" y="1922453"/>
              <a:ext cx="4509568" cy="37856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In alkanes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In carbonyl</a:t>
              </a:r>
              <a:r>
                <a:rPr kumimoji="0" lang="en-US" sz="2400" b="0" i="0" u="none" strike="noStrike" kern="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 compounds</a:t>
              </a: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algn="l" eaLnBrk="1" hangingPunct="1"/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In unsaturated </a:t>
              </a:r>
              <a:r>
                <a:rPr lang="en-US" sz="2400" b="0" i="0" kern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compounds</a:t>
              </a: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algn="l" eaLnBrk="1" hangingPunct="1"/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In O, N, S and halogen</a:t>
              </a:r>
              <a:r>
                <a:rPr lang="en-US" sz="2400" b="0" i="0" kern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b="0" i="0" kern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compounds</a:t>
              </a: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  <a:p>
              <a:pPr algn="l" eaLnBrk="1" hangingPunct="1"/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In carbonyl</a:t>
              </a:r>
              <a:r>
                <a:rPr lang="en-US" sz="2400" b="0" i="0" kern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b="0" i="0" kern="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compounds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Line 39"/>
            <p:cNvSpPr>
              <a:spLocks noChangeShapeType="1"/>
            </p:cNvSpPr>
            <p:nvPr/>
          </p:nvSpPr>
          <p:spPr bwMode="auto">
            <a:xfrm>
              <a:off x="2699792" y="5157192"/>
              <a:ext cx="381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24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" name="مربع نص 9"/>
          <p:cNvSpPr txBox="1"/>
          <p:nvPr/>
        </p:nvSpPr>
        <p:spPr>
          <a:xfrm>
            <a:off x="268218" y="162370"/>
            <a:ext cx="6881051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Some of the most important transitions: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مستطيل 1"/>
          <p:cNvSpPr>
            <a:spLocks noChangeAspect="1"/>
          </p:cNvSpPr>
          <p:nvPr/>
        </p:nvSpPr>
        <p:spPr>
          <a:xfrm>
            <a:off x="2640011" y="4869160"/>
            <a:ext cx="4273870" cy="162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4" name="Picture 5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40" y="4941168"/>
            <a:ext cx="3924000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35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مجموعة 48"/>
          <p:cNvGrpSpPr/>
          <p:nvPr/>
        </p:nvGrpSpPr>
        <p:grpSpPr>
          <a:xfrm>
            <a:off x="116904" y="2564904"/>
            <a:ext cx="8991600" cy="3387725"/>
            <a:chOff x="152400" y="2743200"/>
            <a:chExt cx="8991600" cy="3387725"/>
          </a:xfrm>
        </p:grpSpPr>
        <p:sp>
          <p:nvSpPr>
            <p:cNvPr id="5" name="Litebulb"/>
            <p:cNvSpPr>
              <a:spLocks noEditPoints="1" noChangeArrowheads="1"/>
            </p:cNvSpPr>
            <p:nvPr/>
          </p:nvSpPr>
          <p:spPr bwMode="auto">
            <a:xfrm>
              <a:off x="990600" y="4194175"/>
              <a:ext cx="304800" cy="381000"/>
            </a:xfrm>
            <a:custGeom>
              <a:avLst/>
              <a:gdLst>
                <a:gd name="T0" fmla="*/ 152400 w 21600"/>
                <a:gd name="T1" fmla="*/ 0 h 21600"/>
                <a:gd name="T2" fmla="*/ 304800 w 21600"/>
                <a:gd name="T3" fmla="*/ 137266 h 21600"/>
                <a:gd name="T4" fmla="*/ 0 w 21600"/>
                <a:gd name="T5" fmla="*/ 137266 h 21600"/>
                <a:gd name="T6" fmla="*/ 152400 w 21600"/>
                <a:gd name="T7" fmla="*/ 38100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556 w 21600"/>
                <a:gd name="T13" fmla="*/ 2188 h 21600"/>
                <a:gd name="T14" fmla="*/ 18277 w 21600"/>
                <a:gd name="T15" fmla="*/ 92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25" y="21723"/>
                  </a:moveTo>
                  <a:lnTo>
                    <a:pt x="11215" y="21723"/>
                  </a:lnTo>
                  <a:lnTo>
                    <a:pt x="11552" y="21688"/>
                  </a:lnTo>
                  <a:lnTo>
                    <a:pt x="11916" y="21617"/>
                  </a:lnTo>
                  <a:lnTo>
                    <a:pt x="12253" y="21547"/>
                  </a:lnTo>
                  <a:lnTo>
                    <a:pt x="12617" y="21441"/>
                  </a:lnTo>
                  <a:lnTo>
                    <a:pt x="12902" y="21317"/>
                  </a:lnTo>
                  <a:lnTo>
                    <a:pt x="13162" y="21176"/>
                  </a:lnTo>
                  <a:lnTo>
                    <a:pt x="13396" y="21000"/>
                  </a:lnTo>
                  <a:lnTo>
                    <a:pt x="13655" y="20841"/>
                  </a:lnTo>
                  <a:lnTo>
                    <a:pt x="13863" y="20629"/>
                  </a:lnTo>
                  <a:lnTo>
                    <a:pt x="14045" y="20435"/>
                  </a:lnTo>
                  <a:lnTo>
                    <a:pt x="14200" y="20223"/>
                  </a:lnTo>
                  <a:lnTo>
                    <a:pt x="14356" y="19994"/>
                  </a:lnTo>
                  <a:lnTo>
                    <a:pt x="14460" y="19747"/>
                  </a:lnTo>
                  <a:lnTo>
                    <a:pt x="14512" y="19482"/>
                  </a:lnTo>
                  <a:lnTo>
                    <a:pt x="14512" y="19235"/>
                  </a:lnTo>
                  <a:lnTo>
                    <a:pt x="14512" y="19147"/>
                  </a:lnTo>
                  <a:lnTo>
                    <a:pt x="14512" y="18900"/>
                  </a:lnTo>
                  <a:lnTo>
                    <a:pt x="14512" y="18529"/>
                  </a:lnTo>
                  <a:lnTo>
                    <a:pt x="14512" y="18052"/>
                  </a:lnTo>
                  <a:lnTo>
                    <a:pt x="14512" y="17505"/>
                  </a:lnTo>
                  <a:lnTo>
                    <a:pt x="14512" y="16976"/>
                  </a:lnTo>
                  <a:lnTo>
                    <a:pt x="14512" y="16464"/>
                  </a:lnTo>
                  <a:lnTo>
                    <a:pt x="14512" y="15952"/>
                  </a:lnTo>
                  <a:lnTo>
                    <a:pt x="14512" y="15758"/>
                  </a:lnTo>
                  <a:lnTo>
                    <a:pt x="14616" y="15547"/>
                  </a:lnTo>
                  <a:lnTo>
                    <a:pt x="14694" y="15352"/>
                  </a:lnTo>
                  <a:lnTo>
                    <a:pt x="14798" y="15141"/>
                  </a:lnTo>
                  <a:lnTo>
                    <a:pt x="15161" y="14735"/>
                  </a:lnTo>
                  <a:lnTo>
                    <a:pt x="15602" y="14329"/>
                  </a:lnTo>
                  <a:lnTo>
                    <a:pt x="16745" y="13552"/>
                  </a:lnTo>
                  <a:lnTo>
                    <a:pt x="18043" y="12670"/>
                  </a:lnTo>
                  <a:lnTo>
                    <a:pt x="18744" y="12194"/>
                  </a:lnTo>
                  <a:lnTo>
                    <a:pt x="19341" y="11647"/>
                  </a:lnTo>
                  <a:lnTo>
                    <a:pt x="19938" y="11099"/>
                  </a:lnTo>
                  <a:lnTo>
                    <a:pt x="20483" y="10464"/>
                  </a:lnTo>
                  <a:lnTo>
                    <a:pt x="20743" y="10164"/>
                  </a:lnTo>
                  <a:lnTo>
                    <a:pt x="20950" y="9794"/>
                  </a:lnTo>
                  <a:lnTo>
                    <a:pt x="21132" y="9441"/>
                  </a:lnTo>
                  <a:lnTo>
                    <a:pt x="21288" y="9035"/>
                  </a:lnTo>
                  <a:lnTo>
                    <a:pt x="21444" y="8664"/>
                  </a:lnTo>
                  <a:lnTo>
                    <a:pt x="21548" y="8223"/>
                  </a:lnTo>
                  <a:lnTo>
                    <a:pt x="21600" y="7782"/>
                  </a:lnTo>
                  <a:lnTo>
                    <a:pt x="21600" y="7341"/>
                  </a:lnTo>
                  <a:lnTo>
                    <a:pt x="21600" y="6935"/>
                  </a:lnTo>
                  <a:lnTo>
                    <a:pt x="21548" y="6564"/>
                  </a:lnTo>
                  <a:lnTo>
                    <a:pt x="21496" y="6229"/>
                  </a:lnTo>
                  <a:lnTo>
                    <a:pt x="21392" y="5858"/>
                  </a:lnTo>
                  <a:lnTo>
                    <a:pt x="21288" y="5523"/>
                  </a:lnTo>
                  <a:lnTo>
                    <a:pt x="21132" y="5135"/>
                  </a:lnTo>
                  <a:lnTo>
                    <a:pt x="20950" y="4800"/>
                  </a:lnTo>
                  <a:lnTo>
                    <a:pt x="20743" y="4464"/>
                  </a:lnTo>
                  <a:lnTo>
                    <a:pt x="20535" y="4164"/>
                  </a:lnTo>
                  <a:lnTo>
                    <a:pt x="20301" y="3847"/>
                  </a:lnTo>
                  <a:lnTo>
                    <a:pt x="20042" y="3547"/>
                  </a:lnTo>
                  <a:lnTo>
                    <a:pt x="19782" y="3247"/>
                  </a:lnTo>
                  <a:lnTo>
                    <a:pt x="19133" y="2664"/>
                  </a:lnTo>
                  <a:lnTo>
                    <a:pt x="18458" y="2152"/>
                  </a:lnTo>
                  <a:lnTo>
                    <a:pt x="17705" y="1694"/>
                  </a:lnTo>
                  <a:lnTo>
                    <a:pt x="16849" y="1252"/>
                  </a:lnTo>
                  <a:lnTo>
                    <a:pt x="16407" y="1076"/>
                  </a:lnTo>
                  <a:lnTo>
                    <a:pt x="15940" y="900"/>
                  </a:lnTo>
                  <a:lnTo>
                    <a:pt x="15499" y="741"/>
                  </a:lnTo>
                  <a:lnTo>
                    <a:pt x="15057" y="600"/>
                  </a:lnTo>
                  <a:lnTo>
                    <a:pt x="14564" y="458"/>
                  </a:lnTo>
                  <a:lnTo>
                    <a:pt x="14045" y="335"/>
                  </a:lnTo>
                  <a:lnTo>
                    <a:pt x="13500" y="229"/>
                  </a:lnTo>
                  <a:lnTo>
                    <a:pt x="13006" y="158"/>
                  </a:lnTo>
                  <a:lnTo>
                    <a:pt x="12461" y="88"/>
                  </a:lnTo>
                  <a:lnTo>
                    <a:pt x="11968" y="52"/>
                  </a:lnTo>
                  <a:lnTo>
                    <a:pt x="11423" y="17"/>
                  </a:lnTo>
                  <a:lnTo>
                    <a:pt x="10825" y="17"/>
                  </a:lnTo>
                  <a:lnTo>
                    <a:pt x="10254" y="17"/>
                  </a:lnTo>
                  <a:lnTo>
                    <a:pt x="9709" y="52"/>
                  </a:lnTo>
                  <a:lnTo>
                    <a:pt x="9216" y="88"/>
                  </a:lnTo>
                  <a:lnTo>
                    <a:pt x="8671" y="158"/>
                  </a:lnTo>
                  <a:lnTo>
                    <a:pt x="8177" y="229"/>
                  </a:lnTo>
                  <a:lnTo>
                    <a:pt x="7632" y="335"/>
                  </a:lnTo>
                  <a:lnTo>
                    <a:pt x="7113" y="458"/>
                  </a:lnTo>
                  <a:lnTo>
                    <a:pt x="6620" y="600"/>
                  </a:lnTo>
                  <a:lnTo>
                    <a:pt x="6178" y="741"/>
                  </a:lnTo>
                  <a:lnTo>
                    <a:pt x="5737" y="900"/>
                  </a:lnTo>
                  <a:lnTo>
                    <a:pt x="5270" y="1076"/>
                  </a:lnTo>
                  <a:lnTo>
                    <a:pt x="4828" y="1252"/>
                  </a:lnTo>
                  <a:lnTo>
                    <a:pt x="3972" y="1694"/>
                  </a:lnTo>
                  <a:lnTo>
                    <a:pt x="3219" y="2152"/>
                  </a:lnTo>
                  <a:lnTo>
                    <a:pt x="2544" y="2664"/>
                  </a:lnTo>
                  <a:lnTo>
                    <a:pt x="1895" y="3247"/>
                  </a:lnTo>
                  <a:lnTo>
                    <a:pt x="1635" y="3547"/>
                  </a:lnTo>
                  <a:lnTo>
                    <a:pt x="1375" y="3847"/>
                  </a:lnTo>
                  <a:lnTo>
                    <a:pt x="1142" y="4164"/>
                  </a:lnTo>
                  <a:lnTo>
                    <a:pt x="934" y="4464"/>
                  </a:lnTo>
                  <a:lnTo>
                    <a:pt x="726" y="4800"/>
                  </a:lnTo>
                  <a:lnTo>
                    <a:pt x="545" y="5135"/>
                  </a:lnTo>
                  <a:lnTo>
                    <a:pt x="389" y="5523"/>
                  </a:lnTo>
                  <a:lnTo>
                    <a:pt x="285" y="5858"/>
                  </a:lnTo>
                  <a:lnTo>
                    <a:pt x="181" y="6229"/>
                  </a:lnTo>
                  <a:lnTo>
                    <a:pt x="129" y="6564"/>
                  </a:lnTo>
                  <a:lnTo>
                    <a:pt x="77" y="6935"/>
                  </a:lnTo>
                  <a:lnTo>
                    <a:pt x="77" y="7341"/>
                  </a:lnTo>
                  <a:lnTo>
                    <a:pt x="77" y="7782"/>
                  </a:lnTo>
                  <a:lnTo>
                    <a:pt x="129" y="8223"/>
                  </a:lnTo>
                  <a:lnTo>
                    <a:pt x="233" y="8664"/>
                  </a:lnTo>
                  <a:lnTo>
                    <a:pt x="389" y="9035"/>
                  </a:lnTo>
                  <a:lnTo>
                    <a:pt x="545" y="9441"/>
                  </a:lnTo>
                  <a:lnTo>
                    <a:pt x="726" y="9794"/>
                  </a:lnTo>
                  <a:lnTo>
                    <a:pt x="934" y="10164"/>
                  </a:lnTo>
                  <a:lnTo>
                    <a:pt x="1194" y="10464"/>
                  </a:lnTo>
                  <a:lnTo>
                    <a:pt x="1739" y="11099"/>
                  </a:lnTo>
                  <a:lnTo>
                    <a:pt x="2336" y="11647"/>
                  </a:lnTo>
                  <a:lnTo>
                    <a:pt x="2933" y="12194"/>
                  </a:lnTo>
                  <a:lnTo>
                    <a:pt x="3634" y="12670"/>
                  </a:lnTo>
                  <a:lnTo>
                    <a:pt x="4932" y="13552"/>
                  </a:lnTo>
                  <a:lnTo>
                    <a:pt x="6075" y="14329"/>
                  </a:lnTo>
                  <a:lnTo>
                    <a:pt x="6516" y="14735"/>
                  </a:lnTo>
                  <a:lnTo>
                    <a:pt x="6879" y="15141"/>
                  </a:lnTo>
                  <a:lnTo>
                    <a:pt x="6983" y="15352"/>
                  </a:lnTo>
                  <a:lnTo>
                    <a:pt x="7061" y="15547"/>
                  </a:lnTo>
                  <a:lnTo>
                    <a:pt x="7165" y="15758"/>
                  </a:lnTo>
                  <a:lnTo>
                    <a:pt x="7165" y="15952"/>
                  </a:lnTo>
                  <a:lnTo>
                    <a:pt x="7165" y="16464"/>
                  </a:lnTo>
                  <a:lnTo>
                    <a:pt x="7165" y="16976"/>
                  </a:lnTo>
                  <a:lnTo>
                    <a:pt x="7165" y="17505"/>
                  </a:lnTo>
                  <a:lnTo>
                    <a:pt x="7165" y="18052"/>
                  </a:lnTo>
                  <a:lnTo>
                    <a:pt x="7165" y="18529"/>
                  </a:lnTo>
                  <a:lnTo>
                    <a:pt x="7165" y="18900"/>
                  </a:lnTo>
                  <a:lnTo>
                    <a:pt x="7165" y="19147"/>
                  </a:lnTo>
                  <a:lnTo>
                    <a:pt x="7165" y="19235"/>
                  </a:lnTo>
                  <a:lnTo>
                    <a:pt x="7165" y="19482"/>
                  </a:lnTo>
                  <a:lnTo>
                    <a:pt x="7217" y="19747"/>
                  </a:lnTo>
                  <a:lnTo>
                    <a:pt x="7321" y="19994"/>
                  </a:lnTo>
                  <a:lnTo>
                    <a:pt x="7476" y="20223"/>
                  </a:lnTo>
                  <a:lnTo>
                    <a:pt x="7632" y="20435"/>
                  </a:lnTo>
                  <a:lnTo>
                    <a:pt x="7814" y="20629"/>
                  </a:lnTo>
                  <a:lnTo>
                    <a:pt x="8022" y="20841"/>
                  </a:lnTo>
                  <a:lnTo>
                    <a:pt x="8281" y="21000"/>
                  </a:lnTo>
                  <a:lnTo>
                    <a:pt x="8515" y="21176"/>
                  </a:lnTo>
                  <a:lnTo>
                    <a:pt x="8775" y="21317"/>
                  </a:lnTo>
                  <a:lnTo>
                    <a:pt x="9060" y="21441"/>
                  </a:lnTo>
                  <a:lnTo>
                    <a:pt x="9424" y="21547"/>
                  </a:lnTo>
                  <a:lnTo>
                    <a:pt x="9761" y="21617"/>
                  </a:lnTo>
                  <a:lnTo>
                    <a:pt x="10125" y="21688"/>
                  </a:lnTo>
                  <a:lnTo>
                    <a:pt x="10462" y="21723"/>
                  </a:lnTo>
                  <a:lnTo>
                    <a:pt x="10825" y="21723"/>
                  </a:lnTo>
                  <a:close/>
                </a:path>
                <a:path w="21600" h="21600" extrusionOk="0">
                  <a:moveTo>
                    <a:pt x="9242" y="14417"/>
                  </a:moveTo>
                  <a:lnTo>
                    <a:pt x="8541" y="12035"/>
                  </a:lnTo>
                  <a:lnTo>
                    <a:pt x="7295" y="10129"/>
                  </a:lnTo>
                  <a:lnTo>
                    <a:pt x="6905" y="9652"/>
                  </a:lnTo>
                  <a:lnTo>
                    <a:pt x="8541" y="10182"/>
                  </a:lnTo>
                  <a:lnTo>
                    <a:pt x="9787" y="9547"/>
                  </a:lnTo>
                  <a:lnTo>
                    <a:pt x="11189" y="10129"/>
                  </a:lnTo>
                  <a:lnTo>
                    <a:pt x="12279" y="9547"/>
                  </a:lnTo>
                  <a:lnTo>
                    <a:pt x="13370" y="10076"/>
                  </a:lnTo>
                  <a:lnTo>
                    <a:pt x="14850" y="9652"/>
                  </a:lnTo>
                  <a:lnTo>
                    <a:pt x="12902" y="12247"/>
                  </a:lnTo>
                  <a:lnTo>
                    <a:pt x="12357" y="14417"/>
                  </a:lnTo>
                  <a:moveTo>
                    <a:pt x="7191" y="15952"/>
                  </a:moveTo>
                  <a:lnTo>
                    <a:pt x="14512" y="15952"/>
                  </a:lnTo>
                  <a:lnTo>
                    <a:pt x="14512" y="17064"/>
                  </a:lnTo>
                  <a:lnTo>
                    <a:pt x="7191" y="17047"/>
                  </a:lnTo>
                  <a:lnTo>
                    <a:pt x="7191" y="18123"/>
                  </a:lnTo>
                  <a:lnTo>
                    <a:pt x="14512" y="18158"/>
                  </a:lnTo>
                  <a:lnTo>
                    <a:pt x="14538" y="19182"/>
                  </a:lnTo>
                  <a:lnTo>
                    <a:pt x="7217" y="19182"/>
                  </a:lnTo>
                </a:path>
              </a:pathLst>
            </a:custGeom>
            <a:solidFill>
              <a:srgbClr val="FFFF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Litebulb"/>
            <p:cNvSpPr>
              <a:spLocks noEditPoints="1" noChangeArrowheads="1"/>
            </p:cNvSpPr>
            <p:nvPr/>
          </p:nvSpPr>
          <p:spPr bwMode="auto">
            <a:xfrm>
              <a:off x="533400" y="3813175"/>
              <a:ext cx="533400" cy="685800"/>
            </a:xfrm>
            <a:custGeom>
              <a:avLst/>
              <a:gdLst>
                <a:gd name="T0" fmla="*/ 266700 w 21600"/>
                <a:gd name="T1" fmla="*/ 0 h 21600"/>
                <a:gd name="T2" fmla="*/ 533400 w 21600"/>
                <a:gd name="T3" fmla="*/ 247079 h 21600"/>
                <a:gd name="T4" fmla="*/ 0 w 21600"/>
                <a:gd name="T5" fmla="*/ 247079 h 21600"/>
                <a:gd name="T6" fmla="*/ 266700 w 21600"/>
                <a:gd name="T7" fmla="*/ 68580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556 w 21600"/>
                <a:gd name="T13" fmla="*/ 2188 h 21600"/>
                <a:gd name="T14" fmla="*/ 18277 w 21600"/>
                <a:gd name="T15" fmla="*/ 92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25" y="21723"/>
                  </a:moveTo>
                  <a:lnTo>
                    <a:pt x="11215" y="21723"/>
                  </a:lnTo>
                  <a:lnTo>
                    <a:pt x="11552" y="21688"/>
                  </a:lnTo>
                  <a:lnTo>
                    <a:pt x="11916" y="21617"/>
                  </a:lnTo>
                  <a:lnTo>
                    <a:pt x="12253" y="21547"/>
                  </a:lnTo>
                  <a:lnTo>
                    <a:pt x="12617" y="21441"/>
                  </a:lnTo>
                  <a:lnTo>
                    <a:pt x="12902" y="21317"/>
                  </a:lnTo>
                  <a:lnTo>
                    <a:pt x="13162" y="21176"/>
                  </a:lnTo>
                  <a:lnTo>
                    <a:pt x="13396" y="21000"/>
                  </a:lnTo>
                  <a:lnTo>
                    <a:pt x="13655" y="20841"/>
                  </a:lnTo>
                  <a:lnTo>
                    <a:pt x="13863" y="20629"/>
                  </a:lnTo>
                  <a:lnTo>
                    <a:pt x="14045" y="20435"/>
                  </a:lnTo>
                  <a:lnTo>
                    <a:pt x="14200" y="20223"/>
                  </a:lnTo>
                  <a:lnTo>
                    <a:pt x="14356" y="19994"/>
                  </a:lnTo>
                  <a:lnTo>
                    <a:pt x="14460" y="19747"/>
                  </a:lnTo>
                  <a:lnTo>
                    <a:pt x="14512" y="19482"/>
                  </a:lnTo>
                  <a:lnTo>
                    <a:pt x="14512" y="19235"/>
                  </a:lnTo>
                  <a:lnTo>
                    <a:pt x="14512" y="19147"/>
                  </a:lnTo>
                  <a:lnTo>
                    <a:pt x="14512" y="18900"/>
                  </a:lnTo>
                  <a:lnTo>
                    <a:pt x="14512" y="18529"/>
                  </a:lnTo>
                  <a:lnTo>
                    <a:pt x="14512" y="18052"/>
                  </a:lnTo>
                  <a:lnTo>
                    <a:pt x="14512" y="17505"/>
                  </a:lnTo>
                  <a:lnTo>
                    <a:pt x="14512" y="16976"/>
                  </a:lnTo>
                  <a:lnTo>
                    <a:pt x="14512" y="16464"/>
                  </a:lnTo>
                  <a:lnTo>
                    <a:pt x="14512" y="15952"/>
                  </a:lnTo>
                  <a:lnTo>
                    <a:pt x="14512" y="15758"/>
                  </a:lnTo>
                  <a:lnTo>
                    <a:pt x="14616" y="15547"/>
                  </a:lnTo>
                  <a:lnTo>
                    <a:pt x="14694" y="15352"/>
                  </a:lnTo>
                  <a:lnTo>
                    <a:pt x="14798" y="15141"/>
                  </a:lnTo>
                  <a:lnTo>
                    <a:pt x="15161" y="14735"/>
                  </a:lnTo>
                  <a:lnTo>
                    <a:pt x="15602" y="14329"/>
                  </a:lnTo>
                  <a:lnTo>
                    <a:pt x="16745" y="13552"/>
                  </a:lnTo>
                  <a:lnTo>
                    <a:pt x="18043" y="12670"/>
                  </a:lnTo>
                  <a:lnTo>
                    <a:pt x="18744" y="12194"/>
                  </a:lnTo>
                  <a:lnTo>
                    <a:pt x="19341" y="11647"/>
                  </a:lnTo>
                  <a:lnTo>
                    <a:pt x="19938" y="11099"/>
                  </a:lnTo>
                  <a:lnTo>
                    <a:pt x="20483" y="10464"/>
                  </a:lnTo>
                  <a:lnTo>
                    <a:pt x="20743" y="10164"/>
                  </a:lnTo>
                  <a:lnTo>
                    <a:pt x="20950" y="9794"/>
                  </a:lnTo>
                  <a:lnTo>
                    <a:pt x="21132" y="9441"/>
                  </a:lnTo>
                  <a:lnTo>
                    <a:pt x="21288" y="9035"/>
                  </a:lnTo>
                  <a:lnTo>
                    <a:pt x="21444" y="8664"/>
                  </a:lnTo>
                  <a:lnTo>
                    <a:pt x="21548" y="8223"/>
                  </a:lnTo>
                  <a:lnTo>
                    <a:pt x="21600" y="7782"/>
                  </a:lnTo>
                  <a:lnTo>
                    <a:pt x="21600" y="7341"/>
                  </a:lnTo>
                  <a:lnTo>
                    <a:pt x="21600" y="6935"/>
                  </a:lnTo>
                  <a:lnTo>
                    <a:pt x="21548" y="6564"/>
                  </a:lnTo>
                  <a:lnTo>
                    <a:pt x="21496" y="6229"/>
                  </a:lnTo>
                  <a:lnTo>
                    <a:pt x="21392" y="5858"/>
                  </a:lnTo>
                  <a:lnTo>
                    <a:pt x="21288" y="5523"/>
                  </a:lnTo>
                  <a:lnTo>
                    <a:pt x="21132" y="5135"/>
                  </a:lnTo>
                  <a:lnTo>
                    <a:pt x="20950" y="4800"/>
                  </a:lnTo>
                  <a:lnTo>
                    <a:pt x="20743" y="4464"/>
                  </a:lnTo>
                  <a:lnTo>
                    <a:pt x="20535" y="4164"/>
                  </a:lnTo>
                  <a:lnTo>
                    <a:pt x="20301" y="3847"/>
                  </a:lnTo>
                  <a:lnTo>
                    <a:pt x="20042" y="3547"/>
                  </a:lnTo>
                  <a:lnTo>
                    <a:pt x="19782" y="3247"/>
                  </a:lnTo>
                  <a:lnTo>
                    <a:pt x="19133" y="2664"/>
                  </a:lnTo>
                  <a:lnTo>
                    <a:pt x="18458" y="2152"/>
                  </a:lnTo>
                  <a:lnTo>
                    <a:pt x="17705" y="1694"/>
                  </a:lnTo>
                  <a:lnTo>
                    <a:pt x="16849" y="1252"/>
                  </a:lnTo>
                  <a:lnTo>
                    <a:pt x="16407" y="1076"/>
                  </a:lnTo>
                  <a:lnTo>
                    <a:pt x="15940" y="900"/>
                  </a:lnTo>
                  <a:lnTo>
                    <a:pt x="15499" y="741"/>
                  </a:lnTo>
                  <a:lnTo>
                    <a:pt x="15057" y="600"/>
                  </a:lnTo>
                  <a:lnTo>
                    <a:pt x="14564" y="458"/>
                  </a:lnTo>
                  <a:lnTo>
                    <a:pt x="14045" y="335"/>
                  </a:lnTo>
                  <a:lnTo>
                    <a:pt x="13500" y="229"/>
                  </a:lnTo>
                  <a:lnTo>
                    <a:pt x="13006" y="158"/>
                  </a:lnTo>
                  <a:lnTo>
                    <a:pt x="12461" y="88"/>
                  </a:lnTo>
                  <a:lnTo>
                    <a:pt x="11968" y="52"/>
                  </a:lnTo>
                  <a:lnTo>
                    <a:pt x="11423" y="17"/>
                  </a:lnTo>
                  <a:lnTo>
                    <a:pt x="10825" y="17"/>
                  </a:lnTo>
                  <a:lnTo>
                    <a:pt x="10254" y="17"/>
                  </a:lnTo>
                  <a:lnTo>
                    <a:pt x="9709" y="52"/>
                  </a:lnTo>
                  <a:lnTo>
                    <a:pt x="9216" y="88"/>
                  </a:lnTo>
                  <a:lnTo>
                    <a:pt x="8671" y="158"/>
                  </a:lnTo>
                  <a:lnTo>
                    <a:pt x="8177" y="229"/>
                  </a:lnTo>
                  <a:lnTo>
                    <a:pt x="7632" y="335"/>
                  </a:lnTo>
                  <a:lnTo>
                    <a:pt x="7113" y="458"/>
                  </a:lnTo>
                  <a:lnTo>
                    <a:pt x="6620" y="600"/>
                  </a:lnTo>
                  <a:lnTo>
                    <a:pt x="6178" y="741"/>
                  </a:lnTo>
                  <a:lnTo>
                    <a:pt x="5737" y="900"/>
                  </a:lnTo>
                  <a:lnTo>
                    <a:pt x="5270" y="1076"/>
                  </a:lnTo>
                  <a:lnTo>
                    <a:pt x="4828" y="1252"/>
                  </a:lnTo>
                  <a:lnTo>
                    <a:pt x="3972" y="1694"/>
                  </a:lnTo>
                  <a:lnTo>
                    <a:pt x="3219" y="2152"/>
                  </a:lnTo>
                  <a:lnTo>
                    <a:pt x="2544" y="2664"/>
                  </a:lnTo>
                  <a:lnTo>
                    <a:pt x="1895" y="3247"/>
                  </a:lnTo>
                  <a:lnTo>
                    <a:pt x="1635" y="3547"/>
                  </a:lnTo>
                  <a:lnTo>
                    <a:pt x="1375" y="3847"/>
                  </a:lnTo>
                  <a:lnTo>
                    <a:pt x="1142" y="4164"/>
                  </a:lnTo>
                  <a:lnTo>
                    <a:pt x="934" y="4464"/>
                  </a:lnTo>
                  <a:lnTo>
                    <a:pt x="726" y="4800"/>
                  </a:lnTo>
                  <a:lnTo>
                    <a:pt x="545" y="5135"/>
                  </a:lnTo>
                  <a:lnTo>
                    <a:pt x="389" y="5523"/>
                  </a:lnTo>
                  <a:lnTo>
                    <a:pt x="285" y="5858"/>
                  </a:lnTo>
                  <a:lnTo>
                    <a:pt x="181" y="6229"/>
                  </a:lnTo>
                  <a:lnTo>
                    <a:pt x="129" y="6564"/>
                  </a:lnTo>
                  <a:lnTo>
                    <a:pt x="77" y="6935"/>
                  </a:lnTo>
                  <a:lnTo>
                    <a:pt x="77" y="7341"/>
                  </a:lnTo>
                  <a:lnTo>
                    <a:pt x="77" y="7782"/>
                  </a:lnTo>
                  <a:lnTo>
                    <a:pt x="129" y="8223"/>
                  </a:lnTo>
                  <a:lnTo>
                    <a:pt x="233" y="8664"/>
                  </a:lnTo>
                  <a:lnTo>
                    <a:pt x="389" y="9035"/>
                  </a:lnTo>
                  <a:lnTo>
                    <a:pt x="545" y="9441"/>
                  </a:lnTo>
                  <a:lnTo>
                    <a:pt x="726" y="9794"/>
                  </a:lnTo>
                  <a:lnTo>
                    <a:pt x="934" y="10164"/>
                  </a:lnTo>
                  <a:lnTo>
                    <a:pt x="1194" y="10464"/>
                  </a:lnTo>
                  <a:lnTo>
                    <a:pt x="1739" y="11099"/>
                  </a:lnTo>
                  <a:lnTo>
                    <a:pt x="2336" y="11647"/>
                  </a:lnTo>
                  <a:lnTo>
                    <a:pt x="2933" y="12194"/>
                  </a:lnTo>
                  <a:lnTo>
                    <a:pt x="3634" y="12670"/>
                  </a:lnTo>
                  <a:lnTo>
                    <a:pt x="4932" y="13552"/>
                  </a:lnTo>
                  <a:lnTo>
                    <a:pt x="6075" y="14329"/>
                  </a:lnTo>
                  <a:lnTo>
                    <a:pt x="6516" y="14735"/>
                  </a:lnTo>
                  <a:lnTo>
                    <a:pt x="6879" y="15141"/>
                  </a:lnTo>
                  <a:lnTo>
                    <a:pt x="6983" y="15352"/>
                  </a:lnTo>
                  <a:lnTo>
                    <a:pt x="7061" y="15547"/>
                  </a:lnTo>
                  <a:lnTo>
                    <a:pt x="7165" y="15758"/>
                  </a:lnTo>
                  <a:lnTo>
                    <a:pt x="7165" y="15952"/>
                  </a:lnTo>
                  <a:lnTo>
                    <a:pt x="7165" y="16464"/>
                  </a:lnTo>
                  <a:lnTo>
                    <a:pt x="7165" y="16976"/>
                  </a:lnTo>
                  <a:lnTo>
                    <a:pt x="7165" y="17505"/>
                  </a:lnTo>
                  <a:lnTo>
                    <a:pt x="7165" y="18052"/>
                  </a:lnTo>
                  <a:lnTo>
                    <a:pt x="7165" y="18529"/>
                  </a:lnTo>
                  <a:lnTo>
                    <a:pt x="7165" y="18900"/>
                  </a:lnTo>
                  <a:lnTo>
                    <a:pt x="7165" y="19147"/>
                  </a:lnTo>
                  <a:lnTo>
                    <a:pt x="7165" y="19235"/>
                  </a:lnTo>
                  <a:lnTo>
                    <a:pt x="7165" y="19482"/>
                  </a:lnTo>
                  <a:lnTo>
                    <a:pt x="7217" y="19747"/>
                  </a:lnTo>
                  <a:lnTo>
                    <a:pt x="7321" y="19994"/>
                  </a:lnTo>
                  <a:lnTo>
                    <a:pt x="7476" y="20223"/>
                  </a:lnTo>
                  <a:lnTo>
                    <a:pt x="7632" y="20435"/>
                  </a:lnTo>
                  <a:lnTo>
                    <a:pt x="7814" y="20629"/>
                  </a:lnTo>
                  <a:lnTo>
                    <a:pt x="8022" y="20841"/>
                  </a:lnTo>
                  <a:lnTo>
                    <a:pt x="8281" y="21000"/>
                  </a:lnTo>
                  <a:lnTo>
                    <a:pt x="8515" y="21176"/>
                  </a:lnTo>
                  <a:lnTo>
                    <a:pt x="8775" y="21317"/>
                  </a:lnTo>
                  <a:lnTo>
                    <a:pt x="9060" y="21441"/>
                  </a:lnTo>
                  <a:lnTo>
                    <a:pt x="9424" y="21547"/>
                  </a:lnTo>
                  <a:lnTo>
                    <a:pt x="9761" y="21617"/>
                  </a:lnTo>
                  <a:lnTo>
                    <a:pt x="10125" y="21688"/>
                  </a:lnTo>
                  <a:lnTo>
                    <a:pt x="10462" y="21723"/>
                  </a:lnTo>
                  <a:lnTo>
                    <a:pt x="10825" y="21723"/>
                  </a:lnTo>
                  <a:close/>
                </a:path>
                <a:path w="21600" h="21600" extrusionOk="0">
                  <a:moveTo>
                    <a:pt x="9242" y="14417"/>
                  </a:moveTo>
                  <a:lnTo>
                    <a:pt x="8541" y="12035"/>
                  </a:lnTo>
                  <a:lnTo>
                    <a:pt x="7295" y="10129"/>
                  </a:lnTo>
                  <a:lnTo>
                    <a:pt x="6905" y="9652"/>
                  </a:lnTo>
                  <a:lnTo>
                    <a:pt x="8541" y="10182"/>
                  </a:lnTo>
                  <a:lnTo>
                    <a:pt x="9787" y="9547"/>
                  </a:lnTo>
                  <a:lnTo>
                    <a:pt x="11189" y="10129"/>
                  </a:lnTo>
                  <a:lnTo>
                    <a:pt x="12279" y="9547"/>
                  </a:lnTo>
                  <a:lnTo>
                    <a:pt x="13370" y="10076"/>
                  </a:lnTo>
                  <a:lnTo>
                    <a:pt x="14850" y="9652"/>
                  </a:lnTo>
                  <a:lnTo>
                    <a:pt x="12902" y="12247"/>
                  </a:lnTo>
                  <a:lnTo>
                    <a:pt x="12357" y="14417"/>
                  </a:lnTo>
                  <a:moveTo>
                    <a:pt x="7191" y="15952"/>
                  </a:moveTo>
                  <a:lnTo>
                    <a:pt x="14512" y="15952"/>
                  </a:lnTo>
                  <a:lnTo>
                    <a:pt x="14512" y="17064"/>
                  </a:lnTo>
                  <a:lnTo>
                    <a:pt x="7191" y="17047"/>
                  </a:lnTo>
                  <a:lnTo>
                    <a:pt x="7191" y="18123"/>
                  </a:lnTo>
                  <a:lnTo>
                    <a:pt x="14512" y="18158"/>
                  </a:lnTo>
                  <a:lnTo>
                    <a:pt x="14538" y="19182"/>
                  </a:lnTo>
                  <a:lnTo>
                    <a:pt x="7217" y="19182"/>
                  </a:lnTo>
                </a:path>
              </a:pathLst>
            </a:custGeom>
            <a:solidFill>
              <a:srgbClr val="FFFF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Arc 6"/>
            <p:cNvSpPr>
              <a:spLocks/>
            </p:cNvSpPr>
            <p:nvPr/>
          </p:nvSpPr>
          <p:spPr bwMode="auto">
            <a:xfrm>
              <a:off x="2057400" y="39655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 rot="20404048">
              <a:off x="1905000" y="4498975"/>
              <a:ext cx="304800" cy="304800"/>
            </a:xfrm>
            <a:prstGeom prst="rtTriangle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1219200" y="4117975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2057400" y="4117975"/>
              <a:ext cx="3048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057400" y="4651375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2" name="Arc 11"/>
            <p:cNvSpPr>
              <a:spLocks/>
            </p:cNvSpPr>
            <p:nvPr/>
          </p:nvSpPr>
          <p:spPr bwMode="auto">
            <a:xfrm rot="2598322">
              <a:off x="3124200" y="44989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Arc 12"/>
            <p:cNvSpPr>
              <a:spLocks/>
            </p:cNvSpPr>
            <p:nvPr/>
          </p:nvSpPr>
          <p:spPr bwMode="auto">
            <a:xfrm rot="15956012">
              <a:off x="2743200" y="35845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Arc 13"/>
            <p:cNvSpPr>
              <a:spLocks/>
            </p:cNvSpPr>
            <p:nvPr/>
          </p:nvSpPr>
          <p:spPr bwMode="auto">
            <a:xfrm rot="11698485">
              <a:off x="2743200" y="52609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 flipH="1" flipV="1">
              <a:off x="2895600" y="3660775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 flipH="1">
              <a:off x="2819400" y="4651375"/>
              <a:ext cx="5334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2895600" y="3660775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22"/>
            <p:cNvSpPr>
              <a:spLocks noChangeShapeType="1"/>
            </p:cNvSpPr>
            <p:nvPr/>
          </p:nvSpPr>
          <p:spPr bwMode="auto">
            <a:xfrm>
              <a:off x="2819400" y="5489575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AutoShape 23"/>
            <p:cNvSpPr>
              <a:spLocks noChangeArrowheads="1"/>
            </p:cNvSpPr>
            <p:nvPr/>
          </p:nvSpPr>
          <p:spPr bwMode="auto">
            <a:xfrm>
              <a:off x="4191000" y="3203575"/>
              <a:ext cx="457200" cy="1143000"/>
            </a:xfrm>
            <a:prstGeom prst="cube">
              <a:avLst>
                <a:gd name="adj" fmla="val 25000"/>
              </a:avLst>
            </a:prstGeom>
            <a:solidFill>
              <a:srgbClr val="C0C0C0">
                <a:alpha val="7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 rot="16200000">
              <a:off x="3871119" y="3655219"/>
              <a:ext cx="9715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 dirty="0" smtClean="0">
                  <a:solidFill>
                    <a:schemeClr val="tx1"/>
                  </a:solidFill>
                </a:rPr>
                <a:t>sample</a:t>
              </a:r>
              <a:endParaRPr lang="en-US" i="0" dirty="0">
                <a:solidFill>
                  <a:schemeClr val="tx1"/>
                </a:solidFill>
              </a:endParaRPr>
            </a:p>
          </p:txBody>
        </p:sp>
        <p:sp>
          <p:nvSpPr>
            <p:cNvPr id="21" name="AutoShape 26"/>
            <p:cNvSpPr>
              <a:spLocks noChangeArrowheads="1"/>
            </p:cNvSpPr>
            <p:nvPr/>
          </p:nvSpPr>
          <p:spPr bwMode="auto">
            <a:xfrm>
              <a:off x="4191000" y="4956175"/>
              <a:ext cx="457200" cy="1143000"/>
            </a:xfrm>
            <a:prstGeom prst="cube">
              <a:avLst>
                <a:gd name="adj" fmla="val 25000"/>
              </a:avLst>
            </a:prstGeom>
            <a:solidFill>
              <a:srgbClr val="C0C0C0">
                <a:alpha val="7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 rot="16200000">
              <a:off x="3810000" y="5413375"/>
              <a:ext cx="10985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i="0">
                  <a:solidFill>
                    <a:schemeClr val="tx1"/>
                  </a:solidFill>
                </a:rPr>
                <a:t>reference</a:t>
              </a:r>
            </a:p>
          </p:txBody>
        </p:sp>
        <p:sp>
          <p:nvSpPr>
            <p:cNvPr id="23" name="Line 29"/>
            <p:cNvSpPr>
              <a:spLocks noChangeShapeType="1"/>
            </p:cNvSpPr>
            <p:nvPr/>
          </p:nvSpPr>
          <p:spPr bwMode="auto">
            <a:xfrm>
              <a:off x="4572000" y="3660775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Line 30"/>
            <p:cNvSpPr>
              <a:spLocks noChangeShapeType="1"/>
            </p:cNvSpPr>
            <p:nvPr/>
          </p:nvSpPr>
          <p:spPr bwMode="auto">
            <a:xfrm>
              <a:off x="4572000" y="5489575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5486400" y="3581400"/>
              <a:ext cx="609600" cy="1981200"/>
            </a:xfrm>
            <a:prstGeom prst="rect">
              <a:avLst/>
            </a:prstGeom>
            <a:solidFill>
              <a:srgbClr val="96969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6" name="Arc 32"/>
            <p:cNvSpPr>
              <a:spLocks/>
            </p:cNvSpPr>
            <p:nvPr/>
          </p:nvSpPr>
          <p:spPr bwMode="auto">
            <a:xfrm rot="2598322">
              <a:off x="5181600" y="53371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7" name="Arc 33"/>
            <p:cNvSpPr>
              <a:spLocks/>
            </p:cNvSpPr>
            <p:nvPr/>
          </p:nvSpPr>
          <p:spPr bwMode="auto">
            <a:xfrm rot="2598322">
              <a:off x="5181600" y="3508375"/>
              <a:ext cx="381000" cy="381000"/>
            </a:xfrm>
            <a:custGeom>
              <a:avLst/>
              <a:gdLst>
                <a:gd name="T0" fmla="*/ 0 w 21600"/>
                <a:gd name="T1" fmla="*/ 0 h 21600"/>
                <a:gd name="T2" fmla="*/ 381000 w 21600"/>
                <a:gd name="T3" fmla="*/ 381000 h 21600"/>
                <a:gd name="T4" fmla="*/ 0 w 21600"/>
                <a:gd name="T5" fmla="*/ 38100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8" name="Text Box 34"/>
            <p:cNvSpPr txBox="1">
              <a:spLocks noChangeArrowheads="1"/>
            </p:cNvSpPr>
            <p:nvPr/>
          </p:nvSpPr>
          <p:spPr bwMode="auto">
            <a:xfrm rot="16200000">
              <a:off x="5203032" y="4401343"/>
              <a:ext cx="1085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i="0">
                  <a:solidFill>
                    <a:schemeClr val="tx1"/>
                  </a:solidFill>
                </a:rPr>
                <a:t>detector</a:t>
              </a:r>
            </a:p>
          </p:txBody>
        </p:sp>
        <p:sp>
          <p:nvSpPr>
            <p:cNvPr id="29" name="laptop"/>
            <p:cNvSpPr>
              <a:spLocks noEditPoints="1" noChangeArrowheads="1"/>
            </p:cNvSpPr>
            <p:nvPr/>
          </p:nvSpPr>
          <p:spPr bwMode="auto">
            <a:xfrm>
              <a:off x="6553200" y="4419600"/>
              <a:ext cx="855663" cy="762000"/>
            </a:xfrm>
            <a:custGeom>
              <a:avLst/>
              <a:gdLst>
                <a:gd name="T0" fmla="*/ 133182 w 21600"/>
                <a:gd name="T1" fmla="*/ 0 h 21600"/>
                <a:gd name="T2" fmla="*/ 133182 w 21600"/>
                <a:gd name="T3" fmla="*/ 253048 h 21600"/>
                <a:gd name="T4" fmla="*/ 726006 w 21600"/>
                <a:gd name="T5" fmla="*/ 0 h 21600"/>
                <a:gd name="T6" fmla="*/ 726006 w 21600"/>
                <a:gd name="T7" fmla="*/ 253048 h 21600"/>
                <a:gd name="T8" fmla="*/ 427832 w 21600"/>
                <a:gd name="T9" fmla="*/ 0 h 21600"/>
                <a:gd name="T10" fmla="*/ 427832 w 21600"/>
                <a:gd name="T11" fmla="*/ 762000 h 21600"/>
                <a:gd name="T12" fmla="*/ 0 w 21600"/>
                <a:gd name="T13" fmla="*/ 762000 h 21600"/>
                <a:gd name="T14" fmla="*/ 855663 w 21600"/>
                <a:gd name="T15" fmla="*/ 76200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4445 w 21600"/>
                <a:gd name="T25" fmla="*/ 1858 h 21600"/>
                <a:gd name="T26" fmla="*/ 17311 w 21600"/>
                <a:gd name="T27" fmla="*/ 12323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3362" y="0"/>
                  </a:moveTo>
                  <a:lnTo>
                    <a:pt x="18327" y="0"/>
                  </a:lnTo>
                  <a:lnTo>
                    <a:pt x="18327" y="14347"/>
                  </a:lnTo>
                  <a:lnTo>
                    <a:pt x="3362" y="14347"/>
                  </a:lnTo>
                  <a:lnTo>
                    <a:pt x="3362" y="0"/>
                  </a:lnTo>
                  <a:close/>
                </a:path>
                <a:path w="21600" h="21600" extrusionOk="0">
                  <a:moveTo>
                    <a:pt x="3340" y="15068"/>
                  </a:moveTo>
                  <a:lnTo>
                    <a:pt x="0" y="19877"/>
                  </a:lnTo>
                  <a:lnTo>
                    <a:pt x="21600" y="19877"/>
                  </a:lnTo>
                  <a:lnTo>
                    <a:pt x="18327" y="15068"/>
                  </a:lnTo>
                  <a:lnTo>
                    <a:pt x="3340" y="15068"/>
                  </a:lnTo>
                  <a:close/>
                </a:path>
                <a:path w="21600" h="21600" extrusionOk="0">
                  <a:moveTo>
                    <a:pt x="0" y="19877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19877"/>
                  </a:lnTo>
                  <a:lnTo>
                    <a:pt x="0" y="19877"/>
                  </a:lnTo>
                  <a:close/>
                </a:path>
                <a:path w="21600" h="21600" extrusionOk="0">
                  <a:moveTo>
                    <a:pt x="4186" y="1523"/>
                  </a:moveTo>
                  <a:lnTo>
                    <a:pt x="17547" y="1523"/>
                  </a:lnTo>
                  <a:lnTo>
                    <a:pt x="17547" y="12744"/>
                  </a:lnTo>
                  <a:lnTo>
                    <a:pt x="4186" y="12744"/>
                  </a:lnTo>
                  <a:lnTo>
                    <a:pt x="4186" y="1523"/>
                  </a:lnTo>
                  <a:close/>
                </a:path>
                <a:path w="21600" h="21600" extrusionOk="0">
                  <a:moveTo>
                    <a:pt x="3318" y="15549"/>
                  </a:moveTo>
                  <a:lnTo>
                    <a:pt x="2917" y="16110"/>
                  </a:lnTo>
                  <a:lnTo>
                    <a:pt x="18727" y="16110"/>
                  </a:lnTo>
                  <a:lnTo>
                    <a:pt x="18327" y="15549"/>
                  </a:lnTo>
                  <a:lnTo>
                    <a:pt x="3318" y="15549"/>
                  </a:lnTo>
                  <a:close/>
                </a:path>
                <a:path w="21600" h="21600" extrusionOk="0">
                  <a:moveTo>
                    <a:pt x="6213" y="18314"/>
                  </a:moveTo>
                  <a:lnTo>
                    <a:pt x="5946" y="18875"/>
                  </a:lnTo>
                  <a:lnTo>
                    <a:pt x="15766" y="18875"/>
                  </a:lnTo>
                  <a:lnTo>
                    <a:pt x="15499" y="18314"/>
                  </a:lnTo>
                  <a:lnTo>
                    <a:pt x="6213" y="18314"/>
                  </a:lnTo>
                  <a:close/>
                </a:path>
                <a:path w="21600" h="21600" extrusionOk="0">
                  <a:moveTo>
                    <a:pt x="2828" y="16471"/>
                  </a:moveTo>
                  <a:lnTo>
                    <a:pt x="2405" y="17072"/>
                  </a:lnTo>
                  <a:lnTo>
                    <a:pt x="19284" y="17072"/>
                  </a:lnTo>
                  <a:lnTo>
                    <a:pt x="18839" y="16471"/>
                  </a:lnTo>
                  <a:lnTo>
                    <a:pt x="2828" y="16471"/>
                  </a:lnTo>
                  <a:close/>
                </a:path>
                <a:path w="21600" h="21600" extrusionOk="0">
                  <a:moveTo>
                    <a:pt x="2316" y="17352"/>
                  </a:moveTo>
                  <a:lnTo>
                    <a:pt x="1871" y="17953"/>
                  </a:lnTo>
                  <a:lnTo>
                    <a:pt x="19863" y="17953"/>
                  </a:lnTo>
                  <a:lnTo>
                    <a:pt x="19395" y="17352"/>
                  </a:lnTo>
                  <a:lnTo>
                    <a:pt x="2316" y="17352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>
              <a:off x="6078538" y="4648200"/>
              <a:ext cx="609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7369175" y="2819400"/>
              <a:ext cx="1506538" cy="1095375"/>
            </a:xfrm>
            <a:custGeom>
              <a:avLst/>
              <a:gdLst>
                <a:gd name="T0" fmla="*/ 0 w 768"/>
                <a:gd name="T1" fmla="*/ 0 h 528"/>
                <a:gd name="T2" fmla="*/ 188317 w 768"/>
                <a:gd name="T3" fmla="*/ 796636 h 528"/>
                <a:gd name="T4" fmla="*/ 376635 w 768"/>
                <a:gd name="T5" fmla="*/ 398318 h 528"/>
                <a:gd name="T6" fmla="*/ 659110 w 768"/>
                <a:gd name="T7" fmla="*/ 896216 h 528"/>
                <a:gd name="T8" fmla="*/ 847428 w 768"/>
                <a:gd name="T9" fmla="*/ 597477 h 528"/>
                <a:gd name="T10" fmla="*/ 1035745 w 768"/>
                <a:gd name="T11" fmla="*/ 896216 h 528"/>
                <a:gd name="T12" fmla="*/ 1506538 w 768"/>
                <a:gd name="T13" fmla="*/ 1095375 h 5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528">
                  <a:moveTo>
                    <a:pt x="0" y="0"/>
                  </a:moveTo>
                  <a:cubicBezTo>
                    <a:pt x="32" y="176"/>
                    <a:pt x="64" y="352"/>
                    <a:pt x="96" y="384"/>
                  </a:cubicBezTo>
                  <a:cubicBezTo>
                    <a:pt x="128" y="416"/>
                    <a:pt x="152" y="184"/>
                    <a:pt x="192" y="192"/>
                  </a:cubicBezTo>
                  <a:cubicBezTo>
                    <a:pt x="232" y="200"/>
                    <a:pt x="296" y="416"/>
                    <a:pt x="336" y="432"/>
                  </a:cubicBezTo>
                  <a:cubicBezTo>
                    <a:pt x="376" y="448"/>
                    <a:pt x="400" y="288"/>
                    <a:pt x="432" y="288"/>
                  </a:cubicBezTo>
                  <a:cubicBezTo>
                    <a:pt x="464" y="288"/>
                    <a:pt x="472" y="392"/>
                    <a:pt x="528" y="432"/>
                  </a:cubicBezTo>
                  <a:cubicBezTo>
                    <a:pt x="584" y="472"/>
                    <a:pt x="720" y="512"/>
                    <a:pt x="768" y="528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" name="Text Box 39"/>
            <p:cNvSpPr txBox="1">
              <a:spLocks noChangeArrowheads="1"/>
            </p:cNvSpPr>
            <p:nvPr/>
          </p:nvSpPr>
          <p:spPr bwMode="auto">
            <a:xfrm>
              <a:off x="3487738" y="3276600"/>
              <a:ext cx="3317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</a:rPr>
                <a:t>I</a:t>
              </a:r>
              <a:r>
                <a:rPr lang="en-US" baseline="-250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3" name="Text Box 40"/>
            <p:cNvSpPr txBox="1">
              <a:spLocks noChangeArrowheads="1"/>
            </p:cNvSpPr>
            <p:nvPr/>
          </p:nvSpPr>
          <p:spPr bwMode="auto">
            <a:xfrm>
              <a:off x="3487738" y="5105400"/>
              <a:ext cx="3317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</a:rPr>
                <a:t>I</a:t>
              </a:r>
              <a:r>
                <a:rPr lang="en-US" baseline="-250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4" name="Text Box 41"/>
            <p:cNvSpPr txBox="1">
              <a:spLocks noChangeArrowheads="1"/>
            </p:cNvSpPr>
            <p:nvPr/>
          </p:nvSpPr>
          <p:spPr bwMode="auto">
            <a:xfrm>
              <a:off x="4783138" y="5105400"/>
              <a:ext cx="331787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</a:rPr>
                <a:t>I</a:t>
              </a:r>
              <a:r>
                <a:rPr lang="en-US" baseline="-250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5" name="Text Box 42"/>
            <p:cNvSpPr txBox="1">
              <a:spLocks noChangeArrowheads="1"/>
            </p:cNvSpPr>
            <p:nvPr/>
          </p:nvSpPr>
          <p:spPr bwMode="auto">
            <a:xfrm>
              <a:off x="4867275" y="3276600"/>
              <a:ext cx="2476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chemeClr val="tx1"/>
                  </a:solidFill>
                </a:rPr>
                <a:t>I</a:t>
              </a:r>
              <a:endParaRPr lang="en-US" baseline="-25000">
                <a:solidFill>
                  <a:schemeClr val="tx1"/>
                </a:solidFill>
              </a:endParaRPr>
            </a:p>
          </p:txBody>
        </p:sp>
        <p:sp>
          <p:nvSpPr>
            <p:cNvPr id="36" name="Rectangle 43"/>
            <p:cNvSpPr>
              <a:spLocks noChangeArrowheads="1"/>
            </p:cNvSpPr>
            <p:nvPr/>
          </p:nvSpPr>
          <p:spPr bwMode="auto">
            <a:xfrm>
              <a:off x="7292975" y="2743200"/>
              <a:ext cx="1600200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5824382" y="2971800"/>
              <a:ext cx="146065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 i="0" dirty="0" smtClean="0">
                  <a:solidFill>
                    <a:schemeClr val="tx1"/>
                  </a:solidFill>
                </a:rPr>
                <a:t>log(</a:t>
              </a:r>
              <a:r>
                <a:rPr lang="en-US" b="0" dirty="0" smtClean="0">
                  <a:solidFill>
                    <a:schemeClr val="tx1"/>
                  </a:solidFill>
                </a:rPr>
                <a:t>I</a:t>
              </a:r>
              <a:r>
                <a:rPr lang="en-US" b="0" baseline="-25000" dirty="0" smtClean="0">
                  <a:solidFill>
                    <a:schemeClr val="tx1"/>
                  </a:solidFill>
                </a:rPr>
                <a:t>0 </a:t>
              </a:r>
              <a:r>
                <a:rPr lang="en-US" b="0" i="0" dirty="0" smtClean="0">
                  <a:solidFill>
                    <a:schemeClr val="tx1"/>
                  </a:solidFill>
                </a:rPr>
                <a:t>/</a:t>
              </a:r>
              <a:r>
                <a:rPr lang="en-US" b="0" dirty="0" smtClean="0">
                  <a:solidFill>
                    <a:schemeClr val="tx1"/>
                  </a:solidFill>
                </a:rPr>
                <a:t>I </a:t>
              </a:r>
              <a:r>
                <a:rPr lang="en-US" b="0" i="0" dirty="0" smtClean="0">
                  <a:solidFill>
                    <a:schemeClr val="tx1"/>
                  </a:solidFill>
                </a:rPr>
                <a:t>) </a:t>
              </a:r>
              <a:r>
                <a:rPr lang="en-US" b="0" i="0" dirty="0">
                  <a:solidFill>
                    <a:schemeClr val="tx1"/>
                  </a:solidFill>
                </a:rPr>
                <a:t>= </a:t>
              </a:r>
              <a:r>
                <a:rPr lang="en-US" i="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8" name="Text Box 45"/>
            <p:cNvSpPr txBox="1">
              <a:spLocks noChangeArrowheads="1"/>
            </p:cNvSpPr>
            <p:nvPr/>
          </p:nvSpPr>
          <p:spPr bwMode="auto">
            <a:xfrm>
              <a:off x="7064375" y="3962400"/>
              <a:ext cx="4794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i="0">
                  <a:solidFill>
                    <a:schemeClr val="tx1"/>
                  </a:solidFill>
                </a:rPr>
                <a:t>200</a:t>
              </a:r>
            </a:p>
          </p:txBody>
        </p:sp>
        <p:sp>
          <p:nvSpPr>
            <p:cNvPr id="39" name="Text Box 46"/>
            <p:cNvSpPr txBox="1">
              <a:spLocks noChangeArrowheads="1"/>
            </p:cNvSpPr>
            <p:nvPr/>
          </p:nvSpPr>
          <p:spPr bwMode="auto">
            <a:xfrm>
              <a:off x="8664575" y="3962400"/>
              <a:ext cx="4794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i="0">
                  <a:solidFill>
                    <a:schemeClr val="tx1"/>
                  </a:solidFill>
                </a:rPr>
                <a:t>700</a:t>
              </a:r>
            </a:p>
          </p:txBody>
        </p:sp>
        <p:sp>
          <p:nvSpPr>
            <p:cNvPr id="40" name="Line 47"/>
            <p:cNvSpPr>
              <a:spLocks noChangeShapeType="1"/>
            </p:cNvSpPr>
            <p:nvPr/>
          </p:nvSpPr>
          <p:spPr bwMode="auto">
            <a:xfrm flipV="1">
              <a:off x="6705600" y="3352800"/>
              <a:ext cx="381000" cy="9906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1" name="Line 48"/>
            <p:cNvSpPr>
              <a:spLocks noChangeShapeType="1"/>
            </p:cNvSpPr>
            <p:nvPr/>
          </p:nvSpPr>
          <p:spPr bwMode="auto">
            <a:xfrm flipV="1">
              <a:off x="7315200" y="4038600"/>
              <a:ext cx="1524000" cy="83820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2" name="Text Box 49"/>
            <p:cNvSpPr txBox="1">
              <a:spLocks noChangeArrowheads="1"/>
            </p:cNvSpPr>
            <p:nvPr/>
          </p:nvSpPr>
          <p:spPr bwMode="auto">
            <a:xfrm>
              <a:off x="7696200" y="4114800"/>
              <a:ext cx="6477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 i="0">
                  <a:solidFill>
                    <a:schemeClr val="tx1"/>
                  </a:solidFill>
                  <a:latin typeface="Symbol" pitchFamily="18" charset="2"/>
                </a:rPr>
                <a:t>l</a:t>
              </a:r>
              <a:r>
                <a:rPr lang="en-US" sz="1400" i="0">
                  <a:solidFill>
                    <a:schemeClr val="tx1"/>
                  </a:solidFill>
                </a:rPr>
                <a:t>, nm</a:t>
              </a:r>
            </a:p>
          </p:txBody>
        </p:sp>
        <p:sp>
          <p:nvSpPr>
            <p:cNvPr id="43" name="Text Box 50"/>
            <p:cNvSpPr txBox="1">
              <a:spLocks noChangeArrowheads="1"/>
            </p:cNvSpPr>
            <p:nvPr/>
          </p:nvSpPr>
          <p:spPr bwMode="auto">
            <a:xfrm>
              <a:off x="762000" y="4876800"/>
              <a:ext cx="1935163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0" i="0">
                  <a:solidFill>
                    <a:schemeClr val="tx1"/>
                  </a:solidFill>
                </a:rPr>
                <a:t>monochromator/</a:t>
              </a:r>
            </a:p>
            <a:p>
              <a:pPr eaLnBrk="1" hangingPunct="1"/>
              <a:r>
                <a:rPr lang="en-US" sz="1600" b="0" i="0">
                  <a:solidFill>
                    <a:schemeClr val="tx1"/>
                  </a:solidFill>
                </a:rPr>
                <a:t>beam splitter optics</a:t>
              </a:r>
            </a:p>
          </p:txBody>
        </p: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152400" y="3352800"/>
              <a:ext cx="162877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00CC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1pPr>
              <a:lvl2pPr marL="742950" indent="-28575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b="1" i="1">
                  <a:solidFill>
                    <a:srgbClr val="FFFF00"/>
                  </a:solidFill>
                  <a:latin typeface="Arial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 b="1" i="1">
                  <a:solidFill>
                    <a:srgbClr val="FFFF00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b="0" i="0">
                  <a:solidFill>
                    <a:schemeClr val="tx1"/>
                  </a:solidFill>
                </a:rPr>
                <a:t>UV-VIS sources</a:t>
              </a:r>
            </a:p>
          </p:txBody>
        </p:sp>
      </p:grpSp>
      <p:sp>
        <p:nvSpPr>
          <p:cNvPr id="46" name="مستطيل 45"/>
          <p:cNvSpPr/>
          <p:nvPr/>
        </p:nvSpPr>
        <p:spPr>
          <a:xfrm>
            <a:off x="3618135" y="126763"/>
            <a:ext cx="23727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Spectrometer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762000" y="908720"/>
            <a:ext cx="81772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instrument which can measure the absorbance of a sample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any wavelength.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51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610482" y="764704"/>
            <a:ext cx="3592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Beer – Lambert Law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3008027" y="42053"/>
            <a:ext cx="28873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Absorption laws</a:t>
            </a:r>
            <a:endParaRPr lang="en-US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6" name="مجموعة 15"/>
          <p:cNvGrpSpPr/>
          <p:nvPr/>
        </p:nvGrpSpPr>
        <p:grpSpPr>
          <a:xfrm>
            <a:off x="2593553" y="1881509"/>
            <a:ext cx="4056114" cy="1473111"/>
            <a:chOff x="2286000" y="2925517"/>
            <a:chExt cx="4056114" cy="1473111"/>
          </a:xfrm>
        </p:grpSpPr>
        <p:sp>
          <p:nvSpPr>
            <p:cNvPr id="7" name="مستطيل 6"/>
            <p:cNvSpPr/>
            <p:nvPr/>
          </p:nvSpPr>
          <p:spPr>
            <a:xfrm>
              <a:off x="2286000" y="3105835"/>
              <a:ext cx="3312000" cy="504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Absorbance (A)  = 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Log </a:t>
              </a:r>
              <a:r>
                <a:rPr lang="en-US" dirty="0">
                  <a:cs typeface="Times New Roman" pitchFamily="18" charset="0"/>
                </a:rPr>
                <a:t>	  					</a:t>
              </a:r>
            </a:p>
          </p:txBody>
        </p: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5364213" y="2925517"/>
              <a:ext cx="977901" cy="985838"/>
              <a:chOff x="396" y="2499"/>
              <a:chExt cx="616" cy="621"/>
            </a:xfrm>
          </p:grpSpPr>
          <p:sp>
            <p:nvSpPr>
              <p:cNvPr id="9" name="Text Box 21"/>
              <p:cNvSpPr txBox="1">
                <a:spLocks noChangeArrowheads="1"/>
              </p:cNvSpPr>
              <p:nvPr/>
            </p:nvSpPr>
            <p:spPr bwMode="auto">
              <a:xfrm>
                <a:off x="396" y="2499"/>
                <a:ext cx="498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 smtClean="0">
                    <a:cs typeface="Times New Roman" pitchFamily="18" charset="0"/>
                  </a:rPr>
                  <a:t>I</a:t>
                </a:r>
                <a:r>
                  <a:rPr lang="en-US" sz="2400" baseline="-30000" dirty="0" smtClean="0">
                    <a:cs typeface="Times New Roman" pitchFamily="18" charset="0"/>
                  </a:rPr>
                  <a:t>0</a:t>
                </a:r>
                <a:endParaRPr lang="en-US" sz="2400" baseline="-30000" dirty="0">
                  <a:cs typeface="Times New Roman" pitchFamily="18" charset="0"/>
                </a:endParaRPr>
              </a:p>
            </p:txBody>
          </p:sp>
          <p:sp>
            <p:nvSpPr>
              <p:cNvPr id="10" name="Text Box 22"/>
              <p:cNvSpPr txBox="1">
                <a:spLocks noChangeArrowheads="1"/>
              </p:cNvSpPr>
              <p:nvPr/>
            </p:nvSpPr>
            <p:spPr bwMode="auto">
              <a:xfrm>
                <a:off x="487" y="2832"/>
                <a:ext cx="33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>
                    <a:cs typeface="Times New Roman" pitchFamily="18" charset="0"/>
                  </a:rPr>
                  <a:t> </a:t>
                </a:r>
                <a:r>
                  <a:rPr lang="en-US" sz="2400" dirty="0" smtClean="0">
                    <a:cs typeface="Times New Roman" pitchFamily="18" charset="0"/>
                  </a:rPr>
                  <a:t>I</a:t>
                </a:r>
                <a:endParaRPr lang="en-US" sz="2400" baseline="-30000" dirty="0">
                  <a:cs typeface="Times New Roman" pitchFamily="18" charset="0"/>
                </a:endParaRPr>
              </a:p>
            </p:txBody>
          </p:sp>
          <p:sp>
            <p:nvSpPr>
              <p:cNvPr id="11" name="Line 23"/>
              <p:cNvSpPr>
                <a:spLocks noChangeShapeType="1"/>
              </p:cNvSpPr>
              <p:nvPr/>
            </p:nvSpPr>
            <p:spPr bwMode="auto">
              <a:xfrm>
                <a:off x="532" y="2806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ar-SA"/>
              </a:p>
            </p:txBody>
          </p:sp>
        </p:grpSp>
        <p:sp>
          <p:nvSpPr>
            <p:cNvPr id="13" name="مستطيل 12"/>
            <p:cNvSpPr/>
            <p:nvPr/>
          </p:nvSpPr>
          <p:spPr>
            <a:xfrm>
              <a:off x="4259909" y="3936963"/>
              <a:ext cx="12977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A = ECL</a:t>
              </a:r>
            </a:p>
          </p:txBody>
        </p:sp>
      </p:grpSp>
      <p:sp>
        <p:nvSpPr>
          <p:cNvPr id="15" name="مستطيل 14"/>
          <p:cNvSpPr/>
          <p:nvPr/>
        </p:nvSpPr>
        <p:spPr>
          <a:xfrm>
            <a:off x="1043608" y="3645024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Original light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intensity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 = Transmitted  light intensity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Molar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Extinction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Coefficient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 = Concentration ( moles/L 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 = Length of sample cell (cm)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3CAA9-3173-4480-AF30-DBE02E438E8B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56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1921</TotalTime>
  <Words>1125</Words>
  <Application>Microsoft Office PowerPoint</Application>
  <PresentationFormat>On-screen Show (4:3)</PresentationFormat>
  <Paragraphs>289</Paragraphs>
  <Slides>30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Andalus</vt:lpstr>
      <vt:lpstr>Arial</vt:lpstr>
      <vt:lpstr>Calibri</vt:lpstr>
      <vt:lpstr>Century Gothic</vt:lpstr>
      <vt:lpstr>Courier New</vt:lpstr>
      <vt:lpstr>Palatino Linotype</vt:lpstr>
      <vt:lpstr>新細明體</vt:lpstr>
      <vt:lpstr>新細明體</vt:lpstr>
      <vt:lpstr>Symbol</vt:lpstr>
      <vt:lpstr>Tahoma</vt:lpstr>
      <vt:lpstr>Times New Roman</vt:lpstr>
      <vt:lpstr>Wingdings</vt:lpstr>
      <vt:lpstr>مدير تنفيذي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USER</cp:lastModifiedBy>
  <cp:revision>73</cp:revision>
  <dcterms:created xsi:type="dcterms:W3CDTF">2012-09-09T20:39:19Z</dcterms:created>
  <dcterms:modified xsi:type="dcterms:W3CDTF">2017-10-03T16:44:44Z</dcterms:modified>
</cp:coreProperties>
</file>