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3" r:id="rId26"/>
    <p:sldId id="281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4" r:id="rId39"/>
    <p:sldId id="295" r:id="rId40"/>
    <p:sldId id="296" r:id="rId41"/>
    <p:sldId id="297" r:id="rId42"/>
    <p:sldId id="298" r:id="rId43"/>
    <p:sldId id="300" r:id="rId44"/>
    <p:sldId id="301" r:id="rId45"/>
    <p:sldId id="302" r:id="rId46"/>
    <p:sldId id="303" r:id="rId47"/>
    <p:sldId id="304" r:id="rId48"/>
    <p:sldId id="305" r:id="rId49"/>
    <p:sldId id="314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5" r:id="rId58"/>
    <p:sldId id="316" r:id="rId59"/>
    <p:sldId id="317" r:id="rId60"/>
    <p:sldId id="318" r:id="rId61"/>
    <p:sldId id="319" r:id="rId62"/>
    <p:sldId id="320" r:id="rId63"/>
    <p:sldId id="322" r:id="rId64"/>
    <p:sldId id="323" r:id="rId65"/>
    <p:sldId id="324" r:id="rId66"/>
    <p:sldId id="325" r:id="rId67"/>
    <p:sldId id="321" r:id="rId68"/>
    <p:sldId id="326" r:id="rId69"/>
    <p:sldId id="327" r:id="rId70"/>
    <p:sldId id="328" r:id="rId71"/>
    <p:sldId id="329" r:id="rId72"/>
    <p:sldId id="332" r:id="rId73"/>
    <p:sldId id="333" r:id="rId74"/>
    <p:sldId id="330" r:id="rId75"/>
    <p:sldId id="334" r:id="rId76"/>
    <p:sldId id="335" r:id="rId77"/>
    <p:sldId id="336" r:id="rId78"/>
    <p:sldId id="337" r:id="rId7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08E6"/>
    <a:srgbClr val="2707C9"/>
    <a:srgbClr val="1D038B"/>
    <a:srgbClr val="2604B4"/>
    <a:srgbClr val="3A0D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70" d="100"/>
          <a:sy n="70" d="100"/>
        </p:scale>
        <p:origin x="-516" y="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396E3-7CFB-4C10-AA5E-D829B79A92F7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6F1CB-7236-4A7C-A726-E22C17C53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83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4E69ED3-BC69-4F87-82E9-0C7BE76310EB}" type="datetimeFigureOut">
              <a:rPr lang="ar-SA" smtClean="0"/>
              <a:pPr/>
              <a:t>15/04/36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B29A3BA-86E6-46F6-93EC-D7C4F2A7B22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8036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42916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673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91145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39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206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51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07582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54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7180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67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23973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9A3BA-86E6-46F6-93EC-D7C4F2A7B227}" type="slidenum">
              <a:rPr lang="ar-SA" smtClean="0"/>
              <a:pPr/>
              <a:t>75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21598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0111-8071-4BBD-B3CA-D40BD20AC29D}" type="datetime1">
              <a:rPr lang="ar-SA" smtClean="0"/>
              <a:t>15/04/36</a:t>
            </a:fld>
            <a:endParaRPr lang="ar-S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0FCCA-57FD-4191-9CC5-77BA955CBDC3}" type="datetime1">
              <a:rPr lang="ar-SA" smtClean="0"/>
              <a:t>15/04/36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4E8C-4E9F-4B16-89E8-A833680C21A5}" type="datetime1">
              <a:rPr lang="ar-SA" smtClean="0"/>
              <a:t>15/04/36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DED4-1D9D-4937-87A0-FC9C81F8E776}" type="datetime1">
              <a:rPr lang="ar-SA" smtClean="0"/>
              <a:t>15/04/36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D83D3-8085-4505-AACA-01AA693DB462}" type="datetime1">
              <a:rPr lang="ar-SA" smtClean="0"/>
              <a:t>15/04/36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4E14E-4B49-4CEA-9206-F3C45DFF1550}" type="datetime1">
              <a:rPr lang="ar-SA" smtClean="0"/>
              <a:t>15/04/36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621E6-18BF-4D40-9BF3-A37D14721A12}" type="datetime1">
              <a:rPr lang="ar-SA" smtClean="0"/>
              <a:t>15/04/36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9EF4B-1981-466C-A99B-2E1578624A39}" type="datetime1">
              <a:rPr lang="ar-SA" smtClean="0"/>
              <a:t>15/04/36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CAA16-391F-4619-8DDC-6EA649FE071C}" type="datetime1">
              <a:rPr lang="ar-SA" smtClean="0"/>
              <a:t>15/04/36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69A7-3B14-4A02-88DA-7425DDF74E0F}" type="datetime1">
              <a:rPr lang="ar-SA" smtClean="0"/>
              <a:t>15/04/36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F605B-E51A-440C-AA9B-D6163FAFCE8F}" type="datetime1">
              <a:rPr lang="ar-SA" smtClean="0"/>
              <a:t>15/04/36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7A1CD5A-339F-4B17-9A1B-1487CD0635DE}" type="datetime1">
              <a:rPr lang="ar-SA" smtClean="0"/>
              <a:t>15/04/36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408D67B-4930-4182-A1AE-0D71F02BC8DC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1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>
                <a:latin typeface="Andalus" pitchFamily="18" charset="-78"/>
                <a:cs typeface="Andalus" pitchFamily="18" charset="-78"/>
              </a:rPr>
              <a:pPr/>
              <a:t>1</a:t>
            </a:fld>
            <a:endParaRPr lang="ar-SA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042153" y="785371"/>
            <a:ext cx="2836034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Andalus" pitchFamily="18" charset="-78"/>
                <a:cs typeface="Andalus" pitchFamily="18" charset="-78"/>
              </a:rPr>
              <a:t>441 </a:t>
            </a:r>
            <a:r>
              <a:rPr lang="en-US" sz="4800" dirty="0" err="1" smtClean="0">
                <a:solidFill>
                  <a:srgbClr val="00B050"/>
                </a:solidFill>
                <a:latin typeface="Andalus" pitchFamily="18" charset="-78"/>
                <a:cs typeface="Andalus" pitchFamily="18" charset="-78"/>
              </a:rPr>
              <a:t>Chem</a:t>
            </a:r>
            <a:endParaRPr lang="ar-SA" sz="4800" dirty="0">
              <a:solidFill>
                <a:srgbClr val="00B05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678546" y="2852936"/>
            <a:ext cx="1609736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Andalus" pitchFamily="18" charset="-78"/>
                <a:cs typeface="Andalus" pitchFamily="18" charset="-78"/>
              </a:rPr>
              <a:t>CH-3</a:t>
            </a:r>
            <a:endParaRPr lang="ar-SA" sz="4800" dirty="0">
              <a:solidFill>
                <a:srgbClr val="00B05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979712" y="5517232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7273" y="4620037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1" lang="en-US" altLang="zh-TW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ndalus" pitchFamily="18" charset="-78"/>
                <a:ea typeface="PMingLiU" pitchFamily="18" charset="-120"/>
                <a:cs typeface="Andalus" pitchFamily="18" charset="-78"/>
              </a:rPr>
              <a:t>Infrared</a:t>
            </a:r>
            <a:r>
              <a:rPr kumimoji="1" lang="en-US" altLang="zh-TW" sz="4800" b="0" i="0" u="none" strike="noStrike" kern="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ndalus" pitchFamily="18" charset="-78"/>
                <a:ea typeface="PMingLiU" pitchFamily="18" charset="-120"/>
                <a:cs typeface="Andalus" pitchFamily="18" charset="-78"/>
              </a:rPr>
              <a:t> </a:t>
            </a:r>
            <a:r>
              <a:rPr kumimoji="1" lang="en-US" altLang="zh-TW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ndalus" pitchFamily="18" charset="-78"/>
                <a:ea typeface="PMingLiU" pitchFamily="18" charset="-120"/>
                <a:cs typeface="Andalus" pitchFamily="18" charset="-78"/>
              </a:rPr>
              <a:t>Spectroscopy</a:t>
            </a:r>
            <a:endParaRPr lang="ar-SA" sz="4800" b="1" dirty="0">
              <a:solidFill>
                <a:srgbClr val="00B05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385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36512" y="457200"/>
            <a:ext cx="9752384" cy="553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0">
              <a:lnSpc>
                <a:spcPct val="130000"/>
              </a:lnSpc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Samples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lnSpc>
                <a:spcPct val="130000"/>
              </a:lnSpc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30000"/>
              </a:lnSpc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Solid :-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KBr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disk (1 mg solid sample + 100 mg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KBr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pressed into a disk)</a:t>
            </a:r>
          </a:p>
          <a:p>
            <a:pPr algn="l" rtl="0">
              <a:lnSpc>
                <a:spcPct val="1300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Mull (1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mg solid sample suspended 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Nujol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(heavy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liquid </a:t>
            </a:r>
          </a:p>
          <a:p>
            <a:pPr algn="l" rtl="0">
              <a:lnSpc>
                <a:spcPct val="1300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hydrocarbon))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30000"/>
              </a:lnSpc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30000"/>
              </a:lnSpc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Liquid 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Thin film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liquid between two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plates solution in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3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CCl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put in special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cells.</a:t>
            </a:r>
          </a:p>
          <a:p>
            <a:pPr algn="l" rtl="0">
              <a:lnSpc>
                <a:spcPct val="1300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lnSpc>
                <a:spcPct val="130000"/>
              </a:lnSpc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Gas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IR spectrum is obtained directly by permitting the sample to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3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expand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into an  evacuated special cells.</a:t>
            </a:r>
          </a:p>
        </p:txBody>
      </p:sp>
    </p:spTree>
    <p:extLst>
      <p:ext uri="{BB962C8B-B14F-4D97-AF65-F5344CB8AC3E}">
        <p14:creationId xmlns:p14="http://schemas.microsoft.com/office/powerpoint/2010/main" val="45203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-36512" y="1124744"/>
            <a:ext cx="110892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Must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 transparent in the region studied: no single solvent </a:t>
            </a:r>
          </a:p>
          <a:p>
            <a:pPr algn="l" rtl="0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transparent throughout the entire IR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region.</a:t>
            </a:r>
          </a:p>
          <a:p>
            <a:pPr algn="l" rtl="0">
              <a:lnSpc>
                <a:spcPct val="150000"/>
              </a:lnSpc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150000"/>
              </a:lnSpc>
              <a:buFont typeface="+mj-lt"/>
              <a:buAutoNum type="arabicPeriod" startAt="2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Water 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alcohols are seldom employed to avoid O-H band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water.</a:t>
            </a:r>
          </a:p>
          <a:p>
            <a:pPr algn="l" rtl="0">
              <a:lnSpc>
                <a:spcPct val="15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150000"/>
              </a:lnSpc>
              <a:buFont typeface="+mj-lt"/>
              <a:buAutoNum type="arabicPeriod" startAt="3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Must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 chemically inert (does not react with substance or cell holder).</a:t>
            </a:r>
          </a:p>
          <a:p>
            <a:pPr algn="l" rtl="0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CCl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CS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or CHCl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may be used but we should consider its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IR </a:t>
            </a:r>
          </a:p>
          <a:p>
            <a:pPr algn="l" rtl="0">
              <a:lnSpc>
                <a:spcPct val="150000"/>
              </a:lnSpc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spectrum.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693564" y="325100"/>
            <a:ext cx="1598516" cy="86177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 algn="ctr" rt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Solvents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0961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12</a:t>
            </a:fld>
            <a:endParaRPr lang="ar-SA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286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Describing IR Absorptions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3400" y="1066800"/>
            <a:ext cx="83820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IR absorptions are described by their frequency and appearance.</a:t>
            </a:r>
          </a:p>
          <a:p>
            <a:pPr lvl="0">
              <a:buFont typeface="Wingdings" pitchFamily="2" charset="2"/>
              <a:buChar char="§"/>
            </a:pP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Frequency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Symbol" pitchFamily="18" charset="2"/>
              </a:rPr>
              <a:t>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 is given in wavenumbers (cm</a:t>
            </a:r>
            <a:r>
              <a:rPr kumimoji="0" lang="en-US" sz="2400" b="0" i="0" u="none" strike="noStrike" kern="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-1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R="0" lvl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Appearance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is qualitative:  intensity and shape</a:t>
            </a:r>
          </a:p>
          <a:p>
            <a:pPr marR="0" lvl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conventional abbreviations: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	very strong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s			strong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m			medium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w			weak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br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	broad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sh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	sharp  or  shoulder</a:t>
            </a:r>
          </a:p>
        </p:txBody>
      </p:sp>
    </p:spTree>
    <p:extLst>
      <p:ext uri="{BB962C8B-B14F-4D97-AF65-F5344CB8AC3E}">
        <p14:creationId xmlns:p14="http://schemas.microsoft.com/office/powerpoint/2010/main" val="368879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13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835696" y="116632"/>
            <a:ext cx="5211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Index of Hydrogen Deficiency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79512" y="908720"/>
            <a:ext cx="8246167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index is the sum of the number of ring, the number of double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bonds and twice the number of triple bonds. 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09041" y="2468836"/>
            <a:ext cx="803617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Index = carbons – 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hydrogens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½ halogens + 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nitrogens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+ 1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39552" y="3640280"/>
            <a:ext cx="136127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Example:</a:t>
            </a:r>
            <a:endParaRPr lang="ar-SA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51426" y="4101945"/>
            <a:ext cx="50832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Index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 6 – ½ (14) 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½ (0) + ½ (0)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=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 – 7 + 0 + 1</a:t>
            </a: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=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0 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0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14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0" y="764704"/>
            <a:ext cx="9072000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0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TW" sz="2400" kern="0" dirty="0" smtClean="0">
                <a:solidFill>
                  <a:srgbClr val="00B05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In 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general, the IR spectrum can be split into four regions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for</a:t>
            </a:r>
          </a:p>
          <a:p>
            <a:pPr lvl="0" algn="just" rtl="0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interpretation:</a:t>
            </a:r>
          </a:p>
          <a:p>
            <a:pPr lvl="0" algn="just" rtl="0" fontAlgn="base">
              <a:spcBef>
                <a:spcPts val="600"/>
              </a:spcBef>
              <a:spcAft>
                <a:spcPts val="600"/>
              </a:spcAft>
            </a:pPr>
            <a:endParaRPr lang="en-US" altLang="zh-TW" sz="2400" kern="0" dirty="0">
              <a:latin typeface="Times New Roman" pitchFamily="18" charset="0"/>
              <a:ea typeface="MingLiU" pitchFamily="49" charset="-120"/>
              <a:cs typeface="Times New Roman" pitchFamily="18" charset="0"/>
            </a:endParaRPr>
          </a:p>
          <a:p>
            <a:pPr marL="342900" lvl="0" indent="-342900" algn="just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4000 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2500 cm</a:t>
            </a:r>
            <a:r>
              <a:rPr lang="en-US" altLang="zh-TW" sz="2400" kern="0" baseline="3000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-1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:	Absorption of single bonds formed by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hydrogen</a:t>
            </a:r>
          </a:p>
          <a:p>
            <a:pPr lvl="0" algn="just" rtl="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                                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and other elements e.g. O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H, N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H, C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H 	</a:t>
            </a:r>
          </a:p>
          <a:p>
            <a:pPr marL="342900" lvl="0" indent="-342900" algn="just" rtl="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2500 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2000 cm</a:t>
            </a:r>
            <a:r>
              <a:rPr lang="en-US" altLang="zh-TW" sz="2400" kern="0" baseline="3000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-1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:	Absorption of triple bonds e.g. C≡C, C≡N</a:t>
            </a:r>
          </a:p>
          <a:p>
            <a:pPr marL="342900" lvl="0" indent="-342900" algn="just" rtl="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2000 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1500 cm</a:t>
            </a:r>
            <a:r>
              <a:rPr lang="en-US" altLang="zh-TW" sz="2400" kern="0" baseline="3000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-1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:	Absorption of double bonds e.g. C=C, C=O</a:t>
            </a:r>
          </a:p>
          <a:p>
            <a:pPr marL="342900" lvl="0" indent="-342900" algn="just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1500 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  <a:sym typeface="Symbol" pitchFamily="18" charset="2"/>
              </a:rPr>
              <a:t></a:t>
            </a:r>
            <a:r>
              <a:rPr lang="en-US" altLang="zh-TW" sz="2400" kern="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400 cm</a:t>
            </a:r>
            <a:r>
              <a:rPr lang="en-US" altLang="zh-TW" sz="2400" kern="0" baseline="30000" dirty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-1</a:t>
            </a: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:	This region often consists of many different, </a:t>
            </a:r>
            <a:endParaRPr lang="en-US" altLang="zh-TW" sz="2400" kern="0" dirty="0" smtClean="0">
              <a:latin typeface="Times New Roman" pitchFamily="18" charset="0"/>
              <a:ea typeface="MingLiU" pitchFamily="49" charset="-120"/>
              <a:cs typeface="Times New Roman" pitchFamily="18" charset="0"/>
            </a:endParaRPr>
          </a:p>
          <a:p>
            <a:pPr lvl="0" algn="just" rt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                               complicated bands, called the </a:t>
            </a:r>
            <a:r>
              <a:rPr lang="en-US" altLang="zh-TW" sz="2400" kern="0" dirty="0" smtClean="0">
                <a:solidFill>
                  <a:srgbClr val="C00000"/>
                </a:solidFill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fingerprint region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. </a:t>
            </a:r>
          </a:p>
          <a:p>
            <a:pPr lvl="0" algn="just" rt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                              It is rarely used for identification of particular</a:t>
            </a:r>
          </a:p>
          <a:p>
            <a:pPr lvl="0" algn="just" rt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400" kern="0" dirty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</a:t>
            </a:r>
            <a:r>
              <a:rPr lang="en-US" altLang="zh-TW" sz="2400" kern="0" dirty="0" smtClean="0">
                <a:latin typeface="Times New Roman" pitchFamily="18" charset="0"/>
                <a:ea typeface="MingLiU" pitchFamily="49" charset="-120"/>
                <a:cs typeface="Times New Roman" pitchFamily="18" charset="0"/>
              </a:rPr>
              <a:t>                                  functional groups.	</a:t>
            </a:r>
          </a:p>
          <a:p>
            <a:pPr marL="342900" lvl="0" indent="-342900" algn="just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TW" altLang="en-US" sz="2400" kern="0" dirty="0">
              <a:latin typeface="Times New Roman" pitchFamily="18" charset="0"/>
              <a:ea typeface="PMingLiU" pitchFamily="18" charset="-120"/>
              <a:cs typeface="Times New Roman" pitchFamily="18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39299" y="107921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0">
              <a:defRPr/>
            </a:pPr>
            <a:r>
              <a:rPr lang="en-US" sz="3200" kern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IR Absorption Regions</a:t>
            </a:r>
          </a:p>
        </p:txBody>
      </p:sp>
    </p:spTree>
    <p:extLst>
      <p:ext uri="{BB962C8B-B14F-4D97-AF65-F5344CB8AC3E}">
        <p14:creationId xmlns:p14="http://schemas.microsoft.com/office/powerpoint/2010/main" val="6059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27820" y="400844"/>
            <a:ext cx="6840760" cy="723900"/>
          </a:xfrm>
          <a:prstGeom prst="rect">
            <a:avLst/>
          </a:prstGeom>
        </p:spPr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Summary of  IR Absorptions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FG12_14-04UN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15097"/>
            <a:ext cx="8460000" cy="448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39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16</a:t>
            </a:fld>
            <a:endParaRPr lang="ar-SA"/>
          </a:p>
        </p:txBody>
      </p:sp>
      <p:sp>
        <p:nvSpPr>
          <p:cNvPr id="58" name="Rectangle 3"/>
          <p:cNvSpPr>
            <a:spLocks noChangeArrowheads="1"/>
          </p:cNvSpPr>
          <p:nvPr/>
        </p:nvSpPr>
        <p:spPr bwMode="auto">
          <a:xfrm>
            <a:off x="626979" y="142374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Typical IR Absorption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Regions</a:t>
            </a:r>
          </a:p>
        </p:txBody>
      </p:sp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843881"/>
            <a:ext cx="848677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17</a:t>
            </a:fld>
            <a:endParaRPr lang="ar-SA"/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3563954" y="0"/>
            <a:ext cx="2176878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Values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3580659" y="467318"/>
            <a:ext cx="2287485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+/-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5184576" cy="365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72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18</a:t>
            </a:fld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2011843" y="83175"/>
            <a:ext cx="4812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C-H  Stretching Region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484784"/>
            <a:ext cx="848677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" name="مستطيل 2047"/>
          <p:cNvSpPr/>
          <p:nvPr/>
        </p:nvSpPr>
        <p:spPr>
          <a:xfrm>
            <a:off x="2879811" y="667950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Value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3000 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27404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19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764704"/>
            <a:ext cx="8766175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2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مجموعة 5"/>
          <p:cNvGrpSpPr/>
          <p:nvPr/>
        </p:nvGrpSpPr>
        <p:grpSpPr>
          <a:xfrm>
            <a:off x="136525" y="576989"/>
            <a:ext cx="8931275" cy="5685699"/>
            <a:chOff x="136525" y="576989"/>
            <a:chExt cx="8931275" cy="5685699"/>
          </a:xfrm>
        </p:grpSpPr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685800" y="2667000"/>
              <a:ext cx="8382000" cy="1219200"/>
            </a:xfrm>
            <a:prstGeom prst="rect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4121150" y="2673350"/>
              <a:ext cx="139700" cy="1206500"/>
            </a:xfrm>
            <a:prstGeom prst="rect">
              <a:avLst/>
            </a:prstGeom>
            <a:solidFill>
              <a:srgbClr val="FF5050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4730750" y="2673350"/>
              <a:ext cx="1054100" cy="1206500"/>
            </a:xfrm>
            <a:prstGeom prst="rect">
              <a:avLst/>
            </a:prstGeom>
            <a:solidFill>
              <a:srgbClr val="FF5050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911350" y="2673350"/>
              <a:ext cx="1663700" cy="1206500"/>
            </a:xfrm>
            <a:prstGeom prst="rect">
              <a:avLst/>
            </a:prstGeom>
            <a:solidFill>
              <a:srgbClr val="CC99FF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762000" y="2667000"/>
              <a:ext cx="8153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762000" y="3883025"/>
              <a:ext cx="8153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flipH="1">
              <a:off x="1600200" y="1752600"/>
              <a:ext cx="2057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5410200" y="1752600"/>
              <a:ext cx="1752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H="1">
              <a:off x="1600200" y="2101850"/>
              <a:ext cx="2057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5410200" y="2101850"/>
              <a:ext cx="1752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7146925" y="1598613"/>
              <a:ext cx="5270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low</a:t>
              </a: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974725" y="1598613"/>
              <a:ext cx="6111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high</a:t>
              </a: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3724275" y="1576388"/>
              <a:ext cx="1554163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Frequency (</a:t>
              </a:r>
              <a:r>
                <a:rPr lang="en-US" sz="1800" b="1">
                  <a:latin typeface="Symbol" pitchFamily="18" charset="2"/>
                </a:rPr>
                <a:t>n</a:t>
              </a:r>
              <a:r>
                <a:rPr lang="en-US" sz="1600"/>
                <a:t>)</a:t>
              </a: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4022725" y="1947863"/>
              <a:ext cx="8890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Energy</a:t>
              </a: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74725" y="3038475"/>
              <a:ext cx="7366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X-RAY</a:t>
              </a: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965325" y="3038475"/>
              <a:ext cx="14287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ULTRAVIOLET</a:t>
              </a: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4708525" y="3038475"/>
              <a:ext cx="110331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INFRARED</a:t>
              </a: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5775325" y="2962275"/>
              <a:ext cx="836613" cy="517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MICRO-</a:t>
              </a:r>
            </a:p>
            <a:p>
              <a:r>
                <a:rPr lang="en-US" sz="1400" b="1">
                  <a:latin typeface="Arial" pitchFamily="34" charset="0"/>
                </a:rPr>
                <a:t> WAVE</a:t>
              </a:r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6613525" y="3038475"/>
              <a:ext cx="7572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RADIO</a:t>
              </a: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7756525" y="3038475"/>
              <a:ext cx="1300163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 dirty="0">
                  <a:latin typeface="Arial" pitchFamily="34" charset="0"/>
                </a:rPr>
                <a:t>FREQUENCY</a:t>
              </a: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3524250" y="2670175"/>
              <a:ext cx="247650" cy="120650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7321550" y="2670175"/>
              <a:ext cx="444500" cy="120650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600075" y="4352925"/>
              <a:ext cx="1282700" cy="444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663575" y="4429125"/>
              <a:ext cx="10541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Ultraviolet</a:t>
              </a: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2543175" y="4425950"/>
              <a:ext cx="7572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Visible</a:t>
              </a:r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4038600" y="4289425"/>
              <a:ext cx="1103313" cy="517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Vibrational</a:t>
              </a:r>
            </a:p>
            <a:p>
              <a:r>
                <a:rPr lang="en-US" sz="1400" b="1">
                  <a:latin typeface="Arial" pitchFamily="34" charset="0"/>
                </a:rPr>
                <a:t>infrared</a:t>
              </a: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7070725" y="4165600"/>
              <a:ext cx="1073150" cy="730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Nuclear </a:t>
              </a:r>
            </a:p>
            <a:p>
              <a:r>
                <a:rPr lang="en-US" sz="1400" b="1">
                  <a:latin typeface="Arial" pitchFamily="34" charset="0"/>
                </a:rPr>
                <a:t>magnetic</a:t>
              </a:r>
            </a:p>
            <a:p>
              <a:r>
                <a:rPr lang="en-US" sz="1400" b="1">
                  <a:latin typeface="Arial" pitchFamily="34" charset="0"/>
                </a:rPr>
                <a:t>resonance</a:t>
              </a:r>
            </a:p>
          </p:txBody>
        </p:sp>
        <p:sp>
          <p:nvSpPr>
            <p:cNvPr id="34" name="Line 29"/>
            <p:cNvSpPr>
              <a:spLocks noChangeShapeType="1"/>
            </p:cNvSpPr>
            <p:nvPr/>
          </p:nvSpPr>
          <p:spPr bwMode="auto">
            <a:xfrm flipV="1">
              <a:off x="593725" y="3886200"/>
              <a:ext cx="2987675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35" name="Line 30"/>
            <p:cNvSpPr>
              <a:spLocks noChangeShapeType="1"/>
            </p:cNvSpPr>
            <p:nvPr/>
          </p:nvSpPr>
          <p:spPr bwMode="auto">
            <a:xfrm flipV="1">
              <a:off x="1905000" y="3886200"/>
              <a:ext cx="1905000" cy="45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2292350" y="4349750"/>
              <a:ext cx="1206500" cy="444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3968750" y="4273550"/>
              <a:ext cx="1206500" cy="5207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6940550" y="4184650"/>
              <a:ext cx="1266825" cy="6731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136525" y="5181600"/>
              <a:ext cx="7969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200 nm</a:t>
              </a: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1704975" y="5194300"/>
              <a:ext cx="7969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400 nm</a:t>
              </a: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3232150" y="5194300"/>
              <a:ext cx="796925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800 nm</a:t>
              </a:r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3702050" y="4808538"/>
              <a:ext cx="771525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2.5 </a:t>
              </a:r>
              <a:r>
                <a:rPr lang="en-US" sz="1800" b="1">
                  <a:latin typeface="Symbol" pitchFamily="18" charset="2"/>
                </a:rPr>
                <a:t>m</a:t>
              </a:r>
              <a:r>
                <a:rPr lang="en-US" sz="1400" b="1">
                  <a:latin typeface="Arial" pitchFamily="34" charset="0"/>
                </a:rPr>
                <a:t>m</a:t>
              </a:r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4876800" y="4808538"/>
              <a:ext cx="722313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15 </a:t>
              </a:r>
              <a:r>
                <a:rPr lang="en-US" sz="1800" b="1">
                  <a:latin typeface="Symbol" pitchFamily="18" charset="2"/>
                </a:rPr>
                <a:t>m</a:t>
              </a:r>
              <a:r>
                <a:rPr lang="en-US" sz="1400" b="1">
                  <a:latin typeface="Arial" pitchFamily="34" charset="0"/>
                </a:rPr>
                <a:t>m</a:t>
              </a: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6765925" y="4930775"/>
              <a:ext cx="4905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1 m</a:t>
              </a:r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7985125" y="4930775"/>
              <a:ext cx="4905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latin typeface="Arial" pitchFamily="34" charset="0"/>
                </a:rPr>
                <a:t>5 m</a:t>
              </a:r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1171575" y="5910263"/>
              <a:ext cx="7000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short</a:t>
              </a:r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7007225" y="5913438"/>
              <a:ext cx="6111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long</a:t>
              </a:r>
            </a:p>
          </p:txBody>
        </p:sp>
        <p:sp>
          <p:nvSpPr>
            <p:cNvPr id="48" name="Rectangle 43"/>
            <p:cNvSpPr>
              <a:spLocks noChangeArrowheads="1"/>
            </p:cNvSpPr>
            <p:nvPr/>
          </p:nvSpPr>
          <p:spPr bwMode="auto">
            <a:xfrm>
              <a:off x="3543300" y="5865813"/>
              <a:ext cx="168116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Wavelength (</a:t>
              </a:r>
              <a:r>
                <a:rPr lang="en-US" sz="2000" b="1">
                  <a:latin typeface="Symbol" pitchFamily="18" charset="2"/>
                </a:rPr>
                <a:t>l</a:t>
              </a:r>
              <a:r>
                <a:rPr lang="en-US" sz="1600"/>
                <a:t>)</a:t>
              </a:r>
            </a:p>
          </p:txBody>
        </p:sp>
        <p:sp>
          <p:nvSpPr>
            <p:cNvPr id="49" name="Line 44"/>
            <p:cNvSpPr>
              <a:spLocks noChangeShapeType="1"/>
            </p:cNvSpPr>
            <p:nvPr/>
          </p:nvSpPr>
          <p:spPr bwMode="auto">
            <a:xfrm>
              <a:off x="2120900" y="4943475"/>
              <a:ext cx="0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0" name="Line 45"/>
            <p:cNvSpPr>
              <a:spLocks noChangeShapeType="1"/>
            </p:cNvSpPr>
            <p:nvPr/>
          </p:nvSpPr>
          <p:spPr bwMode="auto">
            <a:xfrm flipH="1">
              <a:off x="1784350" y="6080125"/>
              <a:ext cx="1752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1" name="Line 46"/>
            <p:cNvSpPr>
              <a:spLocks noChangeShapeType="1"/>
            </p:cNvSpPr>
            <p:nvPr/>
          </p:nvSpPr>
          <p:spPr bwMode="auto">
            <a:xfrm flipH="1">
              <a:off x="5289550" y="6080125"/>
              <a:ext cx="1752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974725" y="1903413"/>
              <a:ext cx="6111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high</a:t>
              </a:r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7146925" y="1903413"/>
              <a:ext cx="5270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low</a:t>
              </a:r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4273550" y="2670175"/>
              <a:ext cx="444500" cy="1206500"/>
            </a:xfrm>
            <a:prstGeom prst="rect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55" name="Line 50"/>
            <p:cNvSpPr>
              <a:spLocks noChangeShapeType="1"/>
            </p:cNvSpPr>
            <p:nvPr/>
          </p:nvSpPr>
          <p:spPr bwMode="auto">
            <a:xfrm flipH="1">
              <a:off x="898525" y="5334000"/>
              <a:ext cx="838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6" name="Line 51"/>
            <p:cNvSpPr>
              <a:spLocks noChangeShapeType="1"/>
            </p:cNvSpPr>
            <p:nvPr/>
          </p:nvSpPr>
          <p:spPr bwMode="auto">
            <a:xfrm flipH="1">
              <a:off x="2438400" y="5334000"/>
              <a:ext cx="838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7" name="Line 52"/>
            <p:cNvSpPr>
              <a:spLocks noChangeShapeType="1"/>
            </p:cNvSpPr>
            <p:nvPr/>
          </p:nvSpPr>
          <p:spPr bwMode="auto">
            <a:xfrm flipH="1">
              <a:off x="2286000" y="3886200"/>
              <a:ext cx="1524000" cy="45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8" name="Line 53"/>
            <p:cNvSpPr>
              <a:spLocks noChangeShapeType="1"/>
            </p:cNvSpPr>
            <p:nvPr/>
          </p:nvSpPr>
          <p:spPr bwMode="auto">
            <a:xfrm flipH="1">
              <a:off x="3505200" y="3886200"/>
              <a:ext cx="609600" cy="45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59" name="Line 54"/>
            <p:cNvSpPr>
              <a:spLocks noChangeShapeType="1"/>
            </p:cNvSpPr>
            <p:nvPr/>
          </p:nvSpPr>
          <p:spPr bwMode="auto">
            <a:xfrm flipH="1">
              <a:off x="3962400" y="3886200"/>
              <a:ext cx="304800" cy="381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0" name="Line 55"/>
            <p:cNvSpPr>
              <a:spLocks noChangeShapeType="1"/>
            </p:cNvSpPr>
            <p:nvPr/>
          </p:nvSpPr>
          <p:spPr bwMode="auto">
            <a:xfrm>
              <a:off x="4724400" y="3886200"/>
              <a:ext cx="457200" cy="381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1" name="Line 56"/>
            <p:cNvSpPr>
              <a:spLocks noChangeShapeType="1"/>
            </p:cNvSpPr>
            <p:nvPr/>
          </p:nvSpPr>
          <p:spPr bwMode="auto">
            <a:xfrm flipH="1">
              <a:off x="6934200" y="3886200"/>
              <a:ext cx="381000" cy="3048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2" name="Line 57"/>
            <p:cNvSpPr>
              <a:spLocks noChangeShapeType="1"/>
            </p:cNvSpPr>
            <p:nvPr/>
          </p:nvSpPr>
          <p:spPr bwMode="auto">
            <a:xfrm>
              <a:off x="7772400" y="3886200"/>
              <a:ext cx="457200" cy="3048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3" name="Line 58"/>
            <p:cNvSpPr>
              <a:spLocks noChangeShapeType="1"/>
            </p:cNvSpPr>
            <p:nvPr/>
          </p:nvSpPr>
          <p:spPr bwMode="auto">
            <a:xfrm>
              <a:off x="4419600" y="5013325"/>
              <a:ext cx="533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4" name="Line 59"/>
            <p:cNvSpPr>
              <a:spLocks noChangeShapeType="1"/>
            </p:cNvSpPr>
            <p:nvPr/>
          </p:nvSpPr>
          <p:spPr bwMode="auto">
            <a:xfrm>
              <a:off x="7239000" y="5073650"/>
              <a:ext cx="762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5" name="Line 60"/>
            <p:cNvSpPr>
              <a:spLocks noChangeShapeType="1"/>
            </p:cNvSpPr>
            <p:nvPr/>
          </p:nvSpPr>
          <p:spPr bwMode="auto">
            <a:xfrm>
              <a:off x="1905000" y="2667000"/>
              <a:ext cx="0" cy="1219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6" name="Line 61"/>
            <p:cNvSpPr>
              <a:spLocks noChangeShapeType="1"/>
            </p:cNvSpPr>
            <p:nvPr/>
          </p:nvSpPr>
          <p:spPr bwMode="auto">
            <a:xfrm>
              <a:off x="5791200" y="2667000"/>
              <a:ext cx="0" cy="1219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7" name="Line 62"/>
            <p:cNvSpPr>
              <a:spLocks noChangeShapeType="1"/>
            </p:cNvSpPr>
            <p:nvPr/>
          </p:nvSpPr>
          <p:spPr bwMode="auto">
            <a:xfrm>
              <a:off x="6629400" y="2667000"/>
              <a:ext cx="0" cy="1219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1994571" y="576989"/>
              <a:ext cx="5398144" cy="585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200" dirty="0" smtClean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The  Electromagnetic Spectrum</a:t>
              </a:r>
              <a:endParaRPr lang="en-US" sz="32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Line 64"/>
            <p:cNvSpPr>
              <a:spLocks noChangeShapeType="1"/>
            </p:cNvSpPr>
            <p:nvPr/>
          </p:nvSpPr>
          <p:spPr bwMode="auto">
            <a:xfrm>
              <a:off x="596900" y="4943475"/>
              <a:ext cx="0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70" name="Line 65"/>
            <p:cNvSpPr>
              <a:spLocks noChangeShapeType="1"/>
            </p:cNvSpPr>
            <p:nvPr/>
          </p:nvSpPr>
          <p:spPr bwMode="auto">
            <a:xfrm>
              <a:off x="3505200" y="4943475"/>
              <a:ext cx="0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1889125" y="5432425"/>
              <a:ext cx="6683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solidFill>
                    <a:schemeClr val="accent2"/>
                  </a:solidFill>
                  <a:latin typeface="Arial" pitchFamily="34" charset="0"/>
                </a:rPr>
                <a:t>BLUE</a:t>
              </a:r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3260725" y="5432425"/>
              <a:ext cx="558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400" b="1">
                  <a:solidFill>
                    <a:srgbClr val="CC0000"/>
                  </a:solidFill>
                  <a:latin typeface="Arial" pitchFamily="34" charset="0"/>
                </a:rPr>
                <a:t>RED</a:t>
              </a:r>
            </a:p>
          </p:txBody>
        </p:sp>
        <p:sp>
          <p:nvSpPr>
            <p:cNvPr id="73" name="Rectangle 68"/>
            <p:cNvSpPr>
              <a:spLocks noChangeArrowheads="1"/>
            </p:cNvSpPr>
            <p:nvPr/>
          </p:nvSpPr>
          <p:spPr bwMode="auto">
            <a:xfrm>
              <a:off x="3844925" y="2667000"/>
              <a:ext cx="68263" cy="1219200"/>
            </a:xfrm>
            <a:prstGeom prst="rect">
              <a:avLst/>
            </a:prstGeom>
            <a:solidFill>
              <a:srgbClr val="00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3929063" y="2667000"/>
              <a:ext cx="66675" cy="121920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3979863" y="2667000"/>
              <a:ext cx="68262" cy="121920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4048125" y="2667000"/>
              <a:ext cx="66675" cy="1219200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3762375" y="2667000"/>
              <a:ext cx="66675" cy="121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3752850" y="2673350"/>
              <a:ext cx="368300" cy="1222375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905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20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2133488" y="55697"/>
            <a:ext cx="4517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C-H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Bending Region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60438"/>
            <a:ext cx="7920037" cy="542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48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21</a:t>
            </a:fld>
            <a:endParaRPr lang="ar-SA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419872" y="681908"/>
            <a:ext cx="2880320" cy="637806"/>
          </a:xfrm>
          <a:prstGeom prst="rect">
            <a:avLst/>
          </a:prstGeom>
        </p:spPr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Hexane</a:t>
            </a: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39552" y="110977"/>
            <a:ext cx="1372171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Alkane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5" y="1590891"/>
            <a:ext cx="85296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79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779912" y="836712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1-Hexene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3528" y="251937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796628"/>
            <a:ext cx="842486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47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23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4050527" y="692696"/>
            <a:ext cx="1529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Toluene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3528" y="164450"/>
            <a:ext cx="1734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Aromatic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4185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24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24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632397" y="620688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1-Hexyne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01086" y="92442"/>
            <a:ext cx="1393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Alkyne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772816"/>
            <a:ext cx="84185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89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25</a:t>
            </a:fld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1621433"/>
            <a:ext cx="8377237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مستطيل 11"/>
          <p:cNvSpPr/>
          <p:nvPr/>
        </p:nvSpPr>
        <p:spPr>
          <a:xfrm>
            <a:off x="199846" y="167730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Aldehyde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860024" y="755993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Nonanal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40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26</a:t>
            </a:fld>
            <a:endParaRPr lang="ar-S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204887"/>
            <a:ext cx="8486775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مستطيل 59"/>
          <p:cNvSpPr/>
          <p:nvPr/>
        </p:nvSpPr>
        <p:spPr>
          <a:xfrm>
            <a:off x="2123728" y="31679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200" kern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O-H Stretching Region</a:t>
            </a:r>
            <a:endParaRPr lang="ar-SA" sz="3200" kern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1043608" y="5613047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O-H 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      3600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pt-BR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(alcohol, free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 algn="l" rtl="0">
              <a:buFont typeface="Wingdings" pitchFamily="2" charset="2"/>
              <a:buChar char="§"/>
            </a:pP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O-H       3300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pt-BR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(alcohols &amp; 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acids,  H-bonding)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62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27</a:t>
            </a:fld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360072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مستطيل 21"/>
          <p:cNvSpPr/>
          <p:nvPr/>
        </p:nvSpPr>
        <p:spPr>
          <a:xfrm>
            <a:off x="413905" y="201108"/>
            <a:ext cx="83146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Effect of  Hydrogen-Bonding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on O-H Stretching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9"/>
          <a:stretch/>
        </p:blipFill>
        <p:spPr bwMode="auto">
          <a:xfrm>
            <a:off x="563240" y="3645024"/>
            <a:ext cx="782518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مستطيل 24"/>
          <p:cNvSpPr/>
          <p:nvPr/>
        </p:nvSpPr>
        <p:spPr>
          <a:xfrm>
            <a:off x="3537947" y="328498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1-Butanol</a:t>
            </a:r>
          </a:p>
        </p:txBody>
      </p:sp>
    </p:spTree>
    <p:extLst>
      <p:ext uri="{BB962C8B-B14F-4D97-AF65-F5344CB8AC3E}">
        <p14:creationId xmlns:p14="http://schemas.microsoft.com/office/powerpoint/2010/main" val="144274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28</a:t>
            </a:fld>
            <a:endParaRPr lang="ar-S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99952"/>
            <a:ext cx="84502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مستطيل 16"/>
          <p:cNvSpPr/>
          <p:nvPr/>
        </p:nvSpPr>
        <p:spPr>
          <a:xfrm>
            <a:off x="3419872" y="908720"/>
            <a:ext cx="24657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Cyclohexanol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655933" y="1599183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pure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solution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59505" y="184284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Alcohol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51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29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51520" y="260648"/>
            <a:ext cx="2795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Carboxylic acid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75856" y="1124744"/>
            <a:ext cx="2568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Butanoic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Acid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11917" y="1815207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pure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solution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14" y="2276872"/>
            <a:ext cx="8431213" cy="454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5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764704"/>
            <a:ext cx="817471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0" fontAlgn="base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  <a:buFont typeface="Wingdings" pitchFamily="2" charset="2"/>
              <a:buChar char="§"/>
            </a:pPr>
            <a:r>
              <a:rPr lang="en-US" sz="2400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Infrared spectroscopy (IR)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measures the bond vibration frequencies in a molecule and is used to determine the functional group.</a:t>
            </a:r>
          </a:p>
          <a:p>
            <a:pPr lvl="0" algn="just" rtl="0" fontAlgn="base">
              <a:lnSpc>
                <a:spcPct val="110000"/>
              </a:lnSpc>
              <a:spcBef>
                <a:spcPct val="20000"/>
              </a:spcBef>
              <a:spcAft>
                <a:spcPct val="30000"/>
              </a:spcAft>
            </a:pPr>
            <a:endParaRPr lang="en-US" sz="2400" kern="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IR region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divided into three regions: 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371600" lvl="2" indent="-457200"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near IR (12500-4000 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kern="0" baseline="30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en-US" sz="2400" kern="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overtons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region) </a:t>
            </a:r>
          </a:p>
          <a:p>
            <a:pPr marL="1371600" lvl="2" indent="-457200"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mid IR (4000-200 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kern="0" baseline="30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far IR (200-10 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kern="0" baseline="30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mid IR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region is of greatest practical use to the organic     </a:t>
            </a:r>
          </a:p>
          <a:p>
            <a:pPr algn="just" rtl="0" fontAlgn="base"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compounds.</a:t>
            </a:r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30</a:t>
            </a:fld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764704"/>
            <a:ext cx="8486775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مستطيل 59"/>
          <p:cNvSpPr/>
          <p:nvPr/>
        </p:nvSpPr>
        <p:spPr>
          <a:xfrm>
            <a:off x="2205807" y="0"/>
            <a:ext cx="4732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N-H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Stretching Region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960114" y="4630617"/>
            <a:ext cx="3611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N-H	    3300 - 3400 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</a:p>
        </p:txBody>
      </p:sp>
      <p:sp>
        <p:nvSpPr>
          <p:cNvPr id="63" name="مستطيل 62"/>
          <p:cNvSpPr/>
          <p:nvPr/>
        </p:nvSpPr>
        <p:spPr>
          <a:xfrm>
            <a:off x="960114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Primary amines give </a:t>
            </a:r>
            <a:r>
              <a:rPr lang="en-US" sz="24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two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peaks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Secondary amines give </a:t>
            </a:r>
            <a:r>
              <a:rPr lang="en-US" sz="24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peak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Tertiary amines give </a:t>
            </a:r>
            <a:r>
              <a:rPr lang="en-US" sz="24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 peak</a:t>
            </a:r>
          </a:p>
        </p:txBody>
      </p:sp>
    </p:spTree>
    <p:extLst>
      <p:ext uri="{BB962C8B-B14F-4D97-AF65-F5344CB8AC3E}">
        <p14:creationId xmlns:p14="http://schemas.microsoft.com/office/powerpoint/2010/main" val="78210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31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203848" y="764704"/>
            <a:ext cx="2510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1-Butanamine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75604" y="26898"/>
            <a:ext cx="262321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Primary amine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مجموعة 12"/>
          <p:cNvGrpSpPr/>
          <p:nvPr/>
        </p:nvGrpSpPr>
        <p:grpSpPr>
          <a:xfrm>
            <a:off x="251593" y="1617117"/>
            <a:ext cx="8424863" cy="4548187"/>
            <a:chOff x="251593" y="1617117"/>
            <a:chExt cx="8424863" cy="45481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93" y="1617117"/>
              <a:ext cx="8424863" cy="4548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4548609"/>
              <a:ext cx="774700" cy="536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9713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32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701559" y="1057090"/>
            <a:ext cx="3739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Ethylbenzenamine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3231" y="169358"/>
            <a:ext cx="3023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Secondary amine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مجموعة 17"/>
          <p:cNvGrpSpPr/>
          <p:nvPr/>
        </p:nvGrpSpPr>
        <p:grpSpPr>
          <a:xfrm>
            <a:off x="251520" y="2060848"/>
            <a:ext cx="8431213" cy="4548187"/>
            <a:chOff x="251520" y="2060848"/>
            <a:chExt cx="8431213" cy="4548187"/>
          </a:xfrm>
        </p:grpSpPr>
        <p:grpSp>
          <p:nvGrpSpPr>
            <p:cNvPr id="16" name="مجموعة 15"/>
            <p:cNvGrpSpPr/>
            <p:nvPr/>
          </p:nvGrpSpPr>
          <p:grpSpPr>
            <a:xfrm>
              <a:off x="251520" y="2060848"/>
              <a:ext cx="8431213" cy="4548187"/>
              <a:chOff x="251520" y="2060848"/>
              <a:chExt cx="8431213" cy="4548187"/>
            </a:xfrm>
          </p:grpSpPr>
          <p:grpSp>
            <p:nvGrpSpPr>
              <p:cNvPr id="14" name="مجموعة 13"/>
              <p:cNvGrpSpPr/>
              <p:nvPr/>
            </p:nvGrpSpPr>
            <p:grpSpPr>
              <a:xfrm>
                <a:off x="251520" y="2060848"/>
                <a:ext cx="8431213" cy="4548187"/>
                <a:chOff x="251520" y="2060848"/>
                <a:chExt cx="8431213" cy="4548187"/>
              </a:xfrm>
            </p:grpSpPr>
            <p:pic>
              <p:nvPicPr>
                <p:cNvPr id="20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520" y="2060848"/>
                  <a:ext cx="8431213" cy="4548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77" name="Picture 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76810" y="2708920"/>
                  <a:ext cx="1835150" cy="5365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24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9148" y="4188569"/>
                <a:ext cx="774700" cy="536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8998" y="4548609"/>
              <a:ext cx="1365250" cy="536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28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33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699792" y="908720"/>
            <a:ext cx="3786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N,N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Dimethylaniline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7504" y="107921"/>
            <a:ext cx="2582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Tertiary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amine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628800"/>
            <a:ext cx="8424863" cy="454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40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34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691680" y="0"/>
            <a:ext cx="5975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Triple Bond Stretching Region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620688"/>
            <a:ext cx="8486775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89"/>
          <a:stretch/>
        </p:blipFill>
        <p:spPr bwMode="auto">
          <a:xfrm>
            <a:off x="6079313" y="584808"/>
            <a:ext cx="288517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مستطيل 69"/>
          <p:cNvSpPr/>
          <p:nvPr/>
        </p:nvSpPr>
        <p:spPr>
          <a:xfrm>
            <a:off x="1133872" y="5157192"/>
            <a:ext cx="6678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cyano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group often gives a strong, sharp peak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due to its large dipole moment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carbon-carbon triple bond gives a sharp peak,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but it is often weak due to a lack of a dipole. </a:t>
            </a:r>
          </a:p>
        </p:txBody>
      </p:sp>
    </p:spTree>
    <p:extLst>
      <p:ext uri="{BB962C8B-B14F-4D97-AF65-F5344CB8AC3E}">
        <p14:creationId xmlns:p14="http://schemas.microsoft.com/office/powerpoint/2010/main" val="113213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35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275856" y="828001"/>
            <a:ext cx="2566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Propanenitrile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833141"/>
            <a:ext cx="8431213" cy="454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7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36</a:t>
            </a:fld>
            <a:endParaRPr lang="ar-S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772816"/>
            <a:ext cx="84185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3776413" y="900009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1-Hexyne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7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37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187624" y="57380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Carbonyl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Stretching Region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7924230" cy="38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عنصر نائب لرقم الشريحة 1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8D67B-4930-4182-A1AE-0D71F02BC8DC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ar-SA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357158" y="4714884"/>
            <a:ext cx="9002960" cy="1928800"/>
          </a:xfrm>
          <a:prstGeom prst="rect">
            <a:avLst/>
          </a:prstGeom>
          <a:noFill/>
          <a:ln/>
        </p:spPr>
        <p:txBody>
          <a:bodyPr/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region stretches from about 1800 to 1650 cm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base value is 1715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(ketone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bands are </a:t>
            </a:r>
            <a:r>
              <a:rPr lang="en-US" sz="24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very strong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!!! due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large C=O dipole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moment.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C=O is often one of the strongest peaks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spectrum.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572008"/>
            <a:ext cx="201884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6767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38</a:t>
            </a:fld>
            <a:endParaRPr lang="ar-SA"/>
          </a:p>
        </p:txBody>
      </p:sp>
      <p:grpSp>
        <p:nvGrpSpPr>
          <p:cNvPr id="6" name="مجموعة 5"/>
          <p:cNvGrpSpPr/>
          <p:nvPr/>
        </p:nvGrpSpPr>
        <p:grpSpPr>
          <a:xfrm>
            <a:off x="23519" y="1444626"/>
            <a:ext cx="9071269" cy="4920331"/>
            <a:chOff x="23519" y="1444626"/>
            <a:chExt cx="9071269" cy="4920331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559"/>
            <a:stretch/>
          </p:blipFill>
          <p:spPr bwMode="auto">
            <a:xfrm>
              <a:off x="47625" y="1444626"/>
              <a:ext cx="9047163" cy="4138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19" y="5517232"/>
              <a:ext cx="2536825" cy="847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مربع نص 7"/>
          <p:cNvSpPr txBox="1"/>
          <p:nvPr/>
        </p:nvSpPr>
        <p:spPr>
          <a:xfrm>
            <a:off x="2195736" y="260648"/>
            <a:ext cx="5338321" cy="95410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 algn="l" rtl="0"/>
            <a:r>
              <a:rPr lang="en-US" sz="28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C=O</a:t>
            </a:r>
            <a:r>
              <a:rPr lang="en-US" sz="2800" dirty="0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sensitive to its environment.</a:t>
            </a:r>
          </a:p>
          <a:p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327329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39</a:t>
            </a:fld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1301770" y="112276"/>
            <a:ext cx="718818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Factors  that influence the C=O absorption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79512" y="836712"/>
            <a:ext cx="901233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Inductive and Resonance effects on the Carbonyl Frequency  </a:t>
            </a:r>
            <a:endParaRPr lang="ar-S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9" y="1846139"/>
            <a:ext cx="173672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84213"/>
            <a:ext cx="45720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461243"/>
            <a:ext cx="174307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26297"/>
            <a:ext cx="457200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42" y="3114799"/>
            <a:ext cx="21272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707087"/>
            <a:ext cx="201136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5033"/>
            <a:ext cx="7810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98" y="4975572"/>
            <a:ext cx="7858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94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مجموعة 86"/>
          <p:cNvGrpSpPr/>
          <p:nvPr/>
        </p:nvGrpSpPr>
        <p:grpSpPr>
          <a:xfrm>
            <a:off x="1879095" y="1477963"/>
            <a:ext cx="5861257" cy="1333224"/>
            <a:chOff x="1879095" y="1477963"/>
            <a:chExt cx="5861257" cy="1333224"/>
          </a:xfrm>
        </p:grpSpPr>
        <p:sp>
          <p:nvSpPr>
            <p:cNvPr id="47" name="Rectangle 6"/>
            <p:cNvSpPr>
              <a:spLocks noChangeArrowheads="1"/>
            </p:cNvSpPr>
            <p:nvPr/>
          </p:nvSpPr>
          <p:spPr bwMode="auto">
            <a:xfrm>
              <a:off x="1879095" y="1477963"/>
              <a:ext cx="3499355" cy="7085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n</a:t>
              </a: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 =  wavenumbers  (cm</a:t>
              </a:r>
              <a:r>
                <a:rPr kumimoji="0" lang="en-US" sz="2400" b="0" i="0" u="none" strike="noStrike" kern="0" cap="none" spc="0" normalizeH="0" baseline="3000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-1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)</a:t>
              </a:r>
            </a:p>
          </p:txBody>
        </p:sp>
        <p:sp>
          <p:nvSpPr>
            <p:cNvPr id="49" name="Rectangle 8"/>
            <p:cNvSpPr>
              <a:spLocks noChangeArrowheads="1"/>
            </p:cNvSpPr>
            <p:nvPr/>
          </p:nvSpPr>
          <p:spPr bwMode="auto">
            <a:xfrm>
              <a:off x="5366965" y="1747664"/>
              <a:ext cx="359073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=</a:t>
              </a:r>
            </a:p>
          </p:txBody>
        </p:sp>
        <p:sp>
          <p:nvSpPr>
            <p:cNvPr id="50" name="Line 9"/>
            <p:cNvSpPr>
              <a:spLocks noChangeShapeType="1"/>
            </p:cNvSpPr>
            <p:nvPr/>
          </p:nvSpPr>
          <p:spPr bwMode="auto">
            <a:xfrm>
              <a:off x="5886400" y="1953667"/>
              <a:ext cx="828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0"/>
            <p:cNvSpPr>
              <a:spLocks noChangeArrowheads="1"/>
            </p:cNvSpPr>
            <p:nvPr/>
          </p:nvSpPr>
          <p:spPr bwMode="auto">
            <a:xfrm>
              <a:off x="6122811" y="1556792"/>
              <a:ext cx="341439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6104244" y="1923505"/>
              <a:ext cx="411972" cy="585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l</a:t>
              </a:r>
              <a:endParaRPr lang="en-US" sz="3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Line 13"/>
            <p:cNvSpPr>
              <a:spLocks noChangeShapeType="1"/>
            </p:cNvSpPr>
            <p:nvPr/>
          </p:nvSpPr>
          <p:spPr bwMode="auto">
            <a:xfrm>
              <a:off x="2051720" y="1700808"/>
              <a:ext cx="2286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15"/>
            <p:cNvSpPr>
              <a:spLocks noChangeArrowheads="1"/>
            </p:cNvSpPr>
            <p:nvPr/>
          </p:nvSpPr>
          <p:spPr bwMode="auto">
            <a:xfrm>
              <a:off x="5331038" y="2348880"/>
              <a:ext cx="2409314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wavelength  (cm)</a:t>
              </a:r>
            </a:p>
          </p:txBody>
        </p:sp>
      </p:grp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1284687" y="3427413"/>
            <a:ext cx="3569888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itchFamily="18" charset="2"/>
              </a:rPr>
              <a:t>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</a:rPr>
              <a:t> 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=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</a:rPr>
              <a:t> 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frequency  =   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Symbol" pitchFamily="18" charset="2"/>
              </a:rPr>
              <a:t>n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</a:rPr>
              <a:t>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ymbolProp BT" charset="2"/>
              </a:rPr>
              <a:t> </a:t>
            </a:r>
          </a:p>
        </p:txBody>
      </p:sp>
      <p:sp>
        <p:nvSpPr>
          <p:cNvPr id="59" name="Line 18"/>
          <p:cNvSpPr>
            <a:spLocks noChangeShapeType="1"/>
          </p:cNvSpPr>
          <p:nvPr/>
        </p:nvSpPr>
        <p:spPr bwMode="auto">
          <a:xfrm>
            <a:off x="3779912" y="3581400"/>
            <a:ext cx="228600" cy="0"/>
          </a:xfrm>
          <a:prstGeom prst="line">
            <a:avLst/>
          </a:prstGeom>
          <a:noFill/>
          <a:ln w="12700">
            <a:solidFill>
              <a:srgbClr val="3333CC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Rectangle 19"/>
          <p:cNvSpPr>
            <a:spLocks noChangeArrowheads="1"/>
          </p:cNvSpPr>
          <p:nvPr/>
        </p:nvSpPr>
        <p:spPr bwMode="auto">
          <a:xfrm>
            <a:off x="5561012" y="3427413"/>
            <a:ext cx="2857500" cy="893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lvl="0" algn="l" rtl="0"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= speed of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ligh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 </a:t>
            </a:r>
          </a:p>
          <a:p>
            <a:pPr lvl="0" algn="l" rtl="0"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=  </a:t>
            </a:r>
            <a:r>
              <a:rPr lang="en-US" sz="24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 x 10</a:t>
            </a:r>
            <a:r>
              <a:rPr lang="en-US" sz="2400" kern="0" baseline="300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4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cm/sec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Rectangle 22"/>
          <p:cNvSpPr>
            <a:spLocks noChangeArrowheads="1"/>
          </p:cNvSpPr>
          <p:nvPr/>
        </p:nvSpPr>
        <p:spPr bwMode="auto">
          <a:xfrm>
            <a:off x="1284687" y="6178550"/>
            <a:ext cx="6755054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wavenumbers are directly proportional to frequency</a:t>
            </a:r>
          </a:p>
        </p:txBody>
      </p:sp>
      <p:sp>
        <p:nvSpPr>
          <p:cNvPr id="66" name="Rectangle 25"/>
          <p:cNvSpPr>
            <a:spLocks noChangeArrowheads="1"/>
          </p:cNvSpPr>
          <p:nvPr/>
        </p:nvSpPr>
        <p:spPr bwMode="auto">
          <a:xfrm>
            <a:off x="2346325" y="4251325"/>
            <a:ext cx="501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or</a:t>
            </a:r>
          </a:p>
        </p:txBody>
      </p:sp>
      <p:sp>
        <p:nvSpPr>
          <p:cNvPr id="67" name="Line 26"/>
          <p:cNvSpPr>
            <a:spLocks noChangeShapeType="1"/>
          </p:cNvSpPr>
          <p:nvPr/>
        </p:nvSpPr>
        <p:spPr bwMode="auto">
          <a:xfrm>
            <a:off x="5868144" y="620688"/>
            <a:ext cx="180000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grpSp>
        <p:nvGrpSpPr>
          <p:cNvPr id="2" name="مجموعة 1"/>
          <p:cNvGrpSpPr/>
          <p:nvPr/>
        </p:nvGrpSpPr>
        <p:grpSpPr>
          <a:xfrm>
            <a:off x="5146154" y="4860925"/>
            <a:ext cx="2254771" cy="843307"/>
            <a:chOff x="5146154" y="4860925"/>
            <a:chExt cx="2254771" cy="843307"/>
          </a:xfrm>
        </p:grpSpPr>
        <p:sp>
          <p:nvSpPr>
            <p:cNvPr id="74" name="Rectangle 33"/>
            <p:cNvSpPr>
              <a:spLocks noChangeArrowheads="1"/>
            </p:cNvSpPr>
            <p:nvPr/>
          </p:nvSpPr>
          <p:spPr bwMode="auto">
            <a:xfrm>
              <a:off x="5146154" y="4860925"/>
              <a:ext cx="1038746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cm/sec</a:t>
              </a:r>
            </a:p>
          </p:txBody>
        </p:sp>
        <p:sp>
          <p:nvSpPr>
            <p:cNvPr id="75" name="Line 34"/>
            <p:cNvSpPr>
              <a:spLocks noChangeShapeType="1"/>
            </p:cNvSpPr>
            <p:nvPr/>
          </p:nvSpPr>
          <p:spPr bwMode="auto">
            <a:xfrm>
              <a:off x="5292184" y="5257800"/>
              <a:ext cx="900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Rectangle 35"/>
            <p:cNvSpPr>
              <a:spLocks noChangeArrowheads="1"/>
            </p:cNvSpPr>
            <p:nvPr/>
          </p:nvSpPr>
          <p:spPr bwMode="auto">
            <a:xfrm>
              <a:off x="5392074" y="5241925"/>
              <a:ext cx="561051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cm</a:t>
              </a:r>
            </a:p>
          </p:txBody>
        </p:sp>
        <p:sp>
          <p:nvSpPr>
            <p:cNvPr id="77" name="Rectangle 36"/>
            <p:cNvSpPr>
              <a:spLocks noChangeArrowheads="1"/>
            </p:cNvSpPr>
            <p:nvPr/>
          </p:nvSpPr>
          <p:spPr bwMode="auto">
            <a:xfrm>
              <a:off x="6235402" y="5013325"/>
              <a:ext cx="359073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=</a:t>
              </a:r>
            </a:p>
          </p:txBody>
        </p:sp>
        <p:sp>
          <p:nvSpPr>
            <p:cNvPr id="78" name="Line 37"/>
            <p:cNvSpPr>
              <a:spLocks noChangeShapeType="1"/>
            </p:cNvSpPr>
            <p:nvPr/>
          </p:nvSpPr>
          <p:spPr bwMode="auto">
            <a:xfrm>
              <a:off x="6781800" y="5257800"/>
              <a:ext cx="4572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Rectangle 38"/>
            <p:cNvSpPr>
              <a:spLocks noChangeArrowheads="1"/>
            </p:cNvSpPr>
            <p:nvPr/>
          </p:nvSpPr>
          <p:spPr bwMode="auto">
            <a:xfrm>
              <a:off x="6811020" y="5241925"/>
              <a:ext cx="589905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sec</a:t>
              </a:r>
            </a:p>
          </p:txBody>
        </p:sp>
        <p:sp>
          <p:nvSpPr>
            <p:cNvPr id="80" name="Rectangle 39"/>
            <p:cNvSpPr>
              <a:spLocks noChangeArrowheads="1"/>
            </p:cNvSpPr>
            <p:nvPr/>
          </p:nvSpPr>
          <p:spPr bwMode="auto">
            <a:xfrm>
              <a:off x="6865811" y="4860925"/>
              <a:ext cx="341439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3" name="مجموعة 2"/>
          <p:cNvGrpSpPr/>
          <p:nvPr/>
        </p:nvGrpSpPr>
        <p:grpSpPr>
          <a:xfrm>
            <a:off x="1403648" y="4758082"/>
            <a:ext cx="2797739" cy="987425"/>
            <a:chOff x="1355161" y="4814888"/>
            <a:chExt cx="2797739" cy="987425"/>
          </a:xfrm>
        </p:grpSpPr>
        <p:sp>
          <p:nvSpPr>
            <p:cNvPr id="43" name="Rectangle 2"/>
            <p:cNvSpPr>
              <a:spLocks noChangeArrowheads="1"/>
            </p:cNvSpPr>
            <p:nvPr/>
          </p:nvSpPr>
          <p:spPr bwMode="auto">
            <a:xfrm>
              <a:off x="1946275" y="4814888"/>
              <a:ext cx="1098550" cy="823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4800" dirty="0">
                  <a:latin typeface="Arial" pitchFamily="34" charset="0"/>
                </a:rPr>
                <a:t>(   )</a:t>
              </a:r>
            </a:p>
          </p:txBody>
        </p:sp>
        <p:sp>
          <p:nvSpPr>
            <p:cNvPr id="64" name="Rectangle 23"/>
            <p:cNvSpPr>
              <a:spLocks noChangeArrowheads="1"/>
            </p:cNvSpPr>
            <p:nvPr/>
          </p:nvSpPr>
          <p:spPr bwMode="auto">
            <a:xfrm>
              <a:off x="3104160" y="5013325"/>
              <a:ext cx="594715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  </a:t>
              </a: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= </a:t>
              </a: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1355161" y="4875213"/>
              <a:ext cx="714939" cy="646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n </a:t>
              </a: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=</a:t>
              </a:r>
            </a:p>
          </p:txBody>
        </p:sp>
        <p:sp>
          <p:nvSpPr>
            <p:cNvPr id="70" name="Rectangle 29"/>
            <p:cNvSpPr>
              <a:spLocks noChangeArrowheads="1"/>
            </p:cNvSpPr>
            <p:nvPr/>
          </p:nvSpPr>
          <p:spPr bwMode="auto">
            <a:xfrm>
              <a:off x="2902667" y="4975225"/>
              <a:ext cx="418383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C</a:t>
              </a:r>
            </a:p>
          </p:txBody>
        </p:sp>
        <p:sp>
          <p:nvSpPr>
            <p:cNvPr id="71" name="Line 30"/>
            <p:cNvSpPr>
              <a:spLocks noChangeShapeType="1"/>
            </p:cNvSpPr>
            <p:nvPr/>
          </p:nvSpPr>
          <p:spPr bwMode="auto">
            <a:xfrm>
              <a:off x="2209800" y="5238750"/>
              <a:ext cx="4572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31"/>
            <p:cNvSpPr>
              <a:spLocks noChangeArrowheads="1"/>
            </p:cNvSpPr>
            <p:nvPr/>
          </p:nvSpPr>
          <p:spPr bwMode="auto">
            <a:xfrm>
              <a:off x="2270125" y="5160963"/>
              <a:ext cx="434975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600">
                  <a:latin typeface="Symbol" pitchFamily="18" charset="2"/>
                </a:rPr>
                <a:t>l</a:t>
              </a:r>
            </a:p>
          </p:txBody>
        </p:sp>
        <p:sp>
          <p:nvSpPr>
            <p:cNvPr id="73" name="Rectangle 32"/>
            <p:cNvSpPr>
              <a:spLocks noChangeArrowheads="1"/>
            </p:cNvSpPr>
            <p:nvPr/>
          </p:nvSpPr>
          <p:spPr bwMode="auto">
            <a:xfrm>
              <a:off x="2311274" y="4854575"/>
              <a:ext cx="341439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81" name="Line 40"/>
            <p:cNvSpPr>
              <a:spLocks noChangeShapeType="1"/>
            </p:cNvSpPr>
            <p:nvPr/>
          </p:nvSpPr>
          <p:spPr bwMode="auto">
            <a:xfrm>
              <a:off x="3657600" y="5238750"/>
              <a:ext cx="4572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41"/>
            <p:cNvSpPr>
              <a:spLocks noChangeArrowheads="1"/>
            </p:cNvSpPr>
            <p:nvPr/>
          </p:nvSpPr>
          <p:spPr bwMode="auto">
            <a:xfrm>
              <a:off x="3717925" y="5160963"/>
              <a:ext cx="434975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600">
                  <a:latin typeface="Symbol" pitchFamily="18" charset="2"/>
                </a:rPr>
                <a:t>l</a:t>
              </a:r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auto">
            <a:xfrm>
              <a:off x="3751058" y="4854575"/>
              <a:ext cx="349455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</a:t>
              </a:r>
            </a:p>
          </p:txBody>
        </p:sp>
      </p:grpSp>
      <p:sp>
        <p:nvSpPr>
          <p:cNvPr id="84" name="مربع نص 83"/>
          <p:cNvSpPr txBox="1"/>
          <p:nvPr/>
        </p:nvSpPr>
        <p:spPr>
          <a:xfrm>
            <a:off x="2254250" y="59482"/>
            <a:ext cx="5285421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unit used on an IR spectrum is </a:t>
            </a: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Wavenumbers </a:t>
            </a:r>
            <a:r>
              <a:rPr kumimoji="0" lang="en-US" sz="32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Symbol" pitchFamily="18" charset="2"/>
              </a:rPr>
              <a:t>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ar-S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253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40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27" y="116632"/>
            <a:ext cx="499903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22685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52736"/>
            <a:ext cx="4572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74231"/>
            <a:ext cx="4029075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480" y="3760440"/>
            <a:ext cx="4572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7180"/>
            <a:ext cx="79216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9" y="5282406"/>
            <a:ext cx="79216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1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41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051720" y="131928"/>
            <a:ext cx="5742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How the Factors affect 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C=O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80728"/>
            <a:ext cx="9107487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6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42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403648" y="146918"/>
            <a:ext cx="7092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Confirmation of Functional group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5496" y="1052736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Every type of carbonyl compound has other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places you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 look to confirm your conclusion based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  frequency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alone.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96" y="1916832"/>
            <a:ext cx="8839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82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43</a:t>
            </a:fld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328613"/>
            <a:ext cx="8486775" cy="62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مستطيل 15"/>
          <p:cNvSpPr/>
          <p:nvPr/>
        </p:nvSpPr>
        <p:spPr>
          <a:xfrm>
            <a:off x="3521873" y="941502"/>
            <a:ext cx="2100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33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2-Butanone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540569" y="328613"/>
            <a:ext cx="22413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Ketone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1715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2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44</a:t>
            </a:fld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1693118"/>
            <a:ext cx="8377237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6300192" y="238705"/>
            <a:ext cx="30243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Aldehyde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1725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783170" y="1108343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Nonanal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2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45</a:t>
            </a:fld>
            <a:endParaRPr lang="ar-S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58776"/>
            <a:ext cx="8486775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6084168" y="232538"/>
            <a:ext cx="28701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Acid Chloride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Base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1800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835696" y="13943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Dodecanoyl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Chloride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59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46</a:t>
            </a:fld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6768"/>
            <a:ext cx="8493125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6224366" y="44080"/>
            <a:ext cx="24482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Ester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1735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174372" y="1261348"/>
            <a:ext cx="2840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Ethyl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Butanoate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91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47</a:t>
            </a:fld>
            <a:endParaRPr lang="ar-S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7091"/>
            <a:ext cx="8493125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5615608" y="79558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Carboxylic acid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Base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1710</a:t>
            </a:r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2339752" y="123749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2-Methylpropanoic Acid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2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48</a:t>
            </a:fld>
            <a:endParaRPr lang="ar-S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975123"/>
            <a:ext cx="8493125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6228184" y="116632"/>
            <a:ext cx="2664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Amide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1690</a:t>
            </a:r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3806035" y="1390348"/>
            <a:ext cx="2350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Propanamide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0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49</a:t>
            </a:fld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2660134" y="1260049"/>
            <a:ext cx="3523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Propionic anhydride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059685" y="-5163"/>
            <a:ext cx="40431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Anhydride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1810 and 1760</a:t>
            </a:r>
            <a:endParaRPr lang="ar-SA" dirty="0">
              <a:solidFill>
                <a:prstClr val="black"/>
              </a:solidFill>
            </a:endParaRPr>
          </a:p>
        </p:txBody>
      </p:sp>
      <p:grpSp>
        <p:nvGrpSpPr>
          <p:cNvPr id="30" name="مجموعة 29"/>
          <p:cNvGrpSpPr/>
          <p:nvPr/>
        </p:nvGrpSpPr>
        <p:grpSpPr>
          <a:xfrm>
            <a:off x="263166" y="1759644"/>
            <a:ext cx="8557306" cy="4693692"/>
            <a:chOff x="263166" y="1759644"/>
            <a:chExt cx="8557306" cy="4693692"/>
          </a:xfrm>
        </p:grpSpPr>
        <p:grpSp>
          <p:nvGrpSpPr>
            <p:cNvPr id="28" name="مجموعة 27"/>
            <p:cNvGrpSpPr/>
            <p:nvPr/>
          </p:nvGrpSpPr>
          <p:grpSpPr>
            <a:xfrm>
              <a:off x="263166" y="1759644"/>
              <a:ext cx="8557306" cy="4693692"/>
              <a:chOff x="263166" y="1471612"/>
              <a:chExt cx="8557306" cy="4693692"/>
            </a:xfrm>
          </p:grpSpPr>
          <p:pic>
            <p:nvPicPr>
              <p:cNvPr id="2050" name="Picture 2" descr="C:\Users\hp\Pictures\صورة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166" y="1471612"/>
                <a:ext cx="8557306" cy="4693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2" descr="C:\Users\hp\Pictures\‫صورة1 - نسخة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307" t="57069" r="59340" b="15271"/>
              <a:stretch/>
            </p:blipFill>
            <p:spPr bwMode="auto">
              <a:xfrm>
                <a:off x="6214055" y="4401216"/>
                <a:ext cx="2462401" cy="97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1960" y="5203031"/>
                <a:ext cx="847725" cy="530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مربع نص 2"/>
              <p:cNvSpPr txBox="1"/>
              <p:nvPr/>
            </p:nvSpPr>
            <p:spPr>
              <a:xfrm>
                <a:off x="3491880" y="5168225"/>
                <a:ext cx="498855" cy="27699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1200" dirty="0" smtClean="0"/>
                  <a:t>1820</a:t>
                </a:r>
                <a:endParaRPr lang="ar-SA" sz="1200" dirty="0"/>
              </a:p>
            </p:txBody>
          </p:sp>
          <p:sp>
            <p:nvSpPr>
              <p:cNvPr id="8" name="مربع نص 7"/>
              <p:cNvSpPr txBox="1"/>
              <p:nvPr/>
            </p:nvSpPr>
            <p:spPr>
              <a:xfrm>
                <a:off x="3785112" y="4797152"/>
                <a:ext cx="498856" cy="276999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sz="1200" dirty="0" smtClean="0"/>
                  <a:t>1750</a:t>
                </a:r>
                <a:endParaRPr lang="ar-SA" sz="1200" dirty="0"/>
              </a:p>
            </p:txBody>
          </p:sp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4540" y="5055716"/>
                <a:ext cx="304800" cy="317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5" name="Picture 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3861677"/>
                <a:ext cx="774700" cy="536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47134" y="5157192"/>
                <a:ext cx="781050" cy="530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4205287"/>
              <a:ext cx="1377950" cy="536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07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1571604" y="0"/>
            <a:ext cx="6643036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Simplified Infrared Spectrophotometer</a:t>
            </a: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032125" y="868363"/>
            <a:ext cx="941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000"/>
              <a:t>NaCl</a:t>
            </a:r>
          </a:p>
          <a:p>
            <a:r>
              <a:rPr lang="en-US" sz="2000"/>
              <a:t>plates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60325" y="1066800"/>
            <a:ext cx="9004300" cy="5668963"/>
            <a:chOff x="60325" y="1066800"/>
            <a:chExt cx="9004300" cy="5668963"/>
          </a:xfrm>
        </p:grpSpPr>
        <p:sp>
          <p:nvSpPr>
            <p:cNvPr id="2" name="Oval 2"/>
            <p:cNvSpPr>
              <a:spLocks noChangeArrowheads="1"/>
            </p:cNvSpPr>
            <p:nvPr/>
          </p:nvSpPr>
          <p:spPr bwMode="auto">
            <a:xfrm>
              <a:off x="3968750" y="2063750"/>
              <a:ext cx="749300" cy="825500"/>
            </a:xfrm>
            <a:prstGeom prst="ellipse">
              <a:avLst/>
            </a:prstGeom>
            <a:solidFill>
              <a:srgbClr val="9999FF">
                <a:alpha val="50000"/>
              </a:srgb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216150" y="1600200"/>
              <a:ext cx="596900" cy="1752600"/>
              <a:chOff x="1396" y="1008"/>
              <a:chExt cx="376" cy="1104"/>
            </a:xfrm>
          </p:grpSpPr>
          <p:sp>
            <p:nvSpPr>
              <p:cNvPr id="4" name="Rectangle 3"/>
              <p:cNvSpPr>
                <a:spLocks noChangeArrowheads="1"/>
              </p:cNvSpPr>
              <p:nvPr/>
            </p:nvSpPr>
            <p:spPr bwMode="auto">
              <a:xfrm>
                <a:off x="1396" y="1012"/>
                <a:ext cx="136" cy="1096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1636" y="1012"/>
                <a:ext cx="136" cy="1096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Line 5"/>
              <p:cNvSpPr>
                <a:spLocks noChangeShapeType="1"/>
              </p:cNvSpPr>
              <p:nvPr/>
            </p:nvSpPr>
            <p:spPr bwMode="auto">
              <a:xfrm>
                <a:off x="1584" y="1008"/>
                <a:ext cx="0" cy="1104"/>
              </a:xfrm>
              <a:prstGeom prst="line">
                <a:avLst/>
              </a:prstGeom>
              <a:noFill/>
              <a:ln w="50800">
                <a:solidFill>
                  <a:srgbClr val="9999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539750" y="2292350"/>
              <a:ext cx="139700" cy="292100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685800" y="2438400"/>
              <a:ext cx="3657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09600" y="2571750"/>
              <a:ext cx="0" cy="83820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Arc 10"/>
            <p:cNvSpPr>
              <a:spLocks/>
            </p:cNvSpPr>
            <p:nvPr/>
          </p:nvSpPr>
          <p:spPr bwMode="auto">
            <a:xfrm>
              <a:off x="228600" y="1906588"/>
              <a:ext cx="152400" cy="1055687"/>
            </a:xfrm>
            <a:custGeom>
              <a:avLst/>
              <a:gdLst>
                <a:gd name="G0" fmla="+- 21600 0 0"/>
                <a:gd name="G1" fmla="+- 21599 0 0"/>
                <a:gd name="G2" fmla="+- 21600 0 0"/>
                <a:gd name="T0" fmla="*/ 17321 w 21600"/>
                <a:gd name="T1" fmla="*/ 42771 h 42771"/>
                <a:gd name="T2" fmla="*/ 21375 w 21600"/>
                <a:gd name="T3" fmla="*/ 0 h 42771"/>
                <a:gd name="T4" fmla="*/ 21600 w 21600"/>
                <a:gd name="T5" fmla="*/ 21599 h 4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2771" fill="none" extrusionOk="0">
                  <a:moveTo>
                    <a:pt x="17321" y="42770"/>
                  </a:moveTo>
                  <a:cubicBezTo>
                    <a:pt x="7244" y="40734"/>
                    <a:pt x="0" y="31878"/>
                    <a:pt x="0" y="21599"/>
                  </a:cubicBezTo>
                  <a:cubicBezTo>
                    <a:pt x="-1" y="9757"/>
                    <a:pt x="9534" y="123"/>
                    <a:pt x="21375" y="0"/>
                  </a:cubicBezTo>
                </a:path>
                <a:path w="21600" h="42771" stroke="0" extrusionOk="0">
                  <a:moveTo>
                    <a:pt x="17321" y="42770"/>
                  </a:moveTo>
                  <a:cubicBezTo>
                    <a:pt x="7244" y="40734"/>
                    <a:pt x="0" y="31878"/>
                    <a:pt x="0" y="21599"/>
                  </a:cubicBezTo>
                  <a:cubicBezTo>
                    <a:pt x="-1" y="9757"/>
                    <a:pt x="9534" y="123"/>
                    <a:pt x="21375" y="0"/>
                  </a:cubicBezTo>
                  <a:lnTo>
                    <a:pt x="21600" y="21599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343400" y="2895600"/>
              <a:ext cx="0" cy="1219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359150" y="4121150"/>
              <a:ext cx="3949700" cy="1892300"/>
            </a:xfrm>
            <a:prstGeom prst="rect">
              <a:avLst/>
            </a:prstGeom>
            <a:solidFill>
              <a:srgbClr val="CCFFCC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613275" y="1782763"/>
              <a:ext cx="2849563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>
                  <a:solidFill>
                    <a:schemeClr val="accent2"/>
                  </a:solidFill>
                </a:rPr>
                <a:t>Detection Electronics</a:t>
              </a:r>
            </a:p>
            <a:p>
              <a:r>
                <a:rPr lang="en-US" sz="2000">
                  <a:solidFill>
                    <a:schemeClr val="accent2"/>
                  </a:solidFill>
                </a:rPr>
                <a:t>  and Computer </a:t>
              </a: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325" y="3459163"/>
              <a:ext cx="11842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>
                  <a:solidFill>
                    <a:schemeClr val="accent2"/>
                  </a:solidFill>
                </a:rPr>
                <a:t>Infrared</a:t>
              </a:r>
            </a:p>
            <a:p>
              <a:r>
                <a:rPr lang="en-US" sz="2000">
                  <a:solidFill>
                    <a:schemeClr val="accent2"/>
                  </a:solidFill>
                </a:rPr>
                <a:t>Source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479925" y="3001963"/>
              <a:ext cx="3289300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>
                  <a:solidFill>
                    <a:schemeClr val="accent2"/>
                  </a:solidFill>
                </a:rPr>
                <a:t>Determines Frequencies</a:t>
              </a:r>
            </a:p>
            <a:p>
              <a:r>
                <a:rPr lang="en-US" sz="2000">
                  <a:solidFill>
                    <a:schemeClr val="accent2"/>
                  </a:solidFill>
                </a:rPr>
                <a:t>of Infrared Absorbed and</a:t>
              </a:r>
            </a:p>
            <a:p>
              <a:r>
                <a:rPr lang="en-US" sz="2000">
                  <a:solidFill>
                    <a:schemeClr val="accent2"/>
                  </a:solidFill>
                </a:rPr>
                <a:t>plots them on a chart</a:t>
              </a: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2114550" y="3429000"/>
              <a:ext cx="381000" cy="1143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584325" y="4525963"/>
              <a:ext cx="110807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/>
                <a:t>Sample</a:t>
              </a: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2343150" y="1104900"/>
              <a:ext cx="685800" cy="381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2743200" y="1066800"/>
              <a:ext cx="304800" cy="457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3505200" y="4495800"/>
              <a:ext cx="533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4038600" y="4495800"/>
              <a:ext cx="76200" cy="1143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V="1">
              <a:off x="4114800" y="4495800"/>
              <a:ext cx="76200" cy="1143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4191000" y="4495800"/>
              <a:ext cx="685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4914900" y="4495800"/>
              <a:ext cx="76200" cy="838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 flipV="1">
              <a:off x="5010150" y="4495800"/>
              <a:ext cx="76200" cy="838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5105400" y="4495800"/>
              <a:ext cx="609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5715000" y="4495800"/>
              <a:ext cx="152400" cy="1371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V="1">
              <a:off x="5867400" y="4495800"/>
              <a:ext cx="76200" cy="1371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5943600" y="4495800"/>
              <a:ext cx="609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H="1">
              <a:off x="2362200" y="5334000"/>
              <a:ext cx="1600200" cy="2286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362200" y="5562600"/>
              <a:ext cx="3429000" cy="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 flipV="1">
              <a:off x="2438400" y="5334000"/>
              <a:ext cx="2438400" cy="2286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822325" y="5364163"/>
              <a:ext cx="15525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>
                  <a:solidFill>
                    <a:srgbClr val="339933"/>
                  </a:solidFill>
                </a:rPr>
                <a:t>Absorption</a:t>
              </a:r>
            </a:p>
            <a:p>
              <a:r>
                <a:rPr lang="en-US" sz="2000">
                  <a:solidFill>
                    <a:srgbClr val="339933"/>
                  </a:solidFill>
                </a:rPr>
                <a:t>   “peaks”</a:t>
              </a:r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3429000" y="6172200"/>
              <a:ext cx="3810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37" name="Group 39"/>
            <p:cNvGrpSpPr>
              <a:grpSpLocks/>
            </p:cNvGrpSpPr>
            <p:nvPr/>
          </p:nvGrpSpPr>
          <p:grpSpPr bwMode="auto">
            <a:xfrm>
              <a:off x="6559550" y="4273550"/>
              <a:ext cx="1447800" cy="749300"/>
              <a:chOff x="4132" y="2692"/>
              <a:chExt cx="912" cy="472"/>
            </a:xfrm>
          </p:grpSpPr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4132" y="2692"/>
                <a:ext cx="904" cy="472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4166" y="2707"/>
                <a:ext cx="878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/>
                  <a:t>Infrared </a:t>
                </a:r>
              </a:p>
              <a:p>
                <a:r>
                  <a:rPr lang="en-US" sz="2000"/>
                  <a:t>Spectrum</a:t>
                </a:r>
              </a:p>
            </p:txBody>
          </p:sp>
        </p:grp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4670425" y="6164263"/>
              <a:ext cx="143668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/>
                <a:t>frequency</a:t>
              </a:r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7467600" y="5105400"/>
              <a:ext cx="0" cy="838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7527925" y="5135563"/>
              <a:ext cx="1536700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/>
                <a:t>intensity of</a:t>
              </a:r>
            </a:p>
            <a:p>
              <a:r>
                <a:rPr lang="en-US" sz="2000"/>
                <a:t>absorption</a:t>
              </a: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4670425" y="6399213"/>
              <a:ext cx="14414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1600"/>
                <a:t>(decreasing)</a:t>
              </a:r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5638800" y="2514600"/>
              <a:ext cx="0" cy="45720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 flipV="1">
              <a:off x="685800" y="2057400"/>
              <a:ext cx="76200" cy="15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 flipV="1">
              <a:off x="762000" y="2286000"/>
              <a:ext cx="152400" cy="76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762000" y="2514600"/>
              <a:ext cx="152400" cy="76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703263" y="2625725"/>
              <a:ext cx="76200" cy="15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212725" y="1249363"/>
              <a:ext cx="1244600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>
                  <a:solidFill>
                    <a:schemeClr val="accent2"/>
                  </a:solidFill>
                </a:rPr>
                <a:t>focusing</a:t>
              </a:r>
            </a:p>
            <a:p>
              <a:r>
                <a:rPr lang="en-US" sz="2000">
                  <a:solidFill>
                    <a:schemeClr val="accent2"/>
                  </a:solidFill>
                </a:rPr>
                <a:t>mirror</a:t>
              </a:r>
            </a:p>
          </p:txBody>
        </p:sp>
      </p:grpSp>
      <p:sp>
        <p:nvSpPr>
          <p:cNvPr id="51" name="عنصر نائب لرقم الشريحة 5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9942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50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475656" y="179929"/>
            <a:ext cx="5814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Conjugation of C=O with C=C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5516" y="2002887"/>
            <a:ext cx="8334672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Conjugation of a carbonyl with a C=C  bond shifts values to lower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frequencies.</a:t>
            </a:r>
          </a:p>
          <a:p>
            <a: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For aldehydes, ketones and esters, subtract about 25-30 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for conjugation with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C=O.</a:t>
            </a:r>
          </a:p>
          <a:p>
            <a: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Conjugated ketone =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1690 to 1680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Conjugated ester    =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1710 to 1700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C=C becomes quite strong!!</a:t>
            </a:r>
          </a:p>
          <a:p>
            <a:pPr marL="514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1" b="18780"/>
          <a:stretch/>
        </p:blipFill>
        <p:spPr bwMode="auto">
          <a:xfrm>
            <a:off x="3707904" y="980728"/>
            <a:ext cx="1772670" cy="8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7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51</a:t>
            </a:fld>
            <a:endParaRPr lang="ar-S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425"/>
            <a:ext cx="9144000" cy="564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32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52</a:t>
            </a:fld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493125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2411760" y="120148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4-Methyl-3-penten-2-one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69059" y="280301"/>
            <a:ext cx="31470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C=O : 1715 - 30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1685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C=C : 1650 - 25 = 1625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5727925" y="104309"/>
            <a:ext cx="3252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Ketone conjugated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85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53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485726"/>
            <a:ext cx="8493125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325438" y="172762"/>
            <a:ext cx="3148298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C=O : 1715 - 30 = 1685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5692386" y="96460"/>
            <a:ext cx="312617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Aromatic Ketone 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conjugated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3135276" y="1173678"/>
            <a:ext cx="2557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Acetophenone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2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54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11560" y="116632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Angle Strain raises The Carbonyl Frequency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838200"/>
            <a:ext cx="773112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62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55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373959" y="256599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Conjugation and Ring Size Effects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64369"/>
            <a:ext cx="7858125" cy="526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40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56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8840"/>
            <a:ext cx="8534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مستطيل 20"/>
          <p:cNvSpPr/>
          <p:nvPr/>
        </p:nvSpPr>
        <p:spPr>
          <a:xfrm>
            <a:off x="3145167" y="1268760"/>
            <a:ext cx="2853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Cyclopentanone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6261262" y="262407"/>
            <a:ext cx="254589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Cyclic Ketone</a:t>
            </a:r>
          </a:p>
          <a:p>
            <a:pPr algn="l" rtl="0"/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5-ring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073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57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377662" y="-27384"/>
            <a:ext cx="4532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C=C stretching region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692697"/>
            <a:ext cx="8486775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مستطيل 63"/>
          <p:cNvSpPr/>
          <p:nvPr/>
        </p:nvSpPr>
        <p:spPr>
          <a:xfrm>
            <a:off x="36512" y="4365104"/>
            <a:ext cx="91440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C=C double bond at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1650 cm</a:t>
            </a:r>
            <a:r>
              <a:rPr lang="en-US" sz="2400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often weak or not even seen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C=C benzene ring shows peak(s) near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1600 and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1475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one or two at each value 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Conjugation lowers the value. 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When C=C is conjugated with C=O it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is stronger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and comes at a lower frequency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66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58</a:t>
            </a:fld>
            <a:endParaRPr lang="ar-SA"/>
          </a:p>
        </p:txBody>
      </p:sp>
      <p:sp>
        <p:nvSpPr>
          <p:cNvPr id="4" name="عنصر نائب لرقم الشريحة 1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08D67B-4930-4182-A1AE-0D71F02BC8DC}" type="slidenum">
              <a:rPr lang="ar-SA" smtClean="0"/>
              <a:pPr/>
              <a:t>58</a:t>
            </a:fld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3779912" y="836712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1-Hexene</a:t>
            </a:r>
            <a:endParaRPr lang="ar-SA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3528" y="251937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Alkene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796628"/>
            <a:ext cx="842486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18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59</a:t>
            </a:fld>
            <a:endParaRPr lang="ar-SA"/>
          </a:p>
        </p:txBody>
      </p:sp>
      <p:sp>
        <p:nvSpPr>
          <p:cNvPr id="19" name="مستطيل 18"/>
          <p:cNvSpPr/>
          <p:nvPr/>
        </p:nvSpPr>
        <p:spPr>
          <a:xfrm>
            <a:off x="4050527" y="692696"/>
            <a:ext cx="1529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Toluene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23528" y="164450"/>
            <a:ext cx="1734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Aromatic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4185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1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99792" y="44624"/>
            <a:ext cx="3778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Molecular Vibrations 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704221" y="629399"/>
            <a:ext cx="77697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Molecules are made up of atoms linked by chemical bonds.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movement of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atoms and chemical bonds like spring and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balls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(vibration</a:t>
            </a:r>
            <a:r>
              <a:rPr lang="en-US" sz="2400" dirty="0" smtClean="0"/>
              <a:t>).</a:t>
            </a:r>
            <a:endParaRPr lang="en-US" sz="2400" dirty="0"/>
          </a:p>
        </p:txBody>
      </p:sp>
      <p:sp>
        <p:nvSpPr>
          <p:cNvPr id="9" name="مستطيل 8"/>
          <p:cNvSpPr/>
          <p:nvPr/>
        </p:nvSpPr>
        <p:spPr>
          <a:xfrm>
            <a:off x="724620" y="2444695"/>
            <a:ext cx="8527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There are two main vibrational modes :</a:t>
            </a:r>
          </a:p>
          <a:p>
            <a:pPr algn="l" rtl="0"/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1- Stretching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change in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bond length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(higher frequency)</a:t>
            </a:r>
          </a:p>
          <a:p>
            <a:pPr algn="l" rt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4232" y="3399383"/>
            <a:ext cx="2361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4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Stretching </a:t>
            </a:r>
            <a:r>
              <a:rPr lang="en-US" sz="24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Types:</a:t>
            </a:r>
            <a:endParaRPr lang="en-US" sz="2400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مجموعة 12"/>
          <p:cNvGrpSpPr>
            <a:grpSpLocks noChangeAspect="1"/>
          </p:cNvGrpSpPr>
          <p:nvPr/>
        </p:nvGrpSpPr>
        <p:grpSpPr>
          <a:xfrm>
            <a:off x="1576437" y="4221368"/>
            <a:ext cx="2120294" cy="2520000"/>
            <a:chOff x="1475656" y="860148"/>
            <a:chExt cx="2491507" cy="2961191"/>
          </a:xfrm>
        </p:grpSpPr>
        <p:sp>
          <p:nvSpPr>
            <p:cNvPr id="16" name="Rectangle 3"/>
            <p:cNvSpPr>
              <a:spLocks noChangeArrowheads="1"/>
            </p:cNvSpPr>
            <p:nvPr/>
          </p:nvSpPr>
          <p:spPr bwMode="auto">
            <a:xfrm>
              <a:off x="1475656" y="3359032"/>
              <a:ext cx="2481449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Symmetric Stretch</a:t>
              </a:r>
            </a:p>
          </p:txBody>
        </p:sp>
        <p:grpSp>
          <p:nvGrpSpPr>
            <p:cNvPr id="17" name="مجموعة 16"/>
            <p:cNvGrpSpPr/>
            <p:nvPr/>
          </p:nvGrpSpPr>
          <p:grpSpPr>
            <a:xfrm>
              <a:off x="1752600" y="1204913"/>
              <a:ext cx="2214563" cy="2293143"/>
              <a:chOff x="1752600" y="1204913"/>
              <a:chExt cx="2214563" cy="2293143"/>
            </a:xfrm>
          </p:grpSpPr>
          <p:pic>
            <p:nvPicPr>
              <p:cNvPr id="19" name="Picture 2"/>
              <p:cNvPicPr>
                <a:picLocks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380" b="50000"/>
              <a:stretch/>
            </p:blipFill>
            <p:spPr bwMode="auto">
              <a:xfrm>
                <a:off x="1752600" y="1204913"/>
                <a:ext cx="2214563" cy="22931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Line 5"/>
              <p:cNvSpPr>
                <a:spLocks noChangeShapeType="1"/>
              </p:cNvSpPr>
              <p:nvPr/>
            </p:nvSpPr>
            <p:spPr bwMode="auto">
              <a:xfrm flipV="1">
                <a:off x="2590800" y="1447800"/>
                <a:ext cx="533400" cy="4572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>
                <a:off x="2590800" y="2590800"/>
                <a:ext cx="533400" cy="4572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916717" y="860148"/>
              <a:ext cx="1258358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in-phase</a:t>
              </a:r>
            </a:p>
          </p:txBody>
        </p:sp>
      </p:grpSp>
      <p:grpSp>
        <p:nvGrpSpPr>
          <p:cNvPr id="22" name="مجموعة 21"/>
          <p:cNvGrpSpPr>
            <a:grpSpLocks noChangeAspect="1"/>
          </p:cNvGrpSpPr>
          <p:nvPr/>
        </p:nvGrpSpPr>
        <p:grpSpPr>
          <a:xfrm>
            <a:off x="6167503" y="4221088"/>
            <a:ext cx="2199853" cy="2520000"/>
            <a:chOff x="5436096" y="742606"/>
            <a:chExt cx="2652969" cy="3039066"/>
          </a:xfrm>
        </p:grpSpPr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5436096" y="3319365"/>
              <a:ext cx="2652969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Asymmetric Stretch</a:t>
              </a:r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5772140" y="742606"/>
              <a:ext cx="1740861" cy="462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out-of-phase</a:t>
              </a:r>
            </a:p>
          </p:txBody>
        </p:sp>
        <p:grpSp>
          <p:nvGrpSpPr>
            <p:cNvPr id="25" name="مجموعة 24"/>
            <p:cNvGrpSpPr/>
            <p:nvPr/>
          </p:nvGrpSpPr>
          <p:grpSpPr>
            <a:xfrm>
              <a:off x="5639803" y="1026221"/>
              <a:ext cx="2214563" cy="2293144"/>
              <a:chOff x="4867275" y="3498056"/>
              <a:chExt cx="2214563" cy="2293144"/>
            </a:xfrm>
          </p:grpSpPr>
          <p:pic>
            <p:nvPicPr>
              <p:cNvPr id="26" name="Picture 2"/>
              <p:cNvPicPr>
                <a:picLocks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00" r="74380"/>
              <a:stretch/>
            </p:blipFill>
            <p:spPr bwMode="auto">
              <a:xfrm>
                <a:off x="4867275" y="3498056"/>
                <a:ext cx="2214563" cy="2293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Line 7"/>
              <p:cNvSpPr>
                <a:spLocks noChangeShapeType="1"/>
              </p:cNvSpPr>
              <p:nvPr/>
            </p:nvSpPr>
            <p:spPr bwMode="auto">
              <a:xfrm flipV="1">
                <a:off x="5705475" y="3810000"/>
                <a:ext cx="533400" cy="4572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9" name="Line 8"/>
              <p:cNvSpPr>
                <a:spLocks noChangeShapeType="1"/>
              </p:cNvSpPr>
              <p:nvPr/>
            </p:nvSpPr>
            <p:spPr bwMode="auto">
              <a:xfrm>
                <a:off x="5605588" y="4833722"/>
                <a:ext cx="533400" cy="5040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</p:grpSp>
      <p:grpSp>
        <p:nvGrpSpPr>
          <p:cNvPr id="5" name="مجموعة 4"/>
          <p:cNvGrpSpPr>
            <a:grpSpLocks noChangeAspect="1"/>
          </p:cNvGrpSpPr>
          <p:nvPr/>
        </p:nvGrpSpPr>
        <p:grpSpPr>
          <a:xfrm>
            <a:off x="3419872" y="3681088"/>
            <a:ext cx="2352714" cy="540000"/>
            <a:chOff x="4425872" y="2926043"/>
            <a:chExt cx="2666408" cy="652596"/>
          </a:xfrm>
        </p:grpSpPr>
        <p:sp>
          <p:nvSpPr>
            <p:cNvPr id="4" name="مستطيل 3"/>
            <p:cNvSpPr/>
            <p:nvPr/>
          </p:nvSpPr>
          <p:spPr>
            <a:xfrm>
              <a:off x="4425872" y="2958336"/>
              <a:ext cx="2666408" cy="62030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grpSp>
          <p:nvGrpSpPr>
            <p:cNvPr id="34" name="مجموعة 33"/>
            <p:cNvGrpSpPr/>
            <p:nvPr/>
          </p:nvGrpSpPr>
          <p:grpSpPr>
            <a:xfrm>
              <a:off x="4425872" y="2926043"/>
              <a:ext cx="2666408" cy="646973"/>
              <a:chOff x="4339800" y="2513013"/>
              <a:chExt cx="2666408" cy="646973"/>
            </a:xfrm>
          </p:grpSpPr>
          <p:sp>
            <p:nvSpPr>
              <p:cNvPr id="35" name="Rectangle 5"/>
              <p:cNvSpPr>
                <a:spLocks noChangeArrowheads="1"/>
              </p:cNvSpPr>
              <p:nvPr/>
            </p:nvSpPr>
            <p:spPr bwMode="auto">
              <a:xfrm>
                <a:off x="4997367" y="2513013"/>
                <a:ext cx="1485983" cy="6469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3200" dirty="0"/>
                  <a:t>C</a:t>
                </a:r>
                <a:r>
                  <a:rPr lang="en-US" sz="3600" dirty="0"/>
                  <a:t>        </a:t>
                </a:r>
                <a:r>
                  <a:rPr lang="en-US" sz="3200" dirty="0" err="1"/>
                  <a:t>C</a:t>
                </a:r>
                <a:endParaRPr lang="en-US" sz="3200" dirty="0"/>
              </a:p>
            </p:txBody>
          </p:sp>
          <p:grpSp>
            <p:nvGrpSpPr>
              <p:cNvPr id="36" name="مجموعة 35"/>
              <p:cNvGrpSpPr/>
              <p:nvPr/>
            </p:nvGrpSpPr>
            <p:grpSpPr>
              <a:xfrm>
                <a:off x="4339800" y="2866331"/>
                <a:ext cx="2666408" cy="0"/>
                <a:chOff x="4339800" y="2866331"/>
                <a:chExt cx="2666408" cy="0"/>
              </a:xfrm>
            </p:grpSpPr>
            <p:sp>
              <p:nvSpPr>
                <p:cNvPr id="37" name="Line 11"/>
                <p:cNvSpPr>
                  <a:spLocks noChangeShapeType="1"/>
                </p:cNvSpPr>
                <p:nvPr/>
              </p:nvSpPr>
              <p:spPr bwMode="auto">
                <a:xfrm>
                  <a:off x="5422032" y="2866331"/>
                  <a:ext cx="684000" cy="0"/>
                </a:xfrm>
                <a:prstGeom prst="line">
                  <a:avLst/>
                </a:prstGeom>
                <a:ln>
                  <a:headEnd type="none" w="sm" len="sm"/>
                  <a:tailEnd type="none" w="sm" len="sm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8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4339800" y="2866331"/>
                  <a:ext cx="533400" cy="0"/>
                </a:xfrm>
                <a:prstGeom prst="line">
                  <a:avLst/>
                </a:prstGeom>
                <a:noFill/>
                <a:ln w="12700">
                  <a:solidFill>
                    <a:srgbClr val="FF3300"/>
                  </a:solidFill>
                  <a:round/>
                  <a:headEnd type="none" w="sm" len="sm"/>
                  <a:tailEnd type="stealth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39" name="Line 13"/>
                <p:cNvSpPr>
                  <a:spLocks noChangeShapeType="1"/>
                </p:cNvSpPr>
                <p:nvPr/>
              </p:nvSpPr>
              <p:spPr bwMode="auto">
                <a:xfrm>
                  <a:off x="6472808" y="2866331"/>
                  <a:ext cx="533400" cy="0"/>
                </a:xfrm>
                <a:prstGeom prst="line">
                  <a:avLst/>
                </a:prstGeom>
                <a:noFill/>
                <a:ln w="12700">
                  <a:solidFill>
                    <a:srgbClr val="FF3300"/>
                  </a:solidFill>
                  <a:round/>
                  <a:headEnd type="none" w="sm" len="sm"/>
                  <a:tailEnd type="stealth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</p:grpSp>
      <p:pic>
        <p:nvPicPr>
          <p:cNvPr id="30" name="Picture 4" descr="FG12_01-01UN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8" t="62338" r="32121"/>
          <a:stretch/>
        </p:blipFill>
        <p:spPr>
          <a:xfrm>
            <a:off x="4068072" y="1618328"/>
            <a:ext cx="1152000" cy="658544"/>
          </a:xfrm>
          <a:prstGeom prst="rect">
            <a:avLst/>
          </a:prstGeom>
          <a:ln w="3175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CADF2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60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123728" y="173503"/>
            <a:ext cx="4806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C-O stretching region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980728"/>
            <a:ext cx="8486775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467544" y="4889251"/>
            <a:ext cx="8208912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The C-O band appears in the range of </a:t>
            </a:r>
            <a:r>
              <a:rPr lang="en-US" sz="24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1300 to 1000 </a:t>
            </a:r>
            <a:r>
              <a:rPr lang="en-US" sz="24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400" kern="0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Look for one or more strong bands appearing in this range!</a:t>
            </a:r>
          </a:p>
          <a:p>
            <a: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Ethers, alcohols, esters and carboxylic acids have C-O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bands.</a:t>
            </a:r>
            <a:endParaRPr lang="en-US" sz="3200" kern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13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61</a:t>
            </a:fld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28800"/>
            <a:ext cx="8534400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مستطيل 11"/>
          <p:cNvSpPr/>
          <p:nvPr/>
        </p:nvSpPr>
        <p:spPr>
          <a:xfrm>
            <a:off x="6597817" y="144515"/>
            <a:ext cx="22413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Ether</a:t>
            </a:r>
          </a:p>
          <a:p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1100</a:t>
            </a:r>
            <a:endParaRPr lang="ar-SA" sz="3200" dirty="0"/>
          </a:p>
          <a:p>
            <a:pPr lvl="0"/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357565" y="1196144"/>
            <a:ext cx="2428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Dibutyl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Ether</a:t>
            </a:r>
          </a:p>
        </p:txBody>
      </p:sp>
    </p:spTree>
    <p:extLst>
      <p:ext uri="{BB962C8B-B14F-4D97-AF65-F5344CB8AC3E}">
        <p14:creationId xmlns:p14="http://schemas.microsoft.com/office/powerpoint/2010/main" val="34473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62</a:t>
            </a:fld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12057"/>
            <a:ext cx="8534400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3571566" y="1303330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Anisole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5868144" y="144515"/>
            <a:ext cx="31131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Aromatic Ether</a:t>
            </a:r>
          </a:p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Base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1100</a:t>
            </a:r>
            <a:endParaRPr lang="ar-SA" sz="3200" dirty="0"/>
          </a:p>
          <a:p>
            <a:pPr lvl="0"/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1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63</a:t>
            </a:fld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83928"/>
            <a:ext cx="84502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378194" y="1199153"/>
            <a:ext cx="2446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Cyclohexanol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804248" y="0"/>
            <a:ext cx="228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Alcohol 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=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3600</a:t>
            </a:r>
          </a:p>
          <a:p>
            <a:pPr lvl="0"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Base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= 1100</a:t>
            </a:r>
            <a:endParaRPr lang="ar-SA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64</a:t>
            </a:fld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1" y="1759099"/>
            <a:ext cx="8493125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2483768" y="123431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2-Methylpropanoic Acid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072228" y="184284"/>
            <a:ext cx="2898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Carboxylic acid </a:t>
            </a:r>
            <a:endParaRPr lang="ar-SA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4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65</a:t>
            </a:fld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7091"/>
            <a:ext cx="8493125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275856" y="1225029"/>
            <a:ext cx="2840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Ethyl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Butanoate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380312" y="404663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Ester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42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66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267744" y="44624"/>
            <a:ext cx="4662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N=O stretching region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37" y="908720"/>
            <a:ext cx="8131819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مستطيل 61"/>
          <p:cNvSpPr/>
          <p:nvPr/>
        </p:nvSpPr>
        <p:spPr>
          <a:xfrm>
            <a:off x="539552" y="5107133"/>
            <a:ext cx="799288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N=O stretching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1550 and 1350 cm</a:t>
            </a:r>
            <a:r>
              <a:rPr lang="en-US" sz="2400" kern="0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asymmetric and symmetric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stretching.</a:t>
            </a:r>
          </a:p>
          <a:p>
            <a: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Often the 1550 cm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peak is stronger than the other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one.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2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67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56" y="1740049"/>
            <a:ext cx="8534400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3275856" y="1275317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2-Nitropropane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6268464" y="188640"/>
            <a:ext cx="2122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Nitroalkane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3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68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2480139" y="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C-X stretching region</a:t>
            </a:r>
            <a:endParaRPr kumimoji="0" lang="ar-SA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584775"/>
            <a:ext cx="8486775" cy="374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مستطيل 65"/>
          <p:cNvSpPr/>
          <p:nvPr/>
        </p:nvSpPr>
        <p:spPr>
          <a:xfrm>
            <a:off x="539552" y="4442336"/>
            <a:ext cx="82758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C-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785 to 540 cm</a:t>
            </a:r>
            <a:r>
              <a:rPr lang="en-US" sz="2400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l" rtl="0">
              <a:buFontTx/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often hard to find amongst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fingerprint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bands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!!</a:t>
            </a: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C-Br and C-I </a:t>
            </a:r>
          </a:p>
          <a:p>
            <a:pPr algn="l" rtl="0">
              <a:buFontTx/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appear outside the useful range of infrared spectroscopy.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C-F bonds can be found easily, but are not that common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93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69</a:t>
            </a:fld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96033"/>
            <a:ext cx="8534400" cy="47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3369931" y="957815"/>
            <a:ext cx="2696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Chlorobenzene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23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22545" y="692696"/>
            <a:ext cx="21403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Bending Types:</a:t>
            </a: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56346" y="0"/>
            <a:ext cx="67265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r>
              <a:rPr lang="en-US" sz="24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Bending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change in </a:t>
            </a:r>
            <a:r>
              <a:rPr kumimoji="0" lang="en-US" sz="2400" b="0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bond angle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(lower frequency)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678084" y="6135687"/>
            <a:ext cx="202170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3- Fingerprints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3" name="مجموعة 72"/>
          <p:cNvGrpSpPr>
            <a:grpSpLocks noChangeAspect="1"/>
          </p:cNvGrpSpPr>
          <p:nvPr/>
        </p:nvGrpSpPr>
        <p:grpSpPr>
          <a:xfrm>
            <a:off x="2304248" y="1681315"/>
            <a:ext cx="4500000" cy="4525812"/>
            <a:chOff x="1795463" y="868363"/>
            <a:chExt cx="5176837" cy="5206535"/>
          </a:xfrm>
        </p:grpSpPr>
        <p:sp>
          <p:nvSpPr>
            <p:cNvPr id="74" name="Line 29"/>
            <p:cNvSpPr>
              <a:spLocks noChangeShapeType="1"/>
            </p:cNvSpPr>
            <p:nvPr/>
          </p:nvSpPr>
          <p:spPr bwMode="auto">
            <a:xfrm flipV="1">
              <a:off x="2057400" y="5581650"/>
              <a:ext cx="0" cy="762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Line 30"/>
            <p:cNvSpPr>
              <a:spLocks noChangeShapeType="1"/>
            </p:cNvSpPr>
            <p:nvPr/>
          </p:nvSpPr>
          <p:spPr bwMode="auto">
            <a:xfrm flipV="1">
              <a:off x="4152900" y="5581650"/>
              <a:ext cx="0" cy="762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 sz="2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6" name="مجموعة 75"/>
            <p:cNvGrpSpPr/>
            <p:nvPr/>
          </p:nvGrpSpPr>
          <p:grpSpPr>
            <a:xfrm>
              <a:off x="1795463" y="868363"/>
              <a:ext cx="5176837" cy="5206535"/>
              <a:chOff x="1795463" y="868363"/>
              <a:chExt cx="5176837" cy="5206535"/>
            </a:xfrm>
          </p:grpSpPr>
          <p:grpSp>
            <p:nvGrpSpPr>
              <p:cNvPr id="79" name="مجموعة 78"/>
              <p:cNvGrpSpPr/>
              <p:nvPr/>
            </p:nvGrpSpPr>
            <p:grpSpPr>
              <a:xfrm>
                <a:off x="1795463" y="868363"/>
                <a:ext cx="5176837" cy="4615207"/>
                <a:chOff x="1795463" y="868363"/>
                <a:chExt cx="5176837" cy="4615207"/>
              </a:xfrm>
            </p:grpSpPr>
            <p:sp>
              <p:nvSpPr>
                <p:cNvPr id="86" name="Rectangle 7"/>
                <p:cNvSpPr>
                  <a:spLocks noChangeArrowheads="1"/>
                </p:cNvSpPr>
                <p:nvPr/>
              </p:nvSpPr>
              <p:spPr bwMode="auto">
                <a:xfrm>
                  <a:off x="2371812" y="868363"/>
                  <a:ext cx="1468351" cy="462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r>
                    <a:rPr lang="en-US" sz="2400" dirty="0">
                      <a:solidFill>
                        <a:schemeClr val="accent2"/>
                      </a:solidFill>
                      <a:latin typeface="Times New Roman" pitchFamily="18" charset="0"/>
                      <a:cs typeface="Times New Roman" pitchFamily="18" charset="0"/>
                    </a:rPr>
                    <a:t>Scissoring</a:t>
                  </a:r>
                </a:p>
              </p:txBody>
            </p:sp>
            <p:sp>
              <p:nvSpPr>
                <p:cNvPr id="87" name="Rectangle 8"/>
                <p:cNvSpPr>
                  <a:spLocks noChangeArrowheads="1"/>
                </p:cNvSpPr>
                <p:nvPr/>
              </p:nvSpPr>
              <p:spPr bwMode="auto">
                <a:xfrm>
                  <a:off x="4844275" y="868363"/>
                  <a:ext cx="1288237" cy="462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r>
                    <a:rPr lang="en-US" sz="2400" dirty="0" smtClean="0">
                      <a:solidFill>
                        <a:schemeClr val="accent2"/>
                      </a:solidFill>
                      <a:latin typeface="Times New Roman" pitchFamily="18" charset="0"/>
                      <a:cs typeface="Times New Roman" pitchFamily="18" charset="0"/>
                    </a:rPr>
                    <a:t>Wagging</a:t>
                  </a:r>
                  <a:endParaRPr lang="en-US" sz="2400" dirty="0">
                    <a:solidFill>
                      <a:schemeClr val="accent2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8" name="Rectangle 9"/>
                <p:cNvSpPr>
                  <a:spLocks noChangeArrowheads="1"/>
                </p:cNvSpPr>
                <p:nvPr/>
              </p:nvSpPr>
              <p:spPr bwMode="auto">
                <a:xfrm>
                  <a:off x="2545588" y="4983163"/>
                  <a:ext cx="1227900" cy="462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r>
                    <a:rPr lang="en-US" sz="2400" dirty="0">
                      <a:solidFill>
                        <a:schemeClr val="accent2"/>
                      </a:solidFill>
                      <a:latin typeface="Times New Roman" pitchFamily="18" charset="0"/>
                      <a:cs typeface="Times New Roman" pitchFamily="18" charset="0"/>
                    </a:rPr>
                    <a:t>Rocking</a:t>
                  </a:r>
                </a:p>
              </p:txBody>
            </p:sp>
            <p:sp>
              <p:nvSpPr>
                <p:cNvPr id="89" name="Rectangle 10"/>
                <p:cNvSpPr>
                  <a:spLocks noChangeArrowheads="1"/>
                </p:cNvSpPr>
                <p:nvPr/>
              </p:nvSpPr>
              <p:spPr bwMode="auto">
                <a:xfrm>
                  <a:off x="4830346" y="5021263"/>
                  <a:ext cx="1257717" cy="4623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r>
                    <a:rPr lang="en-US" sz="2400" dirty="0">
                      <a:solidFill>
                        <a:schemeClr val="accent2"/>
                      </a:solidFill>
                      <a:latin typeface="Times New Roman" pitchFamily="18" charset="0"/>
                      <a:cs typeface="Times New Roman" pitchFamily="18" charset="0"/>
                    </a:rPr>
                    <a:t>Twisting</a:t>
                  </a:r>
                </a:p>
              </p:txBody>
            </p:sp>
            <p:grpSp>
              <p:nvGrpSpPr>
                <p:cNvPr id="90" name="مجموعة 89"/>
                <p:cNvGrpSpPr/>
                <p:nvPr/>
              </p:nvGrpSpPr>
              <p:grpSpPr>
                <a:xfrm>
                  <a:off x="1795463" y="1433513"/>
                  <a:ext cx="5176837" cy="3516312"/>
                  <a:chOff x="1795463" y="1433513"/>
                  <a:chExt cx="5176837" cy="3516312"/>
                </a:xfrm>
              </p:grpSpPr>
              <p:sp>
                <p:nvSpPr>
                  <p:cNvPr id="91" name="Rectangle 2"/>
                  <p:cNvSpPr>
                    <a:spLocks noChangeArrowheads="1"/>
                  </p:cNvSpPr>
                  <p:nvPr/>
                </p:nvSpPr>
                <p:spPr bwMode="auto">
                  <a:xfrm>
                    <a:off x="4724400" y="3505200"/>
                    <a:ext cx="1752600" cy="914400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  <a:alpha val="50000"/>
                    </a:schemeClr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2" name="Rectangle 3"/>
                  <p:cNvSpPr>
                    <a:spLocks noChangeArrowheads="1"/>
                  </p:cNvSpPr>
                  <p:nvPr/>
                </p:nvSpPr>
                <p:spPr bwMode="auto">
                  <a:xfrm>
                    <a:off x="4724400" y="1600200"/>
                    <a:ext cx="1752600" cy="914400"/>
                  </a:xfrm>
                  <a:prstGeom prst="rect">
                    <a:avLst/>
                  </a:prstGeom>
                  <a:solidFill>
                    <a:schemeClr val="accent3">
                      <a:lumMod val="40000"/>
                      <a:lumOff val="60000"/>
                      <a:alpha val="50000"/>
                    </a:schemeClr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3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3124200" y="3352800"/>
                    <a:ext cx="1066800" cy="1447800"/>
                  </a:xfrm>
                  <a:prstGeom prst="rect">
                    <a:avLst/>
                  </a:prstGeom>
                  <a:solidFill>
                    <a:srgbClr val="FFFFCC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4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124200" y="1524000"/>
                    <a:ext cx="1066800" cy="1447800"/>
                  </a:xfrm>
                  <a:prstGeom prst="rect">
                    <a:avLst/>
                  </a:prstGeom>
                  <a:solidFill>
                    <a:srgbClr val="FFFFCC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pic>
                <p:nvPicPr>
                  <p:cNvPr id="95" name="Picture 6"/>
                  <p:cNvPicPr>
                    <a:picLocks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1679"/>
                  <a:stretch>
                    <a:fillRect/>
                  </a:stretch>
                </p:blipFill>
                <p:spPr bwMode="auto">
                  <a:xfrm>
                    <a:off x="1795463" y="1433513"/>
                    <a:ext cx="4529137" cy="35163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96" name="Arc 11"/>
                  <p:cNvSpPr>
                    <a:spLocks/>
                  </p:cNvSpPr>
                  <p:nvPr/>
                </p:nvSpPr>
                <p:spPr bwMode="auto">
                  <a:xfrm>
                    <a:off x="3884613" y="1676400"/>
                    <a:ext cx="153987" cy="457200"/>
                  </a:xfrm>
                  <a:custGeom>
                    <a:avLst/>
                    <a:gdLst>
                      <a:gd name="G0" fmla="+- 225 0 0"/>
                      <a:gd name="G1" fmla="+- 21600 0 0"/>
                      <a:gd name="G2" fmla="+- 21600 0 0"/>
                      <a:gd name="T0" fmla="*/ 0 w 21825"/>
                      <a:gd name="T1" fmla="*/ 1 h 21600"/>
                      <a:gd name="T2" fmla="*/ 21825 w 21825"/>
                      <a:gd name="T3" fmla="*/ 21600 h 21600"/>
                      <a:gd name="T4" fmla="*/ 225 w 21825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825" h="21600" fill="none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</a:path>
                      <a:path w="21825" h="21600" stroke="0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  <a:lnTo>
                          <a:pt x="225" y="2160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" name="Arc 12"/>
                  <p:cNvSpPr>
                    <a:spLocks/>
                  </p:cNvSpPr>
                  <p:nvPr/>
                </p:nvSpPr>
                <p:spPr bwMode="auto">
                  <a:xfrm rot="10800000">
                    <a:off x="3962400" y="2362200"/>
                    <a:ext cx="152400" cy="457200"/>
                  </a:xfrm>
                  <a:custGeom>
                    <a:avLst/>
                    <a:gdLst>
                      <a:gd name="G0" fmla="+- 21600 0 0"/>
                      <a:gd name="G1" fmla="+- 21599 0 0"/>
                      <a:gd name="G2" fmla="+- 21600 0 0"/>
                      <a:gd name="T0" fmla="*/ 0 w 21600"/>
                      <a:gd name="T1" fmla="*/ 21599 h 21599"/>
                      <a:gd name="T2" fmla="*/ 21375 w 21600"/>
                      <a:gd name="T3" fmla="*/ 0 h 21599"/>
                      <a:gd name="T4" fmla="*/ 21600 w 21600"/>
                      <a:gd name="T5" fmla="*/ 21599 h 215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599" fill="none" extrusionOk="0">
                        <a:moveTo>
                          <a:pt x="0" y="21599"/>
                        </a:moveTo>
                        <a:cubicBezTo>
                          <a:pt x="0" y="9757"/>
                          <a:pt x="9534" y="123"/>
                          <a:pt x="21375" y="0"/>
                        </a:cubicBezTo>
                      </a:path>
                      <a:path w="21600" h="21599" stroke="0" extrusionOk="0">
                        <a:moveTo>
                          <a:pt x="0" y="21599"/>
                        </a:moveTo>
                        <a:cubicBezTo>
                          <a:pt x="0" y="9757"/>
                          <a:pt x="9534" y="123"/>
                          <a:pt x="21375" y="0"/>
                        </a:cubicBezTo>
                        <a:lnTo>
                          <a:pt x="21600" y="21599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stealth" w="med" len="lg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8" name="Arc 13"/>
                  <p:cNvSpPr>
                    <a:spLocks/>
                  </p:cNvSpPr>
                  <p:nvPr/>
                </p:nvSpPr>
                <p:spPr bwMode="auto">
                  <a:xfrm>
                    <a:off x="3884613" y="3505200"/>
                    <a:ext cx="153987" cy="457200"/>
                  </a:xfrm>
                  <a:custGeom>
                    <a:avLst/>
                    <a:gdLst>
                      <a:gd name="G0" fmla="+- 225 0 0"/>
                      <a:gd name="G1" fmla="+- 21600 0 0"/>
                      <a:gd name="G2" fmla="+- 21600 0 0"/>
                      <a:gd name="T0" fmla="*/ 0 w 21825"/>
                      <a:gd name="T1" fmla="*/ 1 h 21600"/>
                      <a:gd name="T2" fmla="*/ 21825 w 21825"/>
                      <a:gd name="T3" fmla="*/ 21600 h 21600"/>
                      <a:gd name="T4" fmla="*/ 225 w 21825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825" h="21600" fill="none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</a:path>
                      <a:path w="21825" h="21600" stroke="0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  <a:lnTo>
                          <a:pt x="225" y="2160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9" name="Arc 14"/>
                  <p:cNvSpPr>
                    <a:spLocks/>
                  </p:cNvSpPr>
                  <p:nvPr/>
                </p:nvSpPr>
                <p:spPr bwMode="auto">
                  <a:xfrm>
                    <a:off x="3884613" y="4343400"/>
                    <a:ext cx="153987" cy="457200"/>
                  </a:xfrm>
                  <a:custGeom>
                    <a:avLst/>
                    <a:gdLst>
                      <a:gd name="G0" fmla="+- 225 0 0"/>
                      <a:gd name="G1" fmla="+- 21600 0 0"/>
                      <a:gd name="G2" fmla="+- 21600 0 0"/>
                      <a:gd name="T0" fmla="*/ 0 w 21825"/>
                      <a:gd name="T1" fmla="*/ 1 h 21600"/>
                      <a:gd name="T2" fmla="*/ 21825 w 21825"/>
                      <a:gd name="T3" fmla="*/ 21600 h 21600"/>
                      <a:gd name="T4" fmla="*/ 225 w 21825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825" h="21600" fill="none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</a:path>
                      <a:path w="21825" h="21600" stroke="0" extrusionOk="0">
                        <a:moveTo>
                          <a:pt x="0" y="1"/>
                        </a:moveTo>
                        <a:cubicBezTo>
                          <a:pt x="74" y="0"/>
                          <a:pt x="149" y="-1"/>
                          <a:pt x="225" y="0"/>
                        </a:cubicBezTo>
                        <a:cubicBezTo>
                          <a:pt x="12154" y="0"/>
                          <a:pt x="21825" y="9670"/>
                          <a:pt x="21825" y="21600"/>
                        </a:cubicBezTo>
                        <a:lnTo>
                          <a:pt x="225" y="2160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00" name="Arc 16"/>
                  <p:cNvSpPr>
                    <a:spLocks/>
                  </p:cNvSpPr>
                  <p:nvPr/>
                </p:nvSpPr>
                <p:spPr bwMode="auto">
                  <a:xfrm>
                    <a:off x="6284913" y="1733550"/>
                    <a:ext cx="687387" cy="609600"/>
                  </a:xfrm>
                  <a:custGeom>
                    <a:avLst/>
                    <a:gdLst>
                      <a:gd name="G0" fmla="+- 50 0 0"/>
                      <a:gd name="G1" fmla="+- 21600 0 0"/>
                      <a:gd name="G2" fmla="+- 21600 0 0"/>
                      <a:gd name="T0" fmla="*/ 0 w 21650"/>
                      <a:gd name="T1" fmla="*/ 0 h 21600"/>
                      <a:gd name="T2" fmla="*/ 21650 w 21650"/>
                      <a:gd name="T3" fmla="*/ 21600 h 21600"/>
                      <a:gd name="T4" fmla="*/ 50 w 2165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50" h="21600" fill="none" extrusionOk="0">
                        <a:moveTo>
                          <a:pt x="0" y="0"/>
                        </a:moveTo>
                        <a:cubicBezTo>
                          <a:pt x="16" y="0"/>
                          <a:pt x="33" y="-1"/>
                          <a:pt x="50" y="0"/>
                        </a:cubicBezTo>
                        <a:cubicBezTo>
                          <a:pt x="11979" y="0"/>
                          <a:pt x="21650" y="9670"/>
                          <a:pt x="21650" y="21600"/>
                        </a:cubicBezTo>
                      </a:path>
                      <a:path w="21650" h="21600" stroke="0" extrusionOk="0">
                        <a:moveTo>
                          <a:pt x="0" y="0"/>
                        </a:moveTo>
                        <a:cubicBezTo>
                          <a:pt x="16" y="0"/>
                          <a:pt x="33" y="-1"/>
                          <a:pt x="50" y="0"/>
                        </a:cubicBezTo>
                        <a:cubicBezTo>
                          <a:pt x="11979" y="0"/>
                          <a:pt x="21650" y="9670"/>
                          <a:pt x="21650" y="21600"/>
                        </a:cubicBezTo>
                        <a:lnTo>
                          <a:pt x="50" y="2160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01" name="Arc 17"/>
                  <p:cNvSpPr>
                    <a:spLocks/>
                  </p:cNvSpPr>
                  <p:nvPr/>
                </p:nvSpPr>
                <p:spPr bwMode="auto">
                  <a:xfrm>
                    <a:off x="5353050" y="1695450"/>
                    <a:ext cx="744538" cy="666750"/>
                  </a:xfrm>
                  <a:custGeom>
                    <a:avLst/>
                    <a:gdLst>
                      <a:gd name="G0" fmla="+- 46 0 0"/>
                      <a:gd name="G1" fmla="+- 21600 0 0"/>
                      <a:gd name="G2" fmla="+- 21600 0 0"/>
                      <a:gd name="T0" fmla="*/ 0 w 21646"/>
                      <a:gd name="T1" fmla="*/ 0 h 21600"/>
                      <a:gd name="T2" fmla="*/ 21646 w 21646"/>
                      <a:gd name="T3" fmla="*/ 21600 h 21600"/>
                      <a:gd name="T4" fmla="*/ 46 w 216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46" h="21600" fill="none" extrusionOk="0">
                        <a:moveTo>
                          <a:pt x="0" y="0"/>
                        </a:moveTo>
                        <a:cubicBezTo>
                          <a:pt x="15" y="0"/>
                          <a:pt x="30" y="-1"/>
                          <a:pt x="46" y="0"/>
                        </a:cubicBezTo>
                        <a:cubicBezTo>
                          <a:pt x="11975" y="0"/>
                          <a:pt x="21646" y="9670"/>
                          <a:pt x="21646" y="21600"/>
                        </a:cubicBezTo>
                      </a:path>
                      <a:path w="21646" h="21600" stroke="0" extrusionOk="0">
                        <a:moveTo>
                          <a:pt x="0" y="0"/>
                        </a:moveTo>
                        <a:cubicBezTo>
                          <a:pt x="15" y="0"/>
                          <a:pt x="30" y="-1"/>
                          <a:pt x="46" y="0"/>
                        </a:cubicBezTo>
                        <a:cubicBezTo>
                          <a:pt x="11975" y="0"/>
                          <a:pt x="21646" y="9670"/>
                          <a:pt x="21646" y="21600"/>
                        </a:cubicBezTo>
                        <a:lnTo>
                          <a:pt x="46" y="2160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02" name="Arc 18"/>
                  <p:cNvSpPr>
                    <a:spLocks/>
                  </p:cNvSpPr>
                  <p:nvPr/>
                </p:nvSpPr>
                <p:spPr bwMode="auto">
                  <a:xfrm rot="10800000">
                    <a:off x="6288088" y="3695700"/>
                    <a:ext cx="341312" cy="571500"/>
                  </a:xfrm>
                  <a:custGeom>
                    <a:avLst/>
                    <a:gdLst>
                      <a:gd name="G0" fmla="+- 21480 0 0"/>
                      <a:gd name="G1" fmla="+- 0 0 0"/>
                      <a:gd name="G2" fmla="+- 21600 0 0"/>
                      <a:gd name="T0" fmla="*/ 21480 w 21480"/>
                      <a:gd name="T1" fmla="*/ 21600 h 21600"/>
                      <a:gd name="T2" fmla="*/ 0 w 21480"/>
                      <a:gd name="T3" fmla="*/ 2278 h 21600"/>
                      <a:gd name="T4" fmla="*/ 21480 w 21480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480" h="21600" fill="none" extrusionOk="0">
                        <a:moveTo>
                          <a:pt x="21480" y="21600"/>
                        </a:moveTo>
                        <a:cubicBezTo>
                          <a:pt x="10432" y="21600"/>
                          <a:pt x="1165" y="13263"/>
                          <a:pt x="0" y="2277"/>
                        </a:cubicBezTo>
                      </a:path>
                      <a:path w="21480" h="21600" stroke="0" extrusionOk="0">
                        <a:moveTo>
                          <a:pt x="21480" y="21600"/>
                        </a:moveTo>
                        <a:cubicBezTo>
                          <a:pt x="10432" y="21600"/>
                          <a:pt x="1165" y="13263"/>
                          <a:pt x="0" y="2277"/>
                        </a:cubicBezTo>
                        <a:lnTo>
                          <a:pt x="21480" y="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03" name="Arc 19"/>
                  <p:cNvSpPr>
                    <a:spLocks/>
                  </p:cNvSpPr>
                  <p:nvPr/>
                </p:nvSpPr>
                <p:spPr bwMode="auto">
                  <a:xfrm rot="10800000">
                    <a:off x="5026025" y="3200400"/>
                    <a:ext cx="571500" cy="341313"/>
                  </a:xfrm>
                  <a:custGeom>
                    <a:avLst/>
                    <a:gdLst>
                      <a:gd name="G0" fmla="+- 0 0 0"/>
                      <a:gd name="G1" fmla="+- 0 0 0"/>
                      <a:gd name="G2" fmla="+- 21600 0 0"/>
                      <a:gd name="T0" fmla="*/ 21600 w 21600"/>
                      <a:gd name="T1" fmla="*/ 0 h 21478"/>
                      <a:gd name="T2" fmla="*/ 2288 w 21600"/>
                      <a:gd name="T3" fmla="*/ 21478 h 21478"/>
                      <a:gd name="T4" fmla="*/ 0 w 21600"/>
                      <a:gd name="T5" fmla="*/ 0 h 214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478" fill="none" extrusionOk="0">
                        <a:moveTo>
                          <a:pt x="21600" y="0"/>
                        </a:moveTo>
                        <a:cubicBezTo>
                          <a:pt x="21600" y="11043"/>
                          <a:pt x="13269" y="20308"/>
                          <a:pt x="2288" y="21478"/>
                        </a:cubicBezTo>
                      </a:path>
                      <a:path w="21600" h="21478" stroke="0" extrusionOk="0">
                        <a:moveTo>
                          <a:pt x="21600" y="0"/>
                        </a:moveTo>
                        <a:cubicBezTo>
                          <a:pt x="21600" y="11043"/>
                          <a:pt x="13269" y="20308"/>
                          <a:pt x="2288" y="21478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rnd">
                    <a:solidFill>
                      <a:schemeClr val="tx1"/>
                    </a:solidFill>
                    <a:round/>
                    <a:headEnd type="none" w="sm" len="sm"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ar-SA" sz="24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80" name="Rectangle 24"/>
              <p:cNvSpPr>
                <a:spLocks noChangeArrowheads="1"/>
              </p:cNvSpPr>
              <p:nvPr/>
            </p:nvSpPr>
            <p:spPr bwMode="auto">
              <a:xfrm>
                <a:off x="2532931" y="5612591"/>
                <a:ext cx="1208664" cy="4623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in-plane</a:t>
                </a:r>
              </a:p>
            </p:txBody>
          </p:sp>
          <p:sp>
            <p:nvSpPr>
              <p:cNvPr id="81" name="Rectangle 25"/>
              <p:cNvSpPr>
                <a:spLocks noChangeArrowheads="1"/>
              </p:cNvSpPr>
              <p:nvPr/>
            </p:nvSpPr>
            <p:spPr bwMode="auto">
              <a:xfrm>
                <a:off x="4721584" y="5612591"/>
                <a:ext cx="1753685" cy="4623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out-of-plane</a:t>
                </a: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 flipH="1">
                <a:off x="2057400" y="5657850"/>
                <a:ext cx="533400" cy="0"/>
              </a:xfrm>
              <a:prstGeom prst="line">
                <a:avLst/>
              </a:prstGeom>
              <a:noFill/>
              <a:ln w="12700">
                <a:solidFill>
                  <a:srgbClr val="3399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3" name="Line 28"/>
              <p:cNvSpPr>
                <a:spLocks noChangeShapeType="1"/>
              </p:cNvSpPr>
              <p:nvPr/>
            </p:nvSpPr>
            <p:spPr bwMode="auto">
              <a:xfrm flipH="1">
                <a:off x="3619500" y="5657850"/>
                <a:ext cx="533400" cy="0"/>
              </a:xfrm>
              <a:prstGeom prst="line">
                <a:avLst/>
              </a:prstGeom>
              <a:noFill/>
              <a:ln w="12700">
                <a:solidFill>
                  <a:srgbClr val="3399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4" name="Line 31"/>
              <p:cNvSpPr>
                <a:spLocks noChangeShapeType="1"/>
              </p:cNvSpPr>
              <p:nvPr/>
            </p:nvSpPr>
            <p:spPr bwMode="auto">
              <a:xfrm>
                <a:off x="6381750" y="5676900"/>
                <a:ext cx="304800" cy="0"/>
              </a:xfrm>
              <a:prstGeom prst="line">
                <a:avLst/>
              </a:prstGeom>
              <a:noFill/>
              <a:ln w="12700">
                <a:solidFill>
                  <a:srgbClr val="3399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5" name="Line 32"/>
              <p:cNvSpPr>
                <a:spLocks noChangeShapeType="1"/>
              </p:cNvSpPr>
              <p:nvPr/>
            </p:nvSpPr>
            <p:spPr bwMode="auto">
              <a:xfrm>
                <a:off x="4667250" y="5676900"/>
                <a:ext cx="304800" cy="0"/>
              </a:xfrm>
              <a:prstGeom prst="line">
                <a:avLst/>
              </a:prstGeom>
              <a:noFill/>
              <a:ln w="12700">
                <a:solidFill>
                  <a:srgbClr val="3399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ar-SA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7" name="Line 33"/>
            <p:cNvSpPr>
              <a:spLocks noChangeShapeType="1"/>
            </p:cNvSpPr>
            <p:nvPr/>
          </p:nvSpPr>
          <p:spPr bwMode="auto">
            <a:xfrm flipV="1">
              <a:off x="4667250" y="5581650"/>
              <a:ext cx="0" cy="762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Line 34"/>
            <p:cNvSpPr>
              <a:spLocks noChangeShapeType="1"/>
            </p:cNvSpPr>
            <p:nvPr/>
          </p:nvSpPr>
          <p:spPr bwMode="auto">
            <a:xfrm flipV="1">
              <a:off x="6686550" y="5581650"/>
              <a:ext cx="0" cy="76200"/>
            </a:xfrm>
            <a:prstGeom prst="line">
              <a:avLst/>
            </a:prstGeom>
            <a:noFill/>
            <a:ln w="12700">
              <a:solidFill>
                <a:srgbClr val="33993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مجموعة 7"/>
          <p:cNvGrpSpPr/>
          <p:nvPr/>
        </p:nvGrpSpPr>
        <p:grpSpPr>
          <a:xfrm>
            <a:off x="3902810" y="504777"/>
            <a:ext cx="1332000" cy="1116000"/>
            <a:chOff x="7164288" y="461665"/>
            <a:chExt cx="1440000" cy="1318646"/>
          </a:xfrm>
        </p:grpSpPr>
        <p:sp>
          <p:nvSpPr>
            <p:cNvPr id="5" name="مستطيل 4"/>
            <p:cNvSpPr/>
            <p:nvPr/>
          </p:nvSpPr>
          <p:spPr>
            <a:xfrm>
              <a:off x="7164288" y="461665"/>
              <a:ext cx="1440000" cy="13186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476672"/>
              <a:ext cx="1440000" cy="13036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121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654712" y="2285992"/>
            <a:ext cx="2143140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70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411760" y="107921"/>
            <a:ext cx="5732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C-H Out-of-Plane Bending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639210" y="697178"/>
            <a:ext cx="1345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(OOPS)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74"/>
            <a:ext cx="6834187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72264" y="2285992"/>
            <a:ext cx="2278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1000 to 650 cm</a:t>
            </a:r>
            <a:r>
              <a:rPr lang="en-US" sz="2400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561249" y="4929198"/>
            <a:ext cx="2143140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643702" y="4929198"/>
            <a:ext cx="2124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900 to 690 cm</a:t>
            </a:r>
            <a:r>
              <a:rPr lang="en-US" sz="2400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86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71</a:t>
            </a:fld>
            <a:endParaRPr lang="ar-S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66675"/>
            <a:ext cx="9175750" cy="699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2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72</a:t>
            </a:fld>
            <a:endParaRPr lang="ar-SA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22" y="188640"/>
            <a:ext cx="8302625" cy="286543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 descr="C:\Users\hp\Pictures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421087"/>
            <a:ext cx="8215313" cy="281622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02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73</a:t>
            </a:fld>
            <a:endParaRPr lang="ar-SA"/>
          </a:p>
        </p:txBody>
      </p:sp>
      <p:pic>
        <p:nvPicPr>
          <p:cNvPr id="6146" name="Picture 2" descr="C:\Users\hp\Pictures\صورة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356992"/>
            <a:ext cx="8267700" cy="2878137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hp\Pictures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16632"/>
            <a:ext cx="8232775" cy="282257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8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74</a:t>
            </a:fld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-66675"/>
            <a:ext cx="9010650" cy="699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946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75</a:t>
            </a:fld>
            <a:endParaRPr lang="ar-SA"/>
          </a:p>
        </p:txBody>
      </p:sp>
      <p:pic>
        <p:nvPicPr>
          <p:cNvPr id="7171" name="Picture 3" descr="C:\Users\hp\Pictures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38" y="260648"/>
            <a:ext cx="8348326" cy="2844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hp\Pictures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66540"/>
            <a:ext cx="8320470" cy="280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1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76</a:t>
            </a:fld>
            <a:endParaRPr lang="ar-SA"/>
          </a:p>
        </p:txBody>
      </p:sp>
      <p:pic>
        <p:nvPicPr>
          <p:cNvPr id="8195" name="Picture 3" descr="C:\Users\hp\Pictures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53" y="240481"/>
            <a:ext cx="8514582" cy="280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hp\Pictures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54" y="3357312"/>
            <a:ext cx="8507618" cy="2880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24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77</a:t>
            </a:fld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347864" y="19036"/>
            <a:ext cx="2725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Final Summary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37" y="836712"/>
            <a:ext cx="8652643" cy="5965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96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78</a:t>
            </a:fld>
            <a:endParaRPr lang="ar-SA"/>
          </a:p>
        </p:txBody>
      </p:sp>
      <p:sp>
        <p:nvSpPr>
          <p:cNvPr id="48" name="مستطيل 47"/>
          <p:cNvSpPr/>
          <p:nvPr/>
        </p:nvSpPr>
        <p:spPr>
          <a:xfrm>
            <a:off x="1835696" y="40268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minimum you need to know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72" y="692696"/>
            <a:ext cx="8450263" cy="56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33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z="2400" smtClean="0"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8" name="مستطيل 157"/>
          <p:cNvSpPr/>
          <p:nvPr/>
        </p:nvSpPr>
        <p:spPr>
          <a:xfrm>
            <a:off x="0" y="1988840"/>
            <a:ext cx="948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Factors that influence in determining the locations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of</a:t>
            </a:r>
          </a:p>
          <a:p>
            <a:pPr algn="l" rtl="0"/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spectrum 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peaks 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various </a:t>
            </a:r>
            <a:endParaRPr lang="ar-SA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مستطيل 159"/>
          <p:cNvSpPr/>
          <p:nvPr/>
        </p:nvSpPr>
        <p:spPr>
          <a:xfrm>
            <a:off x="251520" y="835551"/>
            <a:ext cx="8190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Only bonds which have significant dipole moments will </a:t>
            </a:r>
          </a:p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absorb infrared radiation</a:t>
            </a:r>
            <a:r>
              <a:rPr lang="en-US" dirty="0"/>
              <a:t>.</a:t>
            </a:r>
          </a:p>
        </p:txBody>
      </p:sp>
      <p:sp>
        <p:nvSpPr>
          <p:cNvPr id="162" name="مستطيل 161"/>
          <p:cNvSpPr/>
          <p:nvPr/>
        </p:nvSpPr>
        <p:spPr>
          <a:xfrm>
            <a:off x="9550" y="186780"/>
            <a:ext cx="2956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Dipole Moments</a:t>
            </a:r>
            <a:endParaRPr lang="ar-SA" sz="3200" dirty="0">
              <a:solidFill>
                <a:srgbClr val="00B050"/>
              </a:solidFill>
            </a:endParaRPr>
          </a:p>
        </p:txBody>
      </p:sp>
      <p:sp>
        <p:nvSpPr>
          <p:cNvPr id="163" name="مربع نص 162"/>
          <p:cNvSpPr txBox="1"/>
          <p:nvPr/>
        </p:nvSpPr>
        <p:spPr>
          <a:xfrm>
            <a:off x="316718" y="3360697"/>
            <a:ext cx="243688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Atomic Masses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05" name="Picture 8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5"/>
          <a:stretch/>
        </p:blipFill>
        <p:spPr bwMode="auto">
          <a:xfrm>
            <a:off x="1957489" y="5019444"/>
            <a:ext cx="5206799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9" name="مستطيل 168"/>
          <p:cNvSpPr/>
          <p:nvPr/>
        </p:nvSpPr>
        <p:spPr>
          <a:xfrm>
            <a:off x="1400868" y="4101356"/>
            <a:ext cx="641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Frequency decreases with increasing atomic mass.</a:t>
            </a:r>
          </a:p>
        </p:txBody>
      </p:sp>
    </p:spTree>
    <p:extLst>
      <p:ext uri="{BB962C8B-B14F-4D97-AF65-F5344CB8AC3E}">
        <p14:creationId xmlns:p14="http://schemas.microsoft.com/office/powerpoint/2010/main" val="191171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D67B-4930-4182-A1AE-0D71F02BC8DC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305272" y="188640"/>
            <a:ext cx="243207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457200" indent="-457200" algn="l" rtl="0">
              <a:buFont typeface="+mj-lt"/>
              <a:buAutoNum type="arabicPeriod" startAt="2"/>
            </a:pP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Bond Strength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7" t="31722" r="3817" b="9245"/>
          <a:stretch/>
        </p:blipFill>
        <p:spPr bwMode="auto">
          <a:xfrm>
            <a:off x="2581003" y="1484784"/>
            <a:ext cx="3575173" cy="8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مستطيل 14"/>
          <p:cNvSpPr/>
          <p:nvPr/>
        </p:nvSpPr>
        <p:spPr>
          <a:xfrm>
            <a:off x="1521310" y="666900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Frequency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increases with increasing bond energy.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59732" y="2967335"/>
            <a:ext cx="6312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algn="l" rtl="0">
              <a:buFont typeface="+mj-lt"/>
              <a:buAutoNum type="arabicPeriod" startAt="3"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coupling between bonds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different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groups.</a:t>
            </a:r>
            <a:endParaRPr lang="ar-SA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915816" y="5181649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  <p:grpSp>
        <p:nvGrpSpPr>
          <p:cNvPr id="22" name="مجموعة 21"/>
          <p:cNvGrpSpPr>
            <a:grpSpLocks noChangeAspect="1"/>
          </p:cNvGrpSpPr>
          <p:nvPr/>
        </p:nvGrpSpPr>
        <p:grpSpPr>
          <a:xfrm>
            <a:off x="1623364" y="3697172"/>
            <a:ext cx="1552125" cy="1044000"/>
            <a:chOff x="2211531" y="4437112"/>
            <a:chExt cx="1656000" cy="1113869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1363" y="4437112"/>
              <a:ext cx="1176337" cy="744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5" r="26593"/>
            <a:stretch/>
          </p:blipFill>
          <p:spPr bwMode="auto">
            <a:xfrm>
              <a:off x="2211531" y="5002494"/>
              <a:ext cx="1656000" cy="548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مربع نص 22"/>
          <p:cNvSpPr txBox="1"/>
          <p:nvPr/>
        </p:nvSpPr>
        <p:spPr>
          <a:xfrm>
            <a:off x="5769460" y="5661248"/>
            <a:ext cx="184731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sz="2000" dirty="0"/>
          </a:p>
        </p:txBody>
      </p:sp>
      <p:grpSp>
        <p:nvGrpSpPr>
          <p:cNvPr id="25" name="مجموعة 24"/>
          <p:cNvGrpSpPr>
            <a:grpSpLocks noChangeAspect="1"/>
          </p:cNvGrpSpPr>
          <p:nvPr/>
        </p:nvGrpSpPr>
        <p:grpSpPr>
          <a:xfrm>
            <a:off x="4267928" y="3727862"/>
            <a:ext cx="1522266" cy="1044000"/>
            <a:chOff x="4131160" y="4465662"/>
            <a:chExt cx="1638300" cy="1123578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98" t="18636" r="8899" b="39709"/>
            <a:stretch/>
          </p:blipFill>
          <p:spPr bwMode="auto">
            <a:xfrm>
              <a:off x="4131160" y="4465662"/>
              <a:ext cx="1638300" cy="514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7" name="Picture 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4700"/>
                      </a14:imgEffect>
                      <a14:imgEffect>
                        <a14:saturation sat="2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5020665"/>
              <a:ext cx="981578" cy="568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مستطيل 29"/>
          <p:cNvSpPr/>
          <p:nvPr/>
        </p:nvSpPr>
        <p:spPr>
          <a:xfrm>
            <a:off x="165363" y="4950816"/>
            <a:ext cx="5788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rtl="0">
              <a:buFont typeface="+mj-lt"/>
              <a:buAutoNum type="arabicPeriod" startAt="4"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stereochemistry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effects.</a:t>
            </a:r>
          </a:p>
          <a:p>
            <a:pPr marL="457200" lvl="0" indent="-457200" algn="l" rtl="0">
              <a:buFont typeface="+mj-lt"/>
              <a:buAutoNum type="arabicPeriod" startAt="4"/>
            </a:pP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 rtl="0">
              <a:buFont typeface="+mj-lt"/>
              <a:buAutoNum type="arabicPeriod" startAt="4"/>
            </a:pP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Solvents, Temperature and Sample state.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ير تنفيذي">
  <a:themeElements>
    <a:clrScheme name="مدير تنفيذي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مدير تنفيذي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مدير تنفيذي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1781</TotalTime>
  <Words>1389</Words>
  <Application>Microsoft Office PowerPoint</Application>
  <PresentationFormat>عرض على الشاشة (3:4)‏</PresentationFormat>
  <Paragraphs>415</Paragraphs>
  <Slides>78</Slides>
  <Notes>8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78</vt:i4>
      </vt:variant>
    </vt:vector>
  </HeadingPairs>
  <TitlesOfParts>
    <vt:vector size="79" baseType="lpstr">
      <vt:lpstr>مدير تنفيذي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hessa</dc:creator>
  <cp:lastModifiedBy>hessa</cp:lastModifiedBy>
  <cp:revision>118</cp:revision>
  <dcterms:created xsi:type="dcterms:W3CDTF">2012-09-18T03:34:03Z</dcterms:created>
  <dcterms:modified xsi:type="dcterms:W3CDTF">2015-02-04T17:33:32Z</dcterms:modified>
</cp:coreProperties>
</file>