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9" r:id="rId2"/>
    <p:sldId id="277" r:id="rId3"/>
    <p:sldId id="260" r:id="rId4"/>
    <p:sldId id="271" r:id="rId5"/>
    <p:sldId id="270" r:id="rId6"/>
    <p:sldId id="272" r:id="rId7"/>
    <p:sldId id="264" r:id="rId8"/>
    <p:sldId id="257" r:id="rId9"/>
    <p:sldId id="274" r:id="rId10"/>
    <p:sldId id="273" r:id="rId11"/>
    <p:sldId id="276" r:id="rId12"/>
    <p:sldId id="266" r:id="rId13"/>
    <p:sldId id="280" r:id="rId14"/>
    <p:sldId id="278" r:id="rId15"/>
    <p:sldId id="279" r:id="rId16"/>
    <p:sldId id="281" r:id="rId17"/>
    <p:sldId id="267" r:id="rId18"/>
    <p:sldId id="268" r:id="rId19"/>
    <p:sldId id="282" r:id="rId20"/>
    <p:sldId id="275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5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E0EA8-8CDA-4FBB-9340-BA2E9434DB6E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BD7D0-DC71-4E0F-8769-3F91DCF1C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7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175B2-AFB8-4179-90A8-514E9FE96D33}" type="datetime1">
              <a:rPr lang="ar-SA" smtClean="0"/>
              <a:t>02/07/1436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5647D-873B-4D32-A348-235E68522836}" type="datetime1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43C8-EC6A-4498-AED4-609F3A2426CA}" type="datetime1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FC77-0B24-4AC7-8AC1-226A88A29BFA}" type="datetime1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FE52-7520-4238-8A2E-60F0F4FA2A3B}" type="datetime1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F4456-3398-42A7-A767-EF71974FDA49}" type="datetime1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BBE01-917B-469A-AB4C-12051BD17985}" type="datetime1">
              <a:rPr lang="ar-SA" smtClean="0"/>
              <a:t>02/07/1436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3B60C-5F56-4347-B22C-5BCA7D6560EA}" type="datetime1">
              <a:rPr lang="ar-SA" smtClean="0"/>
              <a:t>02/07/1436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0F83-1598-495C-A6BA-8F9A47915048}" type="datetime1">
              <a:rPr lang="ar-SA" smtClean="0"/>
              <a:t>02/07/1436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9115-B866-4A19-AAB7-93610F48D951}" type="datetime1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7E18-8621-49AF-B7A1-E74723C0FBED}" type="datetime1">
              <a:rPr lang="ar-SA" smtClean="0"/>
              <a:t>02/07/1436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B408B1D-FF7D-4AB5-8AD9-EB5796C21A82}" type="datetime1">
              <a:rPr lang="ar-SA" smtClean="0"/>
              <a:t>02/07/1436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59E0396-7B75-4614-B6E2-65F710E134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890212" y="188640"/>
            <a:ext cx="3375880" cy="612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Carbon-13</a:t>
            </a:r>
            <a:endParaRPr lang="en-US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980728"/>
            <a:ext cx="8077200" cy="5184576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itchFamily="2" charset="2"/>
              <a:buChar char="§"/>
            </a:pPr>
            <a:r>
              <a:rPr lang="en-US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NMR-active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(no magnetic spin (I =  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))                        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has a magnetic spin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(I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1/2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odd mass)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signals are 6000 times weaker than 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 because: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Natural abundance of  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  is small (1.08% )</a:t>
            </a:r>
          </a:p>
          <a:p>
            <a:pPr marL="914400" lvl="1" indent="-457200" algn="l" rtl="0"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Magnetic moment of 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small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gyromagnetic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constant of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 is one-fourth of that of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chemical shift range is larger than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protons</a:t>
            </a:r>
          </a:p>
          <a:p>
            <a:pPr marL="0" indent="0" algn="ctr" rtl="0">
              <a:buNone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0 -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ppm</a:t>
            </a:r>
          </a:p>
          <a:p>
            <a:pPr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number of different signals indicates the number of different kinds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carbon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PULSED FT-NMR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required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46"/>
          <p:cNvSpPr txBox="1"/>
          <p:nvPr/>
        </p:nvSpPr>
        <p:spPr>
          <a:xfrm>
            <a:off x="7380312" y="3561320"/>
            <a:ext cx="164981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   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  <a:cs typeface="Sakkal Majalla" pitchFamily="2" charset="-78"/>
              </a:rPr>
              <a:t>= 6.72</a:t>
            </a:r>
          </a:p>
          <a:p>
            <a:pPr algn="l" rtl="0"/>
            <a:r>
              <a:rPr lang="en-US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1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   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  <a:cs typeface="Sakkal Majalla" pitchFamily="2" charset="-78"/>
              </a:rPr>
              <a:t>=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  <a:cs typeface="Sakkal Majalla" pitchFamily="2" charset="-78"/>
              </a:rPr>
              <a:t>26.75 </a:t>
            </a:r>
            <a:endParaRPr lang="ar-SA" dirty="0">
              <a:solidFill>
                <a:srgbClr val="C00000"/>
              </a:solidFill>
              <a:latin typeface="Symbol" pitchFamily="18" charset="2"/>
              <a:cs typeface="Sakkal Majalla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92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168226"/>
            <a:ext cx="8761413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مستطيل 53"/>
          <p:cNvSpPr/>
          <p:nvPr/>
        </p:nvSpPr>
        <p:spPr>
          <a:xfrm>
            <a:off x="447732" y="116632"/>
            <a:ext cx="8300732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Approximate Chemical Shift Ranges (ppm) for Selected Types of  Carbon.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606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01303"/>
            <a:ext cx="7162800" cy="528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26"/>
          <p:cNvSpPr>
            <a:spLocks noChangeArrowheads="1"/>
          </p:cNvSpPr>
          <p:nvPr/>
        </p:nvSpPr>
        <p:spPr bwMode="auto">
          <a:xfrm>
            <a:off x="3567718" y="70041"/>
            <a:ext cx="2008563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1-Propanol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58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7181" y="1138237"/>
            <a:ext cx="8839200" cy="4849812"/>
            <a:chOff x="96" y="905"/>
            <a:chExt cx="5568" cy="3055"/>
          </a:xfrm>
        </p:grpSpPr>
        <p:pic>
          <p:nvPicPr>
            <p:cNvPr id="4" name="Picture 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9" r="7640"/>
            <a:stretch>
              <a:fillRect/>
            </a:stretch>
          </p:blipFill>
          <p:spPr bwMode="auto">
            <a:xfrm>
              <a:off x="96" y="905"/>
              <a:ext cx="5568" cy="3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480" y="3419"/>
              <a:ext cx="15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624" y="2160"/>
              <a:ext cx="1920" cy="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806721" y="175425"/>
            <a:ext cx="348012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2,2-Dimethylbutane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9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45814" y="1295399"/>
            <a:ext cx="8046720" cy="4881563"/>
            <a:chOff x="54" y="816"/>
            <a:chExt cx="5676" cy="3075"/>
          </a:xfrm>
        </p:grpSpPr>
        <p:pic>
          <p:nvPicPr>
            <p:cNvPr id="3" name="Picture 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0" r="4860"/>
            <a:stretch>
              <a:fillRect/>
            </a:stretch>
          </p:blipFill>
          <p:spPr bwMode="auto">
            <a:xfrm>
              <a:off x="54" y="816"/>
              <a:ext cx="5676" cy="3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968" y="1200"/>
              <a:ext cx="2112" cy="18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192" y="1248"/>
              <a:ext cx="912" cy="2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056" y="1344"/>
              <a:ext cx="960" cy="5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8" y="2932"/>
              <a:ext cx="2104" cy="4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992" y="1200"/>
              <a:ext cx="672" cy="1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922" y="3083"/>
              <a:ext cx="624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896" y="2784"/>
              <a:ext cx="52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165" y="1425"/>
              <a:ext cx="336" cy="1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648" y="3072"/>
              <a:ext cx="432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984" y="1344"/>
              <a:ext cx="240" cy="1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571" y="1152"/>
              <a:ext cx="240" cy="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885" y="1248"/>
              <a:ext cx="144" cy="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2871208" y="554144"/>
            <a:ext cx="337913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Bromocyclohexane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732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37315" y="1063528"/>
            <a:ext cx="8503920" cy="4937760"/>
            <a:chOff x="26" y="613"/>
            <a:chExt cx="5733" cy="3223"/>
          </a:xfrm>
        </p:grpSpPr>
        <p:pic>
          <p:nvPicPr>
            <p:cNvPr id="4" name="Picture 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9" r="4010"/>
            <a:stretch>
              <a:fillRect/>
            </a:stretch>
          </p:blipFill>
          <p:spPr bwMode="auto">
            <a:xfrm>
              <a:off x="26" y="672"/>
              <a:ext cx="5725" cy="3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5232" y="1056"/>
              <a:ext cx="432" cy="1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8" y="1104"/>
              <a:ext cx="1152" cy="2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232" y="3168"/>
              <a:ext cx="336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96" y="613"/>
              <a:ext cx="566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5712" y="816"/>
              <a:ext cx="47" cy="2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03848" y="554144"/>
            <a:ext cx="246702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Cyclohexanol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18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28600" y="1455738"/>
            <a:ext cx="8763000" cy="4792662"/>
            <a:chOff x="144" y="917"/>
            <a:chExt cx="5520" cy="3019"/>
          </a:xfrm>
        </p:grpSpPr>
        <p:pic>
          <p:nvPicPr>
            <p:cNvPr id="4" name="Picture 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0" r="5850"/>
            <a:stretch>
              <a:fillRect/>
            </a:stretch>
          </p:blipFill>
          <p:spPr bwMode="auto">
            <a:xfrm>
              <a:off x="144" y="917"/>
              <a:ext cx="5520" cy="30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120" y="1392"/>
              <a:ext cx="1536" cy="1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40" y="2544"/>
              <a:ext cx="1776" cy="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60" y="2736"/>
              <a:ext cx="1008" cy="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392" y="1584"/>
              <a:ext cx="144" cy="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776" y="1248"/>
              <a:ext cx="768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768" y="1248"/>
              <a:ext cx="672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416" y="3227"/>
              <a:ext cx="19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901" y="1935"/>
              <a:ext cx="336" cy="3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5280" y="2304"/>
              <a:ext cx="240" cy="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563888" y="692696"/>
            <a:ext cx="2330766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Cyclohexene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6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17475" y="1282700"/>
            <a:ext cx="8990013" cy="5375275"/>
            <a:chOff x="74" y="808"/>
            <a:chExt cx="5663" cy="3386"/>
          </a:xfrm>
        </p:grpSpPr>
        <p:pic>
          <p:nvPicPr>
            <p:cNvPr id="4" name="Picture 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70" r="6650"/>
            <a:stretch>
              <a:fillRect/>
            </a:stretch>
          </p:blipFill>
          <p:spPr bwMode="auto">
            <a:xfrm>
              <a:off x="144" y="808"/>
              <a:ext cx="5568" cy="3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768" y="1200"/>
              <a:ext cx="384" cy="2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008" y="1824"/>
              <a:ext cx="528" cy="1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64" y="3024"/>
              <a:ext cx="720" cy="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680" y="2016"/>
              <a:ext cx="384" cy="3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696" y="1632"/>
              <a:ext cx="480" cy="1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848" y="1488"/>
              <a:ext cx="384" cy="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464" y="1392"/>
              <a:ext cx="288" cy="2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5376" y="2865"/>
              <a:ext cx="240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74" y="3906"/>
              <a:ext cx="566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489308" y="548680"/>
            <a:ext cx="2739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Cyclohexanone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472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" t="2989" r="5650"/>
          <a:stretch>
            <a:fillRect/>
          </a:stretch>
        </p:blipFill>
        <p:spPr bwMode="auto">
          <a:xfrm>
            <a:off x="190500" y="1412776"/>
            <a:ext cx="876300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653511" y="404019"/>
            <a:ext cx="1502206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Toluene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879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0006" y="1350962"/>
            <a:ext cx="9043988" cy="4995863"/>
            <a:chOff x="62" y="768"/>
            <a:chExt cx="5697" cy="3147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62" y="768"/>
              <a:ext cx="5697" cy="3147"/>
              <a:chOff x="62" y="768"/>
              <a:chExt cx="5697" cy="3147"/>
            </a:xfrm>
          </p:grpSpPr>
          <p:pic>
            <p:nvPicPr>
              <p:cNvPr id="15" name="Picture 14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11" r="3940"/>
              <a:stretch>
                <a:fillRect/>
              </a:stretch>
            </p:blipFill>
            <p:spPr bwMode="auto">
              <a:xfrm>
                <a:off x="62" y="912"/>
                <a:ext cx="5636" cy="30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3984" y="1248"/>
                <a:ext cx="1536" cy="15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240" y="1344"/>
                <a:ext cx="1584" cy="2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2112" y="1392"/>
                <a:ext cx="1056" cy="2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3600" y="2784"/>
                <a:ext cx="1680" cy="6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1728" y="1584"/>
                <a:ext cx="240" cy="12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144" y="768"/>
                <a:ext cx="5567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3024" y="2832"/>
                <a:ext cx="864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3600" y="1728"/>
                <a:ext cx="144" cy="3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  <p:sp>
            <p:nvSpPr>
              <p:cNvPr id="24" name="Rectangle 23"/>
              <p:cNvSpPr>
                <a:spLocks noChangeArrowheads="1"/>
              </p:cNvSpPr>
              <p:nvPr/>
            </p:nvSpPr>
            <p:spPr bwMode="auto">
              <a:xfrm>
                <a:off x="5616" y="1104"/>
                <a:ext cx="143" cy="26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2400" kern="1200">
                    <a:solidFill>
                      <a:schemeClr val="tx1"/>
                    </a:solidFill>
                    <a:latin typeface="Arial Rounded MT Bold" pitchFamily="34" charset="0"/>
                    <a:ea typeface="+mn-ea"/>
                    <a:cs typeface="+mn-cs"/>
                  </a:defRPr>
                </a:lvl9pPr>
              </a:lstStyle>
              <a:p>
                <a:endParaRPr lang="ar-SA"/>
              </a:p>
            </p:txBody>
          </p:sp>
        </p:grp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537" y="2304"/>
              <a:ext cx="9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932" y="1828"/>
              <a:ext cx="1288" cy="109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pic>
          <p:nvPicPr>
            <p:cNvPr id="8" name="Picture 7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8" y="1935"/>
              <a:ext cx="750" cy="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014" y="2015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a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014" y="2255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a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302" y="1775"/>
              <a:ext cx="1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b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302" y="2495"/>
              <a:ext cx="19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b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494" y="1871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c</a:t>
              </a: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494" y="2351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600">
                  <a:solidFill>
                    <a:schemeClr val="accent2"/>
                  </a:solidFill>
                </a:rPr>
                <a:t>c</a:t>
              </a:r>
            </a:p>
          </p:txBody>
        </p:sp>
      </p:grp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03371" y="483161"/>
            <a:ext cx="364042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1,2-Dichlorobenzene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ine 24"/>
          <p:cNvSpPr>
            <a:spLocks noChangeShapeType="1"/>
          </p:cNvSpPr>
          <p:nvPr/>
        </p:nvSpPr>
        <p:spPr bwMode="auto">
          <a:xfrm>
            <a:off x="4599781" y="3678237"/>
            <a:ext cx="1676400" cy="0"/>
          </a:xfrm>
          <a:prstGeom prst="line">
            <a:avLst/>
          </a:prstGeom>
          <a:noFill/>
          <a:ln w="12700">
            <a:solidFill>
              <a:srgbClr val="CC0000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endParaRPr lang="ar-SA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426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915816" y="764704"/>
            <a:ext cx="364042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1,3-Dichlorobenzene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56"/>
          <a:stretch/>
        </p:blipFill>
        <p:spPr bwMode="auto">
          <a:xfrm>
            <a:off x="323528" y="1807329"/>
            <a:ext cx="8686800" cy="445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71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3675"/>
            <a:ext cx="8991600" cy="646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875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5444" y="48033"/>
            <a:ext cx="9087744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Estimation of Carbon Chemical shifts in Substituted Benzene </a:t>
            </a:r>
          </a:p>
        </p:txBody>
      </p:sp>
      <p:pic>
        <p:nvPicPr>
          <p:cNvPr id="3074" name="Picture 2" descr="C:\Users\hp\Pictures\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76" y="780592"/>
            <a:ext cx="6336704" cy="60774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94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5273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Coupling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Constants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90355" y="2636912"/>
            <a:ext cx="6874190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However, 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 does couple to hydrogen atoms (I = 1/2)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71600" y="1232245"/>
            <a:ext cx="4330700" cy="825500"/>
            <a:chOff x="2073275" y="1617663"/>
            <a:chExt cx="4330700" cy="825500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073275" y="1617663"/>
              <a:ext cx="4330700" cy="82550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355850" y="1824038"/>
              <a:ext cx="1263166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baseline="30000">
                  <a:latin typeface="Times New Roman" pitchFamily="18" charset="0"/>
                  <a:cs typeface="Times New Roman" pitchFamily="18" charset="0"/>
                </a:rPr>
                <a:t>13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C - </a:t>
              </a:r>
              <a:r>
                <a:rPr lang="en-US" baseline="30000">
                  <a:latin typeface="Times New Roman" pitchFamily="18" charset="0"/>
                  <a:cs typeface="Times New Roman" pitchFamily="18" charset="0"/>
                </a:rPr>
                <a:t>13</a:t>
              </a:r>
              <a:r>
                <a:rPr lang="en-US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727450" y="1824038"/>
              <a:ext cx="1261564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coupling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480050" y="1824038"/>
              <a:ext cx="734175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NO!</a:t>
              </a:r>
            </a:p>
          </p:txBody>
        </p: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505698" y="1438619"/>
            <a:ext cx="1731243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not probable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505698" y="4002087"/>
            <a:ext cx="1885131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very common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934250" y="3820491"/>
            <a:ext cx="4330700" cy="825500"/>
            <a:chOff x="2073275" y="1617663"/>
            <a:chExt cx="4330700" cy="825500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073275" y="1617663"/>
              <a:ext cx="4330700" cy="82550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355850" y="1824038"/>
              <a:ext cx="1229504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baseline="30000" dirty="0">
                  <a:latin typeface="Times New Roman" pitchFamily="18" charset="0"/>
                  <a:cs typeface="Times New Roman" pitchFamily="18" charset="0"/>
                </a:rPr>
                <a:t>13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C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– </a:t>
              </a:r>
              <a:r>
                <a:rPr lang="en-US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727450" y="1824038"/>
              <a:ext cx="1261564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coupling</a:t>
              </a: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5480050" y="1824038"/>
              <a:ext cx="870431" cy="462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Arial Rounded MT Bold" pitchFamily="34" charset="0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rgbClr val="CC0000"/>
                  </a:solidFill>
                  <a:latin typeface="Times New Roman" pitchFamily="18" charset="0"/>
                  <a:cs typeface="Times New Roman" pitchFamily="18" charset="0"/>
                </a:rPr>
                <a:t>YES!</a:t>
              </a:r>
              <a:endPara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6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56" y="980728"/>
            <a:ext cx="8184808" cy="51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2102603" y="26081"/>
            <a:ext cx="496289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Coupling to attached Protons</a:t>
            </a:r>
            <a:endParaRPr lang="en-US" sz="32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67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07495" y="171557"/>
            <a:ext cx="4916410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Decoupling the Proton Spins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64867" y="1260702"/>
            <a:ext cx="262892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177388" y="2819586"/>
            <a:ext cx="339837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04408" y="1369747"/>
            <a:ext cx="262892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37995" y="2132856"/>
            <a:ext cx="391479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Off-resonance decoupling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42877"/>
            <a:ext cx="7967663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مستطيل 19"/>
          <p:cNvSpPr/>
          <p:nvPr/>
        </p:nvSpPr>
        <p:spPr>
          <a:xfrm>
            <a:off x="2599460" y="1085108"/>
            <a:ext cx="3953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Proton-Decoupled Spectra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829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3376"/>
            <a:ext cx="8188505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3059832" y="188640"/>
            <a:ext cx="3332644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Ethylphenylacetate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227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95562" y="36240"/>
            <a:ext cx="7668738" cy="95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Some Instruments Show The Multiplicities of </a:t>
            </a:r>
            <a:endParaRPr lang="en-US" sz="28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The Peaks on The Decoupled Spectra</a:t>
            </a:r>
            <a:endParaRPr lang="en-US" sz="28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15994" y="1230854"/>
            <a:ext cx="4066819" cy="70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 = singlet		t = triplet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 = doublet		q = quartet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76168" y="1416934"/>
            <a:ext cx="1021113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Arial Rounded MT Bold" pitchFamily="34" charset="0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CODE 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8083550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14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0" y="1447800"/>
            <a:ext cx="9144000" cy="5276850"/>
            <a:chOff x="0" y="1447800"/>
            <a:chExt cx="9144000" cy="5276850"/>
          </a:xfrm>
        </p:grpSpPr>
        <p:pic>
          <p:nvPicPr>
            <p:cNvPr id="4" name="Picture 7" descr="E:\Wade ed5 PPT\Graphics\Chapter 13\Reduced\FG13_38-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707"/>
            <a:stretch>
              <a:fillRect/>
            </a:stretch>
          </p:blipFill>
          <p:spPr bwMode="auto">
            <a:xfrm>
              <a:off x="444500" y="1447800"/>
              <a:ext cx="8255000" cy="3124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E:\Wade ed5 PPT\Graphics\Chapter 13\Reduced\FG13_41-0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144"/>
            <a:stretch>
              <a:fillRect/>
            </a:stretch>
          </p:blipFill>
          <p:spPr bwMode="auto">
            <a:xfrm>
              <a:off x="0" y="4572000"/>
              <a:ext cx="914400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60000" y="0"/>
            <a:ext cx="6624000" cy="50400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Hydrogen and Carbon Chemical Shifts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7881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29360"/>
            <a:ext cx="7276692" cy="59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3" name="Rectangle 112"/>
          <p:cNvSpPr>
            <a:spLocks noChangeArrowheads="1"/>
          </p:cNvSpPr>
          <p:nvPr/>
        </p:nvSpPr>
        <p:spPr bwMode="auto">
          <a:xfrm>
            <a:off x="546867" y="27339"/>
            <a:ext cx="8048678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Correlation chart for </a:t>
            </a:r>
            <a:r>
              <a:rPr lang="en-US" sz="3200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 Chemical Shifts (ppm)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0396-7B75-4614-B6E2-65F710E1343E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45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669</TotalTime>
  <Words>239</Words>
  <Application>Microsoft Office PowerPoint</Application>
  <PresentationFormat>On-screen Show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hessa</dc:creator>
  <cp:lastModifiedBy>Hessa H Altalassi</cp:lastModifiedBy>
  <cp:revision>46</cp:revision>
  <dcterms:created xsi:type="dcterms:W3CDTF">2011-11-24T19:18:28Z</dcterms:created>
  <dcterms:modified xsi:type="dcterms:W3CDTF">2015-04-20T07:59:49Z</dcterms:modified>
</cp:coreProperties>
</file>