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660" r:id="rId1"/>
  </p:sldMasterIdLst>
  <p:notesMasterIdLst>
    <p:notesMasterId r:id="rId97"/>
  </p:notesMasterIdLst>
  <p:sldIdLst>
    <p:sldId id="256" r:id="rId2"/>
    <p:sldId id="257" r:id="rId3"/>
    <p:sldId id="258" r:id="rId4"/>
    <p:sldId id="260" r:id="rId5"/>
    <p:sldId id="267" r:id="rId6"/>
    <p:sldId id="261" r:id="rId7"/>
    <p:sldId id="263" r:id="rId8"/>
    <p:sldId id="262" r:id="rId9"/>
    <p:sldId id="268" r:id="rId10"/>
    <p:sldId id="269" r:id="rId11"/>
    <p:sldId id="264" r:id="rId12"/>
    <p:sldId id="276" r:id="rId13"/>
    <p:sldId id="266" r:id="rId14"/>
    <p:sldId id="270" r:id="rId15"/>
    <p:sldId id="271" r:id="rId16"/>
    <p:sldId id="277" r:id="rId17"/>
    <p:sldId id="274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  <p:sldId id="330" r:id="rId71"/>
    <p:sldId id="331" r:id="rId72"/>
    <p:sldId id="332" r:id="rId73"/>
    <p:sldId id="333" r:id="rId74"/>
    <p:sldId id="334" r:id="rId75"/>
    <p:sldId id="335" r:id="rId76"/>
    <p:sldId id="336" r:id="rId77"/>
    <p:sldId id="337" r:id="rId78"/>
    <p:sldId id="338" r:id="rId79"/>
    <p:sldId id="339" r:id="rId80"/>
    <p:sldId id="340" r:id="rId81"/>
    <p:sldId id="341" r:id="rId82"/>
    <p:sldId id="342" r:id="rId83"/>
    <p:sldId id="343" r:id="rId84"/>
    <p:sldId id="344" r:id="rId85"/>
    <p:sldId id="345" r:id="rId86"/>
    <p:sldId id="346" r:id="rId87"/>
    <p:sldId id="347" r:id="rId88"/>
    <p:sldId id="348" r:id="rId89"/>
    <p:sldId id="349" r:id="rId90"/>
    <p:sldId id="350" r:id="rId91"/>
    <p:sldId id="351" r:id="rId92"/>
    <p:sldId id="352" r:id="rId93"/>
    <p:sldId id="353" r:id="rId94"/>
    <p:sldId id="354" r:id="rId95"/>
    <p:sldId id="355" r:id="rId9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النمط المتوسط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2DE63D5-997A-4646-A377-4702673A728D}" styleName="نمط فاتح 2 - تمييز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النمط الفات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1" autoAdjust="0"/>
    <p:restoredTop sz="85790" autoAdjust="0"/>
  </p:normalViewPr>
  <p:slideViewPr>
    <p:cSldViewPr>
      <p:cViewPr>
        <p:scale>
          <a:sx n="60" d="100"/>
          <a:sy n="60" d="100"/>
        </p:scale>
        <p:origin x="-78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1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4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8B8E0EC-F4FE-41FA-B6C6-80D7E887AAE3}" type="datetimeFigureOut">
              <a:rPr lang="ar-SA" smtClean="0"/>
              <a:pPr/>
              <a:t>12/05/36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51DE9AF-34FC-4D53-B8EC-57C53CD54AD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39837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DE9AF-34FC-4D53-B8EC-57C53CD54ADF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DE9AF-34FC-4D53-B8EC-57C53CD54ADF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A578C-BA05-4F50-8AC0-219518166698}" type="slidenum">
              <a:rPr lang="ar-SA" smtClean="0"/>
              <a:pPr/>
              <a:t>20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29926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A578C-BA05-4F50-8AC0-219518166698}" type="slidenum">
              <a:rPr lang="ar-SA" smtClean="0"/>
              <a:pPr/>
              <a:t>32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8608E-FF79-4E12-9B65-585ADE856B31}" type="datetime1">
              <a:rPr lang="ar-SA" smtClean="0"/>
              <a:t>12/05/36</a:t>
            </a:fld>
            <a:endParaRPr lang="ar-S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EEF1E-AB28-4539-AA82-740116ACFDC7}" type="datetime1">
              <a:rPr lang="ar-SA" smtClean="0"/>
              <a:t>12/05/36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E76F3-DE1D-4D0B-878F-2970FA31322E}" type="datetime1">
              <a:rPr lang="ar-SA" smtClean="0"/>
              <a:t>12/05/36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708A-0AD2-4B21-8F66-29D5BD3D1122}" type="datetime1">
              <a:rPr lang="ar-SA" smtClean="0"/>
              <a:t>12/05/36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3FEDB-CDC9-430D-A2F6-DDD079AFE58D}" type="datetime1">
              <a:rPr lang="ar-SA" smtClean="0"/>
              <a:t>12/05/36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C90C8-AA52-49F1-9E10-B4B2E8CFDA8B}" type="datetime1">
              <a:rPr lang="ar-SA" smtClean="0"/>
              <a:t>12/05/36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423B1-5BA2-4035-90E0-0D6FEB6A4E3E}" type="datetime1">
              <a:rPr lang="ar-SA" smtClean="0"/>
              <a:t>12/05/36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17D73-ABDC-4D9B-B732-3D54EA01D633}" type="datetime1">
              <a:rPr lang="ar-SA" smtClean="0"/>
              <a:t>12/05/36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D66E2-4FE4-426E-8A8D-87781DD44A6E}" type="datetime1">
              <a:rPr lang="ar-SA" smtClean="0"/>
              <a:t>12/05/36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E8ACF-86BE-4192-874E-8E1EC0FDD3FB}" type="datetime1">
              <a:rPr lang="ar-SA" smtClean="0"/>
              <a:t>12/05/36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A7CF6-741E-489D-AE6D-838FE28109E9}" type="datetime1">
              <a:rPr lang="ar-SA" smtClean="0"/>
              <a:t>12/05/36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33F7C60B-EA9E-43F2-8E03-4C26FFCB5ED7}" type="datetime1">
              <a:rPr lang="ar-SA" smtClean="0"/>
              <a:t>12/05/36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9119C70-BDDA-4061-A71B-7102B4A73B90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1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27.wmf"/><Relationship Id="rId5" Type="http://schemas.openxmlformats.org/officeDocument/2006/relationships/image" Target="../media/image24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26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8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5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54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-609954" y="4005064"/>
            <a:ext cx="102444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Nuclear Magnetic Resonance</a:t>
            </a:r>
          </a:p>
        </p:txBody>
      </p:sp>
      <p:sp>
        <p:nvSpPr>
          <p:cNvPr id="5" name="مربع نص 4"/>
          <p:cNvSpPr txBox="1"/>
          <p:nvPr/>
        </p:nvSpPr>
        <p:spPr>
          <a:xfrm>
            <a:off x="3146349" y="785371"/>
            <a:ext cx="2731838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441 </a:t>
            </a:r>
            <a:r>
              <a:rPr lang="en-US" sz="4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Chem</a:t>
            </a:r>
            <a:endParaRPr lang="ar-SA" sz="4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736254" y="2276871"/>
            <a:ext cx="1552028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CH-4</a:t>
            </a:r>
            <a:endParaRPr lang="ar-SA" sz="4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24" y="837352"/>
            <a:ext cx="7650792" cy="57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1124588" y="0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600" dirty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600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Resonance” Phenomenon</a:t>
            </a:r>
            <a:endParaRPr lang="en-US" sz="3600" dirty="0">
              <a:solidFill>
                <a:srgbClr val="33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10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7240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-250304" y="44624"/>
            <a:ext cx="9790856" cy="1143000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NMR Spectrometers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1- The Continuous-Wave (CW) Instruments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pSp>
        <p:nvGrpSpPr>
          <p:cNvPr id="22" name="مجموعة 21"/>
          <p:cNvGrpSpPr/>
          <p:nvPr/>
        </p:nvGrpSpPr>
        <p:grpSpPr>
          <a:xfrm>
            <a:off x="596900" y="2204864"/>
            <a:ext cx="8159750" cy="4165687"/>
            <a:chOff x="596900" y="2235200"/>
            <a:chExt cx="8159750" cy="4165687"/>
          </a:xfrm>
        </p:grpSpPr>
        <p:pic>
          <p:nvPicPr>
            <p:cNvPr id="3" name="Picture 3"/>
            <p:cNvPicPr>
              <a:picLocks noChangeArrowheads="1"/>
            </p:cNvPicPr>
            <p:nvPr/>
          </p:nvPicPr>
          <p:blipFill>
            <a:blip r:embed="rId2"/>
            <a:srcRect l="23439" t="12759" r="37320" b="7719"/>
            <a:stretch>
              <a:fillRect/>
            </a:stretch>
          </p:blipFill>
          <p:spPr bwMode="auto">
            <a:xfrm>
              <a:off x="2308225" y="2633663"/>
              <a:ext cx="3387725" cy="3433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813290" y="3100388"/>
              <a:ext cx="1374286" cy="36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800" b="1" dirty="0">
                  <a:latin typeface="Times New Roman" pitchFamily="18" charset="0"/>
                  <a:cs typeface="Times New Roman" pitchFamily="18" charset="0"/>
                </a:rPr>
                <a:t>Transmitter</a:t>
              </a: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5943018" y="3405188"/>
              <a:ext cx="1045158" cy="36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800" b="1">
                  <a:latin typeface="Times New Roman" pitchFamily="18" charset="0"/>
                  <a:cs typeface="Times New Roman" pitchFamily="18" charset="0"/>
                </a:rPr>
                <a:t>Receiver</a:t>
              </a: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115978" y="6030913"/>
              <a:ext cx="771685" cy="36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b="1">
                  <a:latin typeface="Times New Roman" pitchFamily="18" charset="0"/>
                  <a:cs typeface="Times New Roman" pitchFamily="18" charset="0"/>
                </a:rPr>
                <a:t>Probe</a:t>
              </a:r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 flipV="1">
              <a:off x="2819400" y="5181600"/>
              <a:ext cx="838200" cy="9144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2437669" y="2259013"/>
              <a:ext cx="403957" cy="36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600" dirty="0" smtClean="0">
                  <a:solidFill>
                    <a:srgbClr val="FF0033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r>
                <a:rPr lang="el-GR" dirty="0" smtClean="0">
                  <a:solidFill>
                    <a:srgbClr val="FF0033"/>
                  </a:solidFill>
                  <a:latin typeface="Times New Roman" pitchFamily="18" charset="0"/>
                  <a:cs typeface="Times New Roman" pitchFamily="18" charset="0"/>
                </a:rPr>
                <a:t>γ</a:t>
              </a:r>
              <a:endParaRPr lang="en-US" dirty="0">
                <a:solidFill>
                  <a:srgbClr val="FF003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Arc 9"/>
            <p:cNvSpPr>
              <a:spLocks/>
            </p:cNvSpPr>
            <p:nvPr/>
          </p:nvSpPr>
          <p:spPr bwMode="auto">
            <a:xfrm>
              <a:off x="2784475" y="2476500"/>
              <a:ext cx="341313" cy="342900"/>
            </a:xfrm>
            <a:custGeom>
              <a:avLst/>
              <a:gdLst>
                <a:gd name="G0" fmla="+- 5065 0 0"/>
                <a:gd name="G1" fmla="+- 21600 0 0"/>
                <a:gd name="G2" fmla="+- 21600 0 0"/>
                <a:gd name="T0" fmla="*/ 0 w 26665"/>
                <a:gd name="T1" fmla="*/ 602 h 21600"/>
                <a:gd name="T2" fmla="*/ 26665 w 26665"/>
                <a:gd name="T3" fmla="*/ 21600 h 21600"/>
                <a:gd name="T4" fmla="*/ 5065 w 26665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665" h="21600" fill="none" extrusionOk="0">
                  <a:moveTo>
                    <a:pt x="0" y="602"/>
                  </a:moveTo>
                  <a:cubicBezTo>
                    <a:pt x="1658" y="202"/>
                    <a:pt x="3358" y="-1"/>
                    <a:pt x="5065" y="0"/>
                  </a:cubicBezTo>
                  <a:cubicBezTo>
                    <a:pt x="16994" y="0"/>
                    <a:pt x="26665" y="9670"/>
                    <a:pt x="26665" y="21600"/>
                  </a:cubicBezTo>
                </a:path>
                <a:path w="26665" h="21600" stroke="0" extrusionOk="0">
                  <a:moveTo>
                    <a:pt x="0" y="602"/>
                  </a:moveTo>
                  <a:cubicBezTo>
                    <a:pt x="1658" y="202"/>
                    <a:pt x="3358" y="-1"/>
                    <a:pt x="5065" y="0"/>
                  </a:cubicBezTo>
                  <a:cubicBezTo>
                    <a:pt x="16994" y="0"/>
                    <a:pt x="26665" y="9670"/>
                    <a:pt x="26665" y="21600"/>
                  </a:cubicBezTo>
                  <a:lnTo>
                    <a:pt x="5065" y="21600"/>
                  </a:lnTo>
                  <a:close/>
                </a:path>
              </a:pathLst>
            </a:custGeom>
            <a:noFill/>
            <a:ln w="12700" cap="rnd">
              <a:solidFill>
                <a:srgbClr val="FF0033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806450" y="4464050"/>
              <a:ext cx="1473200" cy="128270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508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5645150" y="4502150"/>
              <a:ext cx="1492250" cy="124460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508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1371600" y="4876800"/>
              <a:ext cx="304800" cy="457200"/>
            </a:xfrm>
            <a:prstGeom prst="ellipse">
              <a:avLst/>
            </a:prstGeom>
            <a:solidFill>
              <a:srgbClr val="FFFF9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6096000" y="4876800"/>
              <a:ext cx="304800" cy="457200"/>
            </a:xfrm>
            <a:prstGeom prst="ellipse">
              <a:avLst/>
            </a:prstGeom>
            <a:solidFill>
              <a:srgbClr val="FFFF9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6072198" y="4857760"/>
              <a:ext cx="357469" cy="462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S</a:t>
              </a: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1305735" y="4899025"/>
              <a:ext cx="408765" cy="462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N</a:t>
              </a: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5721350" y="2559050"/>
              <a:ext cx="1282700" cy="825500"/>
            </a:xfrm>
            <a:prstGeom prst="rect">
              <a:avLst/>
            </a:prstGeom>
            <a:solidFill>
              <a:srgbClr val="99FFCC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5786446" y="2643182"/>
              <a:ext cx="981038" cy="6469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/>
              <a:r>
                <a:rPr lang="en-US" sz="1800" dirty="0">
                  <a:latin typeface="Times New Roman" pitchFamily="18" charset="0"/>
                  <a:cs typeface="Times New Roman" pitchFamily="18" charset="0"/>
                </a:rPr>
                <a:t>     RF </a:t>
              </a:r>
            </a:p>
            <a:p>
              <a:pPr algn="ctr"/>
              <a:r>
                <a:rPr lang="en-US" sz="1800" dirty="0">
                  <a:latin typeface="Times New Roman" pitchFamily="18" charset="0"/>
                  <a:cs typeface="Times New Roman" pitchFamily="18" charset="0"/>
                </a:rPr>
                <a:t>Detector</a:t>
              </a: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7321550" y="2578100"/>
              <a:ext cx="1435100" cy="8255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7656055" y="2795588"/>
              <a:ext cx="1032334" cy="36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800" dirty="0">
                  <a:latin typeface="Times New Roman" pitchFamily="18" charset="0"/>
                  <a:cs typeface="Times New Roman" pitchFamily="18" charset="0"/>
                </a:rPr>
                <a:t>Recorder</a:t>
              </a: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596900" y="2235200"/>
              <a:ext cx="1739900" cy="825500"/>
            </a:xfrm>
            <a:prstGeom prst="rect">
              <a:avLst/>
            </a:prstGeom>
            <a:solidFill>
              <a:srgbClr val="FF99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744873" y="2338388"/>
              <a:ext cx="1442703" cy="6469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/>
              <a:r>
                <a:rPr lang="en-US" sz="1800">
                  <a:latin typeface="Times New Roman" pitchFamily="18" charset="0"/>
                  <a:cs typeface="Times New Roman" pitchFamily="18" charset="0"/>
                </a:rPr>
                <a:t>RF (60 MHz)</a:t>
              </a:r>
            </a:p>
            <a:p>
              <a:pPr algn="ctr"/>
              <a:r>
                <a:rPr lang="en-US" sz="1800">
                  <a:latin typeface="Times New Roman" pitchFamily="18" charset="0"/>
                  <a:cs typeface="Times New Roman" pitchFamily="18" charset="0"/>
                </a:rPr>
                <a:t>Oscillator</a:t>
              </a:r>
            </a:p>
          </p:txBody>
        </p:sp>
        <p:sp>
          <p:nvSpPr>
            <p:cNvPr id="24" name="Arc 24"/>
            <p:cNvSpPr>
              <a:spLocks/>
            </p:cNvSpPr>
            <p:nvPr/>
          </p:nvSpPr>
          <p:spPr bwMode="auto">
            <a:xfrm>
              <a:off x="4994275" y="2476500"/>
              <a:ext cx="339725" cy="3429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6548"/>
                <a:gd name="T1" fmla="*/ 21600 h 21600"/>
                <a:gd name="T2" fmla="*/ 26548 w 26548"/>
                <a:gd name="T3" fmla="*/ 574 h 21600"/>
                <a:gd name="T4" fmla="*/ 21600 w 26548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548" h="21600" fill="none" extrusionOk="0">
                  <a:moveTo>
                    <a:pt x="0" y="21600"/>
                  </a:moveTo>
                  <a:cubicBezTo>
                    <a:pt x="0" y="9670"/>
                    <a:pt x="9670" y="0"/>
                    <a:pt x="21600" y="0"/>
                  </a:cubicBezTo>
                  <a:cubicBezTo>
                    <a:pt x="23265" y="0"/>
                    <a:pt x="24926" y="192"/>
                    <a:pt x="26547" y="574"/>
                  </a:cubicBezTo>
                </a:path>
                <a:path w="26548" h="21600" stroke="0" extrusionOk="0">
                  <a:moveTo>
                    <a:pt x="0" y="21600"/>
                  </a:moveTo>
                  <a:cubicBezTo>
                    <a:pt x="0" y="9670"/>
                    <a:pt x="9670" y="0"/>
                    <a:pt x="21600" y="0"/>
                  </a:cubicBezTo>
                  <a:cubicBezTo>
                    <a:pt x="23265" y="0"/>
                    <a:pt x="24926" y="192"/>
                    <a:pt x="26547" y="57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>
              <a:solidFill>
                <a:srgbClr val="FF0033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4144288" y="2741613"/>
              <a:ext cx="1054776" cy="585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600">
                  <a:solidFill>
                    <a:srgbClr val="FF0033"/>
                  </a:solidFill>
                  <a:latin typeface="Times New Roman" pitchFamily="18" charset="0"/>
                  <a:cs typeface="Times New Roman" pitchFamily="18" charset="0"/>
                </a:rPr>
                <a:t>absorption</a:t>
              </a:r>
            </a:p>
            <a:p>
              <a:r>
                <a:rPr lang="en-US" sz="1600">
                  <a:solidFill>
                    <a:srgbClr val="FF0033"/>
                  </a:solidFill>
                  <a:latin typeface="Times New Roman" pitchFamily="18" charset="0"/>
                  <a:cs typeface="Times New Roman" pitchFamily="18" charset="0"/>
                </a:rPr>
                <a:t>   signal</a:t>
              </a:r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7010400" y="2971800"/>
              <a:ext cx="3048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5862939" y="4518025"/>
              <a:ext cx="953786" cy="308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MAGNET</a:t>
              </a: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1062339" y="4518025"/>
              <a:ext cx="953786" cy="308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MAGNET</a:t>
              </a:r>
            </a:p>
          </p:txBody>
        </p:sp>
      </p:grp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9009" y="17396"/>
            <a:ext cx="8419484" cy="5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+mj-cs"/>
              </a:rPr>
              <a:t>Peaks are Measured Relative to TMS (</a:t>
            </a:r>
            <a:r>
              <a:rPr lang="en-US" sz="2800" dirty="0" err="1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Tetramethylsilane</a:t>
            </a:r>
            <a:r>
              <a:rPr lang="en-US" sz="2800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>
              <a:solidFill>
                <a:srgbClr val="33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552128" y="5463629"/>
            <a:ext cx="57912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V="1">
            <a:off x="5886128" y="4854029"/>
            <a:ext cx="0" cy="609600"/>
          </a:xfrm>
          <a:prstGeom prst="line">
            <a:avLst/>
          </a:prstGeom>
          <a:noFill/>
          <a:ln w="50800">
            <a:solidFill>
              <a:srgbClr val="CC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 flipH="1">
            <a:off x="2761928" y="5082629"/>
            <a:ext cx="28956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2609528" y="4854029"/>
            <a:ext cx="0" cy="609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501970" y="4193629"/>
            <a:ext cx="819134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TMS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658798" y="4685754"/>
            <a:ext cx="1484381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shift in Hz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743142" y="5447754"/>
            <a:ext cx="339837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pic>
        <p:nvPicPr>
          <p:cNvPr id="12" name="Picture 1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5242" y="1556792"/>
            <a:ext cx="2425512" cy="196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658461" y="4684667"/>
            <a:ext cx="416781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en-US" sz="2400" dirty="0">
              <a:solidFill>
                <a:srgbClr val="33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728914" y="756901"/>
            <a:ext cx="3242875" cy="5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800" dirty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800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eference </a:t>
            </a:r>
            <a:r>
              <a:rPr lang="en-US" sz="2800" dirty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compound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469717" y="5447754"/>
            <a:ext cx="339837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9878" y="4174579"/>
            <a:ext cx="6311900" cy="17399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9"/>
          <p:cNvSpPr>
            <a:spLocks noChangeArrowheads="1"/>
          </p:cNvSpPr>
          <p:nvPr/>
        </p:nvSpPr>
        <p:spPr bwMode="auto">
          <a:xfrm>
            <a:off x="6706710" y="4324891"/>
            <a:ext cx="2196114" cy="1631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Chemists originally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thought no other 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compound would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come at a higher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field than TMS.</a:t>
            </a:r>
          </a:p>
        </p:txBody>
      </p:sp>
      <p:sp>
        <p:nvSpPr>
          <p:cNvPr id="18" name="Line 22"/>
          <p:cNvSpPr>
            <a:spLocks noChangeShapeType="1"/>
          </p:cNvSpPr>
          <p:nvPr/>
        </p:nvSpPr>
        <p:spPr bwMode="auto">
          <a:xfrm flipV="1">
            <a:off x="6114728" y="4854029"/>
            <a:ext cx="685800" cy="22860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stealth" w="med" len="med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3789301" y="5076279"/>
            <a:ext cx="1122102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180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downfield</a:t>
            </a: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12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913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143240" y="345246"/>
            <a:ext cx="30718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Solvents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جدول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940807"/>
              </p:ext>
            </p:extLst>
          </p:nvPr>
        </p:nvGraphicFramePr>
        <p:xfrm>
          <a:off x="1142976" y="1357298"/>
          <a:ext cx="6768000" cy="411480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2256000"/>
                <a:gridCol w="2256000"/>
                <a:gridCol w="22560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l-GR" sz="24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δ</a:t>
                      </a:r>
                      <a:r>
                        <a:rPr lang="en-US" sz="24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value</a:t>
                      </a:r>
                      <a:endParaRPr lang="ar-SA" sz="24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Solvent</a:t>
                      </a:r>
                      <a:endParaRPr lang="ar-SA" sz="2400" cap="all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 rtl="1"/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ar-S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CCl</a:t>
                      </a:r>
                      <a:r>
                        <a:rPr lang="en-US" sz="2400" cap="all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ar-SA" sz="2400" cap="all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Tetrachlorocarbon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ar-S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CS</a:t>
                      </a:r>
                      <a:r>
                        <a:rPr lang="en-US" sz="24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ar-SA" sz="2400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Carbon disulfide </a:t>
                      </a:r>
                      <a:endParaRPr lang="ar-SA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  <a:endParaRPr lang="ar-S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(CD</a:t>
                      </a:r>
                      <a:r>
                        <a:rPr lang="en-US" sz="24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24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CO</a:t>
                      </a:r>
                      <a:endParaRPr lang="ar-S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Acetone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  <a:endParaRPr lang="ar-S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(CD</a:t>
                      </a:r>
                      <a:r>
                        <a:rPr lang="en-US" sz="24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24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SO</a:t>
                      </a:r>
                      <a:endParaRPr lang="ar-S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Dimethysulfoxide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  <a:endParaRPr lang="ar-S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CD</a:t>
                      </a:r>
                      <a:r>
                        <a:rPr lang="en-US" sz="24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CN</a:t>
                      </a:r>
                      <a:endParaRPr lang="ar-S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Acetonitrile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5.0</a:t>
                      </a:r>
                      <a:endParaRPr lang="ar-S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lang="en-US" sz="24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ar-S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Water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7.2</a:t>
                      </a:r>
                      <a:endParaRPr lang="ar-S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CDCl</a:t>
                      </a:r>
                      <a:r>
                        <a:rPr lang="en-US" sz="24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ar-SA" sz="2400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Chloroform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7.3</a:t>
                      </a:r>
                      <a:endParaRPr lang="ar-S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lang="en-US" sz="24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lang="en-US" sz="24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ar-SA" sz="2400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Benzene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13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404664"/>
            <a:ext cx="8931275" cy="613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14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069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30"/>
          <a:stretch/>
        </p:blipFill>
        <p:spPr bwMode="auto">
          <a:xfrm>
            <a:off x="173038" y="487779"/>
            <a:ext cx="8797925" cy="5461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15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6666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-250304" y="44624"/>
            <a:ext cx="9790856" cy="1143000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NMR Spectrometers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2- Fourier Transform (FT) Instruments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099" y="1269376"/>
            <a:ext cx="7327309" cy="55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16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0013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4"/>
          <a:stretch/>
        </p:blipFill>
        <p:spPr bwMode="auto">
          <a:xfrm>
            <a:off x="682774" y="500581"/>
            <a:ext cx="3888432" cy="328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323528" y="4182179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 mathematical technique that resolves a complex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FID signal into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the individual frequencies that add together to make it.</a:t>
            </a:r>
            <a:endParaRPr kumimoji="0" lang="ar-SA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88" y="5221436"/>
            <a:ext cx="8529637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541" y="562416"/>
            <a:ext cx="3888432" cy="3223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17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6877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85720" y="1785926"/>
            <a:ext cx="8643998" cy="341632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There are three kinds each of which we will consider each of these separately:</a:t>
            </a:r>
          </a:p>
          <a:p>
            <a:pPr algn="l" rtl="0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>
              <a:buClr>
                <a:srgbClr val="00B050"/>
              </a:buClr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Position of Signals (Chemical shift)</a:t>
            </a:r>
            <a:r>
              <a:rPr lang="ar-SA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endParaRPr lang="ar-SA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>
              <a:buClr>
                <a:srgbClr val="00B050"/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marL="457200" indent="-457200" algn="l" rtl="0">
              <a:buClr>
                <a:srgbClr val="00B050"/>
              </a:buClr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Integrations </a:t>
            </a:r>
            <a:endParaRPr lang="ar-SA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>
              <a:buClr>
                <a:srgbClr val="00B050"/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ar-S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>
              <a:buClr>
                <a:srgbClr val="00B050"/>
              </a:buClr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Coupling constant </a:t>
            </a:r>
            <a:endParaRPr lang="ar-SA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>
              <a:buClr>
                <a:srgbClr val="00B050"/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ar-S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2993538" y="642918"/>
            <a:ext cx="3384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NMR—The Spectrum</a:t>
            </a:r>
            <a:endParaRPr lang="en-US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18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4873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مجموعة 9"/>
          <p:cNvGrpSpPr/>
          <p:nvPr/>
        </p:nvGrpSpPr>
        <p:grpSpPr>
          <a:xfrm>
            <a:off x="-79756" y="5085184"/>
            <a:ext cx="8972236" cy="1308091"/>
            <a:chOff x="0" y="2117725"/>
            <a:chExt cx="8972236" cy="1308091"/>
          </a:xfrm>
        </p:grpSpPr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214282" y="2143116"/>
              <a:ext cx="8750300" cy="128270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ar-SA"/>
            </a:p>
          </p:txBody>
        </p:sp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0" y="2500306"/>
              <a:ext cx="2000264" cy="7700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r>
                <a:rPr lang="en-US" sz="2000" dirty="0" smtClean="0">
                  <a:latin typeface="Times New Roman" pitchFamily="18" charset="0"/>
                  <a:cs typeface="Times New Roman" pitchFamily="18" charset="0"/>
                </a:rPr>
                <a:t>Chemical shift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   </a:t>
              </a:r>
            </a:p>
          </p:txBody>
        </p:sp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1857356" y="2571744"/>
              <a:ext cx="947374" cy="400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000" dirty="0"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en-US" sz="2000" dirty="0"/>
                <a:t>  </a:t>
              </a:r>
              <a:r>
                <a:rPr lang="en-US" sz="2000" b="1" dirty="0">
                  <a:latin typeface="Symbol" pitchFamily="18" charset="2"/>
                </a:rPr>
                <a:t>d</a:t>
              </a:r>
              <a:r>
                <a:rPr lang="en-US" sz="2000" dirty="0"/>
                <a:t>  </a:t>
              </a:r>
              <a:r>
                <a:rPr lang="en-US" sz="2000" dirty="0"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en-US" sz="2000" dirty="0"/>
                <a:t>  </a:t>
              </a:r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2714612" y="2786058"/>
              <a:ext cx="52920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4743004" y="2273760"/>
              <a:ext cx="1266372" cy="400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l" rtl="0"/>
              <a:r>
                <a:rPr lang="en-US" sz="2000" dirty="0">
                  <a:latin typeface="Times New Roman" pitchFamily="18" charset="0"/>
                  <a:cs typeface="Times New Roman" pitchFamily="18" charset="0"/>
                </a:rPr>
                <a:t>shift in </a:t>
              </a:r>
              <a:r>
                <a:rPr lang="en-US" sz="2000" dirty="0" smtClean="0">
                  <a:latin typeface="Times New Roman" pitchFamily="18" charset="0"/>
                  <a:cs typeface="Times New Roman" pitchFamily="18" charset="0"/>
                </a:rPr>
                <a:t>Hz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3635781" y="2885348"/>
              <a:ext cx="3449662" cy="400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l" rtl="0"/>
              <a:r>
                <a:rPr lang="en-US" sz="2000" dirty="0">
                  <a:latin typeface="Times New Roman" pitchFamily="18" charset="0"/>
                  <a:cs typeface="Times New Roman" pitchFamily="18" charset="0"/>
                </a:rPr>
                <a:t>spectrometer frequency in </a:t>
              </a:r>
              <a:r>
                <a:rPr lang="en-US" sz="2000" dirty="0" smtClean="0">
                  <a:latin typeface="Times New Roman" pitchFamily="18" charset="0"/>
                  <a:cs typeface="Times New Roman" pitchFamily="18" charset="0"/>
                </a:rPr>
                <a:t>MHz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7858148" y="2500306"/>
              <a:ext cx="1114088" cy="462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r>
                <a:rPr lang="en-US" sz="2000" dirty="0">
                  <a:latin typeface="Times New Roman" pitchFamily="18" charset="0"/>
                  <a:cs typeface="Times New Roman" pitchFamily="18" charset="0"/>
                </a:rPr>
                <a:t>= 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>
                  <a:latin typeface="Times New Roman" pitchFamily="18" charset="0"/>
                  <a:cs typeface="Times New Roman" pitchFamily="18" charset="0"/>
                </a:rPr>
                <a:t>ppm</a:t>
              </a: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8055687" y="2117725"/>
              <a:ext cx="254877" cy="462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400" dirty="0" smtClean="0"/>
                <a:t> </a:t>
              </a:r>
              <a:endParaRPr lang="en-US" sz="2400" dirty="0"/>
            </a:p>
          </p:txBody>
        </p:sp>
      </p:grp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8872264" y="5927725"/>
            <a:ext cx="186013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endParaRPr lang="en-US" sz="2400" dirty="0"/>
          </a:p>
        </p:txBody>
      </p:sp>
      <p:sp>
        <p:nvSpPr>
          <p:cNvPr id="13" name="مستطيل 12"/>
          <p:cNvSpPr/>
          <p:nvPr/>
        </p:nvSpPr>
        <p:spPr>
          <a:xfrm>
            <a:off x="1013831" y="-27384"/>
            <a:ext cx="6962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1- Position </a:t>
            </a: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Signals </a:t>
            </a: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(Chemical shift) </a:t>
            </a:r>
            <a:endParaRPr lang="ar-SA" sz="3200" dirty="0">
              <a:solidFill>
                <a:srgbClr val="00B050"/>
              </a:solidFill>
            </a:endParaRP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535939" y="4109529"/>
            <a:ext cx="6916381" cy="831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We can adjust the shift to a field-independent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value,</a:t>
            </a:r>
          </a:p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the “chemical shift” in the following way: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Rectangle 15"/>
          <p:cNvSpPr>
            <a:spLocks noChangeArrowheads="1"/>
          </p:cNvSpPr>
          <p:nvPr/>
        </p:nvSpPr>
        <p:spPr bwMode="auto">
          <a:xfrm>
            <a:off x="1467584" y="3501008"/>
            <a:ext cx="5544617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Higher </a:t>
            </a:r>
            <a:r>
              <a:rPr lang="en-US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frequencies =  larger </a:t>
            </a:r>
            <a:r>
              <a:rPr 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shifts in Hz</a:t>
            </a:r>
            <a:r>
              <a:rPr lang="en-US" sz="2400" dirty="0"/>
              <a:t>.</a:t>
            </a:r>
          </a:p>
        </p:txBody>
      </p:sp>
      <p:sp>
        <p:nvSpPr>
          <p:cNvPr id="52" name="مستطيل 51"/>
          <p:cNvSpPr/>
          <p:nvPr/>
        </p:nvSpPr>
        <p:spPr>
          <a:xfrm>
            <a:off x="510602" y="829410"/>
            <a:ext cx="79930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shift observed for a given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proton in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Hz also depends on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frequency of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instrument used</a:t>
            </a:r>
            <a:r>
              <a:rPr lang="en-US" dirty="0"/>
              <a:t>.</a:t>
            </a:r>
          </a:p>
        </p:txBody>
      </p:sp>
      <p:pic>
        <p:nvPicPr>
          <p:cNvPr id="5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012" y="1660407"/>
            <a:ext cx="4975236" cy="17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19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9688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928926" y="428604"/>
            <a:ext cx="22124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  <a:endParaRPr lang="ar-SA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428596" y="1243787"/>
            <a:ext cx="792961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buSzPct val="80000"/>
              <a:buFont typeface="Wingdings" pitchFamily="2" charset="2"/>
              <a:buChar char="q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NMR is the most powerful tool available for organic structure determination.</a:t>
            </a:r>
          </a:p>
          <a:p>
            <a:pPr algn="l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>
              <a:buSzPct val="80000"/>
              <a:buFont typeface="Wingdings" pitchFamily="2" charset="2"/>
              <a:buChar char="q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is used to study a wide variety of nuclei:</a:t>
            </a:r>
          </a:p>
          <a:p>
            <a:pPr lvl="1" algn="l" rtl="0">
              <a:buFont typeface="Wingdings" pitchFamily="2" charset="2"/>
              <a:buChar char="§"/>
            </a:pP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</a:t>
            </a:r>
          </a:p>
          <a:p>
            <a:pPr lvl="1" algn="l" rtl="0">
              <a:buFont typeface="Wingdings" pitchFamily="2" charset="2"/>
              <a:buChar char="§"/>
            </a:pP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</a:t>
            </a:r>
          </a:p>
          <a:p>
            <a:pPr lvl="1" algn="l" rtl="0">
              <a:buFont typeface="Wingdings" pitchFamily="2" charset="2"/>
              <a:buChar char="§"/>
            </a:pP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</a:t>
            </a:r>
          </a:p>
          <a:p>
            <a:pPr lvl="1" algn="l" rtl="0">
              <a:buFont typeface="Wingdings" pitchFamily="2" charset="2"/>
              <a:buChar char="§"/>
            </a:pP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</a:t>
            </a:r>
          </a:p>
          <a:p>
            <a:pPr lvl="1" algn="l" rtl="0">
              <a:buFont typeface="Wingdings" pitchFamily="2" charset="2"/>
              <a:buChar char="§"/>
            </a:pP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endParaRPr lang="ar-S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27081" y="1531305"/>
            <a:ext cx="8013830" cy="831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All different types of protons in a molecule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have a different amounts of shielding.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57963" y="3893505"/>
            <a:ext cx="7776168" cy="831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This is why an NMR spectrum contains useful information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(different types of protons appear in predictable places).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30157" y="2685244"/>
            <a:ext cx="7639912" cy="831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They all respond differently to the applied magnetic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field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and appear at different places in the spectrum.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807750" y="179286"/>
            <a:ext cx="5631350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Protons </a:t>
            </a:r>
            <a:r>
              <a:rPr lang="en-US" sz="3200" kern="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Differ in Their Shielding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CC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20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4629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0009"/>
          <p:cNvPicPr>
            <a:picLocks noChangeAspect="1" noChangeArrowheads="1"/>
          </p:cNvPicPr>
          <p:nvPr/>
        </p:nvPicPr>
        <p:blipFill>
          <a:blip r:embed="rId2"/>
          <a:srcRect b="24187"/>
          <a:stretch>
            <a:fillRect/>
          </a:stretch>
        </p:blipFill>
        <p:spPr bwMode="auto">
          <a:xfrm>
            <a:off x="1569693" y="692696"/>
            <a:ext cx="619970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مجموعة 3"/>
          <p:cNvGrpSpPr/>
          <p:nvPr/>
        </p:nvGrpSpPr>
        <p:grpSpPr>
          <a:xfrm>
            <a:off x="785786" y="3645024"/>
            <a:ext cx="7572428" cy="2214578"/>
            <a:chOff x="857224" y="3500438"/>
            <a:chExt cx="7572428" cy="2214578"/>
          </a:xfrm>
        </p:grpSpPr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7215206" y="3571876"/>
              <a:ext cx="928694" cy="462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r>
                <a:rPr lang="en-US" sz="2400" dirty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TMS</a:t>
              </a: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7572396" y="5214950"/>
              <a:ext cx="36512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400" dirty="0"/>
                <a:t>0</a:t>
              </a: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857224" y="3500438"/>
              <a:ext cx="7572428" cy="2214578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1000100" y="4643446"/>
              <a:ext cx="6429420" cy="462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low field  ,  deshielding  ,  high chemical shift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مربع نص 26"/>
            <p:cNvSpPr txBox="1"/>
            <p:nvPr/>
          </p:nvSpPr>
          <p:spPr>
            <a:xfrm>
              <a:off x="1785918" y="3929066"/>
              <a:ext cx="5460149" cy="461665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high 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field  , 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shielding  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,  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low 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chemical shift</a:t>
              </a:r>
            </a:p>
          </p:txBody>
        </p:sp>
        <p:cxnSp>
          <p:nvCxnSpPr>
            <p:cNvPr id="35" name="رابط مستقيم 34"/>
            <p:cNvCxnSpPr/>
            <p:nvPr/>
          </p:nvCxnSpPr>
          <p:spPr>
            <a:xfrm rot="10800000">
              <a:off x="1214414" y="5286388"/>
              <a:ext cx="678661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رابط مستقيم 55"/>
            <p:cNvCxnSpPr/>
            <p:nvPr/>
          </p:nvCxnSpPr>
          <p:spPr>
            <a:xfrm rot="5400000">
              <a:off x="7179487" y="4679165"/>
              <a:ext cx="1214446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9" name="رابط كسهم مستقيم 58"/>
            <p:cNvCxnSpPr/>
            <p:nvPr/>
          </p:nvCxnSpPr>
          <p:spPr>
            <a:xfrm>
              <a:off x="1857356" y="4357694"/>
              <a:ext cx="550072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6" name="رابط كسهم مستقيم 65"/>
            <p:cNvCxnSpPr/>
            <p:nvPr/>
          </p:nvCxnSpPr>
          <p:spPr>
            <a:xfrm rot="10800000">
              <a:off x="1643042" y="5072074"/>
              <a:ext cx="578647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21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2646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683568" y="1783556"/>
            <a:ext cx="7607300" cy="3949700"/>
            <a:chOff x="785786" y="1214422"/>
            <a:chExt cx="7607300" cy="3949700"/>
          </a:xfrm>
        </p:grpSpPr>
        <p:graphicFrame>
          <p:nvGraphicFramePr>
            <p:cNvPr id="1026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44887284"/>
                </p:ext>
              </p:extLst>
            </p:nvPr>
          </p:nvGraphicFramePr>
          <p:xfrm>
            <a:off x="785786" y="1214422"/>
            <a:ext cx="7607300" cy="3949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1" name="CS ChemDraw Drawing" r:id="rId3" imgW="5399532" imgH="2667000" progId="ChemDraw.Document.6.0">
                    <p:embed/>
                  </p:oleObj>
                </mc:Choice>
                <mc:Fallback>
                  <p:oleObj name="CS ChemDraw Drawing" r:id="rId3" imgW="5399532" imgH="2667000" progId="ChemDraw.Document.6.0">
                    <p:embed/>
                    <p:pic>
                      <p:nvPicPr>
                        <p:cNvPr id="0" name="Picture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5786" y="1214422"/>
                          <a:ext cx="7607300" cy="3949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مستطيل 3"/>
            <p:cNvSpPr/>
            <p:nvPr/>
          </p:nvSpPr>
          <p:spPr>
            <a:xfrm>
              <a:off x="1214414" y="1785926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baseline="-25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en-US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baseline="-250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CO</a:t>
              </a:r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OH</a:t>
              </a:r>
              <a:endParaRPr lang="ar-SA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مربع نص 6"/>
            <p:cNvSpPr txBox="1"/>
            <p:nvPr/>
          </p:nvSpPr>
          <p:spPr>
            <a:xfrm>
              <a:off x="6357950" y="1500174"/>
              <a:ext cx="582212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baseline="-25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ar-SA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مربع نص 7"/>
            <p:cNvSpPr txBox="1"/>
            <p:nvPr/>
          </p:nvSpPr>
          <p:spPr>
            <a:xfrm>
              <a:off x="5357818" y="2071678"/>
              <a:ext cx="582212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baseline="-250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ar-SA" dirty="0"/>
            </a:p>
          </p:txBody>
        </p:sp>
        <p:sp>
          <p:nvSpPr>
            <p:cNvPr id="9" name="مربع نص 8"/>
            <p:cNvSpPr txBox="1"/>
            <p:nvPr/>
          </p:nvSpPr>
          <p:spPr>
            <a:xfrm>
              <a:off x="1357290" y="3071810"/>
              <a:ext cx="518092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OH</a:t>
              </a:r>
              <a:endParaRPr lang="ar-SA" dirty="0"/>
            </a:p>
          </p:txBody>
        </p:sp>
      </p:grpSp>
      <p:sp>
        <p:nvSpPr>
          <p:cNvPr id="10" name="مستطيل 9"/>
          <p:cNvSpPr/>
          <p:nvPr/>
        </p:nvSpPr>
        <p:spPr>
          <a:xfrm>
            <a:off x="1191560" y="500042"/>
            <a:ext cx="6479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NMR Spectrum of 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Methylacetic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acid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22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4323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482880" y="285728"/>
            <a:ext cx="58400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NMR Spectrum of 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Phenylacetone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مجموعة 1"/>
          <p:cNvGrpSpPr/>
          <p:nvPr/>
        </p:nvGrpSpPr>
        <p:grpSpPr>
          <a:xfrm>
            <a:off x="571472" y="1071546"/>
            <a:ext cx="7996237" cy="4775200"/>
            <a:chOff x="571472" y="1071546"/>
            <a:chExt cx="7996237" cy="4775200"/>
          </a:xfrm>
        </p:grpSpPr>
        <p:pic>
          <p:nvPicPr>
            <p:cNvPr id="5" name="Picture 3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71472" y="1071546"/>
              <a:ext cx="7996237" cy="477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Arc 6"/>
            <p:cNvSpPr>
              <a:spLocks/>
            </p:cNvSpPr>
            <p:nvPr/>
          </p:nvSpPr>
          <p:spPr bwMode="auto">
            <a:xfrm rot="10800000">
              <a:off x="3286116" y="3214686"/>
              <a:ext cx="1524000" cy="11049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rgbClr val="FF0033"/>
              </a:solidFill>
              <a:round/>
              <a:headEnd type="stealth" w="med" len="lg"/>
              <a:tailEnd type="none" w="sm" len="sm"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7" name="Arc 7"/>
            <p:cNvSpPr>
              <a:spLocks/>
            </p:cNvSpPr>
            <p:nvPr/>
          </p:nvSpPr>
          <p:spPr bwMode="auto">
            <a:xfrm rot="10800000">
              <a:off x="3786182" y="2071678"/>
              <a:ext cx="1981200" cy="762000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21586 w 21586"/>
                <a:gd name="T1" fmla="*/ 765 h 21600"/>
                <a:gd name="T2" fmla="*/ 0 w 21586"/>
                <a:gd name="T3" fmla="*/ 21600 h 21600"/>
                <a:gd name="T4" fmla="*/ 0 w 21586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86" h="21600" fill="none" extrusionOk="0">
                  <a:moveTo>
                    <a:pt x="21586" y="765"/>
                  </a:moveTo>
                  <a:cubicBezTo>
                    <a:pt x="21174" y="12389"/>
                    <a:pt x="11631" y="21599"/>
                    <a:pt x="0" y="21600"/>
                  </a:cubicBezTo>
                </a:path>
                <a:path w="21586" h="21600" stroke="0" extrusionOk="0">
                  <a:moveTo>
                    <a:pt x="21586" y="765"/>
                  </a:moveTo>
                  <a:cubicBezTo>
                    <a:pt x="21174" y="12389"/>
                    <a:pt x="11631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rgbClr val="FF0033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9" name="Arc 8"/>
            <p:cNvSpPr>
              <a:spLocks/>
            </p:cNvSpPr>
            <p:nvPr/>
          </p:nvSpPr>
          <p:spPr bwMode="auto">
            <a:xfrm>
              <a:off x="2000232" y="2285992"/>
              <a:ext cx="649288" cy="471487"/>
            </a:xfrm>
            <a:custGeom>
              <a:avLst/>
              <a:gdLst>
                <a:gd name="G0" fmla="+- 13935 0 0"/>
                <a:gd name="G1" fmla="+- 21600 0 0"/>
                <a:gd name="G2" fmla="+- 21600 0 0"/>
                <a:gd name="T0" fmla="*/ 0 w 35535"/>
                <a:gd name="T1" fmla="*/ 5096 h 22279"/>
                <a:gd name="T2" fmla="*/ 35524 w 35535"/>
                <a:gd name="T3" fmla="*/ 22279 h 22279"/>
                <a:gd name="T4" fmla="*/ 13935 w 35535"/>
                <a:gd name="T5" fmla="*/ 21600 h 22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535" h="22279" fill="none" extrusionOk="0">
                  <a:moveTo>
                    <a:pt x="0" y="5096"/>
                  </a:moveTo>
                  <a:cubicBezTo>
                    <a:pt x="3897" y="1805"/>
                    <a:pt x="8834" y="-1"/>
                    <a:pt x="13935" y="0"/>
                  </a:cubicBezTo>
                  <a:cubicBezTo>
                    <a:pt x="25864" y="0"/>
                    <a:pt x="35535" y="9670"/>
                    <a:pt x="35535" y="21600"/>
                  </a:cubicBezTo>
                  <a:cubicBezTo>
                    <a:pt x="35535" y="21826"/>
                    <a:pt x="35531" y="22052"/>
                    <a:pt x="35524" y="22279"/>
                  </a:cubicBezTo>
                </a:path>
                <a:path w="35535" h="22279" stroke="0" extrusionOk="0">
                  <a:moveTo>
                    <a:pt x="0" y="5096"/>
                  </a:moveTo>
                  <a:cubicBezTo>
                    <a:pt x="3897" y="1805"/>
                    <a:pt x="8834" y="-1"/>
                    <a:pt x="13935" y="0"/>
                  </a:cubicBezTo>
                  <a:cubicBezTo>
                    <a:pt x="25864" y="0"/>
                    <a:pt x="35535" y="9670"/>
                    <a:pt x="35535" y="21600"/>
                  </a:cubicBezTo>
                  <a:cubicBezTo>
                    <a:pt x="35535" y="21826"/>
                    <a:pt x="35531" y="22052"/>
                    <a:pt x="35524" y="22279"/>
                  </a:cubicBezTo>
                  <a:lnTo>
                    <a:pt x="13935" y="21600"/>
                  </a:lnTo>
                  <a:close/>
                </a:path>
              </a:pathLst>
            </a:custGeom>
            <a:noFill/>
            <a:ln w="25400" cap="rnd">
              <a:solidFill>
                <a:srgbClr val="FF0033"/>
              </a:solidFill>
              <a:round/>
              <a:headEnd type="stealth" w="med" len="lg"/>
              <a:tailEnd type="none" w="sm" len="sm"/>
            </a:ln>
            <a:effectLst/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23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1068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8686" y="1698702"/>
            <a:ext cx="7447552" cy="831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Three major factors account for the resonance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positions </a:t>
            </a:r>
          </a:p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(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on the ppm scale) of most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protons.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27584" y="2936951"/>
            <a:ext cx="5639364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1.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Deshielding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by electronegative elements.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971600" y="3664026"/>
            <a:ext cx="7589394" cy="831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marL="457200" indent="-457200" algn="l" rtl="0">
              <a:buAutoNum type="arabicPeriod" startAt="2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Anisotropic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fields usually due to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pi-bonded electrons </a:t>
            </a:r>
          </a:p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in the molecule.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827584" y="4622877"/>
            <a:ext cx="5294718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Deshielding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due to hydrogen bonding.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1422186" y="119534"/>
            <a:ext cx="60812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Factors Influencing Chemical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Shifts</a:t>
            </a:r>
            <a:endParaRPr lang="ar-SA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24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4592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77296"/>
            <a:ext cx="7514342" cy="4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مستطيل 25"/>
          <p:cNvSpPr/>
          <p:nvPr/>
        </p:nvSpPr>
        <p:spPr>
          <a:xfrm>
            <a:off x="-91605" y="116632"/>
            <a:ext cx="7471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en-US" sz="32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Deshielding</a:t>
            </a: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by electronegative elements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25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0222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64" y="1556792"/>
            <a:ext cx="85344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68" name="مستطيل 7167"/>
          <p:cNvSpPr/>
          <p:nvPr/>
        </p:nvSpPr>
        <p:spPr>
          <a:xfrm>
            <a:off x="412576" y="116632"/>
            <a:ext cx="8137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Electronegativity Dependence</a:t>
            </a:r>
            <a:r>
              <a:rPr kumimoji="0" lang="en-US" sz="3200" b="0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of Chemical Shift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26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120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-252536" y="179929"/>
            <a:ext cx="7902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Substitution Effects on Chemical Shift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49232"/>
            <a:ext cx="8045048" cy="40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27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6627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0" y="10583"/>
            <a:ext cx="3707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l" rtl="0">
              <a:buFontTx/>
              <a:buAutoNum type="arabicPeriod" startAt="2"/>
            </a:pP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Anisotropic fields 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28"/>
          <a:stretch/>
        </p:blipFill>
        <p:spPr bwMode="auto">
          <a:xfrm>
            <a:off x="809297" y="2025376"/>
            <a:ext cx="7579127" cy="47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مستطيل 6"/>
          <p:cNvSpPr/>
          <p:nvPr/>
        </p:nvSpPr>
        <p:spPr>
          <a:xfrm>
            <a:off x="1465305" y="1484784"/>
            <a:ext cx="56219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Benzene rings have the greatest 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effect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59875" y="550943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presence of a nearby pi bond or pi system </a:t>
            </a:r>
          </a:p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greatly affects the chemical shift</a:t>
            </a:r>
            <a:r>
              <a:rPr lang="en-US" dirty="0"/>
              <a:t>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28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1759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92" y="1737296"/>
            <a:ext cx="7608640" cy="43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مستطيل 34"/>
          <p:cNvSpPr/>
          <p:nvPr/>
        </p:nvSpPr>
        <p:spPr>
          <a:xfrm>
            <a:off x="2207342" y="372006"/>
            <a:ext cx="48975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/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Anisotropic fields </a:t>
            </a:r>
            <a:r>
              <a:rPr lang="en-US" sz="2800" kern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 an Alkene</a:t>
            </a:r>
            <a:endParaRPr lang="ar-SA" sz="2800" dirty="0">
              <a:solidFill>
                <a:srgbClr val="C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29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1404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00443" y="734445"/>
            <a:ext cx="7227941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nuclei of some atoms have a property called  “</a:t>
            </a:r>
            <a:r>
              <a:rPr lang="en-US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Spin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349416" y="46907"/>
            <a:ext cx="2340384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rt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Nuclear Spin</a:t>
            </a:r>
            <a:endParaRPr lang="ar-SA" sz="3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855566" y="4325553"/>
            <a:ext cx="7964906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Each spin-active nucleus has a number of spins defined by</a:t>
            </a:r>
          </a:p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its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spin quantum number, 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ar-SA" sz="2400" dirty="0" smtClean="0"/>
          </a:p>
        </p:txBody>
      </p:sp>
      <p:grpSp>
        <p:nvGrpSpPr>
          <p:cNvPr id="3" name="مجموعة 2"/>
          <p:cNvGrpSpPr/>
          <p:nvPr/>
        </p:nvGrpSpPr>
        <p:grpSpPr>
          <a:xfrm>
            <a:off x="3757608" y="1340768"/>
            <a:ext cx="1524000" cy="1641475"/>
            <a:chOff x="3757608" y="1698614"/>
            <a:chExt cx="1524000" cy="1641475"/>
          </a:xfrm>
        </p:grpSpPr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3857620" y="1700808"/>
              <a:ext cx="1282700" cy="1206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7" name="Arc 7"/>
            <p:cNvSpPr>
              <a:spLocks/>
            </p:cNvSpPr>
            <p:nvPr/>
          </p:nvSpPr>
          <p:spPr bwMode="auto">
            <a:xfrm>
              <a:off x="3757608" y="2233602"/>
              <a:ext cx="1524000" cy="55086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092 w 43200"/>
                <a:gd name="T1" fmla="*/ 30874 h 30874"/>
                <a:gd name="T2" fmla="*/ 43200 w 43200"/>
                <a:gd name="T3" fmla="*/ 21511 h 30874"/>
                <a:gd name="T4" fmla="*/ 21600 w 43200"/>
                <a:gd name="T5" fmla="*/ 21600 h 30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30874" fill="none" extrusionOk="0">
                  <a:moveTo>
                    <a:pt x="2092" y="30873"/>
                  </a:moveTo>
                  <a:cubicBezTo>
                    <a:pt x="714" y="27976"/>
                    <a:pt x="0" y="2480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494" y="-1"/>
                    <a:pt x="43150" y="9616"/>
                    <a:pt x="43199" y="21511"/>
                  </a:cubicBezTo>
                </a:path>
                <a:path w="43200" h="30874" stroke="0" extrusionOk="0">
                  <a:moveTo>
                    <a:pt x="2092" y="30873"/>
                  </a:moveTo>
                  <a:cubicBezTo>
                    <a:pt x="714" y="27976"/>
                    <a:pt x="0" y="2480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494" y="-1"/>
                    <a:pt x="43150" y="9616"/>
                    <a:pt x="43199" y="21511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3" name="Arc 13"/>
            <p:cNvSpPr>
              <a:spLocks/>
            </p:cNvSpPr>
            <p:nvPr/>
          </p:nvSpPr>
          <p:spPr bwMode="auto">
            <a:xfrm>
              <a:off x="3870320" y="1774814"/>
              <a:ext cx="514350" cy="381000"/>
            </a:xfrm>
            <a:custGeom>
              <a:avLst/>
              <a:gdLst>
                <a:gd name="G0" fmla="+- 20853 0 0"/>
                <a:gd name="G1" fmla="+- 21127 0 0"/>
                <a:gd name="G2" fmla="+- 21600 0 0"/>
                <a:gd name="T0" fmla="*/ 0 w 20853"/>
                <a:gd name="T1" fmla="*/ 15495 h 21127"/>
                <a:gd name="T2" fmla="*/ 16360 w 20853"/>
                <a:gd name="T3" fmla="*/ 0 h 21127"/>
                <a:gd name="T4" fmla="*/ 20853 w 20853"/>
                <a:gd name="T5" fmla="*/ 21127 h 2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53" h="21127" fill="none" extrusionOk="0">
                  <a:moveTo>
                    <a:pt x="0" y="15495"/>
                  </a:moveTo>
                  <a:cubicBezTo>
                    <a:pt x="2113" y="7669"/>
                    <a:pt x="8431" y="1685"/>
                    <a:pt x="16359" y="-1"/>
                  </a:cubicBezTo>
                </a:path>
                <a:path w="20853" h="21127" stroke="0" extrusionOk="0">
                  <a:moveTo>
                    <a:pt x="0" y="15495"/>
                  </a:moveTo>
                  <a:cubicBezTo>
                    <a:pt x="2113" y="7669"/>
                    <a:pt x="8431" y="1685"/>
                    <a:pt x="16359" y="-1"/>
                  </a:cubicBezTo>
                  <a:lnTo>
                    <a:pt x="20853" y="21127"/>
                  </a:lnTo>
                  <a:close/>
                </a:path>
              </a:pathLst>
            </a:custGeom>
            <a:noFill/>
            <a:ln w="12700" cap="rnd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4" name="Arc 14"/>
            <p:cNvSpPr>
              <a:spLocks/>
            </p:cNvSpPr>
            <p:nvPr/>
          </p:nvSpPr>
          <p:spPr bwMode="auto">
            <a:xfrm>
              <a:off x="3794120" y="1698614"/>
              <a:ext cx="514350" cy="381000"/>
            </a:xfrm>
            <a:custGeom>
              <a:avLst/>
              <a:gdLst>
                <a:gd name="G0" fmla="+- 20853 0 0"/>
                <a:gd name="G1" fmla="+- 21127 0 0"/>
                <a:gd name="G2" fmla="+- 21600 0 0"/>
                <a:gd name="T0" fmla="*/ 0 w 20853"/>
                <a:gd name="T1" fmla="*/ 15495 h 21127"/>
                <a:gd name="T2" fmla="*/ 16360 w 20853"/>
                <a:gd name="T3" fmla="*/ 0 h 21127"/>
                <a:gd name="T4" fmla="*/ 20853 w 20853"/>
                <a:gd name="T5" fmla="*/ 21127 h 2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53" h="21127" fill="none" extrusionOk="0">
                  <a:moveTo>
                    <a:pt x="0" y="15495"/>
                  </a:moveTo>
                  <a:cubicBezTo>
                    <a:pt x="2113" y="7669"/>
                    <a:pt x="8431" y="1685"/>
                    <a:pt x="16359" y="-1"/>
                  </a:cubicBezTo>
                </a:path>
                <a:path w="20853" h="21127" stroke="0" extrusionOk="0">
                  <a:moveTo>
                    <a:pt x="0" y="15495"/>
                  </a:moveTo>
                  <a:cubicBezTo>
                    <a:pt x="2113" y="7669"/>
                    <a:pt x="8431" y="1685"/>
                    <a:pt x="16359" y="-1"/>
                  </a:cubicBezTo>
                  <a:lnTo>
                    <a:pt x="20853" y="21127"/>
                  </a:lnTo>
                  <a:close/>
                </a:path>
              </a:pathLst>
            </a:custGeom>
            <a:noFill/>
            <a:ln w="12700" cap="rnd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5" name="Arc 15"/>
            <p:cNvSpPr>
              <a:spLocks/>
            </p:cNvSpPr>
            <p:nvPr/>
          </p:nvSpPr>
          <p:spPr bwMode="auto">
            <a:xfrm>
              <a:off x="4651370" y="2860664"/>
              <a:ext cx="422275" cy="377825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9909 w 19909"/>
                <a:gd name="T1" fmla="*/ 8379 h 21600"/>
                <a:gd name="T2" fmla="*/ 75 w 19909"/>
                <a:gd name="T3" fmla="*/ 21600 h 21600"/>
                <a:gd name="T4" fmla="*/ 0 w 19909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909" h="21600" fill="none" extrusionOk="0">
                  <a:moveTo>
                    <a:pt x="19908" y="8378"/>
                  </a:moveTo>
                  <a:cubicBezTo>
                    <a:pt x="16547" y="16364"/>
                    <a:pt x="8739" y="21569"/>
                    <a:pt x="74" y="21599"/>
                  </a:cubicBezTo>
                </a:path>
                <a:path w="19909" h="21600" stroke="0" extrusionOk="0">
                  <a:moveTo>
                    <a:pt x="19908" y="8378"/>
                  </a:moveTo>
                  <a:cubicBezTo>
                    <a:pt x="16547" y="16364"/>
                    <a:pt x="8739" y="21569"/>
                    <a:pt x="74" y="21599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rnd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6" name="Arc 16"/>
            <p:cNvSpPr>
              <a:spLocks/>
            </p:cNvSpPr>
            <p:nvPr/>
          </p:nvSpPr>
          <p:spPr bwMode="auto">
            <a:xfrm>
              <a:off x="4714870" y="2962264"/>
              <a:ext cx="422275" cy="377825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9909 w 19909"/>
                <a:gd name="T1" fmla="*/ 8379 h 21600"/>
                <a:gd name="T2" fmla="*/ 75 w 19909"/>
                <a:gd name="T3" fmla="*/ 21600 h 21600"/>
                <a:gd name="T4" fmla="*/ 0 w 19909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909" h="21600" fill="none" extrusionOk="0">
                  <a:moveTo>
                    <a:pt x="19908" y="8378"/>
                  </a:moveTo>
                  <a:cubicBezTo>
                    <a:pt x="16547" y="16364"/>
                    <a:pt x="8739" y="21569"/>
                    <a:pt x="74" y="21599"/>
                  </a:cubicBezTo>
                </a:path>
                <a:path w="19909" h="21600" stroke="0" extrusionOk="0">
                  <a:moveTo>
                    <a:pt x="19908" y="8378"/>
                  </a:moveTo>
                  <a:cubicBezTo>
                    <a:pt x="16547" y="16364"/>
                    <a:pt x="8739" y="21569"/>
                    <a:pt x="74" y="21599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rnd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857224" y="3199994"/>
            <a:ext cx="7963248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Elements with either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odd mass </a:t>
            </a:r>
            <a:r>
              <a:rPr lang="en-US" sz="2400" dirty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 or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odd atomic number</a:t>
            </a:r>
            <a:endParaRPr lang="en-US" sz="2400" dirty="0">
              <a:solidFill>
                <a:srgbClr val="3399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    have </a:t>
            </a:r>
            <a:r>
              <a:rPr lang="en-US" sz="2400" dirty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the property of nuclear “spin”.</a:t>
            </a: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907314" y="5397488"/>
            <a:ext cx="10145406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 numCol="1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number of spin states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is 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69" y="1701336"/>
            <a:ext cx="7285615" cy="47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مستطيل 35"/>
          <p:cNvSpPr/>
          <p:nvPr/>
        </p:nvSpPr>
        <p:spPr>
          <a:xfrm>
            <a:off x="1817643" y="523220"/>
            <a:ext cx="5832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/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Anisotropic fields </a:t>
            </a:r>
            <a:r>
              <a:rPr lang="en-US" sz="2800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 an </a:t>
            </a:r>
            <a:r>
              <a:rPr lang="en-US" sz="2800" kern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Alkyne</a:t>
            </a:r>
            <a:endParaRPr lang="ar-SA" sz="2800" dirty="0">
              <a:solidFill>
                <a:srgbClr val="C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30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1396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hemical_shift_valu_tb_76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15"/>
          <a:stretch>
            <a:fillRect/>
          </a:stretch>
        </p:blipFill>
        <p:spPr bwMode="auto">
          <a:xfrm>
            <a:off x="236939" y="1196752"/>
            <a:ext cx="8826609" cy="35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31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0281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5362588" y="2781296"/>
            <a:ext cx="2786082" cy="27860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ستطيل 9"/>
          <p:cNvSpPr/>
          <p:nvPr/>
        </p:nvSpPr>
        <p:spPr>
          <a:xfrm>
            <a:off x="642910" y="2714620"/>
            <a:ext cx="3429024" cy="29289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1214414" y="285710"/>
            <a:ext cx="2000241" cy="164309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4572000" y="142852"/>
            <a:ext cx="3571900" cy="17859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285852" y="357166"/>
          <a:ext cx="1857375" cy="140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" name="CS ChemDraw Drawing" r:id="rId4" imgW="1359408" imgH="1028700" progId="ChemDraw.Document.6.0">
                  <p:embed/>
                </p:oleObj>
              </mc:Choice>
              <mc:Fallback>
                <p:oleObj name="CS ChemDraw Drawing" r:id="rId4" imgW="1359408" imgH="1028700" progId="ChemDraw.Document.6.0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52" y="357166"/>
                        <a:ext cx="1857375" cy="1406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714348" y="2786058"/>
          <a:ext cx="3215128" cy="2643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1" name="CS ChemDraw Drawing" r:id="rId6" imgW="2641092" imgH="2171700" progId="ChemDraw.Document.6.0">
                  <p:embed/>
                </p:oleObj>
              </mc:Choice>
              <mc:Fallback>
                <p:oleObj name="CS ChemDraw Drawing" r:id="rId6" imgW="2641092" imgH="2171700" progId="ChemDraw.Document.6.0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2786058"/>
                        <a:ext cx="3215128" cy="26432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5572132" y="2857496"/>
          <a:ext cx="2433662" cy="2629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2" name="CS ChemDraw Drawing" r:id="rId8" imgW="2039112" imgH="2235708" progId="ChemDraw.Document.6.0">
                  <p:embed/>
                </p:oleObj>
              </mc:Choice>
              <mc:Fallback>
                <p:oleObj name="CS ChemDraw Drawing" r:id="rId8" imgW="2039112" imgH="2235708" progId="ChemDraw.Document.6.0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32" y="2857496"/>
                        <a:ext cx="2433662" cy="26293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4714876" y="285728"/>
          <a:ext cx="3276294" cy="1428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3" name="CS ChemDraw Drawing" r:id="rId10" imgW="2743200" imgH="1196340" progId="ChemDraw.Document.6.0">
                  <p:embed/>
                </p:oleObj>
              </mc:Choice>
              <mc:Fallback>
                <p:oleObj name="CS ChemDraw Drawing" r:id="rId10" imgW="2743200" imgH="1196340" progId="ChemDraw.Document.6.0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6" y="285728"/>
                        <a:ext cx="3276294" cy="14287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مربع نص 11"/>
          <p:cNvSpPr txBox="1"/>
          <p:nvPr/>
        </p:nvSpPr>
        <p:spPr>
          <a:xfrm>
            <a:off x="1714480" y="2071678"/>
            <a:ext cx="848310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7.27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ar-SA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ar-S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5642175" y="2071678"/>
            <a:ext cx="157927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at ~ -1.2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δ</a:t>
            </a:r>
            <a:endParaRPr lang="ar-S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285852" y="5715016"/>
            <a:ext cx="178595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2CH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at ~ -4.2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δ</a:t>
            </a:r>
            <a:endParaRPr lang="ar-SA" dirty="0" smtClean="0">
              <a:latin typeface="Times New Roman" pitchFamily="18" charset="0"/>
              <a:cs typeface="Times New Roman" pitchFamily="18" charset="0"/>
            </a:endParaRPr>
          </a:p>
          <a:p>
            <a:endParaRPr lang="ar-SA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5500694" y="5715016"/>
            <a:ext cx="259654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Inner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hydrogens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~ -1.8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δ</a:t>
            </a:r>
            <a:endParaRPr lang="ar-S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Outer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hydrogens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~</a:t>
            </a:r>
            <a:r>
              <a:rPr lang="en-US" baseline="-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8.9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32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0144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2403475" y="2901950"/>
            <a:ext cx="749300" cy="749300"/>
          </a:xfrm>
          <a:prstGeom prst="ellipse">
            <a:avLst/>
          </a:prstGeom>
          <a:solidFill>
            <a:srgbClr val="FFFFCC">
              <a:alpha val="50000"/>
            </a:srgbClr>
          </a:solidFill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5"/>
          <p:cNvGraphicFramePr>
            <a:graphicFrameLocks/>
          </p:cNvGraphicFramePr>
          <p:nvPr/>
        </p:nvGraphicFramePr>
        <p:xfrm>
          <a:off x="1042988" y="1814513"/>
          <a:ext cx="3521075" cy="222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ISIS/Draw Sketch" r:id="rId3" imgW="1709420" imgH="1089660" progId="">
                  <p:embed/>
                </p:oleObj>
              </mc:Choice>
              <mc:Fallback>
                <p:oleObj name="ISIS/Draw Sketch" r:id="rId3" imgW="1709420" imgH="1089660" progId="">
                  <p:embed/>
                  <p:pic>
                    <p:nvPicPr>
                      <p:cNvPr id="0" name="Picture 1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1814513"/>
                        <a:ext cx="3521075" cy="2224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51520" y="836712"/>
            <a:ext cx="7826642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chemical shift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depends on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how much hydrogen bonding</a:t>
            </a:r>
          </a:p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is taking place.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4737369" y="2301463"/>
            <a:ext cx="4227119" cy="1200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Alcohols vary in chemical shift</a:t>
            </a:r>
          </a:p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from 0.5 ppm (free OH) to about</a:t>
            </a:r>
          </a:p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5.0 ppm (lots of H bonding).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3200400" y="3657600"/>
            <a:ext cx="1219200" cy="990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stealth" w="med" len="lg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419600" y="4152900"/>
            <a:ext cx="4507644" cy="1939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rtl="0"/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Hydrogen bonding lengthens the</a:t>
            </a:r>
          </a:p>
          <a:p>
            <a:pPr algn="l" rtl="0"/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O-H bond and reduces the valence </a:t>
            </a:r>
          </a:p>
          <a:p>
            <a:pPr algn="l" rtl="0"/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electron density around the proton</a:t>
            </a:r>
          </a:p>
          <a:p>
            <a:pPr algn="l" rtl="0"/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it is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deshielded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and shifted </a:t>
            </a:r>
          </a:p>
          <a:p>
            <a:pPr algn="l" rtl="0"/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downfield in the NMR spectrum.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467544" y="19878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 rtl="0">
              <a:buFont typeface="+mj-lt"/>
              <a:buAutoNum type="arabicPeriod" startAt="3"/>
            </a:pPr>
            <a:r>
              <a:rPr lang="en-US" sz="32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Deshielding</a:t>
            </a: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due to hydrogen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bonding</a:t>
            </a:r>
            <a:endParaRPr lang="ar-SA" sz="3200" dirty="0">
              <a:solidFill>
                <a:srgbClr val="00B05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33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2132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66614"/>
            <a:ext cx="3162300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3905672" y="552832"/>
            <a:ext cx="5238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Carboxylic acids have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strong hydrogen</a:t>
            </a:r>
          </a:p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bonding – they form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dimers.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3895125" y="155679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With carboxylic acids the O-H</a:t>
            </a:r>
          </a:p>
          <a:p>
            <a:pPr algn="l" rtl="0"/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absorptions are found between</a:t>
            </a:r>
          </a:p>
          <a:p>
            <a:pPr algn="l" rtl="0"/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 and 12 ppm very far downfield</a:t>
            </a:r>
            <a:endParaRPr lang="ar-SA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48675"/>
            <a:ext cx="22860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3851920" y="3659540"/>
            <a:ext cx="56703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In methyl salicylate, which has strong</a:t>
            </a:r>
          </a:p>
          <a:p>
            <a:pPr algn="l" rtl="0"/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internal hydrogen bonding, the NMR</a:t>
            </a:r>
          </a:p>
          <a:p>
            <a:pPr algn="l" rtl="0"/>
            <a:r>
              <a:rPr lang="en-US" sz="2400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absortion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for O-H is at about 14 ppm,</a:t>
            </a:r>
          </a:p>
          <a:p>
            <a:pPr algn="l" rtl="0"/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very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far </a:t>
            </a:r>
            <a:r>
              <a:rPr lang="en-US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downfield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34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423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23528" y="3834947"/>
            <a:ext cx="8496944" cy="5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algn="l" rtl="0"/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Integration  =  determination of the area under a peak</a:t>
            </a:r>
            <a:endParaRPr 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344001" y="178497"/>
            <a:ext cx="3877665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2- </a:t>
            </a:r>
            <a:r>
              <a:rPr lang="en-US" sz="3200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Integration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of  Peak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114884" y="1684662"/>
            <a:ext cx="6335900" cy="1200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NMR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spectrum can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also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tell the relative numbers of each type of hydrogen by a process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called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Integration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35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6501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1167209"/>
            <a:ext cx="8602663" cy="571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269875" y="188640"/>
            <a:ext cx="8388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integral line rises an amount proportional to the number of H in each peak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36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3666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819150"/>
            <a:ext cx="8997950" cy="521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مستطيل 20"/>
          <p:cNvSpPr/>
          <p:nvPr/>
        </p:nvSpPr>
        <p:spPr>
          <a:xfrm>
            <a:off x="539552" y="218984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Modern instruments FT-NMR report the integral as a number</a:t>
            </a:r>
            <a:endParaRPr lang="ar-S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37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7151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84275" y="2444695"/>
            <a:ext cx="8963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NMR - Position of 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Signals </a:t>
            </a:r>
          </a:p>
          <a:p>
            <a:pPr lvl="0"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Chemical 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shift values)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38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0743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573760"/>
            <a:ext cx="7056784" cy="61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187624" y="44624"/>
            <a:ext cx="6341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rtl="0">
              <a:spcBef>
                <a:spcPct val="0"/>
              </a:spcBef>
              <a:defRPr/>
            </a:pPr>
            <a:r>
              <a:rPr lang="en-US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Chart .1 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Chemical shifts  of  Protons</a:t>
            </a:r>
            <a:endParaRPr lang="en-US" sz="3200" dirty="0" smtClean="0">
              <a:solidFill>
                <a:srgbClr val="33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39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1112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85786" y="214290"/>
            <a:ext cx="7386766" cy="5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/>
            <a:r>
              <a:rPr lang="en-US" sz="28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Spin Quantum Numbers of Some Common Nuclei</a:t>
            </a:r>
          </a:p>
        </p:txBody>
      </p:sp>
      <p:graphicFrame>
        <p:nvGraphicFramePr>
          <p:cNvPr id="21" name="جدول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541914"/>
              </p:ext>
            </p:extLst>
          </p:nvPr>
        </p:nvGraphicFramePr>
        <p:xfrm>
          <a:off x="742746" y="3212976"/>
          <a:ext cx="7429806" cy="3203273"/>
        </p:xfrm>
        <a:graphic>
          <a:graphicData uri="http://schemas.openxmlformats.org/drawingml/2006/table">
            <a:tbl>
              <a:tblPr rtl="1" firstRow="1" bandRow="1">
                <a:tableStyleId>{D7AC3CCA-C797-4891-BE02-D94E43425B78}</a:tableStyleId>
              </a:tblPr>
              <a:tblGrid>
                <a:gridCol w="617534"/>
                <a:gridCol w="617534"/>
                <a:gridCol w="617534"/>
                <a:gridCol w="617534"/>
                <a:gridCol w="617534"/>
                <a:gridCol w="617534"/>
                <a:gridCol w="617534"/>
                <a:gridCol w="617534"/>
                <a:gridCol w="617534"/>
                <a:gridCol w="1872000"/>
              </a:tblGrid>
              <a:tr h="151446">
                <a:tc>
                  <a:txBody>
                    <a:bodyPr/>
                    <a:lstStyle/>
                    <a:p>
                      <a:pPr rtl="1"/>
                      <a:r>
                        <a:rPr lang="en-US" sz="18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P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Element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313513">
                <a:tc>
                  <a:txBody>
                    <a:bodyPr/>
                    <a:lstStyle/>
                    <a:p>
                      <a:pPr algn="ctr" rtl="1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1/2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1/2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5/2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1/2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1/2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dirty="0" smtClean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Nuclear Spin</a:t>
                      </a:r>
                      <a:endParaRPr lang="en-US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dirty="0" smtClean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Quantum No</a:t>
                      </a:r>
                    </a:p>
                    <a:p>
                      <a:pPr algn="ctr"/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 I )</a:t>
                      </a:r>
                      <a:endParaRPr lang="ar-SA" sz="2000" dirty="0" smtClean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	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313513"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ar-S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en-US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No. of Spin</a:t>
                      </a:r>
                      <a:r>
                        <a:rPr lang="ar-SA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States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982305"/>
              </p:ext>
            </p:extLst>
          </p:nvPr>
        </p:nvGraphicFramePr>
        <p:xfrm>
          <a:off x="1331640" y="1158632"/>
          <a:ext cx="6368000" cy="147828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2032000"/>
                <a:gridCol w="2304000"/>
                <a:gridCol w="2032000"/>
              </a:tblGrid>
              <a:tr h="131768"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ar-SA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Atomic No</a:t>
                      </a:r>
                      <a:endParaRPr lang="ar-SA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solidFill>
                            <a:schemeClr val="accent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Mass No</a:t>
                      </a:r>
                      <a:endParaRPr lang="ar-SA" dirty="0">
                        <a:solidFill>
                          <a:schemeClr val="accent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1/2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, 3/2, 5/2 </a:t>
                      </a:r>
                      <a:endParaRPr lang="ar-SA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Odd or Even</a:t>
                      </a:r>
                      <a:endParaRPr lang="ar-SA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Odd</a:t>
                      </a:r>
                      <a:endParaRPr lang="ar-SA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ar-SA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Even</a:t>
                      </a:r>
                      <a:endParaRPr lang="ar-SA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Even</a:t>
                      </a:r>
                      <a:endParaRPr lang="ar-SA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1 ,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2 ,3</a:t>
                      </a:r>
                      <a:endParaRPr lang="ar-SA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Odd</a:t>
                      </a:r>
                      <a:endParaRPr lang="ar-SA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Even</a:t>
                      </a:r>
                      <a:endParaRPr lang="ar-SA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66040"/>
            <a:ext cx="7344816" cy="593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115616" y="-1"/>
            <a:ext cx="62840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Chart .2 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Chemical shifts  of  Protons</a:t>
            </a:r>
            <a:endParaRPr lang="en-US" sz="32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40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8486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124744"/>
            <a:ext cx="8742363" cy="482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8" name="مستطيل 77"/>
          <p:cNvSpPr/>
          <p:nvPr/>
        </p:nvSpPr>
        <p:spPr>
          <a:xfrm>
            <a:off x="2650949" y="116632"/>
            <a:ext cx="4107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200" dirty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NMR Correlation Chart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41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8471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1737"/>
            <a:ext cx="9144000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مستطيل 28"/>
          <p:cNvSpPr/>
          <p:nvPr/>
        </p:nvSpPr>
        <p:spPr>
          <a:xfrm>
            <a:off x="359532" y="260648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It is usually sufficient to know what types of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Hydrogens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come in selected areas of the NMR Chart.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42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6123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395536" y="116632"/>
            <a:ext cx="8300732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rtl="0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Approximate Chemical Shift Ranges (ppm) for Selected Types of  Protons.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1"/>
          <a:stretch/>
        </p:blipFill>
        <p:spPr bwMode="auto">
          <a:xfrm>
            <a:off x="539552" y="1161368"/>
            <a:ext cx="8011520" cy="558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43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220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361628" y="1315616"/>
            <a:ext cx="7241458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Often a group of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hydrogens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will appear as 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multiplet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rather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than as a single peak.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2952780" y="198586"/>
            <a:ext cx="3340658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lvl="0"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Spin-Spin Splitting</a:t>
            </a: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323528" y="2276872"/>
            <a:ext cx="4562146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Multiplets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are named as follows:</a:t>
            </a:r>
          </a:p>
        </p:txBody>
      </p:sp>
      <p:grpSp>
        <p:nvGrpSpPr>
          <p:cNvPr id="2" name="مجموعة 1"/>
          <p:cNvGrpSpPr/>
          <p:nvPr/>
        </p:nvGrpSpPr>
        <p:grpSpPr>
          <a:xfrm>
            <a:off x="2730002" y="3068960"/>
            <a:ext cx="3786214" cy="1985674"/>
            <a:chOff x="2571736" y="3857628"/>
            <a:chExt cx="3786214" cy="1985674"/>
          </a:xfrm>
        </p:grpSpPr>
        <p:sp>
          <p:nvSpPr>
            <p:cNvPr id="17" name="Rectangle 2"/>
            <p:cNvSpPr>
              <a:spLocks noChangeArrowheads="1"/>
            </p:cNvSpPr>
            <p:nvPr/>
          </p:nvSpPr>
          <p:spPr bwMode="auto">
            <a:xfrm>
              <a:off x="2571736" y="3857628"/>
              <a:ext cx="3786214" cy="1985674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l" rtl="0"/>
              <a:endParaRPr lang="ar-SA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 6"/>
            <p:cNvSpPr>
              <a:spLocks noChangeArrowheads="1"/>
            </p:cNvSpPr>
            <p:nvPr/>
          </p:nvSpPr>
          <p:spPr bwMode="auto">
            <a:xfrm>
              <a:off x="2874967" y="3903667"/>
              <a:ext cx="2859757" cy="1939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just" rtl="0"/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 Single</a:t>
              </a:r>
              <a:r>
                <a:rPr lang="ar-SA" sz="2400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         Sextet</a:t>
              </a:r>
            </a:p>
            <a:p>
              <a:pPr algn="just" rtl="0"/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 Doublet	Septet</a:t>
              </a:r>
            </a:p>
            <a:p>
              <a:pPr algn="just" rtl="0"/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 Triplet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	Octet</a:t>
              </a:r>
            </a:p>
            <a:p>
              <a:pPr algn="just" rtl="0"/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 Quartet         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Nonet</a:t>
              </a:r>
              <a:endParaRPr lang="ar-SA" sz="24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just" rtl="0"/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 Quintet 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	</a:t>
              </a: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306710" y="5325566"/>
            <a:ext cx="78230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This happens because of interaction with neighboring </a:t>
            </a:r>
          </a:p>
          <a:p>
            <a:pPr lvl="0"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hydrogens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is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called </a:t>
            </a:r>
            <a:r>
              <a:rPr lang="en-US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Spin-Spin 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Splitting</a:t>
            </a:r>
            <a:endParaRPr lang="en-US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44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124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35" y="1485264"/>
            <a:ext cx="7689381" cy="43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2857487" y="61890"/>
            <a:ext cx="3749423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1,1,2-Trichloroethane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683568" y="620688"/>
            <a:ext cx="7465185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two kinds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of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hydrogens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do not appear as single peaks,</a:t>
            </a:r>
          </a:p>
          <a:p>
            <a:pPr algn="l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rather there is a “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triplet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” and a “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doublet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”.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1077131" y="5788714"/>
            <a:ext cx="66780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subpeaks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are due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to spin-spin splitting and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are </a:t>
            </a:r>
          </a:p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predicted by the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n+1 rule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45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8083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948487" y="0"/>
            <a:ext cx="2195513" cy="68437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453813" y="1844824"/>
            <a:ext cx="1261563" cy="310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rtl="0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singlet</a:t>
            </a:r>
          </a:p>
          <a:p>
            <a:pPr algn="l" rtl="0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doublet</a:t>
            </a:r>
          </a:p>
          <a:p>
            <a:pPr algn="l" rtl="0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triplet</a:t>
            </a:r>
          </a:p>
          <a:p>
            <a:pPr algn="l" rtl="0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quartet</a:t>
            </a:r>
          </a:p>
          <a:p>
            <a:pPr algn="l" rtl="0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quintet</a:t>
            </a:r>
          </a:p>
          <a:p>
            <a:pPr algn="l" rtl="0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sextet</a:t>
            </a:r>
          </a:p>
          <a:p>
            <a:pPr algn="l" rtl="0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septet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111691" y="790226"/>
            <a:ext cx="1659109" cy="5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8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Multiplets</a:t>
            </a:r>
            <a:endParaRPr lang="en-US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462383" y="56552"/>
            <a:ext cx="20120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 + 1  Rule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21380"/>
            <a:ext cx="6138863" cy="510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46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9849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97944" y="0"/>
            <a:ext cx="4658328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Exceptions to the n+1 Rule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29058" y="642918"/>
            <a:ext cx="1793311" cy="40075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2075" tIns="46038" rIns="92075" bIns="46038">
            <a:spAutoFit/>
          </a:bodyPr>
          <a:lstStyle/>
          <a:p>
            <a:r>
              <a:rPr lang="en-US" sz="2000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IMPORTANT !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51520" y="1228694"/>
            <a:ext cx="5861540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1) Protons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that are 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</a:rPr>
              <a:t>equivalent by 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symmetry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usually do not split one another.</a:t>
            </a: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251520" y="3965513"/>
            <a:ext cx="4968000" cy="83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2) Protons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 the 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</a:rPr>
              <a:t>same group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usually do not split one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another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ar-SA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728" y="2150169"/>
            <a:ext cx="6211887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2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511" y="5157192"/>
            <a:ext cx="4303713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47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7313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539552" y="188640"/>
            <a:ext cx="6462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3) 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n+1 rule applies principally to protons in  </a:t>
            </a:r>
          </a:p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aliphatic (saturated) chains or on saturated rings.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556" y="1556976"/>
            <a:ext cx="6586804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مستطيل 9"/>
          <p:cNvSpPr/>
          <p:nvPr/>
        </p:nvSpPr>
        <p:spPr>
          <a:xfrm>
            <a:off x="719572" y="3573016"/>
            <a:ext cx="70927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but does not apply (in the simple way shown here) </a:t>
            </a:r>
          </a:p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to protons on double bonds or on benzene rings</a:t>
            </a:r>
            <a:r>
              <a:rPr lang="en-US" dirty="0"/>
              <a:t>.</a:t>
            </a:r>
          </a:p>
        </p:txBody>
      </p:sp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61336"/>
            <a:ext cx="5828325" cy="16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48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6713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620688"/>
            <a:ext cx="8693150" cy="616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" name="Rectangle 10"/>
          <p:cNvSpPr>
            <a:spLocks noChangeArrowheads="1"/>
          </p:cNvSpPr>
          <p:nvPr/>
        </p:nvSpPr>
        <p:spPr bwMode="auto">
          <a:xfrm>
            <a:off x="1504842" y="33338"/>
            <a:ext cx="5690660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Some Common Splitting Patterns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49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5088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3203848" y="0"/>
            <a:ext cx="2018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Proton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0"/>
          <a:stretch/>
        </p:blipFill>
        <p:spPr bwMode="auto">
          <a:xfrm>
            <a:off x="84138" y="1447216"/>
            <a:ext cx="8974137" cy="5255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1058065" y="459909"/>
            <a:ext cx="7026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Nuclear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Spin States - Hydrogen Nucleus </a:t>
            </a:r>
            <a:endParaRPr lang="ar-SA" dirty="0">
              <a:solidFill>
                <a:srgbClr val="C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3457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853" y="1701384"/>
            <a:ext cx="6337491" cy="518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" name="Rectangle 7"/>
          <p:cNvSpPr>
            <a:spLocks noChangeArrowheads="1"/>
          </p:cNvSpPr>
          <p:nvPr/>
        </p:nvSpPr>
        <p:spPr bwMode="auto">
          <a:xfrm>
            <a:off x="2195736" y="1248954"/>
            <a:ext cx="3699474" cy="5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PASCAL’S TRIANGLE</a:t>
            </a:r>
            <a:endParaRPr lang="ar-SA" sz="28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Rectangle 34"/>
          <p:cNvSpPr>
            <a:spLocks noChangeArrowheads="1"/>
          </p:cNvSpPr>
          <p:nvPr/>
        </p:nvSpPr>
        <p:spPr bwMode="auto">
          <a:xfrm>
            <a:off x="2222610" y="267585"/>
            <a:ext cx="4940455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r" rt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Intensities of</a:t>
            </a:r>
            <a:r>
              <a:rPr lang="ar-SA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multiplet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peaks</a:t>
            </a:r>
            <a:endParaRPr lang="ar-SA" sz="3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Rectangle 32"/>
          <p:cNvSpPr>
            <a:spLocks noChangeArrowheads="1"/>
          </p:cNvSpPr>
          <p:nvPr/>
        </p:nvSpPr>
        <p:spPr bwMode="auto">
          <a:xfrm>
            <a:off x="369307" y="2600325"/>
            <a:ext cx="1339850" cy="2032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2075" tIns="46038" rIns="92075" bIns="46038">
            <a:spAutoFit/>
          </a:bodyPr>
          <a:lstStyle/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The interior</a:t>
            </a: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entries are</a:t>
            </a: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the sums of</a:t>
            </a: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the two </a:t>
            </a: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numbers</a:t>
            </a: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immediately</a:t>
            </a: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above.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50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1627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63661" y="746701"/>
            <a:ext cx="88008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Chemical Shift of  Proton  H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is affected by the Spin</a:t>
            </a:r>
          </a:p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of  its Neighbors.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1961728"/>
            <a:ext cx="8504237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5280"/>
            <a:ext cx="7772400" cy="5334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The Origin of </a:t>
            </a:r>
            <a:r>
              <a:rPr kumimoji="0" lang="en-US" sz="3200" i="0" u="none" strike="noStrike" kern="1200" cap="none" spc="0" normalizeH="0" baseline="30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H NMR—Spin-Spin Splitting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51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4982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b="2858"/>
          <a:stretch/>
        </p:blipFill>
        <p:spPr bwMode="auto">
          <a:xfrm>
            <a:off x="899592" y="620688"/>
            <a:ext cx="7056784" cy="5826125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52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70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296280" y="857232"/>
            <a:ext cx="5796000" cy="576000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NMR Spectrum of 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Bromoethane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043608" y="0"/>
            <a:ext cx="64087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Some Example Spectra with Splitting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2"/>
          <a:stretch/>
        </p:blipFill>
        <p:spPr bwMode="auto">
          <a:xfrm>
            <a:off x="539552" y="1809006"/>
            <a:ext cx="8356600" cy="45053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53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036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479376"/>
            <a:ext cx="8991600" cy="5334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533400" y="121196"/>
            <a:ext cx="8305800" cy="571500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NMR Spectrum of  2-Nitropropane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00B05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54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7110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838200" y="152400"/>
            <a:ext cx="7772400" cy="756320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NMR Spectrum of  Acetaldehyde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3"/>
          <a:stretch/>
        </p:blipFill>
        <p:spPr bwMode="auto">
          <a:xfrm>
            <a:off x="233363" y="1219200"/>
            <a:ext cx="8529637" cy="441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55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0475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E:\Wade ed5 PPT\Graphics\Chapter 13\Reduced\FG13_26-01.jpg"/>
          <p:cNvPicPr>
            <a:picLocks noChangeAspect="1" noChangeArrowheads="1"/>
          </p:cNvPicPr>
          <p:nvPr/>
        </p:nvPicPr>
        <p:blipFill>
          <a:blip r:embed="rId2" cstate="print"/>
          <a:srcRect l="23000"/>
          <a:stretch>
            <a:fillRect/>
          </a:stretch>
        </p:blipFill>
        <p:spPr bwMode="auto">
          <a:xfrm>
            <a:off x="571472" y="1428736"/>
            <a:ext cx="7823200" cy="37973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948804" y="214290"/>
            <a:ext cx="70920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NMR Spectrum of  3-Methyl-butan-2-one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56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1694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مستطيل 20"/>
          <p:cNvSpPr/>
          <p:nvPr/>
        </p:nvSpPr>
        <p:spPr>
          <a:xfrm>
            <a:off x="1928794" y="6072206"/>
            <a:ext cx="5572164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571736" y="0"/>
            <a:ext cx="3816000" cy="69269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Coupling Constants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857356" y="1340768"/>
            <a:ext cx="7286644" cy="2373984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Distance between the peaks of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multiplet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Measured in Hz</a:t>
            </a:r>
          </a:p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J is a measure of the amount of interaction between 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two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sets of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hydrogens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creating the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multiplet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Not dependent on strength of the external field</a:t>
            </a:r>
          </a:p>
          <a:p>
            <a:pPr marR="0" lvl="0" algn="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ar-SA" sz="2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785786" y="3714752"/>
            <a:ext cx="4176000" cy="50400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How to count  J  from spectrum:</a:t>
            </a:r>
          </a:p>
          <a:p>
            <a:pPr algn="l" rtl="0"/>
            <a:endParaRPr lang="en-US" sz="24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1857356" y="6072206"/>
            <a:ext cx="5652000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J  =  (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 x spectrometer frequency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Hz </a:t>
            </a:r>
            <a:endParaRPr lang="ar-S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6" descr="E:\Wade ed5 PPT\Graphics\Chapter 13\Reduced\FG13_22-01.jpg"/>
          <p:cNvPicPr>
            <a:picLocks noChangeAspect="1" noChangeArrowheads="1"/>
          </p:cNvPicPr>
          <p:nvPr/>
        </p:nvPicPr>
        <p:blipFill>
          <a:blip r:embed="rId2"/>
          <a:srcRect l="35369" t="57139" r="17756"/>
          <a:stretch>
            <a:fillRect/>
          </a:stretch>
        </p:blipFill>
        <p:spPr bwMode="auto">
          <a:xfrm>
            <a:off x="3571868" y="4214818"/>
            <a:ext cx="2052000" cy="1462303"/>
          </a:xfrm>
          <a:prstGeom prst="rect">
            <a:avLst/>
          </a:prstGeom>
          <a:noFill/>
        </p:spPr>
      </p:pic>
      <p:sp>
        <p:nvSpPr>
          <p:cNvPr id="12" name="مربع نص 11"/>
          <p:cNvSpPr txBox="1"/>
          <p:nvPr/>
        </p:nvSpPr>
        <p:spPr>
          <a:xfrm>
            <a:off x="4572000" y="5429264"/>
            <a:ext cx="43152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400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ar-SA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143372" y="5429264"/>
            <a:ext cx="43152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400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ar-SA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09" y="1044000"/>
            <a:ext cx="1584225" cy="20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57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514659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428860" y="0"/>
            <a:ext cx="49569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rtl="0">
              <a:spcBef>
                <a:spcPct val="0"/>
              </a:spcBef>
              <a:defRPr/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Types of Coupling Constants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0" y="1071546"/>
            <a:ext cx="38683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lvl="0" indent="-514350" algn="l" rtl="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2800" i="1" u="sng" baseline="300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u="sng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2400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or  </a:t>
            </a:r>
            <a:r>
              <a:rPr lang="en-US" sz="2400" u="sng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geminal</a:t>
            </a:r>
            <a:r>
              <a:rPr lang="en-US" sz="2400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coupling</a:t>
            </a:r>
            <a:endParaRPr lang="en-US" sz="2400" u="sng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مجموعة 3"/>
          <p:cNvGrpSpPr/>
          <p:nvPr/>
        </p:nvGrpSpPr>
        <p:grpSpPr>
          <a:xfrm>
            <a:off x="7456510" y="1340768"/>
            <a:ext cx="1177904" cy="1233494"/>
            <a:chOff x="7456510" y="1714488"/>
            <a:chExt cx="1177904" cy="1233494"/>
          </a:xfrm>
        </p:grpSpPr>
        <p:sp>
          <p:nvSpPr>
            <p:cNvPr id="13" name="Oval 2"/>
            <p:cNvSpPr>
              <a:spLocks noChangeArrowheads="1"/>
            </p:cNvSpPr>
            <p:nvPr/>
          </p:nvSpPr>
          <p:spPr bwMode="auto">
            <a:xfrm>
              <a:off x="7715272" y="1714488"/>
              <a:ext cx="444500" cy="444500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Oval 3"/>
            <p:cNvSpPr>
              <a:spLocks noChangeArrowheads="1"/>
            </p:cNvSpPr>
            <p:nvPr/>
          </p:nvSpPr>
          <p:spPr bwMode="auto">
            <a:xfrm>
              <a:off x="8189914" y="2282823"/>
              <a:ext cx="444500" cy="444500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ar-SA"/>
            </a:p>
          </p:txBody>
        </p:sp>
        <p:graphicFrame>
          <p:nvGraphicFramePr>
            <p:cNvPr id="1026" name="Object 2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695190018"/>
                </p:ext>
              </p:extLst>
            </p:nvPr>
          </p:nvGraphicFramePr>
          <p:xfrm>
            <a:off x="7786710" y="1857364"/>
            <a:ext cx="819150" cy="898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22" name="ISIS/Draw Sketch" r:id="rId3" imgW="406681" imgH="449622" progId="">
                    <p:embed/>
                  </p:oleObj>
                </mc:Choice>
                <mc:Fallback>
                  <p:oleObj name="ISIS/Draw Sketch" r:id="rId3" imgW="406681" imgH="449622" progId="">
                    <p:embed/>
                    <p:pic>
                      <p:nvPicPr>
                        <p:cNvPr id="0" name="Picture 1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86710" y="1857364"/>
                          <a:ext cx="819150" cy="898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Line 13"/>
            <p:cNvSpPr>
              <a:spLocks noChangeShapeType="1"/>
            </p:cNvSpPr>
            <p:nvPr/>
          </p:nvSpPr>
          <p:spPr bwMode="auto">
            <a:xfrm flipH="1">
              <a:off x="7456510" y="2525701"/>
              <a:ext cx="304800" cy="0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Line 14"/>
            <p:cNvSpPr>
              <a:spLocks noChangeShapeType="1"/>
            </p:cNvSpPr>
            <p:nvPr/>
          </p:nvSpPr>
          <p:spPr bwMode="auto">
            <a:xfrm>
              <a:off x="7929586" y="2643182"/>
              <a:ext cx="0" cy="304800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5" name="مربع نص 14"/>
          <p:cNvSpPr txBox="1"/>
          <p:nvPr/>
        </p:nvSpPr>
        <p:spPr>
          <a:xfrm>
            <a:off x="0" y="3143248"/>
            <a:ext cx="5671744" cy="73866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514350" lvl="0" indent="-514350" algn="l" rtl="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 startAt="2"/>
            </a:pPr>
            <a:r>
              <a:rPr lang="en-US" sz="2800" i="1" u="sng" baseline="300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i="1" u="sng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2400" i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or  </a:t>
            </a:r>
            <a:r>
              <a:rPr lang="en-US" sz="2400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vicinal</a:t>
            </a:r>
            <a:r>
              <a:rPr lang="en-US" sz="2400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coupling</a:t>
            </a:r>
          </a:p>
          <a:p>
            <a:pPr marL="342900" indent="-342900">
              <a:buFont typeface="+mj-lt"/>
              <a:buAutoNum type="arabicPeriod" startAt="2"/>
            </a:pPr>
            <a:endParaRPr lang="ar-SA" dirty="0"/>
          </a:p>
        </p:txBody>
      </p:sp>
      <p:grpSp>
        <p:nvGrpSpPr>
          <p:cNvPr id="5" name="مجموعة 4"/>
          <p:cNvGrpSpPr/>
          <p:nvPr/>
        </p:nvGrpSpPr>
        <p:grpSpPr>
          <a:xfrm>
            <a:off x="7286676" y="3140968"/>
            <a:ext cx="1376338" cy="1233494"/>
            <a:chOff x="7286676" y="3643314"/>
            <a:chExt cx="1376338" cy="1233494"/>
          </a:xfrm>
        </p:grpSpPr>
        <p:sp>
          <p:nvSpPr>
            <p:cNvPr id="17" name="Oval 4"/>
            <p:cNvSpPr>
              <a:spLocks noChangeArrowheads="1"/>
            </p:cNvSpPr>
            <p:nvPr/>
          </p:nvSpPr>
          <p:spPr bwMode="auto">
            <a:xfrm>
              <a:off x="7500958" y="3643314"/>
              <a:ext cx="444500" cy="444500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ar-SA"/>
            </a:p>
          </p:txBody>
        </p:sp>
        <p:sp>
          <p:nvSpPr>
            <p:cNvPr id="18" name="Oval 4"/>
            <p:cNvSpPr>
              <a:spLocks noChangeArrowheads="1"/>
            </p:cNvSpPr>
            <p:nvPr/>
          </p:nvSpPr>
          <p:spPr bwMode="auto">
            <a:xfrm>
              <a:off x="8001024" y="3643314"/>
              <a:ext cx="444500" cy="444500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ar-SA"/>
            </a:p>
          </p:txBody>
        </p:sp>
        <p:graphicFrame>
          <p:nvGraphicFramePr>
            <p:cNvPr id="1029" name="Object 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038460972"/>
                </p:ext>
              </p:extLst>
            </p:nvPr>
          </p:nvGraphicFramePr>
          <p:xfrm>
            <a:off x="7572396" y="3786190"/>
            <a:ext cx="835025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23" name="ISIS/Draw Sketch" r:id="rId5" imgW="406681" imgH="449622" progId="">
                    <p:embed/>
                  </p:oleObj>
                </mc:Choice>
                <mc:Fallback>
                  <p:oleObj name="ISIS/Draw Sketch" r:id="rId5" imgW="406681" imgH="449622" progId="">
                    <p:embed/>
                    <p:pic>
                      <p:nvPicPr>
                        <p:cNvPr id="0" name="Picture 15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72396" y="3786190"/>
                          <a:ext cx="835025" cy="914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Line 14"/>
            <p:cNvSpPr>
              <a:spLocks noChangeShapeType="1"/>
            </p:cNvSpPr>
            <p:nvPr/>
          </p:nvSpPr>
          <p:spPr bwMode="auto">
            <a:xfrm>
              <a:off x="7715272" y="4572008"/>
              <a:ext cx="0" cy="304800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Line 14"/>
            <p:cNvSpPr>
              <a:spLocks noChangeShapeType="1"/>
            </p:cNvSpPr>
            <p:nvPr/>
          </p:nvSpPr>
          <p:spPr bwMode="auto">
            <a:xfrm>
              <a:off x="8215338" y="4572008"/>
              <a:ext cx="0" cy="304800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Line 13"/>
            <p:cNvSpPr>
              <a:spLocks noChangeShapeType="1"/>
            </p:cNvSpPr>
            <p:nvPr/>
          </p:nvSpPr>
          <p:spPr bwMode="auto">
            <a:xfrm flipH="1">
              <a:off x="8358214" y="4429132"/>
              <a:ext cx="304800" cy="0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Line 13"/>
            <p:cNvSpPr>
              <a:spLocks noChangeShapeType="1"/>
            </p:cNvSpPr>
            <p:nvPr/>
          </p:nvSpPr>
          <p:spPr bwMode="auto">
            <a:xfrm flipH="1">
              <a:off x="7286676" y="4429132"/>
              <a:ext cx="252000" cy="0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4" name="مستطيل 23"/>
          <p:cNvSpPr/>
          <p:nvPr/>
        </p:nvSpPr>
        <p:spPr>
          <a:xfrm>
            <a:off x="0" y="3643314"/>
            <a:ext cx="71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is designated  </a:t>
            </a:r>
            <a:r>
              <a:rPr lang="en-US" sz="2400" i="1" baseline="300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since three bonds intervene between the two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hydrogens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rtl="0"/>
            <a:r>
              <a:rPr lang="ar-SA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0" y="1643050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/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It is designated  </a:t>
            </a:r>
            <a:r>
              <a:rPr lang="en-US" sz="2400" i="1" baseline="300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since two bonds intervene between the two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hydrogens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but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two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hydrogens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are not equivalent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l" rtl="0"/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0" y="4929198"/>
            <a:ext cx="7572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ct val="122000"/>
              <a:buFont typeface="+mj-lt"/>
              <a:buAutoNum type="arabicPeriod" startAt="3"/>
            </a:pPr>
            <a:r>
              <a:rPr lang="en-US" sz="2400" i="1" u="sng" baseline="300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i="1" u="sng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2400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-  </a:t>
            </a:r>
            <a:r>
              <a:rPr lang="en-US" sz="2400" i="1" u="sng" baseline="300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i="1" u="sng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2400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or  </a:t>
            </a:r>
            <a:r>
              <a:rPr lang="en-US" sz="2400" u="sng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Long Range 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Coupling</a:t>
            </a:r>
          </a:p>
        </p:txBody>
      </p:sp>
      <p:sp>
        <p:nvSpPr>
          <p:cNvPr id="27" name="Oval 2"/>
          <p:cNvSpPr>
            <a:spLocks noChangeArrowheads="1"/>
          </p:cNvSpPr>
          <p:nvPr/>
        </p:nvSpPr>
        <p:spPr bwMode="auto">
          <a:xfrm>
            <a:off x="8572528" y="5500702"/>
            <a:ext cx="432000" cy="4320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ar-SA"/>
          </a:p>
        </p:txBody>
      </p:sp>
      <p:sp>
        <p:nvSpPr>
          <p:cNvPr id="28" name="Oval 3"/>
          <p:cNvSpPr>
            <a:spLocks noChangeArrowheads="1"/>
          </p:cNvSpPr>
          <p:nvPr/>
        </p:nvSpPr>
        <p:spPr bwMode="auto">
          <a:xfrm>
            <a:off x="6286512" y="5500702"/>
            <a:ext cx="432000" cy="4320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ar-SA"/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6786578" y="5857892"/>
            <a:ext cx="551656" cy="5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r>
              <a:rPr lang="en-US" sz="2800" b="1" dirty="0">
                <a:latin typeface="Arial" pitchFamily="34" charset="0"/>
              </a:rPr>
              <a:t>C</a:t>
            </a:r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 flipV="1">
            <a:off x="7284396" y="5929330"/>
            <a:ext cx="288000" cy="17595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31" name="Rectangle 9"/>
          <p:cNvSpPr>
            <a:spLocks noChangeArrowheads="1"/>
          </p:cNvSpPr>
          <p:nvPr/>
        </p:nvSpPr>
        <p:spPr bwMode="auto">
          <a:xfrm>
            <a:off x="7358082" y="5643578"/>
            <a:ext cx="551656" cy="5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r>
              <a:rPr lang="en-US" sz="2800" b="1" dirty="0">
                <a:latin typeface="Arial" pitchFamily="34" charset="0"/>
              </a:rPr>
              <a:t>C</a:t>
            </a:r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auto">
          <a:xfrm flipH="1" flipV="1">
            <a:off x="7855900" y="5929330"/>
            <a:ext cx="288000" cy="17595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33" name="Rectangle 11"/>
          <p:cNvSpPr>
            <a:spLocks noChangeArrowheads="1"/>
          </p:cNvSpPr>
          <p:nvPr/>
        </p:nvSpPr>
        <p:spPr bwMode="auto">
          <a:xfrm>
            <a:off x="7961125" y="5871338"/>
            <a:ext cx="551656" cy="5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r>
              <a:rPr lang="en-US" sz="2800" b="1">
                <a:latin typeface="Arial" pitchFamily="34" charset="0"/>
              </a:rPr>
              <a:t>C</a:t>
            </a:r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 flipH="1" flipV="1">
            <a:off x="6641454" y="5857892"/>
            <a:ext cx="288000" cy="273088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35" name="Line 13"/>
          <p:cNvSpPr>
            <a:spLocks noChangeShapeType="1"/>
          </p:cNvSpPr>
          <p:nvPr/>
        </p:nvSpPr>
        <p:spPr bwMode="auto">
          <a:xfrm flipV="1">
            <a:off x="8429652" y="5857892"/>
            <a:ext cx="288000" cy="273088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36" name="Rectangle 14"/>
          <p:cNvSpPr>
            <a:spLocks noChangeArrowheads="1"/>
          </p:cNvSpPr>
          <p:nvPr/>
        </p:nvSpPr>
        <p:spPr bwMode="auto">
          <a:xfrm>
            <a:off x="6215074" y="5500702"/>
            <a:ext cx="495000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r>
              <a:rPr lang="en-US" sz="2400" b="1" dirty="0">
                <a:latin typeface="Arial" pitchFamily="34" charset="0"/>
              </a:rPr>
              <a:t>H</a:t>
            </a:r>
          </a:p>
        </p:txBody>
      </p:sp>
      <p:sp>
        <p:nvSpPr>
          <p:cNvPr id="37" name="Rectangle 15"/>
          <p:cNvSpPr>
            <a:spLocks noChangeArrowheads="1"/>
          </p:cNvSpPr>
          <p:nvPr/>
        </p:nvSpPr>
        <p:spPr bwMode="auto">
          <a:xfrm>
            <a:off x="8643966" y="5500702"/>
            <a:ext cx="357190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r>
              <a:rPr lang="en-US" sz="2400" b="1" dirty="0">
                <a:latin typeface="Arial" pitchFamily="34" charset="0"/>
              </a:rPr>
              <a:t>H</a:t>
            </a:r>
          </a:p>
        </p:txBody>
      </p:sp>
      <p:sp>
        <p:nvSpPr>
          <p:cNvPr id="1031" name="AutoShape 7" descr="http://t0.gstatic.com/images?q=tbn:ANd9GcR7xy4sUNGG_3EtO8u3TDXB8gGYv8jR_rWZEq9aJQfbqKwnIGbqRA"/>
          <p:cNvSpPr>
            <a:spLocks noChangeAspect="1" noChangeArrowheads="1"/>
          </p:cNvSpPr>
          <p:nvPr/>
        </p:nvSpPr>
        <p:spPr bwMode="auto">
          <a:xfrm>
            <a:off x="9017000" y="-927100"/>
            <a:ext cx="2390775" cy="19145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1033" name="AutoShape 9" descr="http://t0.gstatic.com/images?q=tbn:ANd9GcR7xy4sUNGG_3EtO8u3TDXB8gGYv8jR_rWZEq9aJQfbqKwnIGbqRA"/>
          <p:cNvSpPr>
            <a:spLocks noChangeAspect="1" noChangeArrowheads="1"/>
          </p:cNvSpPr>
          <p:nvPr/>
        </p:nvSpPr>
        <p:spPr bwMode="auto">
          <a:xfrm>
            <a:off x="9017000" y="-927100"/>
            <a:ext cx="2390775" cy="19145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38" name="مستطيل 37"/>
          <p:cNvSpPr/>
          <p:nvPr/>
        </p:nvSpPr>
        <p:spPr>
          <a:xfrm>
            <a:off x="0" y="5500702"/>
            <a:ext cx="635943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Couplings larger than  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J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since more than</a:t>
            </a:r>
          </a:p>
          <a:p>
            <a:pPr algn="l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three bonds intervene between the two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hydrogens</a:t>
            </a:r>
            <a:endParaRPr lang="ar-SA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58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853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5913" y="2163757"/>
            <a:ext cx="992187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rrowheads="1"/>
          </p:cNvPicPr>
          <p:nvPr/>
        </p:nvPicPr>
        <p:blipFill>
          <a:blip r:embed="rId3"/>
          <a:srcRect b="36928"/>
          <a:stretch>
            <a:fillRect/>
          </a:stretch>
        </p:blipFill>
        <p:spPr bwMode="auto">
          <a:xfrm>
            <a:off x="1328738" y="3101969"/>
            <a:ext cx="1574800" cy="1838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395574" y="2571744"/>
            <a:ext cx="1322477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6 to 8 Hz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308760" y="3486144"/>
            <a:ext cx="1618840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11 to 18 Hz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357554" y="4500570"/>
            <a:ext cx="1476365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6 to 15 Hz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428992" y="1500174"/>
            <a:ext cx="1322477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0 to 5 Hz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394180" y="2571744"/>
            <a:ext cx="1492395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three bond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201554" y="2571744"/>
            <a:ext cx="424796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J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357818" y="1571612"/>
            <a:ext cx="1340110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two bond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7199175" y="1571612"/>
            <a:ext cx="424796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J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5394180" y="3486144"/>
            <a:ext cx="1492395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three bond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7201554" y="3486144"/>
            <a:ext cx="424796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J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5394180" y="4476744"/>
            <a:ext cx="1492395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three bond</a:t>
            </a: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7201554" y="4476744"/>
            <a:ext cx="424796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J</a:t>
            </a: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1000100" y="188640"/>
            <a:ext cx="7017947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3200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Some Representative Coupling Constants</a:t>
            </a:r>
            <a:endParaRPr lang="en-US" sz="3200" dirty="0">
              <a:solidFill>
                <a:srgbClr val="33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255945" y="3608382"/>
            <a:ext cx="783869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trans</a:t>
            </a: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357158" y="4440229"/>
            <a:ext cx="527388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cis</a:t>
            </a:r>
            <a:endParaRPr lang="en-US" sz="24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0" y="1500174"/>
            <a:ext cx="1311275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r>
              <a:rPr lang="en-US" sz="24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geminal</a:t>
            </a:r>
            <a:endParaRPr lang="en-US" sz="24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0" y="2654279"/>
            <a:ext cx="1158875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r>
              <a:rPr lang="en-US" sz="2400" i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vicinal</a:t>
            </a:r>
          </a:p>
        </p:txBody>
      </p:sp>
      <p:pic>
        <p:nvPicPr>
          <p:cNvPr id="28" name="Picture 3"/>
          <p:cNvPicPr>
            <a:picLocks noChangeArrowheads="1"/>
          </p:cNvPicPr>
          <p:nvPr/>
        </p:nvPicPr>
        <p:blipFill>
          <a:blip r:embed="rId3"/>
          <a:srcRect t="63726"/>
          <a:stretch>
            <a:fillRect/>
          </a:stretch>
        </p:blipFill>
        <p:spPr bwMode="auto">
          <a:xfrm>
            <a:off x="1142976" y="1285860"/>
            <a:ext cx="1574800" cy="10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Rectangle 3"/>
          <p:cNvSpPr>
            <a:spLocks noChangeArrowheads="1"/>
          </p:cNvSpPr>
          <p:nvPr/>
        </p:nvSpPr>
        <p:spPr bwMode="auto">
          <a:xfrm>
            <a:off x="3357554" y="5643578"/>
            <a:ext cx="1476365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4 to 10 Hz</a:t>
            </a: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5357818" y="5643578"/>
            <a:ext cx="1492395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three bond</a:t>
            </a:r>
          </a:p>
        </p:txBody>
      </p:sp>
      <p:sp>
        <p:nvSpPr>
          <p:cNvPr id="31" name="Rectangle 9"/>
          <p:cNvSpPr>
            <a:spLocks noChangeArrowheads="1"/>
          </p:cNvSpPr>
          <p:nvPr/>
        </p:nvSpPr>
        <p:spPr bwMode="auto">
          <a:xfrm>
            <a:off x="7199175" y="5643578"/>
            <a:ext cx="424796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J</a:t>
            </a:r>
          </a:p>
        </p:txBody>
      </p:sp>
      <p:sp>
        <p:nvSpPr>
          <p:cNvPr id="32" name="مستطيل 31"/>
          <p:cNvSpPr/>
          <p:nvPr/>
        </p:nvSpPr>
        <p:spPr>
          <a:xfrm>
            <a:off x="0" y="5572140"/>
            <a:ext cx="10198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vicinal</a:t>
            </a:r>
            <a:endParaRPr lang="en-US" sz="2400" i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Pictur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5214950"/>
            <a:ext cx="1757363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Slide Number Placeholder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59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179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940550" y="4197350"/>
            <a:ext cx="1816100" cy="2197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ar-SA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940550" y="1149350"/>
            <a:ext cx="1816100" cy="2197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ar-SA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000100" y="2825750"/>
            <a:ext cx="2270150" cy="1435100"/>
          </a:xfrm>
          <a:prstGeom prst="rect">
            <a:avLst/>
          </a:prstGeom>
          <a:solidFill>
            <a:srgbClr val="FFFFCC">
              <a:alpha val="50000"/>
            </a:srgbClr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685800" y="76200"/>
            <a:ext cx="7772400" cy="1143000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Nuclear Spin Energy Levels</a:t>
            </a:r>
            <a:endParaRPr kumimoji="0" lang="ar-SA" sz="32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 flipV="1">
            <a:off x="3657600" y="1752600"/>
            <a:ext cx="0" cy="4267200"/>
          </a:xfrm>
          <a:prstGeom prst="line">
            <a:avLst/>
          </a:prstGeom>
          <a:noFill/>
          <a:ln w="50800">
            <a:solidFill>
              <a:srgbClr val="868686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4572000" y="2438400"/>
            <a:ext cx="7620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4572000" y="5410200"/>
            <a:ext cx="7620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049035" y="5692544"/>
            <a:ext cx="442429" cy="40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rtl="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0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4953000" y="5029200"/>
            <a:ext cx="0" cy="609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4953000" y="2209800"/>
            <a:ext cx="0" cy="609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5699125" y="5165725"/>
            <a:ext cx="809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 dirty="0"/>
              <a:t>+1/2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5699125" y="2193925"/>
            <a:ext cx="733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/>
              <a:t>-1/2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157276" y="2925763"/>
            <a:ext cx="2135200" cy="1200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dirty="0">
                <a:latin typeface="Times New Roman" pitchFamily="18" charset="0"/>
                <a:cs typeface="Times New Roman" pitchFamily="18" charset="0"/>
              </a:rPr>
              <a:t>In a strong magnetic </a:t>
            </a:r>
          </a:p>
          <a:p>
            <a:pPr algn="l"/>
            <a:r>
              <a:rPr lang="en-US" dirty="0">
                <a:latin typeface="Times New Roman" pitchFamily="18" charset="0"/>
                <a:cs typeface="Times New Roman" pitchFamily="18" charset="0"/>
              </a:rPr>
              <a:t>field (B</a:t>
            </a:r>
            <a:r>
              <a:rPr lang="en-US" baseline="-250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 the two </a:t>
            </a:r>
          </a:p>
          <a:p>
            <a:pPr algn="l"/>
            <a:r>
              <a:rPr lang="en-US" dirty="0">
                <a:latin typeface="Times New Roman" pitchFamily="18" charset="0"/>
                <a:cs typeface="Times New Roman" pitchFamily="18" charset="0"/>
              </a:rPr>
              <a:t>spin states differ in </a:t>
            </a:r>
          </a:p>
          <a:p>
            <a:pPr algn="l"/>
            <a:r>
              <a:rPr lang="en-US" dirty="0">
                <a:latin typeface="Times New Roman" pitchFamily="18" charset="0"/>
                <a:cs typeface="Times New Roman" pitchFamily="18" charset="0"/>
              </a:rPr>
              <a:t>energy.</a:t>
            </a: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7358082" y="5715016"/>
            <a:ext cx="1029128" cy="40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accent2"/>
                </a:solidFill>
              </a:rPr>
              <a:t> Aligned</a:t>
            </a: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7215206" y="2643182"/>
            <a:ext cx="1245534" cy="40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accent2"/>
                </a:solidFill>
              </a:rPr>
              <a:t>Unaligned</a:t>
            </a:r>
            <a:endParaRPr lang="ar-SA" sz="2000" dirty="0" smtClean="0">
              <a:solidFill>
                <a:schemeClr val="accent2"/>
              </a:solidFill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4083050" y="1225550"/>
            <a:ext cx="1739900" cy="3683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ar-SA"/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4083050" y="6102350"/>
            <a:ext cx="1739900" cy="3683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ar-SA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4784725" y="1203325"/>
            <a:ext cx="415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/>
              <a:t>N</a:t>
            </a: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4784725" y="608012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/>
              <a:t>S</a:t>
            </a:r>
          </a:p>
        </p:txBody>
      </p:sp>
      <p:grpSp>
        <p:nvGrpSpPr>
          <p:cNvPr id="21" name="Group 24"/>
          <p:cNvGrpSpPr>
            <a:grpSpLocks/>
          </p:cNvGrpSpPr>
          <p:nvPr/>
        </p:nvGrpSpPr>
        <p:grpSpPr bwMode="auto">
          <a:xfrm>
            <a:off x="7620000" y="4419600"/>
            <a:ext cx="514350" cy="1295400"/>
            <a:chOff x="4800" y="2784"/>
            <a:chExt cx="324" cy="816"/>
          </a:xfrm>
        </p:grpSpPr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4958" y="2784"/>
              <a:ext cx="0" cy="8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stealth" w="med" len="lg"/>
              <a:tailEnd type="none" w="sm" len="sm"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4824" y="3048"/>
              <a:ext cx="268" cy="29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24" name="Arc 23"/>
            <p:cNvSpPr>
              <a:spLocks/>
            </p:cNvSpPr>
            <p:nvPr/>
          </p:nvSpPr>
          <p:spPr bwMode="auto">
            <a:xfrm>
              <a:off x="4800" y="3139"/>
              <a:ext cx="324" cy="13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087 w 43199"/>
                <a:gd name="T1" fmla="*/ 30863 h 30863"/>
                <a:gd name="T2" fmla="*/ 43199 w 43199"/>
                <a:gd name="T3" fmla="*/ 21369 h 30863"/>
                <a:gd name="T4" fmla="*/ 21600 w 43199"/>
                <a:gd name="T5" fmla="*/ 21600 h 30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199" h="30863" fill="none" extrusionOk="0">
                  <a:moveTo>
                    <a:pt x="2087" y="30862"/>
                  </a:moveTo>
                  <a:cubicBezTo>
                    <a:pt x="712" y="27968"/>
                    <a:pt x="0" y="2480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439" y="-1"/>
                    <a:pt x="43072" y="9530"/>
                    <a:pt x="43198" y="21369"/>
                  </a:cubicBezTo>
                </a:path>
                <a:path w="43199" h="30863" stroke="0" extrusionOk="0">
                  <a:moveTo>
                    <a:pt x="2087" y="30862"/>
                  </a:moveTo>
                  <a:cubicBezTo>
                    <a:pt x="712" y="27968"/>
                    <a:pt x="0" y="2480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439" y="-1"/>
                    <a:pt x="43072" y="9530"/>
                    <a:pt x="43198" y="2136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5" name="Group 28"/>
          <p:cNvGrpSpPr>
            <a:grpSpLocks/>
          </p:cNvGrpSpPr>
          <p:nvPr/>
        </p:nvGrpSpPr>
        <p:grpSpPr bwMode="auto">
          <a:xfrm>
            <a:off x="7629525" y="1295400"/>
            <a:ext cx="601663" cy="1295400"/>
            <a:chOff x="4806" y="816"/>
            <a:chExt cx="379" cy="816"/>
          </a:xfrm>
        </p:grpSpPr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V="1">
              <a:off x="4958" y="816"/>
              <a:ext cx="0" cy="8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stealth" w="med" len="lg"/>
              <a:tailEnd type="none" w="sm" len="sm"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4806" y="1078"/>
              <a:ext cx="308" cy="29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28" name="Arc 27"/>
            <p:cNvSpPr>
              <a:spLocks/>
            </p:cNvSpPr>
            <p:nvPr/>
          </p:nvSpPr>
          <p:spPr bwMode="auto">
            <a:xfrm rot="10800000">
              <a:off x="4841" y="1086"/>
              <a:ext cx="344" cy="175"/>
            </a:xfrm>
            <a:custGeom>
              <a:avLst/>
              <a:gdLst>
                <a:gd name="G0" fmla="+- 19280 0 0"/>
                <a:gd name="G1" fmla="+- 21600 0 0"/>
                <a:gd name="G2" fmla="+- 21600 0 0"/>
                <a:gd name="T0" fmla="*/ 0 w 39522"/>
                <a:gd name="T1" fmla="*/ 11861 h 21600"/>
                <a:gd name="T2" fmla="*/ 39522 w 39522"/>
                <a:gd name="T3" fmla="*/ 14063 h 21600"/>
                <a:gd name="T4" fmla="*/ 19280 w 39522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522" h="21600" fill="none" extrusionOk="0">
                  <a:moveTo>
                    <a:pt x="0" y="11861"/>
                  </a:moveTo>
                  <a:cubicBezTo>
                    <a:pt x="3674" y="4586"/>
                    <a:pt x="11130" y="-1"/>
                    <a:pt x="19280" y="0"/>
                  </a:cubicBezTo>
                  <a:cubicBezTo>
                    <a:pt x="28302" y="0"/>
                    <a:pt x="36374" y="5607"/>
                    <a:pt x="39522" y="14062"/>
                  </a:cubicBezTo>
                </a:path>
                <a:path w="39522" h="21600" stroke="0" extrusionOk="0">
                  <a:moveTo>
                    <a:pt x="0" y="11861"/>
                  </a:moveTo>
                  <a:cubicBezTo>
                    <a:pt x="3674" y="4586"/>
                    <a:pt x="11130" y="-1"/>
                    <a:pt x="19280" y="0"/>
                  </a:cubicBezTo>
                  <a:cubicBezTo>
                    <a:pt x="28302" y="0"/>
                    <a:pt x="36374" y="5607"/>
                    <a:pt x="39522" y="14062"/>
                  </a:cubicBezTo>
                  <a:lnTo>
                    <a:pt x="19280" y="21600"/>
                  </a:ln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377" y="5324499"/>
            <a:ext cx="2317750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299497" y="5395921"/>
            <a:ext cx="1322477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0 to 3 Hz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214942" y="5395921"/>
            <a:ext cx="1391407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four bond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7181677" y="5395921"/>
            <a:ext cx="424796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 baseline="30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J</a:t>
            </a:r>
          </a:p>
        </p:txBody>
      </p:sp>
      <p:pic>
        <p:nvPicPr>
          <p:cNvPr id="10" name="Picture 10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6253" y="3824301"/>
            <a:ext cx="2224087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3299497" y="4252921"/>
            <a:ext cx="1322477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0 to 3 Hz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5214942" y="4252921"/>
            <a:ext cx="1391407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four bond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7181677" y="4252921"/>
            <a:ext cx="424796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 baseline="30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J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0" y="270177"/>
            <a:ext cx="2180496" cy="1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مجموعة 1"/>
          <p:cNvGrpSpPr/>
          <p:nvPr/>
        </p:nvGrpSpPr>
        <p:grpSpPr>
          <a:xfrm>
            <a:off x="3059832" y="404664"/>
            <a:ext cx="2627390" cy="1529107"/>
            <a:chOff x="3586085" y="4860925"/>
            <a:chExt cx="2627390" cy="1529107"/>
          </a:xfrm>
        </p:grpSpPr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3589359" y="4860925"/>
              <a:ext cx="2624116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Hax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,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Hax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= 8 to 14</a:t>
              </a:r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3586085" y="5394325"/>
              <a:ext cx="2470228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Hax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,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Heq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= 0 to 7</a:t>
              </a: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3609897" y="5927725"/>
              <a:ext cx="2470228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Heq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,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Heq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= 0 to 5</a:t>
              </a:r>
            </a:p>
          </p:txBody>
        </p:sp>
      </p:grp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5940152" y="938063"/>
            <a:ext cx="1492395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three bond</a:t>
            </a:r>
          </a:p>
        </p:txBody>
      </p:sp>
      <p:sp>
        <p:nvSpPr>
          <p:cNvPr id="21" name="Rectangle 15"/>
          <p:cNvSpPr>
            <a:spLocks noChangeArrowheads="1"/>
          </p:cNvSpPr>
          <p:nvPr/>
        </p:nvSpPr>
        <p:spPr bwMode="auto">
          <a:xfrm>
            <a:off x="7747526" y="938063"/>
            <a:ext cx="424796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J</a:t>
            </a: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253" y="1984215"/>
            <a:ext cx="1306411" cy="1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مجموعة 2"/>
          <p:cNvGrpSpPr/>
          <p:nvPr/>
        </p:nvGrpSpPr>
        <p:grpSpPr>
          <a:xfrm>
            <a:off x="2987824" y="2357093"/>
            <a:ext cx="2379051" cy="1071907"/>
            <a:chOff x="3664725" y="2357093"/>
            <a:chExt cx="2379051" cy="1071907"/>
          </a:xfrm>
        </p:grpSpPr>
        <p:sp>
          <p:nvSpPr>
            <p:cNvPr id="23" name="Rectangle 15"/>
            <p:cNvSpPr>
              <a:spLocks noChangeArrowheads="1"/>
            </p:cNvSpPr>
            <p:nvPr/>
          </p:nvSpPr>
          <p:spPr bwMode="auto">
            <a:xfrm>
              <a:off x="3740085" y="2357093"/>
              <a:ext cx="527387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400" i="1" dirty="0" err="1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cis</a:t>
              </a:r>
              <a:endParaRPr lang="en-US" sz="2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Rectangle 16"/>
            <p:cNvSpPr>
              <a:spLocks noChangeArrowheads="1"/>
            </p:cNvSpPr>
            <p:nvPr/>
          </p:nvSpPr>
          <p:spPr bwMode="auto">
            <a:xfrm>
              <a:off x="3664725" y="2961586"/>
              <a:ext cx="783868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400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trans</a:t>
              </a:r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4567411" y="2357093"/>
              <a:ext cx="1476365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6 to 12 Hz</a:t>
              </a:r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4540324" y="2966693"/>
              <a:ext cx="1322477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4 to 8 Hz</a:t>
              </a:r>
            </a:p>
          </p:txBody>
        </p:sp>
      </p:grpSp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5940152" y="2606653"/>
            <a:ext cx="1492395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three bond</a:t>
            </a:r>
          </a:p>
        </p:txBody>
      </p: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7747526" y="2606653"/>
            <a:ext cx="424796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J</a:t>
            </a: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60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8201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060093" y="0"/>
            <a:ext cx="557697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Spectra of Aromatic Compounds</a:t>
            </a:r>
            <a:endParaRPr lang="ar-SA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047607" y="1925534"/>
            <a:ext cx="4608000" cy="684000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NMR Spectrum of  Toluene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319142" y="630710"/>
            <a:ext cx="43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mono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-substituted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Pattern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761283" y="3108325"/>
            <a:ext cx="302967" cy="36997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2075" tIns="46038" rIns="92075" bIns="46038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 r="1504" b="2056"/>
          <a:stretch>
            <a:fillRect/>
          </a:stretch>
        </p:blipFill>
        <p:spPr bwMode="auto">
          <a:xfrm>
            <a:off x="467544" y="2565352"/>
            <a:ext cx="8169442" cy="4032000"/>
          </a:xfrm>
          <a:prstGeom prst="rect">
            <a:avLst/>
          </a:prstGeom>
          <a:ln w="254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818903" y="2944899"/>
            <a:ext cx="2273300" cy="14351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ar-SA"/>
          </a:p>
        </p:txBody>
      </p:sp>
      <p:pic>
        <p:nvPicPr>
          <p:cNvPr id="7" name="Picture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8753" y="2976649"/>
            <a:ext cx="2133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1070669" y="2944899"/>
            <a:ext cx="30168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5</a:t>
            </a:r>
            <a:endParaRPr lang="ar-SA" dirty="0"/>
          </a:p>
        </p:txBody>
      </p:sp>
      <p:sp>
        <p:nvSpPr>
          <p:cNvPr id="14" name="TextBox 13"/>
          <p:cNvSpPr txBox="1"/>
          <p:nvPr/>
        </p:nvSpPr>
        <p:spPr>
          <a:xfrm>
            <a:off x="6178018" y="3662449"/>
            <a:ext cx="30168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3</a:t>
            </a:r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90134" y="1253806"/>
            <a:ext cx="3924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Alkyl - Substituted Rings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61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2841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:\Wade ed5 PPT\Graphics\Chapter 13\Reduced\FG13_24-01.jpg"/>
          <p:cNvPicPr>
            <a:picLocks noChangeAspect="1" noChangeArrowheads="1"/>
          </p:cNvPicPr>
          <p:nvPr/>
        </p:nvPicPr>
        <p:blipFill>
          <a:blip r:embed="rId2"/>
          <a:srcRect l="11055"/>
          <a:stretch>
            <a:fillRect/>
          </a:stretch>
        </p:blipFill>
        <p:spPr bwMode="auto">
          <a:xfrm>
            <a:off x="285720" y="1714488"/>
            <a:ext cx="8686800" cy="3625850"/>
          </a:xfrm>
          <a:prstGeom prst="rect">
            <a:avLst/>
          </a:prstGeom>
          <a:ln w="2857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669596" y="571480"/>
            <a:ext cx="51074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NMR Spectrum of  Ethyl-benzene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62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7004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1691680" y="10162"/>
            <a:ext cx="59046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Substituents with Unshared Pairs</a:t>
            </a:r>
            <a:endParaRPr lang="en-US" sz="32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79512" y="999642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Electronegative elements with unshared pairs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shield </a:t>
            </a:r>
          </a:p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the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o-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and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p-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ring positions</a:t>
            </a:r>
            <a:endParaRPr lang="ar-S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221088"/>
            <a:ext cx="5711825" cy="248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5" name="مجموعة 34"/>
          <p:cNvGrpSpPr/>
          <p:nvPr/>
        </p:nvGrpSpPr>
        <p:grpSpPr>
          <a:xfrm>
            <a:off x="1648892" y="2332670"/>
            <a:ext cx="6202666" cy="1503040"/>
            <a:chOff x="1648892" y="2332670"/>
            <a:chExt cx="6202666" cy="1503040"/>
          </a:xfrm>
        </p:grpSpPr>
        <p:pic>
          <p:nvPicPr>
            <p:cNvPr id="4403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56"/>
            <a:stretch/>
          </p:blipFill>
          <p:spPr bwMode="auto">
            <a:xfrm>
              <a:off x="1648892" y="2332670"/>
              <a:ext cx="1116013" cy="1503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039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2368" y="2636912"/>
              <a:ext cx="1978488" cy="921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040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4168" y="2675985"/>
              <a:ext cx="1767390" cy="9329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041" name="Picture 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6017" y="2601008"/>
              <a:ext cx="1544815" cy="86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7" name="مستطيل 36"/>
          <p:cNvSpPr/>
          <p:nvPr/>
        </p:nvSpPr>
        <p:spPr>
          <a:xfrm>
            <a:off x="0" y="4609306"/>
            <a:ext cx="35406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Electron-donating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groups shield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o-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p-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positions due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to resonance </a:t>
            </a:r>
            <a:endParaRPr lang="ar-SA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63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175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7604783" cy="561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مستطيل 13"/>
          <p:cNvSpPr/>
          <p:nvPr/>
        </p:nvSpPr>
        <p:spPr>
          <a:xfrm>
            <a:off x="2019951" y="-1"/>
            <a:ext cx="4788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NMR Spectrum of  Anisole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64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3995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1043608" y="3993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Effect of Carbonyl Substituents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43000" y="908720"/>
            <a:ext cx="900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When a carbonyl group is attached to the ring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o-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p-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protons are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deshielded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by 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anisotropic field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C=O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564904"/>
            <a:ext cx="4897592" cy="19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مستطيل 20"/>
          <p:cNvSpPr/>
          <p:nvPr/>
        </p:nvSpPr>
        <p:spPr>
          <a:xfrm>
            <a:off x="288032" y="5271591"/>
            <a:ext cx="7452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 rtl="0">
              <a:buFont typeface="Wingdings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The same effect is sometimes seen with C=C bonds.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65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1503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053328"/>
            <a:ext cx="6552728" cy="532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1761167" y="25104"/>
            <a:ext cx="5693674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NMR Spectrum of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Acetophenone</a:t>
            </a:r>
            <a:endParaRPr lang="en-US" sz="3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hp\Pictures\2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1916832"/>
            <a:ext cx="2051720" cy="36004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66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2245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1812487" y="21785"/>
            <a:ext cx="5616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NMR Spectrum of  Nitrobenzene</a:t>
            </a:r>
          </a:p>
        </p:txBody>
      </p:sp>
      <p:grpSp>
        <p:nvGrpSpPr>
          <p:cNvPr id="7" name="مجموعة 6"/>
          <p:cNvGrpSpPr/>
          <p:nvPr/>
        </p:nvGrpSpPr>
        <p:grpSpPr>
          <a:xfrm>
            <a:off x="611560" y="1359356"/>
            <a:ext cx="8018478" cy="5004000"/>
            <a:chOff x="611560" y="1359356"/>
            <a:chExt cx="8018478" cy="5004000"/>
          </a:xfrm>
        </p:grpSpPr>
        <p:pic>
          <p:nvPicPr>
            <p:cNvPr id="4813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1359356"/>
              <a:ext cx="8018478" cy="500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" name="مجموعة 3"/>
            <p:cNvGrpSpPr/>
            <p:nvPr/>
          </p:nvGrpSpPr>
          <p:grpSpPr>
            <a:xfrm>
              <a:off x="4880003" y="1916832"/>
              <a:ext cx="2500330" cy="1643074"/>
              <a:chOff x="5786446" y="3643314"/>
              <a:chExt cx="2500330" cy="1643074"/>
            </a:xfrm>
          </p:grpSpPr>
          <p:sp>
            <p:nvSpPr>
              <p:cNvPr id="5" name="مستطيل 4"/>
              <p:cNvSpPr/>
              <p:nvPr/>
            </p:nvSpPr>
            <p:spPr>
              <a:xfrm>
                <a:off x="5786446" y="3643314"/>
                <a:ext cx="2500330" cy="1643074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pic>
            <p:nvPicPr>
              <p:cNvPr id="6" name="Picture 3" descr="D:\Documents and Settings\Compaq\My Documents\My Pictures\صور21.png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5929322" y="3786190"/>
                <a:ext cx="2286941" cy="1357322"/>
              </a:xfrm>
              <a:prstGeom prst="rect">
                <a:avLst/>
              </a:prstGeom>
              <a:noFill/>
            </p:spPr>
          </p:pic>
        </p:grpSp>
        <p:sp>
          <p:nvSpPr>
            <p:cNvPr id="2" name="مربع نص 1"/>
            <p:cNvSpPr txBox="1"/>
            <p:nvPr/>
          </p:nvSpPr>
          <p:spPr>
            <a:xfrm>
              <a:off x="1763688" y="2132856"/>
              <a:ext cx="322524" cy="400110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sz="2000" b="1" dirty="0" smtClean="0">
                  <a:solidFill>
                    <a:schemeClr val="bg1">
                      <a:lumMod val="50000"/>
                    </a:schemeClr>
                  </a:solidFill>
                </a:rPr>
                <a:t>d</a:t>
              </a:r>
              <a:endParaRPr lang="ar-SA" sz="20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" name="مربع نص 7"/>
            <p:cNvSpPr txBox="1"/>
            <p:nvPr/>
          </p:nvSpPr>
          <p:spPr>
            <a:xfrm>
              <a:off x="2267744" y="3429000"/>
              <a:ext cx="272832" cy="400110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sz="2000" b="1" dirty="0" smtClean="0">
                  <a:solidFill>
                    <a:schemeClr val="bg1">
                      <a:lumMod val="50000"/>
                    </a:schemeClr>
                  </a:solidFill>
                </a:rPr>
                <a:t>t</a:t>
              </a:r>
              <a:endParaRPr lang="ar-SA" sz="20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مربع نص 8"/>
            <p:cNvSpPr txBox="1"/>
            <p:nvPr/>
          </p:nvSpPr>
          <p:spPr>
            <a:xfrm>
              <a:off x="2771800" y="3417030"/>
              <a:ext cx="272832" cy="400110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sz="2000" b="1" dirty="0" smtClean="0">
                  <a:solidFill>
                    <a:schemeClr val="bg1">
                      <a:lumMod val="50000"/>
                    </a:schemeClr>
                  </a:solidFill>
                </a:rPr>
                <a:t>t</a:t>
              </a:r>
              <a:endParaRPr lang="ar-SA" sz="20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67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074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>
            <a:off x="1928794" y="2071673"/>
            <a:ext cx="5214974" cy="3143272"/>
            <a:chOff x="1928794" y="1714488"/>
            <a:chExt cx="5214974" cy="3143272"/>
          </a:xfrm>
        </p:grpSpPr>
        <p:sp>
          <p:nvSpPr>
            <p:cNvPr id="4" name="مستطيل 3"/>
            <p:cNvSpPr/>
            <p:nvPr/>
          </p:nvSpPr>
          <p:spPr>
            <a:xfrm>
              <a:off x="1928794" y="1714488"/>
              <a:ext cx="5214974" cy="314327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pic>
          <p:nvPicPr>
            <p:cNvPr id="28675" name="Picture 3" descr="D:\Documents and Settings\Compaq\My Documents\My Pictures\صورة3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57422" y="2071673"/>
              <a:ext cx="4438646" cy="2412000"/>
            </a:xfrm>
            <a:prstGeom prst="rect">
              <a:avLst/>
            </a:prstGeom>
            <a:noFill/>
          </p:spPr>
        </p:pic>
      </p:grpSp>
      <p:sp>
        <p:nvSpPr>
          <p:cNvPr id="8" name="مربع نص 7"/>
          <p:cNvSpPr txBox="1"/>
          <p:nvPr/>
        </p:nvSpPr>
        <p:spPr>
          <a:xfrm>
            <a:off x="1357290" y="500042"/>
            <a:ext cx="6548396" cy="86177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Coupling Constants in Aromatic Rings</a:t>
            </a:r>
          </a:p>
          <a:p>
            <a:endParaRPr lang="ar-S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68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1668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1176940"/>
            <a:ext cx="84786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1,4-Disubstituted benzene rings will show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pair of doublets, when the two groups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on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ring are very different</a:t>
            </a:r>
          </a:p>
        </p:txBody>
      </p:sp>
      <p:sp>
        <p:nvSpPr>
          <p:cNvPr id="3" name="Rectangle 30"/>
          <p:cNvSpPr>
            <a:spLocks noChangeArrowheads="1"/>
          </p:cNvSpPr>
          <p:nvPr/>
        </p:nvSpPr>
        <p:spPr bwMode="auto">
          <a:xfrm>
            <a:off x="2397228" y="56635"/>
            <a:ext cx="4518866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Disubstituted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Rings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000" y="1176940"/>
            <a:ext cx="8413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560" y="2349344"/>
            <a:ext cx="7423840" cy="41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69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6893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676400" y="3200400"/>
            <a:ext cx="609600" cy="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1676400" y="3276600"/>
            <a:ext cx="609600" cy="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2286000" y="3276600"/>
            <a:ext cx="3200400" cy="15240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2286000" y="1676400"/>
            <a:ext cx="3200400" cy="15240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5486400" y="4800600"/>
            <a:ext cx="838200" cy="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5486400" y="1676400"/>
            <a:ext cx="838200" cy="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1371600" y="5638800"/>
            <a:ext cx="54864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25464" y="5394325"/>
            <a:ext cx="493725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baseline="-2500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4648200" y="2247900"/>
            <a:ext cx="0" cy="198120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 type="stealth" w="med" len="lg"/>
            <a:tailEnd type="stealth" w="med" len="lg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3958562" y="2996952"/>
            <a:ext cx="561051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∆E</a:t>
            </a:r>
            <a:endParaRPr lang="en-US" sz="2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6594398" y="4556125"/>
            <a:ext cx="828752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+ 1/2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588731" y="1431925"/>
            <a:ext cx="758220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- 1/2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4706143" y="2915590"/>
            <a:ext cx="1790555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= k</a:t>
            </a:r>
            <a:r>
              <a:rPr lang="en-US" sz="2400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=  h </a:t>
            </a:r>
            <a:r>
              <a:rPr lang="el-GR" sz="3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γ</a:t>
            </a:r>
            <a:endParaRPr lang="en-US" sz="32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1214612" y="3535363"/>
            <a:ext cx="1295226" cy="70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000" dirty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degenerate</a:t>
            </a:r>
          </a:p>
          <a:p>
            <a:r>
              <a:rPr lang="en-US" sz="2000" dirty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   at B</a:t>
            </a:r>
            <a:r>
              <a:rPr lang="en-US" sz="2000" baseline="-25000" dirty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000" dirty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dirty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2399424" y="5775325"/>
            <a:ext cx="4358564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increasing magnetic field </a:t>
            </a:r>
            <a:r>
              <a:rPr lang="en-US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strength</a:t>
            </a:r>
            <a:endParaRPr lang="ar-SA" sz="24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1350109" y="198438"/>
            <a:ext cx="6528005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rt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Energy Separation Depends on B</a:t>
            </a:r>
            <a:r>
              <a:rPr lang="en-US" sz="3200" baseline="-25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ar-SA" sz="3200" baseline="-250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" name="Group 21"/>
          <p:cNvGrpSpPr>
            <a:grpSpLocks/>
          </p:cNvGrpSpPr>
          <p:nvPr/>
        </p:nvGrpSpPr>
        <p:grpSpPr bwMode="auto">
          <a:xfrm>
            <a:off x="7848600" y="4159250"/>
            <a:ext cx="514350" cy="1295400"/>
            <a:chOff x="4944" y="2620"/>
            <a:chExt cx="324" cy="816"/>
          </a:xfrm>
        </p:grpSpPr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5102" y="2620"/>
              <a:ext cx="0" cy="8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stealth" w="med" len="lg"/>
              <a:tailEnd type="none" w="sm" len="sm"/>
            </a:ln>
            <a:effectLst/>
          </p:spPr>
          <p:txBody>
            <a:bodyPr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4968" y="2884"/>
              <a:ext cx="268" cy="29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Arc 20"/>
            <p:cNvSpPr>
              <a:spLocks/>
            </p:cNvSpPr>
            <p:nvPr/>
          </p:nvSpPr>
          <p:spPr bwMode="auto">
            <a:xfrm>
              <a:off x="4944" y="2975"/>
              <a:ext cx="324" cy="13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087 w 43199"/>
                <a:gd name="T1" fmla="*/ 30863 h 30863"/>
                <a:gd name="T2" fmla="*/ 43199 w 43199"/>
                <a:gd name="T3" fmla="*/ 21369 h 30863"/>
                <a:gd name="T4" fmla="*/ 21600 w 43199"/>
                <a:gd name="T5" fmla="*/ 21600 h 30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199" h="30863" fill="none" extrusionOk="0">
                  <a:moveTo>
                    <a:pt x="2087" y="30862"/>
                  </a:moveTo>
                  <a:cubicBezTo>
                    <a:pt x="712" y="27968"/>
                    <a:pt x="0" y="2480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439" y="-1"/>
                    <a:pt x="43072" y="9530"/>
                    <a:pt x="43198" y="21369"/>
                  </a:cubicBezTo>
                </a:path>
                <a:path w="43199" h="30863" stroke="0" extrusionOk="0">
                  <a:moveTo>
                    <a:pt x="2087" y="30862"/>
                  </a:moveTo>
                  <a:cubicBezTo>
                    <a:pt x="712" y="27968"/>
                    <a:pt x="0" y="2480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439" y="-1"/>
                    <a:pt x="43072" y="9530"/>
                    <a:pt x="43198" y="2136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" name="Group 25"/>
          <p:cNvGrpSpPr>
            <a:grpSpLocks/>
          </p:cNvGrpSpPr>
          <p:nvPr/>
        </p:nvGrpSpPr>
        <p:grpSpPr bwMode="auto">
          <a:xfrm>
            <a:off x="7810500" y="1022350"/>
            <a:ext cx="601663" cy="1295400"/>
            <a:chOff x="4920" y="644"/>
            <a:chExt cx="379" cy="816"/>
          </a:xfrm>
        </p:grpSpPr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5072" y="644"/>
              <a:ext cx="0" cy="8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stealth" w="med" len="lg"/>
              <a:tailEnd type="none" w="sm" len="sm"/>
            </a:ln>
            <a:effectLst/>
          </p:spPr>
          <p:txBody>
            <a:bodyPr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4920" y="906"/>
              <a:ext cx="308" cy="29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Arc 24"/>
            <p:cNvSpPr>
              <a:spLocks/>
            </p:cNvSpPr>
            <p:nvPr/>
          </p:nvSpPr>
          <p:spPr bwMode="auto">
            <a:xfrm rot="10800000">
              <a:off x="4955" y="914"/>
              <a:ext cx="344" cy="175"/>
            </a:xfrm>
            <a:custGeom>
              <a:avLst/>
              <a:gdLst>
                <a:gd name="G0" fmla="+- 19280 0 0"/>
                <a:gd name="G1" fmla="+- 21600 0 0"/>
                <a:gd name="G2" fmla="+- 21600 0 0"/>
                <a:gd name="T0" fmla="*/ 0 w 39522"/>
                <a:gd name="T1" fmla="*/ 11861 h 21600"/>
                <a:gd name="T2" fmla="*/ 39522 w 39522"/>
                <a:gd name="T3" fmla="*/ 14063 h 21600"/>
                <a:gd name="T4" fmla="*/ 19280 w 39522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522" h="21600" fill="none" extrusionOk="0">
                  <a:moveTo>
                    <a:pt x="0" y="11861"/>
                  </a:moveTo>
                  <a:cubicBezTo>
                    <a:pt x="3674" y="4586"/>
                    <a:pt x="11130" y="-1"/>
                    <a:pt x="19280" y="0"/>
                  </a:cubicBezTo>
                  <a:cubicBezTo>
                    <a:pt x="28302" y="0"/>
                    <a:pt x="36374" y="5607"/>
                    <a:pt x="39522" y="14062"/>
                  </a:cubicBezTo>
                </a:path>
                <a:path w="39522" h="21600" stroke="0" extrusionOk="0">
                  <a:moveTo>
                    <a:pt x="0" y="11861"/>
                  </a:moveTo>
                  <a:cubicBezTo>
                    <a:pt x="3674" y="4586"/>
                    <a:pt x="11130" y="-1"/>
                    <a:pt x="19280" y="0"/>
                  </a:cubicBezTo>
                  <a:cubicBezTo>
                    <a:pt x="28302" y="0"/>
                    <a:pt x="36374" y="5607"/>
                    <a:pt x="39522" y="14062"/>
                  </a:cubicBezTo>
                  <a:lnTo>
                    <a:pt x="19280" y="21600"/>
                  </a:ln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714348" y="357166"/>
            <a:ext cx="7848000" cy="612000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NMR Spectrum of 1-iodo-4-methoxybenzene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6072379"/>
            <a:ext cx="2175596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AA</a:t>
            </a:r>
            <a:r>
              <a:rPr lang="en-US" sz="2400" dirty="0" smtClean="0">
                <a:solidFill>
                  <a:srgbClr val="C00000"/>
                </a:solidFill>
                <a:cs typeface="Times New Roman" pitchFamily="18" charset="0"/>
              </a:rPr>
              <a:t>‛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BB</a:t>
            </a:r>
            <a:r>
              <a:rPr lang="en-US" sz="2400" dirty="0" smtClean="0">
                <a:solidFill>
                  <a:srgbClr val="C00000"/>
                </a:solidFill>
                <a:cs typeface="Times New Roman" pitchFamily="18" charset="0"/>
              </a:rPr>
              <a:t>‛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pattern</a:t>
            </a:r>
            <a:endParaRPr lang="en-US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1511492"/>
            <a:ext cx="8894763" cy="456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70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0238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628800"/>
            <a:ext cx="8851900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775675" y="229093"/>
            <a:ext cx="75926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NMR Spectrum of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1-amino-4-ethoxybenzene</a:t>
            </a:r>
            <a:endParaRPr lang="ar-SA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71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0547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000232" y="0"/>
            <a:ext cx="5004000" cy="1080000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NMR Spectrum of </a:t>
            </a:r>
            <a:r>
              <a:rPr kumimoji="0" lang="en-US" sz="3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p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Xylene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(1,4-dimethylbenzene)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7" y="1484784"/>
            <a:ext cx="8858250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72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1471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817" y="908720"/>
            <a:ext cx="8219876" cy="529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73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4252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D:\Documents and Settings\Compaq\My Documents\My Pictures\جدول 2 001.jpg"/>
          <p:cNvPicPr/>
          <p:nvPr/>
        </p:nvPicPr>
        <p:blipFill>
          <a:blip r:embed="rId2">
            <a:biLevel thresh="50000"/>
          </a:blip>
          <a:srcRect l="3753" t="1603" r="3974" b="1282"/>
          <a:stretch>
            <a:fillRect/>
          </a:stretch>
        </p:blipFill>
        <p:spPr bwMode="auto">
          <a:xfrm>
            <a:off x="2000232" y="1285860"/>
            <a:ext cx="4680000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63" y="223628"/>
            <a:ext cx="8989962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Estimation of Proton Chemical shifts in Substituted Benzene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74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9318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759" y="1700808"/>
            <a:ext cx="5907087" cy="433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2408302" y="214290"/>
            <a:ext cx="43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NMR Spectrum of Furan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75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0832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024390" y="0"/>
            <a:ext cx="50287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Hydroxyl and Amino Protons</a:t>
            </a:r>
            <a:endParaRPr lang="ar-SA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47764" y="3789040"/>
            <a:ext cx="8796236" cy="1143000"/>
          </a:xfrm>
          <a:prstGeom prst="rect">
            <a:avLst/>
          </a:prstGeom>
          <a:noFill/>
          <a:ln/>
        </p:spPr>
        <p:txBody>
          <a:bodyPr/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buFont typeface="Wingdings" pitchFamily="2" charset="2"/>
              <a:buChar char="§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Carboxylic acid protons generally appear far downfield </a:t>
            </a:r>
          </a:p>
          <a:p>
            <a:pPr marL="0" indent="0" algn="l" rtl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near 10 to 12 ppm.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5536" y="1001885"/>
            <a:ext cx="7200800" cy="90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marL="342900" indent="-342900" algn="l" rtl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Hydroxyl and amino protons can appear </a:t>
            </a:r>
          </a:p>
          <a:p>
            <a:pPr algn="l" rtl="0">
              <a:spcBef>
                <a:spcPct val="20000"/>
              </a:spcBef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almost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anywhere in the spectrum (H-bonding).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50105" y="2557900"/>
            <a:ext cx="8377317" cy="831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These absorptions are usually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broader than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other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proton peaks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can often be identified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because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this fact.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76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8792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788024" y="117262"/>
            <a:ext cx="2196000" cy="540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O-H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Proton</a:t>
            </a:r>
          </a:p>
        </p:txBody>
      </p:sp>
      <p:sp>
        <p:nvSpPr>
          <p:cNvPr id="3" name="Rectangle 7"/>
          <p:cNvSpPr txBox="1">
            <a:spLocks noChangeArrowheads="1"/>
          </p:cNvSpPr>
          <p:nvPr/>
        </p:nvSpPr>
        <p:spPr>
          <a:xfrm>
            <a:off x="4214810" y="1357298"/>
            <a:ext cx="3810000" cy="135732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Ultrapure samples of ethanol show splitting.</a:t>
            </a:r>
          </a:p>
          <a:p>
            <a:pPr marL="342900" marR="0" lvl="0" indent="-342900" algn="l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ar-SA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ar-SA" sz="2800" dirty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342900" marR="0" lvl="0" indent="-342900" algn="l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ar-SA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D:\WADE\CHAP13\FIGURES\FG13_38B.PCT"/>
          <p:cNvPicPr>
            <a:picLocks noChangeAspect="1" noChangeArrowheads="1"/>
          </p:cNvPicPr>
          <p:nvPr/>
        </p:nvPicPr>
        <p:blipFill>
          <a:blip r:embed="rId2"/>
          <a:srcRect l="38356" b="6499"/>
          <a:stretch>
            <a:fillRect/>
          </a:stretch>
        </p:blipFill>
        <p:spPr bwMode="auto">
          <a:xfrm>
            <a:off x="609601" y="3573016"/>
            <a:ext cx="3220091" cy="306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7" name="Picture 5" descr="D:\WADE\CHAP13\FIGURES\FG13_38A.PCT"/>
          <p:cNvPicPr>
            <a:picLocks noChangeAspect="1" noChangeArrowheads="1"/>
          </p:cNvPicPr>
          <p:nvPr/>
        </p:nvPicPr>
        <p:blipFill>
          <a:blip r:embed="rId3"/>
          <a:srcRect l="37878" t="6500" b="5000"/>
          <a:stretch>
            <a:fillRect/>
          </a:stretch>
        </p:blipFill>
        <p:spPr bwMode="auto">
          <a:xfrm>
            <a:off x="609602" y="242888"/>
            <a:ext cx="3220091" cy="306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9" name="مستطيل 8"/>
          <p:cNvSpPr/>
          <p:nvPr/>
        </p:nvSpPr>
        <p:spPr>
          <a:xfrm>
            <a:off x="4333864" y="4195075"/>
            <a:ext cx="386188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>
              <a:spcBef>
                <a:spcPct val="20000"/>
              </a:spcBef>
              <a:defRPr/>
            </a:pP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Ethanol with a small amount of acidic or basic impurities will not show splitting.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77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6422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932382" y="513348"/>
            <a:ext cx="5182344" cy="5715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N-H Proton</a:t>
            </a:r>
          </a:p>
        </p:txBody>
      </p:sp>
      <p:pic>
        <p:nvPicPr>
          <p:cNvPr id="4" name="Picture 7" descr="D:\WADE\CHAP13\FIGURES\FG13_039.PCT"/>
          <p:cNvPicPr>
            <a:picLocks noChangeAspect="1" noChangeArrowheads="1"/>
          </p:cNvPicPr>
          <p:nvPr/>
        </p:nvPicPr>
        <p:blipFill rotWithShape="1">
          <a:blip r:embed="rId2"/>
          <a:srcRect l="2235" t="14778" b="28999"/>
          <a:stretch/>
        </p:blipFill>
        <p:spPr bwMode="auto">
          <a:xfrm>
            <a:off x="577516" y="1660358"/>
            <a:ext cx="7961895" cy="433238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8411341" y="5359415"/>
            <a:ext cx="184150" cy="56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78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7986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C:\Users\hp\Pictures\2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181"/>
          <a:stretch/>
        </p:blipFill>
        <p:spPr bwMode="auto">
          <a:xfrm>
            <a:off x="328871" y="1268760"/>
            <a:ext cx="8563609" cy="4731331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3"/>
          <p:cNvSpPr txBox="1">
            <a:spLocks noChangeArrowheads="1"/>
          </p:cNvSpPr>
          <p:nvPr/>
        </p:nvSpPr>
        <p:spPr>
          <a:xfrm>
            <a:off x="928662" y="45848"/>
            <a:ext cx="7308000" cy="576000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NMR Spectrum of 2-Chloropropanoic Acid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79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6491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264150" y="1682750"/>
            <a:ext cx="2120900" cy="4711700"/>
          </a:xfrm>
          <a:prstGeom prst="rect">
            <a:avLst/>
          </a:prstGeom>
          <a:solidFill>
            <a:srgbClr val="FFFFCC">
              <a:alpha val="50000"/>
            </a:srgbClr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377950" y="1682750"/>
            <a:ext cx="2120900" cy="4711700"/>
          </a:xfrm>
          <a:prstGeom prst="rect">
            <a:avLst/>
          </a:prstGeom>
          <a:solidFill>
            <a:srgbClr val="FFFFCC">
              <a:alpha val="50000"/>
            </a:srgbClr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685800" y="152400"/>
            <a:ext cx="7772400" cy="1143000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Absorption of  Energy</a:t>
            </a:r>
            <a:endParaRPr kumimoji="0" lang="ar-SA" sz="32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990600" y="1752600"/>
            <a:ext cx="0" cy="4267200"/>
          </a:xfrm>
          <a:prstGeom prst="line">
            <a:avLst/>
          </a:prstGeom>
          <a:noFill/>
          <a:ln w="50800">
            <a:solidFill>
              <a:srgbClr val="868686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1600200" y="2438400"/>
            <a:ext cx="7620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1600200" y="5410200"/>
            <a:ext cx="7620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10196" y="6065838"/>
            <a:ext cx="596317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3200">
                <a:solidFill>
                  <a:srgbClr val="868686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200" baseline="-25000">
                <a:solidFill>
                  <a:srgbClr val="868686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632743" y="5165725"/>
            <a:ext cx="751808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>
                <a:latin typeface="Times New Roman" pitchFamily="18" charset="0"/>
                <a:cs typeface="Times New Roman" pitchFamily="18" charset="0"/>
              </a:rPr>
              <a:t>+1/2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627075" y="2193925"/>
            <a:ext cx="681276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>
                <a:latin typeface="Times New Roman" pitchFamily="18" charset="0"/>
                <a:cs typeface="Times New Roman" pitchFamily="18" charset="0"/>
              </a:rPr>
              <a:t>-1/2</a:t>
            </a: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5486400" y="2438400"/>
            <a:ext cx="7620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5486400" y="5410200"/>
            <a:ext cx="7620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518943" y="5165725"/>
            <a:ext cx="751808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>
                <a:latin typeface="Times New Roman" pitchFamily="18" charset="0"/>
                <a:cs typeface="Times New Roman" pitchFamily="18" charset="0"/>
              </a:rPr>
              <a:t>+1/2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6513275" y="2193925"/>
            <a:ext cx="681276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i="1">
                <a:latin typeface="Times New Roman" pitchFamily="18" charset="0"/>
                <a:cs typeface="Times New Roman" pitchFamily="18" charset="0"/>
              </a:rPr>
              <a:t>-1/2</a:t>
            </a:r>
          </a:p>
        </p:txBody>
      </p:sp>
      <p:sp>
        <p:nvSpPr>
          <p:cNvPr id="15" name="AutoShape 15"/>
          <p:cNvSpPr>
            <a:spLocks noChangeArrowheads="1"/>
          </p:cNvSpPr>
          <p:nvPr/>
        </p:nvSpPr>
        <p:spPr bwMode="auto">
          <a:xfrm>
            <a:off x="3892550" y="3511550"/>
            <a:ext cx="1054100" cy="596900"/>
          </a:xfrm>
          <a:prstGeom prst="rightArrow">
            <a:avLst>
              <a:gd name="adj1" fmla="val 50000"/>
              <a:gd name="adj2" fmla="val 88306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ar-SA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3734098" y="4160838"/>
            <a:ext cx="1282402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DE = </a:t>
            </a:r>
            <a:r>
              <a:rPr lang="en-US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l-GR" sz="3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γ</a:t>
            </a:r>
            <a:endParaRPr lang="en-US" sz="32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 flipH="1">
            <a:off x="7467600" y="2438400"/>
            <a:ext cx="9906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 flipH="1">
            <a:off x="7467600" y="5410200"/>
            <a:ext cx="9906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7772400" y="2514600"/>
            <a:ext cx="0" cy="2819400"/>
          </a:xfrm>
          <a:prstGeom prst="line">
            <a:avLst/>
          </a:prstGeom>
          <a:noFill/>
          <a:ln w="12700">
            <a:solidFill>
              <a:srgbClr val="339933"/>
            </a:solidFill>
            <a:round/>
            <a:headEnd type="stealth" w="med" len="lg"/>
            <a:tailEnd type="stealth" w="med" len="lg"/>
          </a:ln>
          <a:effectLst/>
        </p:spPr>
        <p:txBody>
          <a:bodyPr/>
          <a:lstStyle/>
          <a:p>
            <a:endParaRPr lang="ar-SA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7809496" y="3641725"/>
            <a:ext cx="596317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40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DE</a:t>
            </a:r>
          </a:p>
        </p:txBody>
      </p:sp>
      <p:grpSp>
        <p:nvGrpSpPr>
          <p:cNvPr id="22" name="Group 25"/>
          <p:cNvGrpSpPr>
            <a:grpSpLocks/>
          </p:cNvGrpSpPr>
          <p:nvPr/>
        </p:nvGrpSpPr>
        <p:grpSpPr bwMode="auto">
          <a:xfrm>
            <a:off x="1752600" y="4724400"/>
            <a:ext cx="514350" cy="1295400"/>
            <a:chOff x="1104" y="2976"/>
            <a:chExt cx="324" cy="816"/>
          </a:xfrm>
        </p:grpSpPr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1262" y="2976"/>
              <a:ext cx="0" cy="8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stealth" w="med" len="lg"/>
              <a:tailEnd type="none" w="sm" len="sm"/>
            </a:ln>
            <a:effectLst/>
          </p:spPr>
          <p:txBody>
            <a:bodyPr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1128" y="3240"/>
              <a:ext cx="268" cy="29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Arc 24"/>
            <p:cNvSpPr>
              <a:spLocks/>
            </p:cNvSpPr>
            <p:nvPr/>
          </p:nvSpPr>
          <p:spPr bwMode="auto">
            <a:xfrm>
              <a:off x="1104" y="3331"/>
              <a:ext cx="324" cy="13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087 w 43199"/>
                <a:gd name="T1" fmla="*/ 30863 h 30863"/>
                <a:gd name="T2" fmla="*/ 43199 w 43199"/>
                <a:gd name="T3" fmla="*/ 21369 h 30863"/>
                <a:gd name="T4" fmla="*/ 21600 w 43199"/>
                <a:gd name="T5" fmla="*/ 21600 h 30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199" h="30863" fill="none" extrusionOk="0">
                  <a:moveTo>
                    <a:pt x="2087" y="30862"/>
                  </a:moveTo>
                  <a:cubicBezTo>
                    <a:pt x="712" y="27968"/>
                    <a:pt x="0" y="2480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439" y="-1"/>
                    <a:pt x="43072" y="9530"/>
                    <a:pt x="43198" y="21369"/>
                  </a:cubicBezTo>
                </a:path>
                <a:path w="43199" h="30863" stroke="0" extrusionOk="0">
                  <a:moveTo>
                    <a:pt x="2087" y="30862"/>
                  </a:moveTo>
                  <a:cubicBezTo>
                    <a:pt x="712" y="27968"/>
                    <a:pt x="0" y="2480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439" y="-1"/>
                    <a:pt x="43072" y="9530"/>
                    <a:pt x="43198" y="2136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Group 29"/>
          <p:cNvGrpSpPr>
            <a:grpSpLocks/>
          </p:cNvGrpSpPr>
          <p:nvPr/>
        </p:nvGrpSpPr>
        <p:grpSpPr bwMode="auto">
          <a:xfrm>
            <a:off x="5600700" y="1784350"/>
            <a:ext cx="601663" cy="1295400"/>
            <a:chOff x="3528" y="1124"/>
            <a:chExt cx="379" cy="816"/>
          </a:xfrm>
        </p:grpSpPr>
        <p:sp>
          <p:nvSpPr>
            <p:cNvPr id="27" name="Line 26"/>
            <p:cNvSpPr>
              <a:spLocks noChangeShapeType="1"/>
            </p:cNvSpPr>
            <p:nvPr/>
          </p:nvSpPr>
          <p:spPr bwMode="auto">
            <a:xfrm flipV="1">
              <a:off x="3680" y="1124"/>
              <a:ext cx="0" cy="8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stealth" w="med" len="lg"/>
              <a:tailEnd type="none" w="sm" len="sm"/>
            </a:ln>
            <a:effectLst/>
          </p:spPr>
          <p:txBody>
            <a:bodyPr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3528" y="1386"/>
              <a:ext cx="308" cy="29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Arc 28"/>
            <p:cNvSpPr>
              <a:spLocks/>
            </p:cNvSpPr>
            <p:nvPr/>
          </p:nvSpPr>
          <p:spPr bwMode="auto">
            <a:xfrm rot="10800000">
              <a:off x="3563" y="1394"/>
              <a:ext cx="344" cy="175"/>
            </a:xfrm>
            <a:custGeom>
              <a:avLst/>
              <a:gdLst>
                <a:gd name="G0" fmla="+- 19280 0 0"/>
                <a:gd name="G1" fmla="+- 21600 0 0"/>
                <a:gd name="G2" fmla="+- 21600 0 0"/>
                <a:gd name="T0" fmla="*/ 0 w 39522"/>
                <a:gd name="T1" fmla="*/ 11861 h 21600"/>
                <a:gd name="T2" fmla="*/ 39522 w 39522"/>
                <a:gd name="T3" fmla="*/ 14063 h 21600"/>
                <a:gd name="T4" fmla="*/ 19280 w 39522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522" h="21600" fill="none" extrusionOk="0">
                  <a:moveTo>
                    <a:pt x="0" y="11861"/>
                  </a:moveTo>
                  <a:cubicBezTo>
                    <a:pt x="3674" y="4586"/>
                    <a:pt x="11130" y="-1"/>
                    <a:pt x="19280" y="0"/>
                  </a:cubicBezTo>
                  <a:cubicBezTo>
                    <a:pt x="28302" y="0"/>
                    <a:pt x="36374" y="5607"/>
                    <a:pt x="39522" y="14062"/>
                  </a:cubicBezTo>
                </a:path>
                <a:path w="39522" h="21600" stroke="0" extrusionOk="0">
                  <a:moveTo>
                    <a:pt x="0" y="11861"/>
                  </a:moveTo>
                  <a:cubicBezTo>
                    <a:pt x="3674" y="4586"/>
                    <a:pt x="11130" y="-1"/>
                    <a:pt x="19280" y="0"/>
                  </a:cubicBezTo>
                  <a:cubicBezTo>
                    <a:pt x="28302" y="0"/>
                    <a:pt x="36374" y="5607"/>
                    <a:pt x="39522" y="14062"/>
                  </a:cubicBezTo>
                  <a:lnTo>
                    <a:pt x="19280" y="21600"/>
                  </a:ln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/>
            <a:lstStyle/>
            <a:p>
              <a:endParaRPr lang="ar-SA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3868540" y="4670425"/>
            <a:ext cx="1333698" cy="308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140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Radiofrequency</a:t>
            </a:r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219619" y="5661025"/>
            <a:ext cx="764632" cy="5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1400">
                <a:latin typeface="Times New Roman" pitchFamily="18" charset="0"/>
                <a:cs typeface="Times New Roman" pitchFamily="18" charset="0"/>
              </a:rPr>
              <a:t>Applied</a:t>
            </a:r>
          </a:p>
          <a:p>
            <a:r>
              <a:rPr lang="en-US" sz="1400">
                <a:latin typeface="Times New Roman" pitchFamily="18" charset="0"/>
                <a:cs typeface="Times New Roman" pitchFamily="18" charset="0"/>
              </a:rPr>
              <a:t>Field</a:t>
            </a:r>
          </a:p>
        </p:txBody>
      </p:sp>
      <p:sp>
        <p:nvSpPr>
          <p:cNvPr id="32" name="Rectangle 32"/>
          <p:cNvSpPr>
            <a:spLocks noChangeArrowheads="1"/>
          </p:cNvSpPr>
          <p:nvPr/>
        </p:nvSpPr>
        <p:spPr bwMode="auto">
          <a:xfrm>
            <a:off x="2524659" y="6072188"/>
            <a:ext cx="929742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180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Aligned</a:t>
            </a:r>
          </a:p>
        </p:txBody>
      </p:sp>
      <p:sp>
        <p:nvSpPr>
          <p:cNvPr id="33" name="Rectangle 33"/>
          <p:cNvSpPr>
            <a:spLocks noChangeArrowheads="1"/>
          </p:cNvSpPr>
          <p:nvPr/>
        </p:nvSpPr>
        <p:spPr bwMode="auto">
          <a:xfrm>
            <a:off x="6418053" y="1728788"/>
            <a:ext cx="1006686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180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Opposed</a:t>
            </a:r>
          </a:p>
        </p:txBody>
      </p:sp>
      <p:sp>
        <p:nvSpPr>
          <p:cNvPr id="35" name="Slide Number Placeholder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81" y="2974975"/>
            <a:ext cx="8132763" cy="388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مستطيل 36"/>
          <p:cNvSpPr/>
          <p:nvPr/>
        </p:nvSpPr>
        <p:spPr>
          <a:xfrm>
            <a:off x="259581" y="2218866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Typical Situation where the  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n+1 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Rule  Applies</a:t>
            </a:r>
            <a:endParaRPr 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1565194" y="15453"/>
            <a:ext cx="61146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Unequal Coupling Tree Diagrams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1858829" y="908717"/>
            <a:ext cx="52909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Splitting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Diagrams aka “ 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Tree Diagrams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”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80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048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835025"/>
            <a:ext cx="8772525" cy="518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81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6018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مستطيل 29"/>
          <p:cNvSpPr/>
          <p:nvPr/>
        </p:nvSpPr>
        <p:spPr>
          <a:xfrm>
            <a:off x="35496" y="116632"/>
            <a:ext cx="84728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What happens when the J values are not equal ?</a:t>
            </a:r>
            <a:endParaRPr lang="en-US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2170322" y="4218791"/>
            <a:ext cx="54916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 Splitting Tree ” 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is constructed</a:t>
            </a:r>
          </a:p>
        </p:txBody>
      </p:sp>
      <p:grpSp>
        <p:nvGrpSpPr>
          <p:cNvPr id="4" name="مجموعة 3"/>
          <p:cNvGrpSpPr/>
          <p:nvPr/>
        </p:nvGrpSpPr>
        <p:grpSpPr>
          <a:xfrm>
            <a:off x="427221" y="1173002"/>
            <a:ext cx="8081135" cy="2472022"/>
            <a:chOff x="427221" y="836712"/>
            <a:chExt cx="8081135" cy="2472022"/>
          </a:xfrm>
        </p:grpSpPr>
        <p:pic>
          <p:nvPicPr>
            <p:cNvPr id="4608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1860" y="836712"/>
              <a:ext cx="5196496" cy="2412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03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221" y="851284"/>
              <a:ext cx="2597150" cy="2457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82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2621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54050"/>
            <a:ext cx="8224837" cy="554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83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2291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577850"/>
            <a:ext cx="9017000" cy="570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84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6400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مستطيل 41"/>
          <p:cNvSpPr/>
          <p:nvPr/>
        </p:nvSpPr>
        <p:spPr>
          <a:xfrm>
            <a:off x="571472" y="785794"/>
            <a:ext cx="8001056" cy="5904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cxnSp>
        <p:nvCxnSpPr>
          <p:cNvPr id="5" name="رابط مستقيم 4"/>
          <p:cNvCxnSpPr/>
          <p:nvPr/>
        </p:nvCxnSpPr>
        <p:spPr>
          <a:xfrm rot="5400000">
            <a:off x="6247372" y="1539314"/>
            <a:ext cx="10800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رابط مستقيم 5"/>
          <p:cNvCxnSpPr/>
          <p:nvPr/>
        </p:nvCxnSpPr>
        <p:spPr>
          <a:xfrm rot="5400000">
            <a:off x="6033058" y="1539314"/>
            <a:ext cx="10800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 rot="5400000">
            <a:off x="2318282" y="1610752"/>
            <a:ext cx="10800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رابط مستقيم 7"/>
          <p:cNvCxnSpPr/>
          <p:nvPr/>
        </p:nvCxnSpPr>
        <p:spPr>
          <a:xfrm rot="5400000">
            <a:off x="2175406" y="1610752"/>
            <a:ext cx="10800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0800000">
            <a:off x="6858016" y="1500174"/>
            <a:ext cx="54000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>
            <a:off x="5857884" y="1500174"/>
            <a:ext cx="54000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>
            <a:off x="2071670" y="1571612"/>
            <a:ext cx="54000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 rot="10800000">
            <a:off x="2928926" y="1571612"/>
            <a:ext cx="54000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مربع نص 18"/>
          <p:cNvSpPr txBox="1"/>
          <p:nvPr/>
        </p:nvSpPr>
        <p:spPr>
          <a:xfrm>
            <a:off x="3500430" y="1357298"/>
            <a:ext cx="324128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endParaRPr lang="ar-SA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7429520" y="1285860"/>
            <a:ext cx="3241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endParaRPr lang="ar-SA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رابط مستقيم 21"/>
          <p:cNvCxnSpPr/>
          <p:nvPr/>
        </p:nvCxnSpPr>
        <p:spPr>
          <a:xfrm>
            <a:off x="5143504" y="3786190"/>
            <a:ext cx="28800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رابط مستقيم 22"/>
          <p:cNvCxnSpPr/>
          <p:nvPr/>
        </p:nvCxnSpPr>
        <p:spPr>
          <a:xfrm rot="5400000">
            <a:off x="7033190" y="3253826"/>
            <a:ext cx="10800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رابط مستقيم 23"/>
          <p:cNvCxnSpPr/>
          <p:nvPr/>
        </p:nvCxnSpPr>
        <p:spPr>
          <a:xfrm rot="5400000">
            <a:off x="5104364" y="3253826"/>
            <a:ext cx="10800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رابط مستقيم 24"/>
          <p:cNvCxnSpPr/>
          <p:nvPr/>
        </p:nvCxnSpPr>
        <p:spPr>
          <a:xfrm>
            <a:off x="1357290" y="3786190"/>
            <a:ext cx="28800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رابط مستقيم 25"/>
          <p:cNvCxnSpPr/>
          <p:nvPr/>
        </p:nvCxnSpPr>
        <p:spPr>
          <a:xfrm rot="5400000">
            <a:off x="2604034" y="3253826"/>
            <a:ext cx="10800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رابط مستقيم 26"/>
          <p:cNvCxnSpPr/>
          <p:nvPr/>
        </p:nvCxnSpPr>
        <p:spPr>
          <a:xfrm rot="5400000">
            <a:off x="1889654" y="3253826"/>
            <a:ext cx="10800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رابط كسهم مستقيم 30"/>
          <p:cNvCxnSpPr/>
          <p:nvPr/>
        </p:nvCxnSpPr>
        <p:spPr>
          <a:xfrm>
            <a:off x="5786446" y="3214686"/>
            <a:ext cx="1571636" cy="1588"/>
          </a:xfrm>
          <a:prstGeom prst="straightConnector1">
            <a:avLst/>
          </a:prstGeom>
          <a:ln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رابط كسهم مستقيم 32"/>
          <p:cNvCxnSpPr/>
          <p:nvPr/>
        </p:nvCxnSpPr>
        <p:spPr>
          <a:xfrm>
            <a:off x="2500298" y="3286124"/>
            <a:ext cx="571504" cy="1588"/>
          </a:xfrm>
          <a:prstGeom prst="straightConnector1">
            <a:avLst/>
          </a:prstGeom>
          <a:ln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مربع نص 33"/>
          <p:cNvSpPr txBox="1"/>
          <p:nvPr/>
        </p:nvSpPr>
        <p:spPr>
          <a:xfrm>
            <a:off x="6286512" y="2714620"/>
            <a:ext cx="574196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∆δ</a:t>
            </a:r>
            <a:endParaRPr lang="ar-SA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2500298" y="2786058"/>
            <a:ext cx="574196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∆δ</a:t>
            </a:r>
            <a:endParaRPr lang="ar-SA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7377320" y="3786190"/>
            <a:ext cx="47480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ar-SA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2143108" y="3786190"/>
            <a:ext cx="5000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ar-SA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2876726" y="3786190"/>
            <a:ext cx="47480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ar-SA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مربع نص 38"/>
          <p:cNvSpPr txBox="1"/>
          <p:nvPr/>
        </p:nvSpPr>
        <p:spPr>
          <a:xfrm>
            <a:off x="5448494" y="3786190"/>
            <a:ext cx="47480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ar-SA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4857752" y="4786322"/>
            <a:ext cx="3500462" cy="17145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lvl="0" algn="ctr"/>
            <a:endParaRPr lang="ar-SA" sz="2400" dirty="0" smtClean="0">
              <a:solidFill>
                <a:srgbClr val="C00000"/>
              </a:solidFill>
            </a:endParaRPr>
          </a:p>
          <a:p>
            <a:pPr lvl="0" algn="ctr"/>
            <a:r>
              <a:rPr lang="el-GR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∆δ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/J &gt; 10</a:t>
            </a:r>
          </a:p>
          <a:p>
            <a:pPr lvl="0" algn="ctr"/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First-order spectra</a:t>
            </a:r>
            <a:endParaRPr lang="ar-SA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sz="2400" dirty="0"/>
          </a:p>
        </p:txBody>
      </p:sp>
      <p:sp>
        <p:nvSpPr>
          <p:cNvPr id="47" name="مستطيل 46"/>
          <p:cNvSpPr/>
          <p:nvPr/>
        </p:nvSpPr>
        <p:spPr>
          <a:xfrm>
            <a:off x="928662" y="4786322"/>
            <a:ext cx="3500462" cy="17145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lvl="0" algn="ctr"/>
            <a:endParaRPr lang="ar-SA" sz="2400" dirty="0" smtClean="0">
              <a:solidFill>
                <a:srgbClr val="C00000"/>
              </a:solidFill>
            </a:endParaRPr>
          </a:p>
          <a:p>
            <a:pPr lvl="0" algn="ctr"/>
            <a:r>
              <a:rPr lang="el-GR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el-GR" sz="2400" dirty="0" smtClean="0">
                <a:solidFill>
                  <a:srgbClr val="C00000"/>
                </a:solidFill>
              </a:rPr>
              <a:t>δ</a:t>
            </a:r>
            <a:r>
              <a:rPr lang="en-US" sz="2400" dirty="0" smtClean="0">
                <a:solidFill>
                  <a:srgbClr val="C00000"/>
                </a:solidFill>
              </a:rPr>
              <a:t>/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J &lt; 10</a:t>
            </a:r>
          </a:p>
          <a:p>
            <a:pPr lvl="0" algn="ctr"/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Second-order spectra</a:t>
            </a:r>
            <a:endParaRPr lang="ar-SA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ar-SA" dirty="0"/>
          </a:p>
        </p:txBody>
      </p:sp>
      <p:sp>
        <p:nvSpPr>
          <p:cNvPr id="41" name="مربع نص 40"/>
          <p:cNvSpPr txBox="1"/>
          <p:nvPr/>
        </p:nvSpPr>
        <p:spPr>
          <a:xfrm>
            <a:off x="2071670" y="0"/>
            <a:ext cx="4984058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Simple and Complex Spectra</a:t>
            </a:r>
            <a:endParaRPr lang="ar-SA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85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1449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857488" y="1857364"/>
            <a:ext cx="3429024" cy="38576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1714479" y="428604"/>
            <a:ext cx="5739072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Classification of splitting systems</a:t>
            </a:r>
          </a:p>
        </p:txBody>
      </p:sp>
      <p:sp>
        <p:nvSpPr>
          <p:cNvPr id="3" name="مربع نص 2"/>
          <p:cNvSpPr txBox="1"/>
          <p:nvPr/>
        </p:nvSpPr>
        <p:spPr>
          <a:xfrm>
            <a:off x="3500430" y="2000240"/>
            <a:ext cx="1941557" cy="34163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AB pattern </a:t>
            </a:r>
          </a:p>
          <a:p>
            <a:pPr algn="l" rtl="0">
              <a:buFont typeface="Arial" pitchFamily="34" charset="0"/>
              <a:buChar char="•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AX pattern</a:t>
            </a:r>
          </a:p>
          <a:p>
            <a:pPr algn="l" rtl="0">
              <a:buFont typeface="Arial" pitchFamily="34" charset="0"/>
              <a:buChar char="•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ABC pattern</a:t>
            </a:r>
          </a:p>
          <a:p>
            <a:pPr algn="l" rtl="0">
              <a:buFont typeface="Arial" pitchFamily="34" charset="0"/>
              <a:buChar char="•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ABX pattern</a:t>
            </a:r>
          </a:p>
          <a:p>
            <a:pPr algn="l" rtl="0">
              <a:buFont typeface="Arial" pitchFamily="34" charset="0"/>
              <a:buChar char="•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AMX pattern</a:t>
            </a:r>
            <a:endParaRPr lang="ar-SA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86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5090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مستطيل 56"/>
          <p:cNvSpPr/>
          <p:nvPr/>
        </p:nvSpPr>
        <p:spPr>
          <a:xfrm>
            <a:off x="2500298" y="1214422"/>
            <a:ext cx="857256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مستطيل 55"/>
          <p:cNvSpPr/>
          <p:nvPr/>
        </p:nvSpPr>
        <p:spPr>
          <a:xfrm>
            <a:off x="5857884" y="1214422"/>
            <a:ext cx="857256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2714612" y="0"/>
            <a:ext cx="3526735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AB and AX patterns</a:t>
            </a:r>
            <a:endParaRPr lang="ar-SA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رابط مستقيم 3"/>
          <p:cNvCxnSpPr/>
          <p:nvPr/>
        </p:nvCxnSpPr>
        <p:spPr>
          <a:xfrm rot="5400000">
            <a:off x="1945340" y="2983826"/>
            <a:ext cx="540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رابط مستقيم 4"/>
          <p:cNvCxnSpPr/>
          <p:nvPr/>
        </p:nvCxnSpPr>
        <p:spPr>
          <a:xfrm rot="5400000">
            <a:off x="3445538" y="2983826"/>
            <a:ext cx="540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>
            <a:off x="1571604" y="3286124"/>
            <a:ext cx="285752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رابط مستقيم 7"/>
          <p:cNvCxnSpPr/>
          <p:nvPr/>
        </p:nvCxnSpPr>
        <p:spPr>
          <a:xfrm rot="5400000">
            <a:off x="2175406" y="2753760"/>
            <a:ext cx="1080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 rot="5400000">
            <a:off x="2675472" y="2753760"/>
            <a:ext cx="1080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>
            <a:off x="2214546" y="2928934"/>
            <a:ext cx="500066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>
            <a:off x="3214678" y="2928934"/>
            <a:ext cx="500066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مربع نص 12"/>
          <p:cNvSpPr txBox="1"/>
          <p:nvPr/>
        </p:nvSpPr>
        <p:spPr>
          <a:xfrm>
            <a:off x="2033896" y="3286124"/>
            <a:ext cx="349775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1600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ar-SA" sz="1600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2533962" y="3286124"/>
            <a:ext cx="349775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1600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ar-SA" sz="1600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3105466" y="3286124"/>
            <a:ext cx="349775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1600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ar-SA" sz="1600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3605532" y="3286124"/>
            <a:ext cx="349775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1600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ar-SA" sz="1600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2246607" y="2928934"/>
            <a:ext cx="455574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600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endParaRPr lang="ar-SA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3214678" y="2928934"/>
            <a:ext cx="455574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600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endParaRPr lang="ar-SA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2214546" y="1785926"/>
            <a:ext cx="370614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ar-SA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3357554" y="1785926"/>
            <a:ext cx="28575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ar-SA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6" name="مجموعة 25"/>
          <p:cNvGrpSpPr/>
          <p:nvPr/>
        </p:nvGrpSpPr>
        <p:grpSpPr>
          <a:xfrm>
            <a:off x="1357290" y="3929066"/>
            <a:ext cx="3312000" cy="1764000"/>
            <a:chOff x="2571736" y="1000108"/>
            <a:chExt cx="3500462" cy="2325686"/>
          </a:xfrm>
        </p:grpSpPr>
        <p:pic>
          <p:nvPicPr>
            <p:cNvPr id="27" name="Picture 2" descr="D:\Documents and Settings\Compaq\My Documents\My Pictures\رسم 1.bmp"/>
            <p:cNvPicPr>
              <a:picLocks noChangeAspect="1" noChangeArrowheads="1"/>
            </p:cNvPicPr>
            <p:nvPr/>
          </p:nvPicPr>
          <p:blipFill>
            <a:blip r:embed="rId2"/>
            <a:srcRect l="35950" t="54233" r="41203"/>
            <a:stretch>
              <a:fillRect/>
            </a:stretch>
          </p:blipFill>
          <p:spPr bwMode="auto">
            <a:xfrm>
              <a:off x="2571736" y="1000108"/>
              <a:ext cx="1857388" cy="2325686"/>
            </a:xfrm>
            <a:prstGeom prst="rect">
              <a:avLst/>
            </a:prstGeom>
            <a:noFill/>
          </p:spPr>
        </p:pic>
        <p:pic>
          <p:nvPicPr>
            <p:cNvPr id="28" name="Picture 2" descr="D:\Documents and Settings\Compaq\My Documents\My Pictures\رسم 1.bmp"/>
            <p:cNvPicPr>
              <a:picLocks noChangeAspect="1" noChangeArrowheads="1"/>
            </p:cNvPicPr>
            <p:nvPr/>
          </p:nvPicPr>
          <p:blipFill>
            <a:blip r:embed="rId2"/>
            <a:srcRect l="35950" t="54233" r="41203"/>
            <a:stretch>
              <a:fillRect/>
            </a:stretch>
          </p:blipFill>
          <p:spPr bwMode="auto">
            <a:xfrm flipH="1">
              <a:off x="4214810" y="1000108"/>
              <a:ext cx="1857388" cy="2325686"/>
            </a:xfrm>
            <a:prstGeom prst="rect">
              <a:avLst/>
            </a:prstGeom>
            <a:noFill/>
          </p:spPr>
        </p:pic>
      </p:grpSp>
      <p:cxnSp>
        <p:nvCxnSpPr>
          <p:cNvPr id="29" name="رابط مستقيم 28"/>
          <p:cNvCxnSpPr/>
          <p:nvPr/>
        </p:nvCxnSpPr>
        <p:spPr>
          <a:xfrm rot="5400000">
            <a:off x="5032926" y="2753760"/>
            <a:ext cx="1080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رابط مستقيم 29"/>
          <p:cNvCxnSpPr/>
          <p:nvPr/>
        </p:nvCxnSpPr>
        <p:spPr>
          <a:xfrm rot="5400000">
            <a:off x="6533124" y="2753760"/>
            <a:ext cx="1080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>
            <a:off x="4929190" y="3286124"/>
            <a:ext cx="285752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رابط مستقيم 31"/>
          <p:cNvCxnSpPr/>
          <p:nvPr/>
        </p:nvCxnSpPr>
        <p:spPr>
          <a:xfrm rot="5400000">
            <a:off x="5532992" y="2753760"/>
            <a:ext cx="1080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رابط مستقيم 32"/>
          <p:cNvCxnSpPr/>
          <p:nvPr/>
        </p:nvCxnSpPr>
        <p:spPr>
          <a:xfrm rot="5400000">
            <a:off x="6033058" y="2753760"/>
            <a:ext cx="1080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رابط كسهم مستقيم 33"/>
          <p:cNvCxnSpPr/>
          <p:nvPr/>
        </p:nvCxnSpPr>
        <p:spPr>
          <a:xfrm>
            <a:off x="5572132" y="2928934"/>
            <a:ext cx="500066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رابط كسهم مستقيم 34"/>
          <p:cNvCxnSpPr/>
          <p:nvPr/>
        </p:nvCxnSpPr>
        <p:spPr>
          <a:xfrm>
            <a:off x="6572264" y="2928934"/>
            <a:ext cx="500066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مربع نص 35"/>
          <p:cNvSpPr txBox="1"/>
          <p:nvPr/>
        </p:nvSpPr>
        <p:spPr>
          <a:xfrm>
            <a:off x="5391482" y="3286124"/>
            <a:ext cx="349775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1600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ar-SA" sz="1600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5891548" y="3286124"/>
            <a:ext cx="349775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1600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ar-SA" sz="1600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6463052" y="3286124"/>
            <a:ext cx="349775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1600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ar-SA" sz="1600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مربع نص 38"/>
          <p:cNvSpPr txBox="1"/>
          <p:nvPr/>
        </p:nvSpPr>
        <p:spPr>
          <a:xfrm>
            <a:off x="6963118" y="3286124"/>
            <a:ext cx="349775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1600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ar-SA" sz="1600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مربع نص 39"/>
          <p:cNvSpPr txBox="1"/>
          <p:nvPr/>
        </p:nvSpPr>
        <p:spPr>
          <a:xfrm>
            <a:off x="5596178" y="2928934"/>
            <a:ext cx="463589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600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endParaRPr lang="ar-SA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مربع نص 40"/>
          <p:cNvSpPr txBox="1"/>
          <p:nvPr/>
        </p:nvSpPr>
        <p:spPr>
          <a:xfrm>
            <a:off x="6564249" y="2928934"/>
            <a:ext cx="463589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600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endParaRPr lang="ar-SA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مربع نص 41"/>
          <p:cNvSpPr txBox="1"/>
          <p:nvPr/>
        </p:nvSpPr>
        <p:spPr>
          <a:xfrm>
            <a:off x="5572132" y="1785926"/>
            <a:ext cx="370614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ar-SA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مربع نص 42"/>
          <p:cNvSpPr txBox="1"/>
          <p:nvPr/>
        </p:nvSpPr>
        <p:spPr>
          <a:xfrm>
            <a:off x="6715140" y="1785926"/>
            <a:ext cx="28575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ar-SA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1" name="مجموعة 50"/>
          <p:cNvGrpSpPr/>
          <p:nvPr/>
        </p:nvGrpSpPr>
        <p:grpSpPr>
          <a:xfrm>
            <a:off x="5143504" y="3714752"/>
            <a:ext cx="2500330" cy="2052000"/>
            <a:chOff x="5429256" y="2571744"/>
            <a:chExt cx="2500330" cy="2325686"/>
          </a:xfrm>
        </p:grpSpPr>
        <p:pic>
          <p:nvPicPr>
            <p:cNvPr id="49" name="Picture 2" descr="D:\Documents and Settings\Compaq\My Documents\My Pictures\رسم 1.bmp"/>
            <p:cNvPicPr>
              <a:picLocks noChangeAspect="1" noChangeArrowheads="1"/>
            </p:cNvPicPr>
            <p:nvPr/>
          </p:nvPicPr>
          <p:blipFill>
            <a:blip r:embed="rId2"/>
            <a:srcRect l="42101" t="54233" r="49112"/>
            <a:stretch>
              <a:fillRect/>
            </a:stretch>
          </p:blipFill>
          <p:spPr bwMode="auto">
            <a:xfrm>
              <a:off x="5429256" y="2571744"/>
              <a:ext cx="714380" cy="2325686"/>
            </a:xfrm>
            <a:prstGeom prst="rect">
              <a:avLst/>
            </a:prstGeom>
            <a:noFill/>
          </p:spPr>
        </p:pic>
        <p:pic>
          <p:nvPicPr>
            <p:cNvPr id="50" name="Picture 2" descr="D:\Documents and Settings\Compaq\My Documents\My Pictures\رسم 1.bmp"/>
            <p:cNvPicPr>
              <a:picLocks noChangeAspect="1" noChangeArrowheads="1"/>
            </p:cNvPicPr>
            <p:nvPr/>
          </p:nvPicPr>
          <p:blipFill>
            <a:blip r:embed="rId2"/>
            <a:srcRect l="42101" t="54233" r="49112"/>
            <a:stretch>
              <a:fillRect/>
            </a:stretch>
          </p:blipFill>
          <p:spPr bwMode="auto">
            <a:xfrm flipH="1">
              <a:off x="6000760" y="2571744"/>
              <a:ext cx="714380" cy="2325686"/>
            </a:xfrm>
            <a:prstGeom prst="rect">
              <a:avLst/>
            </a:prstGeom>
            <a:noFill/>
          </p:spPr>
        </p:pic>
        <p:pic>
          <p:nvPicPr>
            <p:cNvPr id="47" name="Picture 2" descr="D:\Documents and Settings\Compaq\My Documents\My Pictures\رسم 1.bmp"/>
            <p:cNvPicPr>
              <a:picLocks noChangeAspect="1" noChangeArrowheads="1"/>
            </p:cNvPicPr>
            <p:nvPr/>
          </p:nvPicPr>
          <p:blipFill>
            <a:blip r:embed="rId2"/>
            <a:srcRect l="42101" t="54233" r="48233"/>
            <a:stretch>
              <a:fillRect/>
            </a:stretch>
          </p:blipFill>
          <p:spPr bwMode="auto">
            <a:xfrm flipH="1">
              <a:off x="6715140" y="2571744"/>
              <a:ext cx="785818" cy="2325686"/>
            </a:xfrm>
            <a:prstGeom prst="rect">
              <a:avLst/>
            </a:prstGeom>
            <a:noFill/>
          </p:spPr>
        </p:pic>
        <p:pic>
          <p:nvPicPr>
            <p:cNvPr id="48" name="Picture 2" descr="D:\Documents and Settings\Compaq\My Documents\My Pictures\رسم 1.bmp"/>
            <p:cNvPicPr>
              <a:picLocks noChangeAspect="1" noChangeArrowheads="1"/>
            </p:cNvPicPr>
            <p:nvPr/>
          </p:nvPicPr>
          <p:blipFill>
            <a:blip r:embed="rId2"/>
            <a:srcRect l="42101" t="54233" r="49112"/>
            <a:stretch>
              <a:fillRect/>
            </a:stretch>
          </p:blipFill>
          <p:spPr bwMode="auto">
            <a:xfrm flipH="1">
              <a:off x="7215206" y="2571744"/>
              <a:ext cx="714380" cy="2325686"/>
            </a:xfrm>
            <a:prstGeom prst="rect">
              <a:avLst/>
            </a:prstGeom>
            <a:noFill/>
          </p:spPr>
        </p:pic>
      </p:grpSp>
      <p:sp>
        <p:nvSpPr>
          <p:cNvPr id="53" name="مربع نص 52"/>
          <p:cNvSpPr txBox="1"/>
          <p:nvPr/>
        </p:nvSpPr>
        <p:spPr>
          <a:xfrm>
            <a:off x="2500298" y="1214422"/>
            <a:ext cx="819455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el-GR" sz="2000" dirty="0" smtClean="0">
                <a:solidFill>
                  <a:srgbClr val="C00000"/>
                </a:solidFill>
              </a:rPr>
              <a:t>δ</a:t>
            </a:r>
            <a:r>
              <a:rPr lang="en-US" sz="2000" dirty="0" smtClean="0">
                <a:solidFill>
                  <a:srgbClr val="C00000"/>
                </a:solidFill>
              </a:rPr>
              <a:t> ≈ </a:t>
            </a:r>
            <a:r>
              <a:rPr lang="en-US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endParaRPr lang="ar-SA" sz="2000" dirty="0"/>
          </a:p>
        </p:txBody>
      </p:sp>
      <p:sp>
        <p:nvSpPr>
          <p:cNvPr id="54" name="مربع نص 53"/>
          <p:cNvSpPr txBox="1"/>
          <p:nvPr/>
        </p:nvSpPr>
        <p:spPr>
          <a:xfrm>
            <a:off x="5857884" y="1214422"/>
            <a:ext cx="828000" cy="39600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l-GR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el-GR" sz="2000" dirty="0" smtClean="0">
                <a:solidFill>
                  <a:srgbClr val="C00000"/>
                </a:solidFill>
              </a:rPr>
              <a:t>δ</a:t>
            </a:r>
            <a:r>
              <a:rPr lang="en-US" sz="2000" dirty="0" smtClean="0">
                <a:solidFill>
                  <a:srgbClr val="C00000"/>
                </a:solidFill>
              </a:rPr>
              <a:t> &gt; </a:t>
            </a:r>
            <a:r>
              <a:rPr lang="en-US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endParaRPr lang="ar-SA" sz="2000" dirty="0" smtClean="0"/>
          </a:p>
          <a:p>
            <a:endParaRPr lang="ar-SA" dirty="0"/>
          </a:p>
        </p:txBody>
      </p:sp>
      <p:sp>
        <p:nvSpPr>
          <p:cNvPr id="52" name="Slide Number Placeholder 5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87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9649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546225"/>
            <a:ext cx="8777287" cy="44084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Picture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1588" y="2266950"/>
            <a:ext cx="3186112" cy="15382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7223125" y="2163763"/>
            <a:ext cx="1085850" cy="3968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2075" tIns="46038" rIns="92075" bIns="46038">
            <a:spAutoFit/>
          </a:bodyPr>
          <a:lstStyle/>
          <a:p>
            <a:r>
              <a:rPr lang="en-US" sz="2000"/>
              <a:t>60 MHz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1683326" y="870503"/>
            <a:ext cx="5682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NMR Spectrum of  Vinyl Acetate</a:t>
            </a:r>
            <a:endParaRPr lang="ar-SA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410161" y="0"/>
            <a:ext cx="23855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AMX pattern</a:t>
            </a:r>
            <a:endParaRPr lang="ar-SA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88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6063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98" y="621328"/>
            <a:ext cx="8659674" cy="57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89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7146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93675"/>
            <a:ext cx="8991600" cy="6469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8378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hp\Pictures\2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" t="21443" r="2858"/>
          <a:stretch/>
        </p:blipFill>
        <p:spPr bwMode="auto">
          <a:xfrm>
            <a:off x="1971943" y="954331"/>
            <a:ext cx="5040560" cy="5537509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2901082" y="232538"/>
            <a:ext cx="31822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2,4-Dinitroanisole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90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3699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 descr="C:\Users\hp\Pictures\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9" y="1665224"/>
            <a:ext cx="8756027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91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7123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499821" y="214290"/>
            <a:ext cx="6603090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Simplification of Complex </a:t>
            </a:r>
            <a:r>
              <a:rPr lang="en-US" sz="2800" baseline="30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H-NMR Spectra</a:t>
            </a:r>
          </a:p>
        </p:txBody>
      </p:sp>
      <p:sp>
        <p:nvSpPr>
          <p:cNvPr id="3" name="مربع نص 2"/>
          <p:cNvSpPr txBox="1"/>
          <p:nvPr/>
        </p:nvSpPr>
        <p:spPr>
          <a:xfrm>
            <a:off x="-1285916" y="1500174"/>
            <a:ext cx="9612000" cy="41549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4" algn="l" rtl="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Increasing the Frequency of the Instrument</a:t>
            </a:r>
          </a:p>
          <a:p>
            <a:pPr lvl="4" algn="l" rtl="0">
              <a:lnSpc>
                <a:spcPct val="200000"/>
              </a:lnSpc>
              <a:buFont typeface="Arial" pitchFamily="34" charset="0"/>
              <a:buChar char="•"/>
            </a:pPr>
            <a:r>
              <a:rPr lang="ar-SA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Deuteration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ar-SA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4" algn="l" rtl="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Change the Solvent</a:t>
            </a:r>
            <a:endParaRPr lang="ar-SA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4" algn="l" rtl="0">
              <a:lnSpc>
                <a:spcPct val="200000"/>
              </a:lnSpc>
              <a:buFont typeface="Arial" pitchFamily="34" charset="0"/>
              <a:buChar char="•"/>
            </a:pPr>
            <a:r>
              <a:rPr lang="ar-S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Double resonance</a:t>
            </a:r>
            <a:endParaRPr lang="ar-SA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4" algn="l" rtl="0">
              <a:lnSpc>
                <a:spcPct val="200000"/>
              </a:lnSpc>
              <a:buFont typeface="Arial" pitchFamily="34" charset="0"/>
              <a:buChar char="•"/>
            </a:pPr>
            <a:r>
              <a:rPr lang="ar-S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Shift reagents</a:t>
            </a:r>
          </a:p>
          <a:p>
            <a:pPr lvl="4" algn="l" rtl="0">
              <a:buFont typeface="Arial" pitchFamily="34" charset="0"/>
              <a:buChar char="•"/>
            </a:pPr>
            <a:endParaRPr lang="ar-S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92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0824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214290"/>
            <a:ext cx="9215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Increasing the Frequency of the Instrument</a:t>
            </a:r>
            <a:endParaRPr lang="ar-SA" sz="2800" dirty="0">
              <a:solidFill>
                <a:srgbClr val="00B050"/>
              </a:solidFill>
            </a:endParaRPr>
          </a:p>
        </p:txBody>
      </p:sp>
      <p:grpSp>
        <p:nvGrpSpPr>
          <p:cNvPr id="6" name="مجموعة 5"/>
          <p:cNvGrpSpPr/>
          <p:nvPr/>
        </p:nvGrpSpPr>
        <p:grpSpPr>
          <a:xfrm>
            <a:off x="1571604" y="1285860"/>
            <a:ext cx="6103258" cy="4932000"/>
            <a:chOff x="1928794" y="1000108"/>
            <a:chExt cx="6103258" cy="4932000"/>
          </a:xfrm>
        </p:grpSpPr>
        <p:pic>
          <p:nvPicPr>
            <p:cNvPr id="59394" name="Picture 2" descr="D:\Documents and Settings\Compaq\My Documents\My Pictures\صورة 6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8794" y="1000108"/>
              <a:ext cx="6103258" cy="4932000"/>
            </a:xfrm>
            <a:prstGeom prst="rect">
              <a:avLst/>
            </a:prstGeom>
            <a:ln w="28575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4" name="مربع نص 3"/>
            <p:cNvSpPr txBox="1"/>
            <p:nvPr/>
          </p:nvSpPr>
          <p:spPr>
            <a:xfrm>
              <a:off x="5286380" y="2500306"/>
              <a:ext cx="862737" cy="338554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sz="16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60 MHz</a:t>
              </a:r>
              <a:endParaRPr lang="ar-SA" sz="1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مربع نص 4"/>
            <p:cNvSpPr txBox="1"/>
            <p:nvPr/>
          </p:nvSpPr>
          <p:spPr>
            <a:xfrm>
              <a:off x="5286380" y="4214818"/>
              <a:ext cx="965328" cy="338554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sz="16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220 MHz</a:t>
              </a:r>
              <a:endParaRPr lang="ar-SA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93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7330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5000628" y="1571612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ar-SA" dirty="0"/>
          </a:p>
        </p:txBody>
      </p:sp>
      <p:sp>
        <p:nvSpPr>
          <p:cNvPr id="3" name="مستطيل 2"/>
          <p:cNvSpPr/>
          <p:nvPr/>
        </p:nvSpPr>
        <p:spPr>
          <a:xfrm>
            <a:off x="3098122" y="500042"/>
            <a:ext cx="29931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Change the Solvent</a:t>
            </a:r>
            <a:endParaRPr lang="ar-SA" sz="2800" dirty="0">
              <a:solidFill>
                <a:srgbClr val="00B050"/>
              </a:solidFill>
            </a:endParaRPr>
          </a:p>
        </p:txBody>
      </p:sp>
      <p:grpSp>
        <p:nvGrpSpPr>
          <p:cNvPr id="8" name="مجموعة 7"/>
          <p:cNvGrpSpPr/>
          <p:nvPr/>
        </p:nvGrpSpPr>
        <p:grpSpPr>
          <a:xfrm>
            <a:off x="642910" y="1714488"/>
            <a:ext cx="7668000" cy="4096903"/>
            <a:chOff x="642910" y="1714488"/>
            <a:chExt cx="7668000" cy="4096903"/>
          </a:xfrm>
        </p:grpSpPr>
        <p:pic>
          <p:nvPicPr>
            <p:cNvPr id="60418" name="Picture 2" descr="D:\Documents and Settings\Compaq\My Documents\My Pictures\صورة 7.jp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642910" y="1714488"/>
              <a:ext cx="7668000" cy="4096903"/>
            </a:xfrm>
            <a:prstGeom prst="rect">
              <a:avLst/>
            </a:prstGeom>
            <a:ln w="28575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5" name="مربع نص 4"/>
            <p:cNvSpPr txBox="1"/>
            <p:nvPr/>
          </p:nvSpPr>
          <p:spPr>
            <a:xfrm>
              <a:off x="2214546" y="4214818"/>
              <a:ext cx="883576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In CCl</a:t>
              </a:r>
              <a:r>
                <a:rPr lang="en-US" baseline="-25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ar-SA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مربع نص 6"/>
            <p:cNvSpPr txBox="1"/>
            <p:nvPr/>
          </p:nvSpPr>
          <p:spPr>
            <a:xfrm>
              <a:off x="1285852" y="2428868"/>
              <a:ext cx="2642070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In 50% C</a:t>
              </a:r>
              <a:r>
                <a:rPr lang="en-US" baseline="-25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r>
                <a:rPr lang="en-US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r>
                <a:rPr lang="en-US" baseline="-25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r>
                <a:rPr lang="en-US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 + 50% CCl</a:t>
              </a:r>
              <a:r>
                <a:rPr lang="en-US" baseline="-25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ar-SA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94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4182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203848" y="642918"/>
            <a:ext cx="27638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Double resonance</a:t>
            </a:r>
            <a:endParaRPr lang="ar-SA" sz="2800" dirty="0">
              <a:solidFill>
                <a:srgbClr val="00B050"/>
              </a:solidFill>
            </a:endParaRPr>
          </a:p>
        </p:txBody>
      </p:sp>
      <p:pic>
        <p:nvPicPr>
          <p:cNvPr id="3" name="صورة 2" descr="D:\Documents and Settings\Compaq\My Documents\My Pictures\صورة 8.jpg"/>
          <p:cNvPicPr/>
          <p:nvPr/>
        </p:nvPicPr>
        <p:blipFill>
          <a:blip r:embed="rId2">
            <a:biLevel thresh="50000"/>
          </a:blip>
          <a:srcRect r="4163" b="1587"/>
          <a:stretch>
            <a:fillRect/>
          </a:stretch>
        </p:blipFill>
        <p:spPr bwMode="auto">
          <a:xfrm>
            <a:off x="1285852" y="1643050"/>
            <a:ext cx="607223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9C70-BDDA-4061-A71B-7102B4A73B90}" type="slidenum">
              <a:rPr lang="ar-SA" smtClean="0"/>
              <a:pPr/>
              <a:t>95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2257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دير تنفيذي">
  <a:themeElements>
    <a:clrScheme name="مدير تنفيذي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مدير تنفيذي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مدير تنفيذي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1754</TotalTime>
  <Words>1934</Words>
  <Application>Microsoft Office PowerPoint</Application>
  <PresentationFormat>عرض على الشاشة (3:4)‏</PresentationFormat>
  <Paragraphs>590</Paragraphs>
  <Slides>95</Slides>
  <Notes>4</Notes>
  <HiddenSlides>0</HiddenSlides>
  <MMClips>0</MMClips>
  <ScaleCrop>false</ScaleCrop>
  <HeadingPairs>
    <vt:vector size="6" baseType="variant">
      <vt:variant>
        <vt:lpstr>نسق</vt:lpstr>
      </vt:variant>
      <vt:variant>
        <vt:i4>1</vt:i4>
      </vt:variant>
      <vt:variant>
        <vt:lpstr>خوادم OLE مضمنة</vt:lpstr>
      </vt:variant>
      <vt:variant>
        <vt:i4>2</vt:i4>
      </vt:variant>
      <vt:variant>
        <vt:lpstr>عناوين الشرائح</vt:lpstr>
      </vt:variant>
      <vt:variant>
        <vt:i4>95</vt:i4>
      </vt:variant>
    </vt:vector>
  </HeadingPairs>
  <TitlesOfParts>
    <vt:vector size="98" baseType="lpstr">
      <vt:lpstr>مدير تنفيذي</vt:lpstr>
      <vt:lpstr>CS ChemDraw Drawing</vt:lpstr>
      <vt:lpstr>ISIS/Draw Sketch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hessa</dc:creator>
  <cp:lastModifiedBy>hessa</cp:lastModifiedBy>
  <cp:revision>58</cp:revision>
  <dcterms:created xsi:type="dcterms:W3CDTF">2011-10-20T11:22:30Z</dcterms:created>
  <dcterms:modified xsi:type="dcterms:W3CDTF">2015-03-02T16:48:10Z</dcterms:modified>
</cp:coreProperties>
</file>