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8"/>
  </p:notesMasterIdLst>
  <p:sldIdLst>
    <p:sldId id="258" r:id="rId2"/>
    <p:sldId id="261" r:id="rId3"/>
    <p:sldId id="262" r:id="rId4"/>
    <p:sldId id="266" r:id="rId5"/>
    <p:sldId id="275" r:id="rId6"/>
    <p:sldId id="274" r:id="rId7"/>
    <p:sldId id="273" r:id="rId8"/>
    <p:sldId id="263" r:id="rId9"/>
    <p:sldId id="268" r:id="rId10"/>
    <p:sldId id="267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80" d="100"/>
          <a:sy n="80" d="100"/>
        </p:scale>
        <p:origin x="-21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C1848C8-C3E7-403E-B8F5-D28F266D714D}" type="datetimeFigureOut">
              <a:rPr lang="ar-SA" smtClean="0"/>
              <a:t>11/07/1436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9990A8E-719A-4654-BEB1-B509F71C26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1958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C168C-DF65-4398-A3CD-01DDB93C1CFA}" type="datetime1">
              <a:rPr lang="ar-SA" smtClean="0"/>
              <a:t>11/07/1436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A777B-19D1-497E-B162-F873DA5F8C63}" type="datetime1">
              <a:rPr lang="ar-SA" smtClean="0"/>
              <a:t>11/07/1436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E6E9E-1A69-4250-8B96-5137D8D329E2}" type="datetime1">
              <a:rPr lang="ar-SA" smtClean="0"/>
              <a:t>11/07/1436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4ED9-93AE-4859-8050-1A0209583A33}" type="datetime1">
              <a:rPr lang="ar-SA" smtClean="0"/>
              <a:t>11/07/1436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DD903-460E-4125-B06B-4928C2F52C30}" type="datetime1">
              <a:rPr lang="ar-SA" smtClean="0"/>
              <a:t>11/07/1436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A7F3B-77E3-4563-8D4C-8CA0C6B093B4}" type="datetime1">
              <a:rPr lang="ar-SA" smtClean="0"/>
              <a:t>11/07/1436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C583-C8C6-4193-BA4C-2C052809227F}" type="datetime1">
              <a:rPr lang="ar-SA" smtClean="0"/>
              <a:t>11/07/1436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5B17-0786-4E98-B2EE-28568215E8C6}" type="datetime1">
              <a:rPr lang="ar-SA" smtClean="0"/>
              <a:t>11/07/1436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ADF63-13F8-4DF9-9894-EDD4A99064E9}" type="datetime1">
              <a:rPr lang="ar-SA" smtClean="0"/>
              <a:t>11/07/1436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06B08-D92C-4965-B206-4BE4567D4690}" type="datetime1">
              <a:rPr lang="ar-SA" smtClean="0"/>
              <a:t>11/07/1436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5D2D4-BCA9-476A-831D-0190BECE3400}" type="datetime1">
              <a:rPr lang="ar-SA" smtClean="0"/>
              <a:t>11/07/1436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BE264A6-64F7-4639-8F5D-55859CF199F1}" type="datetime1">
              <a:rPr lang="ar-SA" smtClean="0"/>
              <a:t>11/07/1436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F4474F4-41B8-41FF-86F7-B5B45901499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89703" y="3810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Mass Spectrometry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67953" y="2952590"/>
            <a:ext cx="8446158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457200" indent="-457200" algn="l" rtl="0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Determine the Molecular Mass of organic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compounds.</a:t>
            </a:r>
          </a:p>
          <a:p>
            <a:pPr marL="457200" indent="-457200" algn="l" rtl="0">
              <a:buFont typeface="Wingdings" pitchFamily="2" charset="2"/>
              <a:buChar char="§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Determine the Molecular Formula of organic</a:t>
            </a:r>
          </a:p>
          <a:p>
            <a:pPr algn="l" rtl="0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compounds.</a:t>
            </a:r>
          </a:p>
          <a:p>
            <a:pPr marL="493200" indent="-457200" algn="l" rtl="0">
              <a:buFont typeface="Wingdings" pitchFamily="2" charset="2"/>
              <a:buChar char="§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Sometime identified the functional groups  in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organic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compounds.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18306" y="1485900"/>
            <a:ext cx="690118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main use of Mass in organic chemistry is: 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952590"/>
            <a:ext cx="364202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 algn="l" rtl="0"/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ar-SA" dirty="0"/>
          </a:p>
        </p:txBody>
      </p:sp>
      <p:grpSp>
        <p:nvGrpSpPr>
          <p:cNvPr id="6" name="مجموعة 5"/>
          <p:cNvGrpSpPr/>
          <p:nvPr/>
        </p:nvGrpSpPr>
        <p:grpSpPr>
          <a:xfrm>
            <a:off x="6940551" y="2050779"/>
            <a:ext cx="1751334" cy="906623"/>
            <a:chOff x="2057400" y="2667001"/>
            <a:chExt cx="4876800" cy="3429001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4083050"/>
              <a:ext cx="2068513" cy="15652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8050" y="3859213"/>
              <a:ext cx="2216150" cy="1676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11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99884169"/>
                </p:ext>
              </p:extLst>
            </p:nvPr>
          </p:nvGraphicFramePr>
          <p:xfrm>
            <a:off x="2195514" y="2667001"/>
            <a:ext cx="4618038" cy="34290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7" name="ClipArt" r:id="rId5" imgW="4762440" imgH="3504600" progId="MS_ClipArt_Gallery.2">
                    <p:embed/>
                  </p:oleObj>
                </mc:Choice>
                <mc:Fallback>
                  <p:oleObj name="ClipArt" r:id="rId5" imgW="4762440" imgH="3504600" progId="MS_ClipArt_Gallery.2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95514" y="2667001"/>
                          <a:ext cx="4618038" cy="34290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422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600200" y="669000"/>
            <a:ext cx="5796000" cy="576000"/>
          </a:xfrm>
          <a:prstGeom prst="rect">
            <a:avLst/>
          </a:prstGeom>
        </p:spPr>
        <p:txBody>
          <a:bodyPr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Mass Spectrum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with Chlorine</a:t>
            </a:r>
          </a:p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2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E:\Wade ed5 PPT\Graphics\Chapter 12\Reduced\FG12_17-02UN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981200"/>
            <a:ext cx="8763000" cy="341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8374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79712" y="0"/>
            <a:ext cx="5141152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طيف الكتلة للمركبات العضوية الشائعة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6442" y="480248"/>
            <a:ext cx="2218877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Hydrocarbons</a:t>
            </a:r>
            <a:endParaRPr lang="ar-SA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225881" y="3235991"/>
            <a:ext cx="6480000" cy="1570013"/>
            <a:chOff x="1310288" y="3666296"/>
            <a:chExt cx="6480000" cy="157001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0288" y="3666296"/>
              <a:ext cx="6480000" cy="11397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5241807" y="4774644"/>
              <a:ext cx="1279516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lvl="0"/>
              <a:r>
                <a:rPr lang="en-US" sz="24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m/e = </a:t>
              </a:r>
              <a:r>
                <a:rPr lang="en-US" sz="24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43</a:t>
              </a:r>
              <a:endParaRPr lang="ar-SA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10288" y="2177635"/>
            <a:ext cx="6490616" cy="1283509"/>
            <a:chOff x="1310288" y="2657698"/>
            <a:chExt cx="6490616" cy="1283509"/>
          </a:xfrm>
        </p:grpSpPr>
        <p:sp>
          <p:nvSpPr>
            <p:cNvPr id="4" name="TextBox 3"/>
            <p:cNvSpPr txBox="1"/>
            <p:nvPr/>
          </p:nvSpPr>
          <p:spPr>
            <a:xfrm>
              <a:off x="6521323" y="3202543"/>
              <a:ext cx="1279581" cy="738664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lvl="0"/>
              <a:r>
                <a:rPr lang="en-US" sz="24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m/e = </a:t>
              </a:r>
              <a:r>
                <a:rPr lang="en-US" sz="24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29</a:t>
              </a:r>
              <a:endParaRPr lang="ar-SA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ar-SA" dirty="0"/>
            </a:p>
          </p:txBody>
        </p:sp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0288" y="2657698"/>
              <a:ext cx="6480000" cy="6128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8" name="Group 17"/>
          <p:cNvGrpSpPr/>
          <p:nvPr/>
        </p:nvGrpSpPr>
        <p:grpSpPr>
          <a:xfrm>
            <a:off x="1320904" y="1177000"/>
            <a:ext cx="6480000" cy="815183"/>
            <a:chOff x="1310288" y="1552429"/>
            <a:chExt cx="6480000" cy="815183"/>
          </a:xfrm>
        </p:grpSpPr>
        <p:sp>
          <p:nvSpPr>
            <p:cNvPr id="3" name="TextBox 2"/>
            <p:cNvSpPr txBox="1"/>
            <p:nvPr/>
          </p:nvSpPr>
          <p:spPr>
            <a:xfrm>
              <a:off x="6405997" y="1905947"/>
              <a:ext cx="1279517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m/e = 43</a:t>
              </a:r>
              <a:endParaRPr lang="ar-SA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0288" y="1552429"/>
              <a:ext cx="6480000" cy="5680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4" name="Group 23"/>
          <p:cNvGrpSpPr/>
          <p:nvPr/>
        </p:nvGrpSpPr>
        <p:grpSpPr>
          <a:xfrm>
            <a:off x="278753" y="4941168"/>
            <a:ext cx="8820000" cy="2257382"/>
            <a:chOff x="278753" y="4941168"/>
            <a:chExt cx="8820000" cy="2257382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753" y="4941168"/>
              <a:ext cx="8820000" cy="15187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5241742" y="6459886"/>
              <a:ext cx="1279581" cy="738664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lvl="0"/>
              <a:r>
                <a:rPr lang="en-US" sz="24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m/e = </a:t>
              </a:r>
              <a:r>
                <a:rPr lang="en-US" sz="24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57</a:t>
              </a:r>
              <a:endParaRPr lang="ar-SA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ar-SA" dirty="0"/>
            </a:p>
          </p:txBody>
        </p:sp>
      </p:grp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4984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287414" y="80953"/>
            <a:ext cx="4280338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Mass Spectra of </a:t>
            </a:r>
            <a:r>
              <a:rPr lang="en-US" sz="3200" kern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Alkanes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130915" y="5757063"/>
            <a:ext cx="261675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  <a:p>
            <a:endParaRPr lang="ar-SA" sz="2400" dirty="0"/>
          </a:p>
        </p:txBody>
      </p:sp>
      <p:grpSp>
        <p:nvGrpSpPr>
          <p:cNvPr id="9" name="مجموعة 8"/>
          <p:cNvGrpSpPr/>
          <p:nvPr/>
        </p:nvGrpSpPr>
        <p:grpSpPr>
          <a:xfrm>
            <a:off x="1405781" y="1209005"/>
            <a:ext cx="6478587" cy="4740275"/>
            <a:chOff x="1405781" y="1072891"/>
            <a:chExt cx="6478587" cy="4740275"/>
          </a:xfrm>
        </p:grpSpPr>
        <p:pic>
          <p:nvPicPr>
            <p:cNvPr id="10" name="Picture 2" descr="C:\Users\hp\Pictures\3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5781" y="1072891"/>
              <a:ext cx="6478587" cy="474027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6539" y="1848892"/>
              <a:ext cx="3273425" cy="292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885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85984" y="285728"/>
            <a:ext cx="5016620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"/>
                <a:ea typeface="+mj-ea"/>
                <a:cs typeface="+mj-cs"/>
              </a:rPr>
              <a:t>Mass Spectra of Alkanes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87776" y="1208400"/>
            <a:ext cx="7236000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+mn-cs"/>
              </a:rPr>
              <a:t>More stable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+mn-cs"/>
              </a:rPr>
              <a:t>carbocations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/>
                <a:ea typeface="+mn-ea"/>
                <a:cs typeface="+mn-cs"/>
              </a:rPr>
              <a:t> will be more abundant.</a:t>
            </a:r>
          </a:p>
        </p:txBody>
      </p:sp>
      <p:pic>
        <p:nvPicPr>
          <p:cNvPr id="7" name="Picture 5" descr="E:\Wade ed5 PPT\Graphics\Chapter 12\Reduced\FG12_19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20888"/>
            <a:ext cx="8737600" cy="341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174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49671" y="102004"/>
            <a:ext cx="2238113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Cycloalkane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071670" y="1000108"/>
            <a:ext cx="5057634" cy="1185539"/>
            <a:chOff x="939578" y="733826"/>
            <a:chExt cx="5057634" cy="118553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9578" y="733826"/>
              <a:ext cx="5004000" cy="11029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4990206" y="1550033"/>
              <a:ext cx="10070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m/e = 42</a:t>
              </a:r>
              <a:endParaRPr lang="ar-SA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42" name="Picture 2" descr="C:\Users\hp\Pictures\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82" y="2231230"/>
            <a:ext cx="6480175" cy="411003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613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29256" y="1214422"/>
            <a:ext cx="100700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/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m/e =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56</a:t>
            </a:r>
            <a:endParaRPr lang="ar-SA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3372" y="2857496"/>
            <a:ext cx="1007072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/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m/e =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69</a:t>
            </a:r>
            <a:endParaRPr lang="ar-SA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7572396" y="2643182"/>
            <a:ext cx="1007072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/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m/e =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41</a:t>
            </a:r>
            <a:endParaRPr lang="ar-SA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pic>
        <p:nvPicPr>
          <p:cNvPr id="6" name="Picture 7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285728"/>
            <a:ext cx="7668000" cy="2544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3429291" y="-6660"/>
            <a:ext cx="22381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Cycloalkane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hp\Pictures\3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346" y="3289513"/>
            <a:ext cx="6115050" cy="333541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105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114436" y="-1"/>
            <a:ext cx="13708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Alkene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76553" y="749653"/>
            <a:ext cx="210185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allylic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cleavage</a:t>
            </a:r>
            <a:endParaRPr lang="ar-SA" sz="2400" dirty="0">
              <a:solidFill>
                <a:srgbClr val="C0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14348" y="1357298"/>
            <a:ext cx="7848000" cy="869398"/>
            <a:chOff x="642910" y="1785926"/>
            <a:chExt cx="7848000" cy="869398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910" y="1785926"/>
              <a:ext cx="7848000" cy="6064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6072198" y="2285992"/>
              <a:ext cx="100700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m/e = 41</a:t>
              </a:r>
              <a:endParaRPr lang="ar-SA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2" name="Picture 5" descr="E:\Wade ed5 PPT\Graphics\Chapter 12\Reduced\FG12_20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2428868"/>
            <a:ext cx="6588000" cy="4034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4092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22316" y="-1"/>
            <a:ext cx="2238112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32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Cycloalkene</a:t>
            </a:r>
            <a:endParaRPr lang="ar-SA" sz="3200" dirty="0"/>
          </a:p>
        </p:txBody>
      </p:sp>
      <p:grpSp>
        <p:nvGrpSpPr>
          <p:cNvPr id="8" name="Group 7"/>
          <p:cNvGrpSpPr/>
          <p:nvPr/>
        </p:nvGrpSpPr>
        <p:grpSpPr>
          <a:xfrm>
            <a:off x="2143108" y="857232"/>
            <a:ext cx="4392000" cy="1661481"/>
            <a:chOff x="2185150" y="1122088"/>
            <a:chExt cx="4392000" cy="1661481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150" y="1122088"/>
              <a:ext cx="4392000" cy="13354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4593648" y="2414237"/>
              <a:ext cx="1007007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lvl="0"/>
              <a:r>
                <a:rPr lang="en-US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m/e = </a:t>
              </a:r>
              <a:r>
                <a:rPr lang="en-US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54</a:t>
              </a:r>
              <a:endParaRPr lang="ar-SA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8195" name="Picture 3" descr="C:\Users\hp\Pictures\3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631" y="2553356"/>
            <a:ext cx="6535949" cy="41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2082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030537" y="0"/>
            <a:ext cx="13933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Alkyne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28558" y="660194"/>
            <a:ext cx="15953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l-GR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cleavage</a:t>
            </a:r>
            <a:endParaRPr lang="ar-SA" sz="2400" dirty="0">
              <a:solidFill>
                <a:srgbClr val="C0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85786" y="1500174"/>
            <a:ext cx="7380000" cy="1084978"/>
            <a:chOff x="611560" y="1847345"/>
            <a:chExt cx="7380000" cy="1084978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1847345"/>
              <a:ext cx="7380000" cy="5315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5643570" y="2285992"/>
              <a:ext cx="1007072" cy="646331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lvl="0"/>
              <a:r>
                <a:rPr lang="en-US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m/e = </a:t>
              </a:r>
              <a:r>
                <a:rPr lang="en-US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39</a:t>
              </a:r>
              <a:endParaRPr lang="ar-SA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ar-SA" dirty="0"/>
            </a:p>
          </p:txBody>
        </p:sp>
      </p:grpSp>
      <p:pic>
        <p:nvPicPr>
          <p:cNvPr id="9218" name="Picture 2" descr="C:\Users\hp\Pictures\3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585152"/>
            <a:ext cx="6144777" cy="41400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9438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683568" y="39757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0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Aromatic Hydrocarbons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245" y="890727"/>
            <a:ext cx="6840000" cy="1675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 descr="C:\Users\hp\Pictures\3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32" y="2861338"/>
            <a:ext cx="7225344" cy="357301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6650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447800" y="188640"/>
            <a:ext cx="6096000" cy="1143000"/>
          </a:xfrm>
          <a:prstGeom prst="rect">
            <a:avLst/>
          </a:prstGeom>
        </p:spPr>
        <p:txBody>
          <a:bodyPr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Mass Spectrometer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E:\Wade ed5 PPT\Graphics\Chapter 12\Reduced\FG12_15-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800" y="2872388"/>
            <a:ext cx="6624000" cy="372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1085850"/>
            <a:ext cx="3381054" cy="181588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Sample Inlet system</a:t>
            </a:r>
            <a:endParaRPr lang="ar-S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Ionization Chamber</a:t>
            </a:r>
            <a:endParaRPr lang="ar-S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Mass Analyzer  </a:t>
            </a:r>
            <a:endParaRPr lang="ar-S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 rtl="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Detector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3848598" y="1556791"/>
            <a:ext cx="1973365" cy="5760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661" y="1556791"/>
            <a:ext cx="1937302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721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79512" y="49721"/>
            <a:ext cx="8784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0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Aldehydes and Ketones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881746" y="782799"/>
            <a:ext cx="138050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Aldehyde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999" y="1044409"/>
            <a:ext cx="3924000" cy="1802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ربع نص 6"/>
          <p:cNvSpPr txBox="1"/>
          <p:nvPr/>
        </p:nvSpPr>
        <p:spPr>
          <a:xfrm>
            <a:off x="6211148" y="813576"/>
            <a:ext cx="1664238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l-GR" sz="2400" i="1" dirty="0" smtClean="0">
                <a:solidFill>
                  <a:srgbClr val="C00000"/>
                </a:solidFill>
              </a:rPr>
              <a:t>α</a:t>
            </a:r>
            <a:r>
              <a:rPr lang="en-US" sz="2400" i="1" dirty="0" smtClean="0">
                <a:solidFill>
                  <a:srgbClr val="C00000"/>
                </a:solidFill>
              </a:rPr>
              <a:t> -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cleavage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hp\Pictures\3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3130252"/>
            <a:ext cx="5562600" cy="34671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8088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742286" y="63812"/>
            <a:ext cx="13708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Ketone</a:t>
            </a:r>
            <a:endParaRPr lang="ar-SA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595611" y="745726"/>
            <a:ext cx="16642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400" i="1" dirty="0" smtClean="0">
                <a:solidFill>
                  <a:srgbClr val="C00000"/>
                </a:solidFill>
              </a:rPr>
              <a:t>α</a:t>
            </a:r>
            <a:r>
              <a:rPr lang="en-US" sz="2400" i="1" dirty="0" smtClean="0">
                <a:solidFill>
                  <a:srgbClr val="C00000"/>
                </a:solidFill>
              </a:rPr>
              <a:t> -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cleavage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654" y="1412776"/>
            <a:ext cx="7092000" cy="103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 descr="C:\Users\hp\Pictures\4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699" y="2780928"/>
            <a:ext cx="6323013" cy="381793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922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422432" y="61675"/>
            <a:ext cx="38346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McLafferty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rearrangment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70721"/>
            <a:ext cx="4617513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2" name="Picture 2" descr="C:\Users\hp\Pictures\4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638" y="2492896"/>
            <a:ext cx="6054725" cy="377983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2043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401756" y="53012"/>
            <a:ext cx="8244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0"/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Carboxylic acids and Deriv.   </a:t>
            </a:r>
            <a:endParaRPr lang="ar-SA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786" y="689986"/>
            <a:ext cx="5066185" cy="2018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 descr="C:\Users\hp\Pictures\4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960" y="2950465"/>
            <a:ext cx="4357687" cy="364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hp\Pictures\4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02" y="2950465"/>
            <a:ext cx="4359275" cy="364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689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059832" y="39757"/>
            <a:ext cx="30243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0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Amines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428" y="1944106"/>
            <a:ext cx="6708113" cy="635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3599363" y="757167"/>
            <a:ext cx="16450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400" i="1" dirty="0" smtClean="0">
                <a:solidFill>
                  <a:srgbClr val="C00000"/>
                </a:solidFill>
              </a:rPr>
              <a:t> -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cleavage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hp\Pictures\4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793" y="2924944"/>
            <a:ext cx="6088063" cy="364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146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741733" y="53129"/>
            <a:ext cx="19367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Alcohols</a:t>
            </a:r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ar-SA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716218" y="649748"/>
            <a:ext cx="16450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l-GR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400" i="1" dirty="0">
                <a:solidFill>
                  <a:srgbClr val="C00000"/>
                </a:solidFill>
              </a:rPr>
              <a:t> -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cleavage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905" y="1268760"/>
            <a:ext cx="3894341" cy="89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4" name="Picture 2" descr="C:\Users\hp\Pictures\4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213" y="2780928"/>
            <a:ext cx="5487987" cy="353695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077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4004712" y="116632"/>
            <a:ext cx="1324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rtl="0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Phenol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136" y="788706"/>
            <a:ext cx="6355553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8" name="Picture 2" descr="C:\Users\hp\Pictures\4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085802"/>
            <a:ext cx="5316537" cy="351155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0820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1296342"/>
            <a:ext cx="86764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There are three kinds each of which we will consider each of these separately:</a:t>
            </a:r>
          </a:p>
          <a:p>
            <a:r>
              <a:rPr lang="ar-SA" sz="2800" dirty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91880" y="210771"/>
            <a:ext cx="2728632" cy="86177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Mass Spectrum</a:t>
            </a:r>
          </a:p>
          <a:p>
            <a:pPr algn="l" rtl="0"/>
            <a:endParaRPr lang="ar-SA" dirty="0"/>
          </a:p>
        </p:txBody>
      </p:sp>
      <p:sp>
        <p:nvSpPr>
          <p:cNvPr id="6" name="TextBox 5"/>
          <p:cNvSpPr txBox="1"/>
          <p:nvPr/>
        </p:nvSpPr>
        <p:spPr>
          <a:xfrm>
            <a:off x="-11409" y="2798365"/>
            <a:ext cx="9396000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914400" lvl="1" indent="-457200"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Molecular ion </a:t>
            </a:r>
          </a:p>
          <a:p>
            <a:pPr marL="914400" lvl="1" indent="-457200"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Fragments</a:t>
            </a:r>
            <a:endParaRPr lang="ar-S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1" indent="-457200" algn="l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Natural abundance of isotopes  </a:t>
            </a:r>
            <a:endParaRPr lang="ar-S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  <a:endParaRPr lang="ar-S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ar-S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ar-SA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2879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37494"/>
            <a:ext cx="2592288" cy="7425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l" rtl="0">
              <a:lnSpc>
                <a:spcPct val="150000"/>
              </a:lnSpc>
            </a:pP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Molecular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ion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04206" y="1828667"/>
            <a:ext cx="64807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Separate the Ions according to their</a:t>
            </a: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Mass-to-Charge  ratios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m/e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ar-SA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E:\Wade ed5 PPT\Graphics\Chapter 12\Reduced\FG12_16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6" y="2782774"/>
            <a:ext cx="8686800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287" y="1002734"/>
            <a:ext cx="2257425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312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\Pictures\3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412" y="1916832"/>
            <a:ext cx="7134225" cy="442912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3492252" y="611977"/>
            <a:ext cx="2329485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Cyclohexane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8203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3635896" y="144632"/>
            <a:ext cx="1721753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n-Octane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مجموعة 1"/>
          <p:cNvGrpSpPr/>
          <p:nvPr/>
        </p:nvGrpSpPr>
        <p:grpSpPr>
          <a:xfrm>
            <a:off x="1405781" y="1072891"/>
            <a:ext cx="6478587" cy="4740275"/>
            <a:chOff x="1405781" y="1072891"/>
            <a:chExt cx="6478587" cy="4740275"/>
          </a:xfrm>
        </p:grpSpPr>
        <p:pic>
          <p:nvPicPr>
            <p:cNvPr id="8194" name="Picture 2" descr="C:\Users\hp\Pictures\3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5781" y="1072891"/>
              <a:ext cx="6478587" cy="474027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6539" y="1848892"/>
              <a:ext cx="3273425" cy="292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756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E:\Wade ed5 PPT\Graphics\Chapter 12\Reduced\FG12_19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8737600" cy="341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3203848" y="321966"/>
            <a:ext cx="2989922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2-Methylpentane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6637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/>
        </p:nvSpPr>
        <p:spPr bwMode="auto">
          <a:xfrm>
            <a:off x="2635953" y="-57"/>
            <a:ext cx="3966452" cy="672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pPr eaLnBrk="1" hangingPunct="1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Isotopic Abundance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073179" y="620688"/>
            <a:ext cx="7092000" cy="3492000"/>
            <a:chOff x="479" y="1416"/>
            <a:chExt cx="4801" cy="1843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479" y="1416"/>
              <a:ext cx="4801" cy="1843"/>
              <a:chOff x="479" y="1416"/>
              <a:chExt cx="4801" cy="1843"/>
            </a:xfrm>
          </p:grpSpPr>
          <p:pic>
            <p:nvPicPr>
              <p:cNvPr id="6" name="Picture 5" descr="D:\WADE\CHAP12\TABLES\TB12_004.PCT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9274" b="23165"/>
              <a:stretch/>
            </p:blipFill>
            <p:spPr bwMode="auto">
              <a:xfrm>
                <a:off x="479" y="1416"/>
                <a:ext cx="4801" cy="18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" name="Rectangle 6"/>
              <p:cNvSpPr>
                <a:spLocks noChangeArrowheads="1"/>
              </p:cNvSpPr>
              <p:nvPr/>
            </p:nvSpPr>
            <p:spPr bwMode="auto">
              <a:xfrm>
                <a:off x="4416" y="2832"/>
                <a:ext cx="288" cy="19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" charset="0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Times" charset="0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Times" charset="0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Times" charset="0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Times" charset="0"/>
                    <a:ea typeface="+mn-ea"/>
                    <a:cs typeface="+mn-cs"/>
                  </a:defRPr>
                </a:lvl9pPr>
              </a:lstStyle>
              <a:p>
                <a:endParaRPr lang="ar-SA"/>
              </a:p>
            </p:txBody>
          </p:sp>
        </p:grpSp>
        <p:sp>
          <p:nvSpPr>
            <p:cNvPr id="5" name="Text Box 8"/>
            <p:cNvSpPr txBox="1">
              <a:spLocks noChangeArrowheads="1"/>
            </p:cNvSpPr>
            <p:nvPr/>
          </p:nvSpPr>
          <p:spPr bwMode="auto">
            <a:xfrm>
              <a:off x="4344" y="2832"/>
              <a:ext cx="346" cy="1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" charset="0"/>
                  <a:ea typeface="+mn-ea"/>
                  <a:cs typeface="+mn-cs"/>
                </a:defRPr>
              </a:lvl9pPr>
            </a:lstStyle>
            <a:p>
              <a:r>
                <a:rPr lang="en-US" sz="1600" b="1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 charset="0"/>
                </a:rPr>
                <a:t>81</a:t>
              </a:r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itchFamily="18" charset="0"/>
                </a:rPr>
                <a:t>Br</a:t>
              </a:r>
            </a:p>
          </p:txBody>
        </p:sp>
      </p:grpSp>
      <p:pic>
        <p:nvPicPr>
          <p:cNvPr id="8" name="Picture 2" descr="C:\Users\hp\Pictures\3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354" y="4266004"/>
            <a:ext cx="3295650" cy="2428676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751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117600" y="687000"/>
            <a:ext cx="5112000" cy="612000"/>
          </a:xfrm>
          <a:prstGeom prst="rect">
            <a:avLst/>
          </a:prstGeom>
        </p:spPr>
        <p:txBody>
          <a:bodyPr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Mass Spectrum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with Bromine</a:t>
            </a:r>
          </a:p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2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E:\Wade ed5 PPT\Graphics\Chapter 12\Reduced\FG12_17-03UN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2362200"/>
            <a:ext cx="8483600" cy="330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474F4-41B8-41FF-86F7-B5B45901499A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8542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582</TotalTime>
  <Words>229</Words>
  <Application>Microsoft Office PowerPoint</Application>
  <PresentationFormat>On-screen Show (4:3)</PresentationFormat>
  <Paragraphs>98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Executive</vt:lpstr>
      <vt:lpstr>ClipArt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hessa</dc:creator>
  <cp:lastModifiedBy>Hessa H Altalassi</cp:lastModifiedBy>
  <cp:revision>40</cp:revision>
  <dcterms:created xsi:type="dcterms:W3CDTF">2011-11-28T16:30:40Z</dcterms:created>
  <dcterms:modified xsi:type="dcterms:W3CDTF">2015-04-29T05:24:53Z</dcterms:modified>
</cp:coreProperties>
</file>