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8" r:id="rId6"/>
    <p:sldId id="267" r:id="rId7"/>
    <p:sldId id="266" r:id="rId8"/>
    <p:sldId id="265" r:id="rId9"/>
    <p:sldId id="264" r:id="rId10"/>
    <p:sldId id="263" r:id="rId11"/>
    <p:sldId id="262" r:id="rId12"/>
    <p:sldId id="260" r:id="rId13"/>
    <p:sldId id="25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59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631AF-B876-4518-972F-5430A54C47E3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AA2F8-1BE3-4B19-9F3B-75858AAE2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5F89-18C0-4B5D-89B0-906EEFB2D682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E66E2-8582-4C5F-9166-F013956CD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1B7F-3C07-4A5C-BE12-A18DF92028AE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F6B40-97AC-4556-B266-A267A857D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26972-E69B-40AB-9EB4-C5260072AB86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53CDF-7462-4D0B-AB83-7CE3A2EEE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20082-225C-4258-B2C8-0FF4D47DCE50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65EF9-82FE-48F8-AA37-38E430EA4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74F00-6DC5-4D44-A19C-5C26BC6F499F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28717-28CC-4E16-A7F6-A4E47D5D0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B3C09-643D-4C00-B78A-5C31130A945F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CA18-6B9D-4E8A-9FFD-E20F78800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FB0BE-6B07-4DF4-B241-2E56959CE301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69B6-5E22-449E-B022-B20A32A82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02B6-4CFF-470B-A9E2-6AD7CAE12AF2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D3809-6DC1-456B-9A9E-C8B0860A4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01B0E-535A-454B-A07A-002B92909CD6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61B56-0789-41EE-811D-F73202DE0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F232-F3D0-492C-8C60-D0DEF8548BC6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C95E6-4DB6-444F-AA04-5127530CD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86680-8C4E-4D8D-94B2-540DB58AFEA8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950A08-C003-4D65-9B66-C7BC91BF7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en-US" smtClean="0"/>
              <a:t>ORGANIZATION AND INSTITUTION FLOW PATTERNS OF WORK</a:t>
            </a:r>
          </a:p>
        </p:txBody>
      </p:sp>
      <p:pic>
        <p:nvPicPr>
          <p:cNvPr id="13314" name="Title 1"/>
          <p:cNvPicPr>
            <a:picLocks noGrp="1" noChangeArrowheads="1"/>
          </p:cNvPicPr>
          <p:nvPr>
            <p:ph type="ctr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60425" y="1371600"/>
            <a:ext cx="7196138" cy="18288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4876800" cy="533400"/>
          </a:xfrm>
        </p:spPr>
        <p:txBody>
          <a:bodyPr/>
          <a:lstStyle/>
          <a:p>
            <a:pPr eaLnBrk="1" hangingPunct="1"/>
            <a:r>
              <a:rPr lang="en-US" sz="3600" smtClean="0"/>
              <a:t>General Considerations: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algn="justLow" eaLnBrk="1" hangingPunct="1">
              <a:buFont typeface="Wingdings 2" pitchFamily="18" charset="2"/>
              <a:buNone/>
            </a:pPr>
            <a:r>
              <a:rPr lang="en-US" dirty="0" smtClean="0"/>
              <a:t>Organizing and instituting flow patterns of clinical laboratory work involve implementing the basic responsibilities of management-planning, organizing, coordinating, directing, and controlling.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dirty="0" smtClean="0"/>
              <a:t>These functions are interrelated and overlapping.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dirty="0" smtClean="0"/>
              <a:t>These Management Functions can be defined as follows: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smtClean="0"/>
              <a:t>1-planning is deciding </a:t>
            </a:r>
            <a:r>
              <a:rPr lang="en-US" smtClean="0">
                <a:solidFill>
                  <a:srgbClr val="FF0000"/>
                </a:solidFill>
              </a:rPr>
              <a:t>what</a:t>
            </a:r>
            <a:r>
              <a:rPr lang="en-US" smtClean="0"/>
              <a:t> </a:t>
            </a:r>
            <a:r>
              <a:rPr lang="en-US" smtClean="0"/>
              <a:t>to be </a:t>
            </a:r>
            <a:r>
              <a:rPr lang="en-US" smtClean="0"/>
              <a:t>done and determining the best way to do it.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dirty="0" smtClean="0"/>
              <a:t>It’s Essentials: </a:t>
            </a:r>
          </a:p>
          <a:p>
            <a:pPr marL="1143000" lvl="2" indent="-228600" algn="justLow" eaLnBrk="1" hangingPunct="1">
              <a:buFont typeface="Wingdings" pitchFamily="2" charset="2"/>
              <a:buChar char="v"/>
            </a:pPr>
            <a:r>
              <a:rPr lang="en-US" sz="2500" dirty="0" smtClean="0"/>
              <a:t>understanding the assignment</a:t>
            </a:r>
          </a:p>
          <a:p>
            <a:pPr marL="1143000" lvl="2" indent="-228600" algn="justLow" eaLnBrk="1" hangingPunct="1">
              <a:buFont typeface="Wingdings" pitchFamily="2" charset="2"/>
              <a:buChar char="v"/>
            </a:pPr>
            <a:r>
              <a:rPr lang="en-US" sz="2500" dirty="0" smtClean="0"/>
              <a:t>Developing A plan.</a:t>
            </a:r>
            <a:r>
              <a:rPr lang="en-US" dirty="0" smtClean="0"/>
              <a:t> </a:t>
            </a:r>
          </a:p>
          <a:p>
            <a:pPr algn="justLow"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6400800" y="4495800"/>
            <a:ext cx="2362200" cy="1752600"/>
          </a:xfrm>
          <a:prstGeom prst="rect">
            <a:avLst/>
          </a:prstGeom>
          <a:solidFill>
            <a:srgbClr val="FFFFFF"/>
          </a:solidFill>
          <a:ln w="76200" cmpd="tri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n-US" sz="1400" b="1">
                <a:latin typeface="Times New Roman" pitchFamily="18" charset="0"/>
              </a:rPr>
              <a:t>The plan should answer the questions: what is to be done, where is to be done, when is to be done, who will do it, how it will be done, and why it is being done.</a:t>
            </a:r>
          </a:p>
          <a:p>
            <a:endParaRPr 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89638"/>
          </a:xfrm>
        </p:spPr>
        <p:txBody>
          <a:bodyPr/>
          <a:lstStyle/>
          <a:p>
            <a:pPr algn="justLow" eaLnBrk="1" hangingPunct="1">
              <a:buFont typeface="Wingdings 2" pitchFamily="18" charset="2"/>
              <a:buNone/>
            </a:pPr>
            <a:r>
              <a:rPr lang="en-US" smtClean="0"/>
              <a:t>2- Organizing is arranging human and material recourses to carry out a plan in the most efficient manner possible.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smtClean="0"/>
              <a:t>3- Coordinating is the process of communicating with others inside and outside the supervisors area of control.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smtClean="0"/>
              <a:t>4- Directing is the process of implementing the planned activities of the organization and using the recourses in the actual operation.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smtClean="0"/>
              <a:t>5- Controlling is the process of comparing operations with some measurable criteria to determine if these activities are going according to the plan.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934200" cy="762000"/>
          </a:xfrm>
        </p:spPr>
        <p:txBody>
          <a:bodyPr/>
          <a:lstStyle/>
          <a:p>
            <a:pPr algn="ctr" eaLnBrk="1" hangingPunct="1"/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Clinical Laboratory Work Flow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75238"/>
          </a:xfrm>
        </p:spPr>
        <p:txBody>
          <a:bodyPr/>
          <a:lstStyle/>
          <a:p>
            <a:pPr algn="justLow" eaLnBrk="1" hangingPunct="1">
              <a:buFont typeface="Wingdings 2" pitchFamily="18" charset="2"/>
              <a:buNone/>
            </a:pPr>
            <a:r>
              <a:rPr lang="en-US" b="1" i="1" u="sng" smtClean="0"/>
              <a:t>Major steps of workflow: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Collection and Delivery of specimens.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Specimen receiving and entry into system.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Test Performance.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Recording and Reporting of results.</a:t>
            </a:r>
          </a:p>
          <a:p>
            <a:pPr algn="justLow" eaLnBrk="1" hangingPunct="1">
              <a:buFont typeface="Wingdings 2" pitchFamily="18" charset="2"/>
              <a:buNone/>
            </a:pPr>
            <a:endParaRPr lang="en-US" smtClean="0"/>
          </a:p>
          <a:p>
            <a:pPr algn="justLow" eaLnBrk="1" hangingPunct="1">
              <a:buClr>
                <a:srgbClr val="FF0000"/>
              </a:buClr>
              <a:buFont typeface="Wingdings 2" pitchFamily="18" charset="2"/>
              <a:buChar char="ä"/>
            </a:pPr>
            <a:r>
              <a:rPr lang="en-US" smtClean="0"/>
              <a:t>These major steps involve the application of the managerial functions of the supervisor.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5715000" cy="6096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Collection and Delivery of specimens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03838"/>
          </a:xfrm>
        </p:spPr>
        <p:txBody>
          <a:bodyPr/>
          <a:lstStyle/>
          <a:p>
            <a:pPr marL="495300" indent="-495300" algn="justLow" eaLnBrk="1" hangingPunct="1">
              <a:buFont typeface="Wingdings 2" pitchFamily="18" charset="2"/>
              <a:buNone/>
            </a:pPr>
            <a:r>
              <a:rPr lang="en-US" sz="2000" b="1" i="1" smtClean="0"/>
              <a:t>An efficient acquisition and delivery of specimen workflow should include:</a:t>
            </a:r>
          </a:p>
          <a:p>
            <a:pPr marL="495300" indent="-495300" algn="justLow" eaLnBrk="1" hangingPunct="1">
              <a:buFont typeface="Wingdings 2" pitchFamily="18" charset="2"/>
              <a:buAutoNum type="arabicPeriod"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Regularly scheduled blood collection runs with specified contingencies for nonroutine requests.</a:t>
            </a:r>
          </a:p>
          <a:p>
            <a:pPr marL="495300" indent="-495300" algn="justLow" eaLnBrk="1" hangingPunct="1">
              <a:buFont typeface="Wingdings 2" pitchFamily="18" charset="2"/>
              <a:buAutoNum type="arabicPeriod"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A systematic delivery of specimens other than blood to the clinical laboratory.</a:t>
            </a:r>
          </a:p>
          <a:p>
            <a:pPr marL="495300" indent="-495300" algn="justLow" eaLnBrk="1" hangingPunct="1">
              <a:buFont typeface="Wingdings 2" pitchFamily="18" charset="2"/>
              <a:buAutoNum type="arabicPeriod"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A formal system for requesting clinical lab. Procedure.</a:t>
            </a:r>
          </a:p>
          <a:p>
            <a:pPr marL="495300" indent="-495300" algn="justLow" eaLnBrk="1" hangingPunct="1">
              <a:buFont typeface="Wingdings 2" pitchFamily="18" charset="2"/>
              <a:buAutoNum type="arabicPeriod"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Standard methods of specimen delivery to the clinical lab. sections.</a:t>
            </a:r>
          </a:p>
          <a:p>
            <a:pPr marL="495300" indent="-495300" algn="justLow" eaLnBrk="1" hangingPunct="1">
              <a:buFont typeface="Wingdings 2" pitchFamily="18" charset="2"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marL="495300" indent="-495300" algn="justLow" eaLnBrk="1" hangingPunct="1">
              <a:buFont typeface="Wingdings 2" pitchFamily="18" charset="2"/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Blood and other specimens should arrive to the clinical lab. In a timely manner to assure smooth flow of the testing process. An example of a schedule for routine blood collection runs is 7:00 am, 11:00 am,3:00 pm, and 7:00 pm. If the institution has a large number of critical care and special units, it is usually necessary to make more frequent blood collection runs, these runs should be on a different timetable than the routine collection runs.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400800" cy="5334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Specimen receiving and entry into system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562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u="sng" smtClean="0"/>
              <a:t>Steps carried out to receive a specimen: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Identification and Verification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Assigning of accession numbers to specimen and request slip.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Preparation of log sheets and/or worksheets.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mtClean="0"/>
              <a:t>Preparation and aliquoting of sample.</a:t>
            </a:r>
          </a:p>
          <a:p>
            <a:pPr algn="justLow" eaLnBrk="1" hangingPunct="1">
              <a:buClr>
                <a:srgbClr val="FF0000"/>
              </a:buClr>
              <a:buFont typeface="Wingdings 2" pitchFamily="18" charset="2"/>
              <a:buChar char="E"/>
            </a:pPr>
            <a:endParaRPr lang="en-US" smtClean="0"/>
          </a:p>
          <a:p>
            <a:pPr algn="justLow" eaLnBrk="1" hangingPunct="1">
              <a:buClr>
                <a:srgbClr val="FF0000"/>
              </a:buClr>
              <a:buFont typeface="Wingdings 2" pitchFamily="18" charset="2"/>
              <a:buChar char="E"/>
            </a:pPr>
            <a:r>
              <a:rPr lang="en-US" smtClean="0"/>
              <a:t>The physical arrangement must be considered; the logging process area should be adjacent to the receiving area, with centrifuges and sinks conveniently located.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352800" cy="5334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Test Performance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80038"/>
          </a:xfrm>
        </p:spPr>
        <p:txBody>
          <a:bodyPr/>
          <a:lstStyle/>
          <a:p>
            <a:pPr algn="justLow" eaLnBrk="1" hangingPunct="1">
              <a:buFont typeface="Wingdings 2" pitchFamily="18" charset="2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An effective workflow patterns must include: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The volume, variety and nature of procedures.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The instrumentation used in the clin. Lab.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The space and physical layout of the lab.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The type of institution for which service is provided.</a:t>
            </a:r>
          </a:p>
          <a:p>
            <a:pPr algn="justLow" eaLnBrk="1" hangingPunct="1">
              <a:buFont typeface="Wingdings 2" pitchFamily="18" charset="2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Clinical lab. Procedures fall into three categories: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Procedures must be performed immediately because either their nature or the demand for immediate results.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Procedures that are performed more or less continuously.</a:t>
            </a:r>
          </a:p>
          <a:p>
            <a:pPr algn="justLow" eaLnBrk="1" hangingPunct="1">
              <a:buFont typeface="Wingdings" pitchFamily="2" charset="2"/>
              <a:buChar char="v"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Procedures that can be deferred.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pPr algn="justLow" eaLnBrk="1" hangingPunct="1">
              <a:buFont typeface="Wingdings" pitchFamily="2" charset="2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algn="justLow" eaLnBrk="1" hangingPunct="1">
              <a:buClr>
                <a:srgbClr val="FF0000"/>
              </a:buClr>
              <a:buFont typeface="Wingdings 2" pitchFamily="18" charset="2"/>
              <a:buChar char="E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Test scheduling must be developed in such a manner that the service provided meets the needs of those requiring it. Communication plays an important role in the success or failure of a plan to perform certain procedures on a scheduled basis.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0000"/>
              </a:buClr>
              <a:buFont typeface="Wingdings 2" pitchFamily="18" charset="2"/>
              <a:buChar char="E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The most effective way to communicate this information to physicians and nursing personnel is to maintain an up-to-date floor book which includes all necessary information (Table 2-1)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019800" cy="59055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Recording and Reporting of results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27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u="sng" smtClean="0"/>
              <a:t>Tow systems are necessary:</a:t>
            </a:r>
          </a:p>
          <a:p>
            <a:pPr eaLnBrk="1" hangingPunct="1"/>
            <a:r>
              <a:rPr lang="en-US" smtClean="0"/>
              <a:t>1- a method of reporting stat results to the nursing unit as soon as they are available. (By telephone or by computer terminals).</a:t>
            </a:r>
          </a:p>
          <a:p>
            <a:pPr eaLnBrk="1" hangingPunct="1"/>
            <a:r>
              <a:rPr lang="en-US" smtClean="0"/>
              <a:t>2- a method of systematic delivery of routine reports.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287</TotalTime>
  <Words>670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Slide 1</vt:lpstr>
      <vt:lpstr>General Considerations:</vt:lpstr>
      <vt:lpstr>Slide 3</vt:lpstr>
      <vt:lpstr>Clinical Laboratory Work Flow</vt:lpstr>
      <vt:lpstr>Collection and Delivery of specimens</vt:lpstr>
      <vt:lpstr>Specimen receiving and entry into system</vt:lpstr>
      <vt:lpstr>Test Performance</vt:lpstr>
      <vt:lpstr>Slide 8</vt:lpstr>
      <vt:lpstr>Recording and Reporting of results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ksu</cp:lastModifiedBy>
  <cp:revision>6</cp:revision>
  <dcterms:created xsi:type="dcterms:W3CDTF">2006-08-16T00:00:00Z</dcterms:created>
  <dcterms:modified xsi:type="dcterms:W3CDTF">2012-01-09T07:15:08Z</dcterms:modified>
</cp:coreProperties>
</file>