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6" r:id="rId9"/>
    <p:sldId id="267" r:id="rId10"/>
    <p:sldId id="265" r:id="rId11"/>
    <p:sldId id="264" r:id="rId12"/>
    <p:sldId id="259" r:id="rId13"/>
    <p:sldId id="268" r:id="rId14"/>
    <p:sldId id="269" r:id="rId15"/>
    <p:sldId id="270" r:id="rId16"/>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51148AF8-8886-43DF-9202-44E69253AB7E}" type="datetimeFigureOut">
              <a:rPr lang="en-US"/>
              <a:pPr>
                <a:defRPr/>
              </a:pPr>
              <a:t>12/14/2010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01A8DEC2-40F0-49B2-BC3F-34E5FB0CF0A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905CFE5-D229-492C-BA43-57648FB20827}" type="datetimeFigureOut">
              <a:rPr lang="en-US"/>
              <a:pPr>
                <a:defRPr/>
              </a:pPr>
              <a:t>12/14/2010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04BB027-B8E9-40FE-96FC-62359CB26B2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76B019E-5C81-4C97-8C72-25DD026ED3AD}" type="datetimeFigureOut">
              <a:rPr lang="en-US"/>
              <a:pPr>
                <a:defRPr/>
              </a:pPr>
              <a:t>12/14/2010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A330F51-9082-43DA-AAEB-D199DBD2B11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E19621F-24CB-4792-AA94-8B8BE90FE04C}" type="datetimeFigureOut">
              <a:rPr lang="en-US"/>
              <a:pPr>
                <a:defRPr/>
              </a:pPr>
              <a:t>12/14/2010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B9E8F55-70A2-4D63-A98B-4C0E2EA131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839881A-488A-41C6-BD26-588D19F786A6}" type="datetimeFigureOut">
              <a:rPr lang="en-US"/>
              <a:pPr>
                <a:defRPr/>
              </a:pPr>
              <a:t>12/14/2010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C1959B-29C3-4042-9648-C8BAE374A40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EB5989B-CF0C-45AC-8BE0-DBE50805D4F7}" type="datetimeFigureOut">
              <a:rPr lang="en-US"/>
              <a:pPr>
                <a:defRPr/>
              </a:pPr>
              <a:t>12/14/2010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E5D1970-172D-4353-A0B7-CFD71F1BD5D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1F66BBC4-C6E0-429D-B489-4B1EFFFBC32A}" type="datetimeFigureOut">
              <a:rPr lang="en-US"/>
              <a:pPr>
                <a:defRPr/>
              </a:pPr>
              <a:t>12/14/2010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0ABBE55-37EE-4D28-9D2C-A6E61DF63AC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645385E8-584C-4630-9F6D-C6629F8362CE}" type="datetimeFigureOut">
              <a:rPr lang="en-US"/>
              <a:pPr>
                <a:defRPr/>
              </a:pPr>
              <a:t>12/14/2010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3CCE6644-F81A-4712-99A4-E4367719CFA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E886659-8067-492D-9709-DAF39752B547}" type="datetimeFigureOut">
              <a:rPr lang="en-US"/>
              <a:pPr>
                <a:defRPr/>
              </a:pPr>
              <a:t>12/14/2010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D9CE0DA-E2DB-4B65-9923-9C796529EEB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6DC4375-C6A6-420C-8FDC-A910A6AA8EF1}" type="datetimeFigureOut">
              <a:rPr lang="en-US"/>
              <a:pPr>
                <a:defRPr/>
              </a:pPr>
              <a:t>12/14/2010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F0216BA-C900-48D7-87A3-8798C65E4E8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D686AF5-81FA-4AD7-9AF3-2942EAE8787F}" type="datetimeFigureOut">
              <a:rPr lang="en-US"/>
              <a:pPr>
                <a:defRPr/>
              </a:pPr>
              <a:t>12/14/2010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661AF84C-E787-40D9-B34F-C287A0C14A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6165D6E5-283F-46E4-97EC-4E37EB00BE1F}" type="datetimeFigureOut">
              <a:rPr lang="en-US"/>
              <a:pPr>
                <a:defRPr/>
              </a:pPr>
              <a:t>12/14/2010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C7B5FE0C-B082-4AC7-BC70-92217C5597F9}"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ubtitle 2"/>
          <p:cNvSpPr>
            <a:spLocks noGrp="1"/>
          </p:cNvSpPr>
          <p:nvPr>
            <p:ph type="subTitle" idx="1"/>
          </p:nvPr>
        </p:nvSpPr>
        <p:spPr>
          <a:xfrm>
            <a:off x="533400" y="3228975"/>
            <a:ext cx="7854950" cy="1752600"/>
          </a:xfrm>
        </p:spPr>
        <p:txBody>
          <a:bodyPr/>
          <a:lstStyle/>
          <a:p>
            <a:pPr marR="0" algn="l" eaLnBrk="1" hangingPunct="1"/>
            <a:r>
              <a:rPr lang="en-US" smtClean="0"/>
              <a:t>Organization &amp; Supervision</a:t>
            </a:r>
          </a:p>
        </p:txBody>
      </p:sp>
      <p:pic>
        <p:nvPicPr>
          <p:cNvPr id="13314" name="Title 1"/>
          <p:cNvPicPr>
            <a:picLocks noGrp="1" noChangeArrowheads="1"/>
          </p:cNvPicPr>
          <p:nvPr>
            <p:ph type="ctrTitle" idx="4294967295"/>
          </p:nvPr>
        </p:nvPicPr>
        <p:blipFill>
          <a:blip r:embed="rId2" cstate="print"/>
          <a:srcRect/>
          <a:stretch>
            <a:fillRect/>
          </a:stretch>
        </p:blipFill>
        <p:spPr>
          <a:xfrm>
            <a:off x="860425" y="1371600"/>
            <a:ext cx="7196138" cy="1828800"/>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Fig19"/>
          <p:cNvPicPr>
            <a:picLocks noGrp="1" noChangeAspect="1" noChangeArrowheads="1"/>
          </p:cNvPicPr>
          <p:nvPr>
            <p:ph idx="4294967295"/>
          </p:nvPr>
        </p:nvPicPr>
        <p:blipFill>
          <a:blip r:embed="rId2" cstate="print"/>
          <a:srcRect/>
          <a:stretch>
            <a:fillRect/>
          </a:stretch>
        </p:blipFill>
        <p:spPr>
          <a:xfrm>
            <a:off x="457200" y="609600"/>
            <a:ext cx="8077200" cy="5715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04800"/>
            <a:ext cx="2743200" cy="628650"/>
          </a:xfrm>
        </p:spPr>
        <p:txBody>
          <a:bodyPr/>
          <a:lstStyle/>
          <a:p>
            <a:pPr eaLnBrk="1" hangingPunct="1"/>
            <a:r>
              <a:rPr lang="en-US" sz="3600" smtClean="0">
                <a:latin typeface="Times New Roman" pitchFamily="18" charset="0"/>
                <a:cs typeface="Times New Roman" pitchFamily="18" charset="0"/>
              </a:rPr>
              <a:t>Productivity</a:t>
            </a:r>
            <a:endParaRPr lang="ar-SA" sz="3600" smtClean="0">
              <a:latin typeface="Times New Roman" pitchFamily="18" charset="0"/>
              <a:cs typeface="Times New Roman" pitchFamily="18" charset="0"/>
            </a:endParaRPr>
          </a:p>
        </p:txBody>
      </p:sp>
      <p:sp>
        <p:nvSpPr>
          <p:cNvPr id="22530" name="Content Placeholder 2"/>
          <p:cNvSpPr>
            <a:spLocks noGrp="1"/>
          </p:cNvSpPr>
          <p:nvPr>
            <p:ph idx="1"/>
          </p:nvPr>
        </p:nvSpPr>
        <p:spPr>
          <a:xfrm>
            <a:off x="381000" y="1066800"/>
            <a:ext cx="8229600" cy="5257800"/>
          </a:xfrm>
        </p:spPr>
        <p:txBody>
          <a:bodyPr/>
          <a:lstStyle/>
          <a:p>
            <a:pPr eaLnBrk="1" hangingPunct="1">
              <a:buFont typeface="Wingdings 2" pitchFamily="18" charset="2"/>
              <a:buNone/>
            </a:pPr>
            <a:r>
              <a:rPr lang="en-US" dirty="0" smtClean="0">
                <a:ea typeface="Majalla UI"/>
                <a:cs typeface="Majalla UI"/>
              </a:rPr>
              <a:t>Total workload related to man-hours in the standard measure of productivity. The formula </a:t>
            </a:r>
            <a:r>
              <a:rPr lang="en-US" dirty="0" smtClean="0">
                <a:ea typeface="Majalla UI"/>
                <a:cs typeface="Majalla UI"/>
              </a:rPr>
              <a:t>is</a:t>
            </a:r>
          </a:p>
          <a:p>
            <a:pPr eaLnBrk="1" hangingPunct="1">
              <a:buFont typeface="Wingdings 2" pitchFamily="18" charset="2"/>
              <a:buNone/>
            </a:pPr>
            <a:endParaRPr lang="en-US" dirty="0" smtClean="0">
              <a:ea typeface="Majalla UI"/>
              <a:cs typeface="Majalla UI"/>
            </a:endParaRPr>
          </a:p>
          <a:p>
            <a:pPr eaLnBrk="1" hangingPunct="1">
              <a:buFont typeface="Wingdings 2" pitchFamily="18" charset="2"/>
              <a:buNone/>
            </a:pPr>
            <a:endParaRPr lang="en-US" dirty="0" smtClean="0">
              <a:ea typeface="Majalla UI"/>
              <a:cs typeface="Majalla UI"/>
            </a:endParaRPr>
          </a:p>
          <a:p>
            <a:pPr eaLnBrk="1" hangingPunct="1">
              <a:buFont typeface="Wingdings 2" pitchFamily="18" charset="2"/>
              <a:buNone/>
            </a:pPr>
            <a:endParaRPr lang="en-US" dirty="0" smtClean="0">
              <a:ea typeface="Majalla UI"/>
              <a:cs typeface="Majalla UI"/>
            </a:endParaRPr>
          </a:p>
          <a:p>
            <a:pPr eaLnBrk="1" hangingPunct="1">
              <a:buFont typeface="Wingdings 2" pitchFamily="18" charset="2"/>
              <a:buNone/>
            </a:pPr>
            <a:r>
              <a:rPr lang="en-US" dirty="0" smtClean="0">
                <a:ea typeface="Majalla UI"/>
                <a:cs typeface="Majalla UI"/>
              </a:rPr>
              <a:t>Tow different measures of productivity can be determined, the first is based on hours worked, the second on hours paid.</a:t>
            </a:r>
          </a:p>
          <a:p>
            <a:pPr eaLnBrk="1" hangingPunct="1">
              <a:buFont typeface="Wingdings 2" pitchFamily="18" charset="2"/>
              <a:buNone/>
            </a:pPr>
            <a:r>
              <a:rPr lang="en-US" dirty="0" smtClean="0">
                <a:ea typeface="Majalla UI"/>
                <a:cs typeface="Majalla UI"/>
              </a:rPr>
              <a:t>Productivity based on hours worked represents the time spent performing the work, while productivity based on hours paid reflects the total fiscal burden of the clinical laboratory for personnel. (Table 2-4)</a:t>
            </a:r>
            <a:endParaRPr lang="en-US" dirty="0" smtClean="0">
              <a:ea typeface="Majalla UI"/>
              <a:cs typeface="Majalla UI"/>
            </a:endParaRPr>
          </a:p>
          <a:p>
            <a:pPr eaLnBrk="1" hangingPunct="1">
              <a:buFont typeface="Wingdings 2" pitchFamily="18" charset="2"/>
              <a:buNone/>
            </a:pPr>
            <a:endParaRPr lang="en-US" dirty="0" smtClean="0">
              <a:ea typeface="Majalla UI"/>
              <a:cs typeface="Majalla UI"/>
            </a:endParaRPr>
          </a:p>
          <a:p>
            <a:pPr eaLnBrk="1" hangingPunct="1">
              <a:buFont typeface="Wingdings 2" pitchFamily="18" charset="2"/>
              <a:buNone/>
            </a:pPr>
            <a:endParaRPr lang="en-US" dirty="0" smtClean="0">
              <a:ea typeface="Majalla UI"/>
            </a:endParaRPr>
          </a:p>
          <a:p>
            <a:pPr eaLnBrk="1" hangingPunct="1">
              <a:buFont typeface="Wingdings 2" pitchFamily="18" charset="2"/>
              <a:buNone/>
            </a:pPr>
            <a:endParaRPr lang="en-US" dirty="0" smtClean="0">
              <a:ea typeface="Majalla UI"/>
            </a:endParaRPr>
          </a:p>
          <a:p>
            <a:pPr eaLnBrk="1" hangingPunct="1">
              <a:buFont typeface="Wingdings 2" pitchFamily="18" charset="2"/>
              <a:buNone/>
            </a:pPr>
            <a:endParaRPr lang="en-US" dirty="0" smtClean="0">
              <a:ea typeface="Majalla UI"/>
            </a:endParaRPr>
          </a:p>
          <a:p>
            <a:pPr eaLnBrk="1" hangingPunct="1">
              <a:buFont typeface="Wingdings 2" pitchFamily="18" charset="2"/>
              <a:buNone/>
            </a:pPr>
            <a:endParaRPr lang="en-US" dirty="0" smtClean="0">
              <a:ea typeface="Majalla UI"/>
            </a:endParaRPr>
          </a:p>
          <a:p>
            <a:pPr eaLnBrk="1" hangingPunct="1">
              <a:buFont typeface="Wingdings 2" pitchFamily="18" charset="2"/>
              <a:buNone/>
            </a:pPr>
            <a:endParaRPr lang="ar-SA" dirty="0" smtClean="0">
              <a:ea typeface="Majalla UI"/>
            </a:endParaRPr>
          </a:p>
          <a:p>
            <a:pPr eaLnBrk="1" hangingPunct="1">
              <a:buFont typeface="Wingdings 2" pitchFamily="18" charset="2"/>
              <a:buNone/>
            </a:pPr>
            <a:endParaRPr lang="ar-SA" dirty="0" smtClean="0">
              <a:ea typeface="Majalla UI"/>
            </a:endParaRPr>
          </a:p>
          <a:p>
            <a:pPr eaLnBrk="1" hangingPunct="1">
              <a:buFont typeface="Wingdings 2" pitchFamily="18" charset="2"/>
              <a:buNone/>
            </a:pPr>
            <a:endParaRPr lang="ar-SA" dirty="0" smtClean="0">
              <a:ea typeface="Majalla UI"/>
            </a:endParaRPr>
          </a:p>
          <a:p>
            <a:pPr eaLnBrk="1" hangingPunct="1">
              <a:buFont typeface="Wingdings 2" pitchFamily="18" charset="2"/>
              <a:buNone/>
            </a:pPr>
            <a:endParaRPr lang="ar-SA" dirty="0" smtClean="0">
              <a:ea typeface="Majalla UI"/>
            </a:endParaRPr>
          </a:p>
          <a:p>
            <a:pPr eaLnBrk="1" hangingPunct="1">
              <a:buFont typeface="Wingdings 2" pitchFamily="18" charset="2"/>
              <a:buNone/>
            </a:pPr>
            <a:endParaRPr lang="ar-SA" dirty="0" smtClean="0">
              <a:ea typeface="Majalla UI"/>
            </a:endParaRPr>
          </a:p>
          <a:p>
            <a:pPr eaLnBrk="1" hangingPunct="1">
              <a:buFont typeface="Wingdings 2" pitchFamily="18" charset="2"/>
              <a:buNone/>
            </a:pPr>
            <a:endParaRPr lang="ar-SA" dirty="0" smtClean="0">
              <a:ea typeface="Majalla UI"/>
            </a:endParaRPr>
          </a:p>
        </p:txBody>
      </p:sp>
      <p:grpSp>
        <p:nvGrpSpPr>
          <p:cNvPr id="22538" name="Group 10"/>
          <p:cNvGrpSpPr>
            <a:grpSpLocks/>
          </p:cNvGrpSpPr>
          <p:nvPr/>
        </p:nvGrpSpPr>
        <p:grpSpPr bwMode="auto">
          <a:xfrm>
            <a:off x="1371600" y="1981200"/>
            <a:ext cx="5799138" cy="949325"/>
            <a:chOff x="672" y="1392"/>
            <a:chExt cx="3653" cy="598"/>
          </a:xfrm>
        </p:grpSpPr>
        <p:sp>
          <p:nvSpPr>
            <p:cNvPr id="22533" name="Text Box 5"/>
            <p:cNvSpPr txBox="1">
              <a:spLocks noChangeArrowheads="1"/>
            </p:cNvSpPr>
            <p:nvPr/>
          </p:nvSpPr>
          <p:spPr bwMode="auto">
            <a:xfrm>
              <a:off x="768" y="1392"/>
              <a:ext cx="2161" cy="215"/>
            </a:xfrm>
            <a:prstGeom prst="rect">
              <a:avLst/>
            </a:prstGeom>
            <a:noFill/>
            <a:ln w="9525">
              <a:noFill/>
              <a:miter lim="800000"/>
              <a:headEnd/>
              <a:tailEnd/>
            </a:ln>
          </p:spPr>
          <p:txBody>
            <a:bodyPr wrap="none"/>
            <a:lstStyle/>
            <a:p>
              <a:pPr algn="l" rtl="0"/>
              <a:r>
                <a:rPr lang="en-US" b="1" dirty="0">
                  <a:latin typeface="Times New Roman" pitchFamily="18" charset="0"/>
                </a:rPr>
                <a:t>Total workload (in minutes)</a:t>
              </a:r>
              <a:endParaRPr lang="en-US" dirty="0"/>
            </a:p>
          </p:txBody>
        </p:sp>
        <p:sp>
          <p:nvSpPr>
            <p:cNvPr id="22534" name="Text Box 6"/>
            <p:cNvSpPr txBox="1">
              <a:spLocks noChangeArrowheads="1"/>
            </p:cNvSpPr>
            <p:nvPr/>
          </p:nvSpPr>
          <p:spPr bwMode="auto">
            <a:xfrm>
              <a:off x="1344" y="1757"/>
              <a:ext cx="831" cy="233"/>
            </a:xfrm>
            <a:prstGeom prst="rect">
              <a:avLst/>
            </a:prstGeom>
            <a:noFill/>
            <a:ln w="9525">
              <a:noFill/>
              <a:miter lim="800000"/>
              <a:headEnd/>
              <a:tailEnd/>
            </a:ln>
          </p:spPr>
          <p:txBody>
            <a:bodyPr wrap="none">
              <a:spAutoFit/>
            </a:bodyPr>
            <a:lstStyle/>
            <a:p>
              <a:pPr algn="l" rtl="0"/>
              <a:r>
                <a:rPr lang="en-US" b="1" noProof="1">
                  <a:latin typeface="Times New Roman" pitchFamily="18" charset="0"/>
                </a:rPr>
                <a:t>Man Hours</a:t>
              </a:r>
              <a:endParaRPr lang="en-US"/>
            </a:p>
          </p:txBody>
        </p:sp>
        <p:sp>
          <p:nvSpPr>
            <p:cNvPr id="22535" name="Text Box 7"/>
            <p:cNvSpPr txBox="1">
              <a:spLocks noChangeArrowheads="1"/>
            </p:cNvSpPr>
            <p:nvPr/>
          </p:nvSpPr>
          <p:spPr bwMode="auto">
            <a:xfrm>
              <a:off x="3436" y="1613"/>
              <a:ext cx="889" cy="233"/>
            </a:xfrm>
            <a:prstGeom prst="rect">
              <a:avLst/>
            </a:prstGeom>
            <a:noFill/>
            <a:ln w="9525">
              <a:noFill/>
              <a:miter lim="800000"/>
              <a:headEnd/>
              <a:tailEnd/>
            </a:ln>
          </p:spPr>
          <p:txBody>
            <a:bodyPr wrap="none">
              <a:spAutoFit/>
            </a:bodyPr>
            <a:lstStyle/>
            <a:p>
              <a:pPr algn="l" rtl="0"/>
              <a:r>
                <a:rPr lang="en-US" b="1" noProof="1">
                  <a:latin typeface="Times New Roman" pitchFamily="18" charset="0"/>
                </a:rPr>
                <a:t>Productivity</a:t>
              </a:r>
              <a:endParaRPr lang="en-US"/>
            </a:p>
          </p:txBody>
        </p:sp>
        <p:sp>
          <p:nvSpPr>
            <p:cNvPr id="22536" name="Text Box 8"/>
            <p:cNvSpPr txBox="1">
              <a:spLocks noChangeArrowheads="1"/>
            </p:cNvSpPr>
            <p:nvPr/>
          </p:nvSpPr>
          <p:spPr bwMode="auto">
            <a:xfrm>
              <a:off x="3123" y="1613"/>
              <a:ext cx="229" cy="291"/>
            </a:xfrm>
            <a:prstGeom prst="rect">
              <a:avLst/>
            </a:prstGeom>
            <a:noFill/>
            <a:ln w="9525">
              <a:noFill/>
              <a:miter lim="800000"/>
              <a:headEnd/>
              <a:tailEnd/>
            </a:ln>
          </p:spPr>
          <p:txBody>
            <a:bodyPr wrap="none">
              <a:spAutoFit/>
            </a:bodyPr>
            <a:lstStyle/>
            <a:p>
              <a:pPr algn="l" rtl="0"/>
              <a:r>
                <a:rPr lang="ar-SA" sz="2400" b="1" noProof="1">
                  <a:latin typeface="Times New Roman" pitchFamily="18" charset="0"/>
                </a:rPr>
                <a:t>=</a:t>
              </a:r>
              <a:endParaRPr lang="en-US" sz="2400"/>
            </a:p>
          </p:txBody>
        </p:sp>
        <p:sp>
          <p:nvSpPr>
            <p:cNvPr id="22537" name="Line 9"/>
            <p:cNvSpPr>
              <a:spLocks noChangeShapeType="1"/>
            </p:cNvSpPr>
            <p:nvPr/>
          </p:nvSpPr>
          <p:spPr bwMode="auto">
            <a:xfrm>
              <a:off x="672" y="1680"/>
              <a:ext cx="2367" cy="1"/>
            </a:xfrm>
            <a:prstGeom prst="line">
              <a:avLst/>
            </a:prstGeom>
            <a:noFill/>
            <a:ln w="19050">
              <a:solidFill>
                <a:srgbClr val="000000"/>
              </a:solidFill>
              <a:round/>
              <a:headEnd/>
              <a:tailEnd/>
            </a:ln>
          </p:spPr>
          <p:txBody>
            <a:bodyPr wrap="none"/>
            <a:lstStyle/>
            <a:p>
              <a:endParaRPr lang="ar-SA"/>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381000" y="152400"/>
            <a:ext cx="8229600" cy="457200"/>
          </a:xfrm>
        </p:spPr>
        <p:txBody>
          <a:bodyPr/>
          <a:lstStyle/>
          <a:p>
            <a:pPr eaLnBrk="1" hangingPunct="1"/>
            <a:r>
              <a:rPr lang="en-US" sz="2400" b="1" dirty="0" smtClean="0">
                <a:latin typeface="Times New Roman" pitchFamily="18" charset="0"/>
                <a:cs typeface="Times New Roman" pitchFamily="18" charset="0"/>
              </a:rPr>
              <a:t>Factors Affecting Productivity and Personnel Requirements:</a:t>
            </a:r>
            <a:endParaRPr lang="ar-SA" sz="2400" b="1" dirty="0" smtClean="0">
              <a:latin typeface="Times New Roman" pitchFamily="18" charset="0"/>
              <a:cs typeface="Times New Roman" pitchFamily="18" charset="0"/>
            </a:endParaRPr>
          </a:p>
        </p:txBody>
      </p:sp>
      <p:sp>
        <p:nvSpPr>
          <p:cNvPr id="23554" name="Content Placeholder 2"/>
          <p:cNvSpPr>
            <a:spLocks noGrp="1"/>
          </p:cNvSpPr>
          <p:nvPr>
            <p:ph idx="1"/>
          </p:nvPr>
        </p:nvSpPr>
        <p:spPr>
          <a:xfrm>
            <a:off x="457200" y="609600"/>
            <a:ext cx="8229600" cy="5715001"/>
          </a:xfrm>
        </p:spPr>
        <p:txBody>
          <a:bodyPr/>
          <a:lstStyle/>
          <a:p>
            <a:pPr eaLnBrk="1" hangingPunct="1">
              <a:buNone/>
            </a:pPr>
            <a:r>
              <a:rPr lang="en-US" dirty="0" smtClean="0">
                <a:ea typeface="Majalla UI"/>
              </a:rPr>
              <a:t>Changes in volume</a:t>
            </a:r>
          </a:p>
          <a:p>
            <a:pPr eaLnBrk="1" hangingPunct="1">
              <a:buNone/>
            </a:pPr>
            <a:r>
              <a:rPr lang="en-US" dirty="0" smtClean="0">
                <a:ea typeface="Majalla UI"/>
              </a:rPr>
              <a:t>Test mix</a:t>
            </a:r>
          </a:p>
          <a:p>
            <a:pPr eaLnBrk="1" hangingPunct="1">
              <a:buNone/>
            </a:pPr>
            <a:r>
              <a:rPr lang="en-US" dirty="0" smtClean="0">
                <a:ea typeface="Majalla UI"/>
              </a:rPr>
              <a:t>Patient population</a:t>
            </a:r>
          </a:p>
          <a:p>
            <a:pPr eaLnBrk="1" hangingPunct="1">
              <a:buNone/>
            </a:pPr>
            <a:endParaRPr lang="ar-SA" dirty="0" smtClean="0">
              <a:ea typeface="Majalla U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09600" y="0"/>
            <a:ext cx="5257800" cy="685800"/>
          </a:xfrm>
        </p:spPr>
        <p:txBody>
          <a:bodyPr/>
          <a:lstStyle/>
          <a:p>
            <a:pPr eaLnBrk="1" hangingPunct="1">
              <a:defRPr/>
            </a:pPr>
            <a:r>
              <a:rPr lang="en-US" sz="3200" b="1" smtClean="0">
                <a:effectLst>
                  <a:outerShdw blurRad="38100" dist="38100" dir="2700000" algn="tl">
                    <a:srgbClr val="C0C0C0"/>
                  </a:outerShdw>
                </a:effectLst>
                <a:latin typeface="Times New Roman" pitchFamily="18" charset="0"/>
                <a:cs typeface="Times New Roman" pitchFamily="18" charset="0"/>
              </a:rPr>
              <a:t>Daily Work Schedules</a:t>
            </a:r>
          </a:p>
        </p:txBody>
      </p:sp>
      <p:sp>
        <p:nvSpPr>
          <p:cNvPr id="14338" name="Content Placeholder 2"/>
          <p:cNvSpPr>
            <a:spLocks noGrp="1"/>
          </p:cNvSpPr>
          <p:nvPr>
            <p:ph idx="1"/>
          </p:nvPr>
        </p:nvSpPr>
        <p:spPr>
          <a:xfrm>
            <a:off x="457200" y="762000"/>
            <a:ext cx="8229600" cy="5562600"/>
          </a:xfrm>
        </p:spPr>
        <p:txBody>
          <a:bodyPr/>
          <a:lstStyle/>
          <a:p>
            <a:pPr eaLnBrk="1" hangingPunct="1">
              <a:buFont typeface="Wingdings 2" pitchFamily="18" charset="2"/>
              <a:buNone/>
              <a:defRPr/>
            </a:pPr>
            <a:r>
              <a:rPr lang="en-US" sz="2400" b="1" u="sng" smtClean="0">
                <a:effectLst>
                  <a:outerShdw blurRad="38100" dist="38100" dir="2700000" algn="tl">
                    <a:srgbClr val="C0C0C0"/>
                  </a:outerShdw>
                </a:effectLst>
                <a:cs typeface="Arial" charset="0"/>
              </a:rPr>
              <a:t>General Consideration:</a:t>
            </a:r>
          </a:p>
          <a:p>
            <a:pPr algn="just" eaLnBrk="1" hangingPunct="1">
              <a:defRPr/>
            </a:pPr>
            <a:r>
              <a:rPr lang="en-US" sz="2400" smtClean="0">
                <a:latin typeface="Times New Roman" pitchFamily="18" charset="0"/>
                <a:cs typeface="Times New Roman" pitchFamily="18" charset="0"/>
              </a:rPr>
              <a:t>A work schedule must make the maximum use of the human recourses available and at the same time be fair and equitable to the employees.</a:t>
            </a:r>
          </a:p>
          <a:p>
            <a:pPr algn="just" eaLnBrk="1" hangingPunct="1">
              <a:defRPr/>
            </a:pPr>
            <a:r>
              <a:rPr lang="en-US" sz="2400" smtClean="0">
                <a:latin typeface="Times New Roman" pitchFamily="18" charset="0"/>
                <a:cs typeface="Times New Roman" pitchFamily="18" charset="0"/>
              </a:rPr>
              <a:t>The supervisor must determine how many staff technologists are needed each day, including weekends. This requires knowledge of workflow patterns and volume variations from day to day.</a:t>
            </a:r>
          </a:p>
          <a:p>
            <a:pPr algn="just" eaLnBrk="1" hangingPunct="1">
              <a:defRPr/>
            </a:pPr>
            <a:r>
              <a:rPr lang="en-US" sz="2400" smtClean="0">
                <a:latin typeface="Times New Roman" pitchFamily="18" charset="0"/>
                <a:cs typeface="Times New Roman" pitchFamily="18" charset="0"/>
              </a:rPr>
              <a:t>Each employee should be scheduled to work 5 days only during the work week to avoid costly overtime.</a:t>
            </a:r>
          </a:p>
          <a:p>
            <a:pPr algn="just" eaLnBrk="1" hangingPunct="1">
              <a:defRPr/>
            </a:pPr>
            <a:r>
              <a:rPr lang="en-US" sz="2400" smtClean="0">
                <a:latin typeface="Times New Roman" pitchFamily="18" charset="0"/>
                <a:cs typeface="Times New Roman" pitchFamily="18" charset="0"/>
              </a:rPr>
              <a:t>Schedules should be prepared in blocks of time, rather than week by week, assuring fair rotation of weekend duties.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533400" y="228600"/>
            <a:ext cx="3581400" cy="438150"/>
          </a:xfrm>
        </p:spPr>
        <p:txBody>
          <a:bodyPr/>
          <a:lstStyle/>
          <a:p>
            <a:pPr eaLnBrk="1" hangingPunct="1">
              <a:defRPr/>
            </a:pPr>
            <a:r>
              <a:rPr lang="en-US" sz="2000" b="1" u="sng" smtClean="0">
                <a:effectLst>
                  <a:outerShdw blurRad="38100" dist="38100" dir="2700000" algn="tl">
                    <a:srgbClr val="C0C0C0"/>
                  </a:outerShdw>
                </a:effectLst>
                <a:latin typeface="Times New Roman" pitchFamily="18" charset="0"/>
                <a:cs typeface="Times New Roman" pitchFamily="18" charset="0"/>
              </a:rPr>
              <a:t>General Consideration: </a:t>
            </a:r>
            <a:r>
              <a:rPr lang="en-US" sz="2000" b="1" smtClean="0">
                <a:latin typeface="Times New Roman" pitchFamily="18" charset="0"/>
                <a:cs typeface="Times New Roman" pitchFamily="18" charset="0"/>
              </a:rPr>
              <a:t>(cont.)</a:t>
            </a:r>
          </a:p>
        </p:txBody>
      </p:sp>
      <p:sp>
        <p:nvSpPr>
          <p:cNvPr id="15362" name="Content Placeholder 2"/>
          <p:cNvSpPr>
            <a:spLocks noGrp="1"/>
          </p:cNvSpPr>
          <p:nvPr>
            <p:ph idx="1"/>
          </p:nvPr>
        </p:nvSpPr>
        <p:spPr>
          <a:xfrm>
            <a:off x="457200" y="838200"/>
            <a:ext cx="8229600" cy="5486400"/>
          </a:xfrm>
        </p:spPr>
        <p:txBody>
          <a:bodyPr/>
          <a:lstStyle/>
          <a:p>
            <a:pPr algn="just" eaLnBrk="1" hangingPunct="1"/>
            <a:r>
              <a:rPr lang="en-US" sz="2400" smtClean="0">
                <a:latin typeface="Times New Roman" pitchFamily="18" charset="0"/>
                <a:cs typeface="Times New Roman" pitchFamily="18" charset="0"/>
              </a:rPr>
              <a:t>Part-time employees can provide additional personnel on weekends and can cover full-time employees regularly scheduled days off.</a:t>
            </a:r>
            <a:r>
              <a:rPr lang="ar-SA" sz="2400" smtClean="0">
                <a:latin typeface="Times New Roman" pitchFamily="18" charset="0"/>
                <a:cs typeface="Times New Roman" pitchFamily="18" charset="0"/>
              </a:rPr>
              <a:t>  </a:t>
            </a:r>
            <a:endParaRPr lang="en-US" sz="2400" smtClean="0"/>
          </a:p>
          <a:p>
            <a:pPr algn="just" eaLnBrk="1" hangingPunct="1"/>
            <a:r>
              <a:rPr lang="en-US" sz="2400" smtClean="0"/>
              <a:t>Vacation scheduling must also be considered.</a:t>
            </a:r>
          </a:p>
          <a:p>
            <a:pPr algn="just" eaLnBrk="1" hangingPunct="1"/>
            <a:r>
              <a:rPr lang="en-US" sz="2400" smtClean="0"/>
              <a:t>Once the schedule has been prepared, it should be presented to and discussed with the employees.</a:t>
            </a:r>
          </a:p>
          <a:p>
            <a:pPr algn="just" eaLnBrk="1" hangingPunct="1"/>
            <a:r>
              <a:rPr lang="en-US" sz="2400" smtClean="0"/>
              <a:t>The schedule should be designed for a minimum of a month and must be posted on the section bulletin board.</a:t>
            </a:r>
          </a:p>
          <a:p>
            <a:pPr algn="just" eaLnBrk="1" hangingPunct="1"/>
            <a:r>
              <a:rPr lang="en-US" sz="2400" smtClean="0"/>
              <a:t>No schedule should be ever be considered permanent, flexibility and responsiveness to changing needs are essential.</a:t>
            </a:r>
          </a:p>
          <a:p>
            <a:pPr eaLnBrk="1" hangingPunct="1"/>
            <a:endParaRPr lang="en-US"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28600"/>
            <a:ext cx="8229600" cy="609600"/>
          </a:xfrm>
        </p:spPr>
        <p:txBody>
          <a:bodyPr/>
          <a:lstStyle/>
          <a:p>
            <a:pPr algn="ctr" eaLnBrk="1" hangingPunct="1"/>
            <a:r>
              <a:rPr lang="en-US" sz="2800" b="1" smtClean="0">
                <a:latin typeface="Times New Roman" pitchFamily="18" charset="0"/>
                <a:cs typeface="Times New Roman" pitchFamily="18" charset="0"/>
              </a:rPr>
              <a:t>WORKLOAD MEASUREMENTS AND PERSONAL REQUIRMENTS</a:t>
            </a:r>
            <a:endParaRPr lang="ar-SA" sz="2800" b="1" smtClean="0">
              <a:latin typeface="Times New Roman" pitchFamily="18" charset="0"/>
              <a:cs typeface="Times New Roman" pitchFamily="18" charset="0"/>
            </a:endParaRPr>
          </a:p>
        </p:txBody>
      </p:sp>
      <p:sp>
        <p:nvSpPr>
          <p:cNvPr id="16386" name="Content Placeholder 2"/>
          <p:cNvSpPr>
            <a:spLocks noGrp="1"/>
          </p:cNvSpPr>
          <p:nvPr>
            <p:ph idx="1"/>
          </p:nvPr>
        </p:nvSpPr>
        <p:spPr>
          <a:xfrm>
            <a:off x="228600" y="838200"/>
            <a:ext cx="8763000" cy="5486400"/>
          </a:xfrm>
        </p:spPr>
        <p:txBody>
          <a:bodyPr/>
          <a:lstStyle/>
          <a:p>
            <a:pPr marL="495300" indent="-495300" algn="just" eaLnBrk="1" hangingPunct="1">
              <a:buFont typeface="Wingdings 2" pitchFamily="18" charset="2"/>
              <a:buNone/>
            </a:pPr>
            <a:r>
              <a:rPr lang="en-US" sz="2200" smtClean="0">
                <a:latin typeface="Times New Roman" pitchFamily="18" charset="0"/>
                <a:ea typeface="Majalla UI"/>
                <a:cs typeface="Times New Roman" pitchFamily="18" charset="0"/>
              </a:rPr>
              <a:t>The measurements of workload will enable the clinical lab supervisor to assess the current level of productivity, determine the number of employees necessary to provide adequate patient service, and to determine the rate of growth in order to predict future needs for personnel.</a:t>
            </a:r>
          </a:p>
          <a:p>
            <a:pPr marL="495300" indent="-495300" algn="just" eaLnBrk="1" hangingPunct="1">
              <a:buFont typeface="Wingdings 2" pitchFamily="18" charset="2"/>
              <a:buNone/>
            </a:pPr>
            <a:r>
              <a:rPr lang="en-US" sz="2200" smtClean="0">
                <a:latin typeface="Times New Roman" pitchFamily="18" charset="0"/>
                <a:ea typeface="Majalla UI"/>
                <a:cs typeface="Times New Roman" pitchFamily="18" charset="0"/>
              </a:rPr>
              <a:t>A careful examination of workload statistics supplies many types of information.</a:t>
            </a:r>
          </a:p>
          <a:p>
            <a:pPr marL="495300" indent="-495300" algn="just" eaLnBrk="1" hangingPunct="1">
              <a:buFont typeface="Wingdings 2" pitchFamily="18" charset="2"/>
              <a:buNone/>
            </a:pPr>
            <a:r>
              <a:rPr lang="en-US" sz="1800" b="1" u="sng" smtClean="0">
                <a:effectLst>
                  <a:outerShdw blurRad="38100" dist="38100" dir="2700000" algn="tl">
                    <a:srgbClr val="C0C0C0"/>
                  </a:outerShdw>
                </a:effectLst>
                <a:latin typeface="Times New Roman" pitchFamily="18" charset="0"/>
                <a:ea typeface="Majalla UI"/>
                <a:cs typeface="Times New Roman" pitchFamily="18" charset="0"/>
              </a:rPr>
              <a:t>Some uses of workload statistics:</a:t>
            </a:r>
          </a:p>
          <a:p>
            <a:pPr marL="495300" indent="-495300" algn="just" eaLnBrk="1" hangingPunct="1">
              <a:buFont typeface="Wingdings 2" pitchFamily="18" charset="2"/>
              <a:buAutoNum type="arabicPeriod"/>
            </a:pPr>
            <a:r>
              <a:rPr lang="en-US" sz="1800" smtClean="0">
                <a:latin typeface="Times New Roman" pitchFamily="18" charset="0"/>
                <a:ea typeface="Majalla UI"/>
                <a:cs typeface="Times New Roman" pitchFamily="18" charset="0"/>
              </a:rPr>
              <a:t>Comparison of workload for work-shifts-staffing needs</a:t>
            </a:r>
          </a:p>
          <a:p>
            <a:pPr marL="495300" indent="-495300" algn="just" eaLnBrk="1" hangingPunct="1">
              <a:buFont typeface="Wingdings 2" pitchFamily="18" charset="2"/>
              <a:buAutoNum type="arabicPeriod"/>
            </a:pPr>
            <a:r>
              <a:rPr lang="en-US" sz="1800" smtClean="0">
                <a:latin typeface="Times New Roman" pitchFamily="18" charset="0"/>
                <a:ea typeface="Majalla UI"/>
                <a:cs typeface="Times New Roman" pitchFamily="18" charset="0"/>
              </a:rPr>
              <a:t>Comparison of day to day workload tallies-number of employees necessary to staff weekends.</a:t>
            </a:r>
          </a:p>
          <a:p>
            <a:pPr marL="495300" indent="-495300" algn="just" eaLnBrk="1" hangingPunct="1">
              <a:buFont typeface="Wingdings 2" pitchFamily="18" charset="2"/>
              <a:buAutoNum type="arabicPeriod"/>
            </a:pPr>
            <a:r>
              <a:rPr lang="en-US" sz="1800" smtClean="0">
                <a:latin typeface="Times New Roman" pitchFamily="18" charset="0"/>
                <a:ea typeface="Majalla UI"/>
                <a:cs typeface="Times New Roman" pitchFamily="18" charset="0"/>
              </a:rPr>
              <a:t>Comparison of monthly workload-schedule vacations.</a:t>
            </a:r>
          </a:p>
          <a:p>
            <a:pPr marL="495300" indent="-495300" algn="just" eaLnBrk="1" hangingPunct="1">
              <a:buFont typeface="Wingdings 2" pitchFamily="18" charset="2"/>
              <a:buAutoNum type="arabicPeriod"/>
            </a:pPr>
            <a:r>
              <a:rPr lang="en-US" sz="1800" smtClean="0">
                <a:latin typeface="Times New Roman" pitchFamily="18" charset="0"/>
                <a:ea typeface="Majalla UI"/>
                <a:cs typeface="Times New Roman" pitchFamily="18" charset="0"/>
              </a:rPr>
              <a:t>Scrutinization of workload tallies can assist in identifying workflow problems.</a:t>
            </a:r>
          </a:p>
          <a:p>
            <a:pPr marL="495300" indent="-495300" algn="just" eaLnBrk="1" hangingPunct="1">
              <a:buFont typeface="Wingdings 2" pitchFamily="18" charset="2"/>
              <a:buAutoNum type="arabicPeriod"/>
            </a:pPr>
            <a:r>
              <a:rPr lang="en-US" sz="1800" smtClean="0">
                <a:latin typeface="Times New Roman" pitchFamily="18" charset="0"/>
                <a:ea typeface="Majalla UI"/>
                <a:cs typeface="Times New Roman" pitchFamily="18" charset="0"/>
              </a:rPr>
              <a:t>Development of the budget for future personnel requirements as well as possible instrumentation needs. </a:t>
            </a:r>
          </a:p>
          <a:p>
            <a:pPr marL="495300" indent="-495300" algn="just" eaLnBrk="1" hangingPunct="1">
              <a:buFont typeface="Wingdings 2" pitchFamily="18" charset="2"/>
              <a:buNone/>
            </a:pPr>
            <a:endParaRPr lang="en-US" sz="1800" smtClean="0">
              <a:latin typeface="Times New Roman" pitchFamily="18" charset="0"/>
              <a:ea typeface="Majalla UI"/>
              <a:cs typeface="Times New Roman" pitchFamily="18" charset="0"/>
            </a:endParaRPr>
          </a:p>
          <a:p>
            <a:pPr marL="495300" indent="-495300" algn="just" eaLnBrk="1" hangingPunct="1">
              <a:buFont typeface="Wingdings 2" pitchFamily="18" charset="2"/>
              <a:buNone/>
            </a:pPr>
            <a:endParaRPr lang="en-US" sz="1800" smtClean="0">
              <a:ea typeface="Majalla UI"/>
              <a:cs typeface="Majalla UI"/>
            </a:endParaRPr>
          </a:p>
          <a:p>
            <a:pPr marL="495300" indent="-495300" eaLnBrk="1" hangingPunct="1">
              <a:buFont typeface="Wingdings 2" pitchFamily="18" charset="2"/>
              <a:buNone/>
            </a:pPr>
            <a:r>
              <a:rPr lang="en-US" sz="1800" smtClean="0">
                <a:ea typeface="Majalla UI"/>
                <a:cs typeface="Majalla UI"/>
              </a:rPr>
              <a:t> </a:t>
            </a:r>
            <a:endParaRPr lang="ar-SA" sz="1800" smtClean="0">
              <a:ea typeface="Majalla UI"/>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381000" y="228600"/>
            <a:ext cx="8229600" cy="533400"/>
          </a:xfrm>
        </p:spPr>
        <p:txBody>
          <a:bodyPr/>
          <a:lstStyle/>
          <a:p>
            <a:pPr eaLnBrk="1" hangingPunct="1"/>
            <a:r>
              <a:rPr lang="en-US" sz="2800" b="1" smtClean="0">
                <a:latin typeface="Times New Roman" pitchFamily="18" charset="0"/>
                <a:cs typeface="Times New Roman" pitchFamily="18" charset="0"/>
              </a:rPr>
              <a:t>Workload Measurements </a:t>
            </a:r>
            <a:r>
              <a:rPr lang="en-US" sz="2800" smtClean="0">
                <a:latin typeface="Times New Roman" pitchFamily="18" charset="0"/>
                <a:cs typeface="Times New Roman" pitchFamily="18" charset="0"/>
              </a:rPr>
              <a:t>Methods</a:t>
            </a:r>
            <a:endParaRPr lang="ar-SA" sz="2800" smtClean="0">
              <a:latin typeface="Times New Roman" pitchFamily="18" charset="0"/>
              <a:cs typeface="Times New Roman" pitchFamily="18" charset="0"/>
            </a:endParaRPr>
          </a:p>
        </p:txBody>
      </p:sp>
      <p:sp>
        <p:nvSpPr>
          <p:cNvPr id="17410" name="Content Placeholder 2"/>
          <p:cNvSpPr>
            <a:spLocks noGrp="1"/>
          </p:cNvSpPr>
          <p:nvPr>
            <p:ph idx="1"/>
          </p:nvPr>
        </p:nvSpPr>
        <p:spPr>
          <a:xfrm>
            <a:off x="381000" y="1524000"/>
            <a:ext cx="3429000" cy="4800600"/>
          </a:xfrm>
        </p:spPr>
        <p:txBody>
          <a:bodyPr/>
          <a:lstStyle/>
          <a:p>
            <a:pPr algn="justLow" eaLnBrk="1" hangingPunct="1">
              <a:buFont typeface="Wingdings 2" pitchFamily="18" charset="2"/>
              <a:buNone/>
            </a:pPr>
            <a:r>
              <a:rPr lang="en-US" sz="2400" b="1" u="sng" smtClean="0">
                <a:ea typeface="Majalla UI"/>
                <a:cs typeface="Majalla UI"/>
              </a:rPr>
              <a:t>1-Basic Measurement:</a:t>
            </a:r>
          </a:p>
          <a:p>
            <a:pPr algn="justLow" eaLnBrk="1" hangingPunct="1">
              <a:buFont typeface="Wingdings 2" pitchFamily="18" charset="2"/>
              <a:buNone/>
            </a:pPr>
            <a:r>
              <a:rPr lang="en-US" sz="2400" smtClean="0">
                <a:ea typeface="Majalla UI"/>
                <a:cs typeface="Majalla UI"/>
              </a:rPr>
              <a:t>The simplest and most basic method is to tally the number of patient tests performed each day.</a:t>
            </a:r>
            <a:endParaRPr lang="ar-SA" sz="2400" smtClean="0">
              <a:ea typeface="Majalla UI"/>
            </a:endParaRPr>
          </a:p>
        </p:txBody>
      </p:sp>
      <p:pic>
        <p:nvPicPr>
          <p:cNvPr id="17412" name="Picture 4" descr="f3699_F006"/>
          <p:cNvPicPr>
            <a:picLocks noChangeAspect="1" noChangeArrowheads="1"/>
          </p:cNvPicPr>
          <p:nvPr/>
        </p:nvPicPr>
        <p:blipFill>
          <a:blip r:embed="rId2" cstate="print"/>
          <a:srcRect/>
          <a:stretch>
            <a:fillRect/>
          </a:stretch>
        </p:blipFill>
        <p:spPr bwMode="auto">
          <a:xfrm>
            <a:off x="4038600" y="838200"/>
            <a:ext cx="4648200" cy="552926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457200" y="304800"/>
            <a:ext cx="8229600" cy="6019800"/>
          </a:xfrm>
        </p:spPr>
        <p:txBody>
          <a:bodyPr/>
          <a:lstStyle/>
          <a:p>
            <a:pPr eaLnBrk="1" hangingPunct="1">
              <a:buFont typeface="Wingdings 2" pitchFamily="18" charset="2"/>
              <a:buNone/>
            </a:pPr>
            <a:r>
              <a:rPr lang="en-US" smtClean="0">
                <a:ea typeface="Majalla UI"/>
                <a:cs typeface="Majalla UI"/>
              </a:rPr>
              <a:t>2- The CAP Workload Recording Method:</a:t>
            </a:r>
          </a:p>
          <a:p>
            <a:pPr algn="just" eaLnBrk="1" hangingPunct="1">
              <a:buFont typeface="Wingdings 2" pitchFamily="18" charset="2"/>
              <a:buNone/>
            </a:pPr>
            <a:r>
              <a:rPr lang="en-US" sz="2400" smtClean="0">
                <a:latin typeface="Times New Roman" pitchFamily="18" charset="0"/>
                <a:ea typeface="Majalla UI"/>
                <a:cs typeface="Times New Roman" pitchFamily="18" charset="0"/>
              </a:rPr>
              <a:t>A more comprehensive system for workload measurements has been developed by the Laboratory Management Planning Committee  of the Collage of American Pathologist (CAP). No lab should be without a current annual edition. The manual include complete instructions for using the system, test listings arranged alphabetically and numerically, and each procedure is assigned a code number.</a:t>
            </a:r>
          </a:p>
          <a:p>
            <a:pPr algn="just" eaLnBrk="1" hangingPunct="1">
              <a:buFont typeface="Wingdings 2" pitchFamily="18" charset="2"/>
              <a:buNone/>
            </a:pPr>
            <a:r>
              <a:rPr lang="en-US" sz="2400" smtClean="0">
                <a:latin typeface="Times New Roman" pitchFamily="18" charset="0"/>
                <a:ea typeface="Majalla UI"/>
                <a:cs typeface="Times New Roman" pitchFamily="18" charset="0"/>
              </a:rPr>
              <a:t>The basis for measuring workload is the unit value, or weight, assigned to each procedure. One unit is equal to 1 minute. The total unit value for each procedure represents the average technical, clerical, and aide time necessary to perform the procedure. Thus, a procedure with a unit value of 10 would take 10 minutes to perform.</a:t>
            </a:r>
            <a:endParaRPr lang="ar-SA" sz="2400" smtClean="0">
              <a:latin typeface="Times New Roman" pitchFamily="18" charset="0"/>
              <a:ea typeface="Majalla UI"/>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381000"/>
            <a:ext cx="8229600" cy="5943600"/>
          </a:xfrm>
        </p:spPr>
        <p:txBody>
          <a:bodyPr/>
          <a:lstStyle/>
          <a:p>
            <a:pPr algn="justLow" eaLnBrk="1" hangingPunct="1">
              <a:buFont typeface="Wingdings 2" pitchFamily="18" charset="2"/>
              <a:buNone/>
            </a:pPr>
            <a:r>
              <a:rPr lang="en-US" sz="2000" u="sng" smtClean="0">
                <a:latin typeface="Times New Roman" pitchFamily="18" charset="0"/>
                <a:ea typeface="Majalla UI"/>
                <a:cs typeface="Times New Roman" pitchFamily="18" charset="0"/>
              </a:rPr>
              <a:t>Included in the unit value is the time needed for:</a:t>
            </a:r>
          </a:p>
          <a:p>
            <a:pPr algn="justLow" eaLnBrk="1" hangingPunct="1">
              <a:buFontTx/>
              <a:buChar char="•"/>
            </a:pPr>
            <a:r>
              <a:rPr lang="en-US" sz="1600" b="1" smtClean="0">
                <a:latin typeface="Times New Roman" pitchFamily="18" charset="0"/>
                <a:ea typeface="Majalla UI"/>
                <a:cs typeface="Times New Roman" pitchFamily="18" charset="0"/>
              </a:rPr>
              <a:t>Specimen processing.</a:t>
            </a:r>
          </a:p>
          <a:p>
            <a:pPr algn="justLow" eaLnBrk="1" hangingPunct="1">
              <a:buFontTx/>
              <a:buChar char="•"/>
            </a:pPr>
            <a:r>
              <a:rPr lang="en-US" sz="1600" b="1" smtClean="0">
                <a:latin typeface="Times New Roman" pitchFamily="18" charset="0"/>
                <a:ea typeface="Majalla UI"/>
                <a:cs typeface="Times New Roman" pitchFamily="18" charset="0"/>
              </a:rPr>
              <a:t>Testing.</a:t>
            </a:r>
          </a:p>
          <a:p>
            <a:pPr algn="justLow" eaLnBrk="1" hangingPunct="1">
              <a:buFontTx/>
              <a:buChar char="•"/>
            </a:pPr>
            <a:r>
              <a:rPr lang="en-US" sz="1600" b="1" smtClean="0">
                <a:latin typeface="Times New Roman" pitchFamily="18" charset="0"/>
                <a:ea typeface="Majalla UI"/>
                <a:cs typeface="Times New Roman" pitchFamily="18" charset="0"/>
              </a:rPr>
              <a:t>Clerical time, including logging and recording results.</a:t>
            </a:r>
          </a:p>
          <a:p>
            <a:pPr algn="justLow" eaLnBrk="1" hangingPunct="1">
              <a:buFontTx/>
              <a:buChar char="•"/>
            </a:pPr>
            <a:r>
              <a:rPr lang="en-US" sz="1600" b="1" smtClean="0">
                <a:latin typeface="Times New Roman" pitchFamily="18" charset="0"/>
                <a:ea typeface="Majalla UI"/>
                <a:cs typeface="Times New Roman" pitchFamily="18" charset="0"/>
              </a:rPr>
              <a:t>Glassware washing.</a:t>
            </a:r>
          </a:p>
          <a:p>
            <a:pPr algn="justLow" eaLnBrk="1" hangingPunct="1">
              <a:buFontTx/>
              <a:buChar char="•"/>
            </a:pPr>
            <a:r>
              <a:rPr lang="en-US" sz="1600" b="1" smtClean="0">
                <a:latin typeface="Times New Roman" pitchFamily="18" charset="0"/>
                <a:ea typeface="Majalla UI"/>
                <a:cs typeface="Times New Roman" pitchFamily="18" charset="0"/>
              </a:rPr>
              <a:t>Reagent preparation.</a:t>
            </a:r>
          </a:p>
          <a:p>
            <a:pPr algn="justLow" eaLnBrk="1" hangingPunct="1">
              <a:buFontTx/>
              <a:buChar char="•"/>
            </a:pPr>
            <a:r>
              <a:rPr lang="en-US" sz="1600" b="1" smtClean="0">
                <a:latin typeface="Times New Roman" pitchFamily="18" charset="0"/>
                <a:ea typeface="Majalla UI"/>
                <a:cs typeface="Times New Roman" pitchFamily="18" charset="0"/>
              </a:rPr>
              <a:t>Preparation and reading of blanks,</a:t>
            </a:r>
          </a:p>
          <a:p>
            <a:pPr algn="justLow" eaLnBrk="1" hangingPunct="1">
              <a:buFontTx/>
              <a:buChar char="•"/>
            </a:pPr>
            <a:r>
              <a:rPr lang="en-US" sz="1600" b="1" smtClean="0">
                <a:latin typeface="Times New Roman" pitchFamily="18" charset="0"/>
                <a:ea typeface="Majalla UI"/>
                <a:cs typeface="Times New Roman" pitchFamily="18" charset="0"/>
              </a:rPr>
              <a:t>Daily instrument calibration,</a:t>
            </a:r>
          </a:p>
          <a:p>
            <a:pPr algn="justLow" eaLnBrk="1" hangingPunct="1">
              <a:buFontTx/>
              <a:buChar char="•"/>
            </a:pPr>
            <a:r>
              <a:rPr lang="en-US" sz="1600" b="1" smtClean="0">
                <a:latin typeface="Times New Roman" pitchFamily="18" charset="0"/>
                <a:ea typeface="Majalla UI"/>
                <a:cs typeface="Times New Roman" pitchFamily="18" charset="0"/>
              </a:rPr>
              <a:t>Maintenance and repair,</a:t>
            </a:r>
          </a:p>
          <a:p>
            <a:pPr algn="justLow" eaLnBrk="1" hangingPunct="1">
              <a:buFontTx/>
              <a:buChar char="•"/>
            </a:pPr>
            <a:r>
              <a:rPr lang="en-US" sz="1600" b="1" smtClean="0">
                <a:latin typeface="Times New Roman" pitchFamily="18" charset="0"/>
                <a:ea typeface="Majalla UI"/>
                <a:cs typeface="Times New Roman" pitchFamily="18" charset="0"/>
              </a:rPr>
              <a:t>Technical supervision.</a:t>
            </a:r>
          </a:p>
          <a:p>
            <a:pPr algn="justLow" eaLnBrk="1" hangingPunct="1">
              <a:buFont typeface="Wingdings 2" pitchFamily="18" charset="2"/>
              <a:buNone/>
            </a:pPr>
            <a:r>
              <a:rPr lang="en-US" sz="2000" u="sng" smtClean="0">
                <a:latin typeface="Times New Roman" pitchFamily="18" charset="0"/>
                <a:ea typeface="Majalla UI"/>
                <a:cs typeface="Times New Roman" pitchFamily="18" charset="0"/>
              </a:rPr>
              <a:t>Not include in the unit value measurements are:</a:t>
            </a:r>
          </a:p>
          <a:p>
            <a:pPr algn="justLow" eaLnBrk="1" hangingPunct="1">
              <a:buFontTx/>
              <a:buChar char="•"/>
            </a:pPr>
            <a:r>
              <a:rPr lang="en-US" sz="1600" b="1" smtClean="0">
                <a:latin typeface="Times New Roman" pitchFamily="18" charset="0"/>
                <a:ea typeface="Majalla UI"/>
                <a:cs typeface="Times New Roman" pitchFamily="18" charset="0"/>
              </a:rPr>
              <a:t>Specimen collection,</a:t>
            </a:r>
          </a:p>
          <a:p>
            <a:pPr algn="justLow" eaLnBrk="1" hangingPunct="1">
              <a:buFontTx/>
              <a:buChar char="•"/>
            </a:pPr>
            <a:r>
              <a:rPr lang="en-US" sz="1600" b="1" smtClean="0">
                <a:latin typeface="Times New Roman" pitchFamily="18" charset="0"/>
                <a:ea typeface="Majalla UI"/>
                <a:cs typeface="Times New Roman" pitchFamily="18" charset="0"/>
              </a:rPr>
              <a:t>Quality control,</a:t>
            </a:r>
          </a:p>
          <a:p>
            <a:pPr algn="justLow" eaLnBrk="1" hangingPunct="1">
              <a:buFontTx/>
              <a:buChar char="•"/>
            </a:pPr>
            <a:r>
              <a:rPr lang="en-US" sz="1600" b="1" smtClean="0">
                <a:latin typeface="Times New Roman" pitchFamily="18" charset="0"/>
                <a:ea typeface="Majalla UI"/>
                <a:cs typeface="Times New Roman" pitchFamily="18" charset="0"/>
              </a:rPr>
              <a:t>Standards,</a:t>
            </a:r>
          </a:p>
          <a:p>
            <a:pPr algn="justLow" eaLnBrk="1" hangingPunct="1">
              <a:buFontTx/>
              <a:buChar char="•"/>
            </a:pPr>
            <a:r>
              <a:rPr lang="en-US" sz="1600" b="1" smtClean="0">
                <a:latin typeface="Times New Roman" pitchFamily="18" charset="0"/>
                <a:ea typeface="Majalla UI"/>
                <a:cs typeface="Times New Roman" pitchFamily="18" charset="0"/>
              </a:rPr>
              <a:t>Repeats.</a:t>
            </a:r>
            <a:endParaRPr lang="ar-SA" sz="1600" b="1" smtClean="0">
              <a:latin typeface="Times New Roman" pitchFamily="18" charset="0"/>
              <a:ea typeface="Majalla UI"/>
              <a:cs typeface="Times New Roman" pitchFamily="18" charset="0"/>
            </a:endParaRPr>
          </a:p>
          <a:p>
            <a:pPr algn="justLow" eaLnBrk="1" hangingPunct="1">
              <a:buFont typeface="Wingdings 2" pitchFamily="18" charset="2"/>
              <a:buNone/>
            </a:pPr>
            <a:endParaRPr lang="en-US" sz="1600" b="1" smtClean="0">
              <a:solidFill>
                <a:srgbClr val="CC0000"/>
              </a:solidFill>
              <a:effectLst>
                <a:outerShdw blurRad="38100" dist="38100" dir="2700000" algn="tl">
                  <a:srgbClr val="C0C0C0"/>
                </a:outerShdw>
              </a:effectLst>
              <a:latin typeface="Times New Roman" pitchFamily="18" charset="0"/>
              <a:ea typeface="Majalla UI"/>
              <a:cs typeface="Times New Roman" pitchFamily="18" charset="0"/>
            </a:endParaRPr>
          </a:p>
          <a:p>
            <a:pPr algn="justLow" eaLnBrk="1" hangingPunct="1">
              <a:buFont typeface="Wingdings 2" pitchFamily="18" charset="2"/>
              <a:buNone/>
            </a:pPr>
            <a:r>
              <a:rPr lang="en-US" sz="1600" b="1" smtClean="0">
                <a:solidFill>
                  <a:srgbClr val="CC0000"/>
                </a:solidFill>
                <a:effectLst>
                  <a:outerShdw blurRad="38100" dist="38100" dir="2700000" algn="tl">
                    <a:srgbClr val="C0C0C0"/>
                  </a:outerShdw>
                </a:effectLst>
                <a:latin typeface="Times New Roman" pitchFamily="18" charset="0"/>
                <a:ea typeface="Majalla UI"/>
                <a:cs typeface="Times New Roman" pitchFamily="18" charset="0"/>
              </a:rPr>
              <a:t>Repeats should be counted only if it is necessary to perform (elevated results)</a:t>
            </a:r>
          </a:p>
          <a:p>
            <a:pPr algn="justLow" eaLnBrk="1" hangingPunct="1">
              <a:buFont typeface="Wingdings 2" pitchFamily="18" charset="2"/>
              <a:buNone/>
            </a:pPr>
            <a:r>
              <a:rPr lang="en-US" sz="1600" b="1" smtClean="0">
                <a:solidFill>
                  <a:srgbClr val="CC0000"/>
                </a:solidFill>
                <a:effectLst>
                  <a:outerShdw blurRad="38100" dist="38100" dir="2700000" algn="tl">
                    <a:srgbClr val="C0C0C0"/>
                  </a:outerShdw>
                </a:effectLst>
                <a:latin typeface="Times New Roman" pitchFamily="18" charset="0"/>
                <a:ea typeface="Majalla UI"/>
                <a:cs typeface="Times New Roman" pitchFamily="18" charset="0"/>
              </a:rPr>
              <a:t>For the CAP workload recording method, a clear distinction must be made between repeat and duplicate.</a:t>
            </a:r>
            <a:endParaRPr lang="ar-SA" sz="1600" b="1" smtClean="0">
              <a:solidFill>
                <a:srgbClr val="CC0000"/>
              </a:solidFill>
              <a:effectLst>
                <a:outerShdw blurRad="38100" dist="38100" dir="2700000" algn="tl">
                  <a:srgbClr val="C0C0C0"/>
                </a:outerShdw>
              </a:effectLst>
              <a:latin typeface="Times New Roman" pitchFamily="18" charset="0"/>
              <a:ea typeface="Majalla UI"/>
              <a:cs typeface="Times New Roman" pitchFamily="18" charset="0"/>
            </a:endParaRPr>
          </a:p>
          <a:p>
            <a:pPr algn="justLow" eaLnBrk="1" hangingPunct="1">
              <a:buFont typeface="Wingdings 2" pitchFamily="18" charset="2"/>
              <a:buNone/>
            </a:pPr>
            <a:endParaRPr lang="ar-SA" sz="1600" b="1" smtClean="0">
              <a:solidFill>
                <a:srgbClr val="CC0000"/>
              </a:solidFill>
              <a:effectLst>
                <a:outerShdw blurRad="38100" dist="38100" dir="2700000" algn="tl">
                  <a:srgbClr val="C0C0C0"/>
                </a:outerShdw>
              </a:effectLst>
              <a:latin typeface="Times New Roman" pitchFamily="18" charset="0"/>
              <a:ea typeface="Majalla UI"/>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228600" y="1371600"/>
            <a:ext cx="3581400" cy="2819400"/>
          </a:xfrm>
        </p:spPr>
        <p:txBody>
          <a:bodyPr/>
          <a:lstStyle/>
          <a:p>
            <a:pPr algn="justLow" eaLnBrk="1" hangingPunct="1">
              <a:buFont typeface="Wingdings 2" pitchFamily="18" charset="2"/>
              <a:buNone/>
            </a:pPr>
            <a:r>
              <a:rPr lang="en-US" sz="2000" smtClean="0">
                <a:latin typeface="Times New Roman" pitchFamily="18" charset="0"/>
                <a:ea typeface="Majalla UI"/>
                <a:cs typeface="Times New Roman" pitchFamily="18" charset="0"/>
              </a:rPr>
              <a:t>Raw counts are entered on the worksheet daily , to be totaled at the end of each month. </a:t>
            </a:r>
          </a:p>
          <a:p>
            <a:pPr algn="justLow" eaLnBrk="1" hangingPunct="1">
              <a:buFont typeface="Wingdings 2" pitchFamily="18" charset="2"/>
              <a:buNone/>
            </a:pPr>
            <a:r>
              <a:rPr lang="en-US" sz="2000" smtClean="0">
                <a:latin typeface="Times New Roman" pitchFamily="18" charset="0"/>
                <a:ea typeface="Majalla UI"/>
                <a:cs typeface="Times New Roman" pitchFamily="18" charset="0"/>
              </a:rPr>
              <a:t>The sum of patient tests, standards, quality control, and repeats represents the total raw count.</a:t>
            </a:r>
          </a:p>
          <a:p>
            <a:pPr algn="justLow" eaLnBrk="1" hangingPunct="1">
              <a:buFont typeface="Wingdings 2" pitchFamily="18" charset="2"/>
              <a:buNone/>
            </a:pPr>
            <a:r>
              <a:rPr lang="en-US" sz="2000" smtClean="0">
                <a:latin typeface="Times New Roman" pitchFamily="18" charset="0"/>
                <a:ea typeface="Majalla UI"/>
                <a:cs typeface="Times New Roman" pitchFamily="18" charset="0"/>
              </a:rPr>
              <a:t>The raw count multiplied by the unit value for the procedure equals the workload in minutes.</a:t>
            </a:r>
          </a:p>
          <a:p>
            <a:pPr algn="justLow" eaLnBrk="1" hangingPunct="1">
              <a:buFont typeface="Wingdings 2" pitchFamily="18" charset="2"/>
              <a:buNone/>
            </a:pPr>
            <a:r>
              <a:rPr lang="en-US" sz="2000" smtClean="0">
                <a:latin typeface="Times New Roman" pitchFamily="18" charset="0"/>
                <a:ea typeface="Majalla UI"/>
                <a:cs typeface="Times New Roman" pitchFamily="18" charset="0"/>
              </a:rPr>
              <a:t>The sum of the workloads for the section equals the total workload in minutes.</a:t>
            </a:r>
          </a:p>
          <a:p>
            <a:pPr eaLnBrk="1" hangingPunct="1">
              <a:buFont typeface="Wingdings 2" pitchFamily="18" charset="2"/>
              <a:buNone/>
            </a:pPr>
            <a:endParaRPr lang="ar-SA" sz="2000" smtClean="0">
              <a:latin typeface="Times New Roman" pitchFamily="18" charset="0"/>
              <a:ea typeface="Majalla UI"/>
              <a:cs typeface="Times New Roman" pitchFamily="18" charset="0"/>
            </a:endParaRPr>
          </a:p>
        </p:txBody>
      </p:sp>
      <p:sp>
        <p:nvSpPr>
          <p:cNvPr id="20485" name="Rectangle 5"/>
          <p:cNvSpPr>
            <a:spLocks noChangeArrowheads="1"/>
          </p:cNvSpPr>
          <p:nvPr/>
        </p:nvSpPr>
        <p:spPr bwMode="auto">
          <a:xfrm>
            <a:off x="7569200" y="812800"/>
            <a:ext cx="1574800" cy="639763"/>
          </a:xfrm>
          <a:prstGeom prst="rect">
            <a:avLst/>
          </a:prstGeom>
          <a:noFill/>
          <a:ln w="9525">
            <a:noFill/>
            <a:miter lim="800000"/>
            <a:headEnd/>
            <a:tailEnd/>
          </a:ln>
          <a:effectLst/>
        </p:spPr>
        <p:txBody>
          <a:bodyPr wrap="none" anchor="ctr">
            <a:spAutoFit/>
          </a:bodyPr>
          <a:lstStyle/>
          <a:p>
            <a:pPr rtl="0"/>
            <a:r>
              <a:rPr lang="en-US" sz="1200">
                <a:cs typeface="Times New Roman" pitchFamily="18" charset="0"/>
              </a:rPr>
              <a:t>Shift:___________</a:t>
            </a:r>
            <a:endParaRPr lang="en-US" sz="800"/>
          </a:p>
          <a:p>
            <a:pPr rtl="0" eaLnBrk="0" hangingPunct="0"/>
            <a:r>
              <a:rPr lang="en-US" sz="1200">
                <a:cs typeface="Times New Roman" pitchFamily="18" charset="0"/>
              </a:rPr>
              <a:t>Month:___________</a:t>
            </a:r>
            <a:endParaRPr lang="en-US" sz="800"/>
          </a:p>
          <a:p>
            <a:pPr rtl="0" eaLnBrk="0" hangingPunct="0"/>
            <a:r>
              <a:rPr lang="en-US" sz="1200">
                <a:cs typeface="Times New Roman" pitchFamily="18" charset="0"/>
              </a:rPr>
              <a:t>Year:___________</a:t>
            </a:r>
            <a:endParaRPr lang="en-US"/>
          </a:p>
        </p:txBody>
      </p:sp>
      <p:graphicFrame>
        <p:nvGraphicFramePr>
          <p:cNvPr id="20906" name="Group 426"/>
          <p:cNvGraphicFramePr>
            <a:graphicFrameLocks noGrp="1"/>
          </p:cNvGraphicFramePr>
          <p:nvPr/>
        </p:nvGraphicFramePr>
        <p:xfrm>
          <a:off x="4114800" y="1905000"/>
          <a:ext cx="4800600" cy="3774123"/>
        </p:xfrm>
        <a:graphic>
          <a:graphicData uri="http://schemas.openxmlformats.org/drawingml/2006/table">
            <a:tbl>
              <a:tblPr rtl="1"/>
              <a:tblGrid>
                <a:gridCol w="663575"/>
                <a:gridCol w="665162"/>
                <a:gridCol w="663575"/>
                <a:gridCol w="663575"/>
                <a:gridCol w="663575"/>
                <a:gridCol w="665163"/>
                <a:gridCol w="815975"/>
              </a:tblGrid>
              <a:tr h="360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OTH</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RPT</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OUT</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STD</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QC</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days</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smtClean="0">
                        <a:ln>
                          <a:noFill/>
                        </a:ln>
                        <a:solidFill>
                          <a:schemeClr val="tx1"/>
                        </a:solidFill>
                        <a:effectLst/>
                        <a:latin typeface="Constanti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902" name="Rectangle 422"/>
          <p:cNvSpPr>
            <a:spLocks noChangeArrowheads="1"/>
          </p:cNvSpPr>
          <p:nvPr/>
        </p:nvSpPr>
        <p:spPr bwMode="auto">
          <a:xfrm>
            <a:off x="5410200" y="5867400"/>
            <a:ext cx="2065338" cy="579438"/>
          </a:xfrm>
          <a:prstGeom prst="rect">
            <a:avLst/>
          </a:prstGeom>
          <a:noFill/>
          <a:ln w="9525">
            <a:noFill/>
            <a:miter lim="800000"/>
            <a:headEnd/>
            <a:tailEnd/>
          </a:ln>
          <a:effectLst/>
        </p:spPr>
        <p:txBody>
          <a:bodyPr anchor="ctr">
            <a:spAutoFit/>
          </a:bodyPr>
          <a:lstStyle/>
          <a:p>
            <a:pPr algn="l" rtl="0"/>
            <a:endParaRPr lang="en-US" sz="800"/>
          </a:p>
          <a:p>
            <a:pPr algn="l" rtl="0" eaLnBrk="0" hangingPunct="0"/>
            <a:r>
              <a:rPr lang="en-US" sz="1200" b="1">
                <a:cs typeface="Times New Roman" pitchFamily="18" charset="0"/>
              </a:rPr>
              <a:t>Workload recording sheet</a:t>
            </a:r>
            <a:endParaRPr lang="en-US" sz="1200" b="1"/>
          </a:p>
          <a:p>
            <a:pPr algn="l" rtl="0" eaLnBrk="0" hangingPunct="0"/>
            <a:endParaRPr lang="en-US" sz="1200" b="1"/>
          </a:p>
        </p:txBody>
      </p:sp>
      <p:sp>
        <p:nvSpPr>
          <p:cNvPr id="20905" name="Rectangle 425"/>
          <p:cNvSpPr>
            <a:spLocks noChangeArrowheads="1"/>
          </p:cNvSpPr>
          <p:nvPr/>
        </p:nvSpPr>
        <p:spPr bwMode="auto">
          <a:xfrm>
            <a:off x="4267200" y="1524000"/>
            <a:ext cx="2779713" cy="274638"/>
          </a:xfrm>
          <a:prstGeom prst="rect">
            <a:avLst/>
          </a:prstGeom>
          <a:noFill/>
          <a:ln w="9525">
            <a:noFill/>
            <a:miter lim="800000"/>
            <a:headEnd/>
            <a:tailEnd/>
          </a:ln>
          <a:effectLst/>
        </p:spPr>
        <p:txBody>
          <a:bodyPr wrap="none">
            <a:spAutoFit/>
          </a:bodyPr>
          <a:lstStyle/>
          <a:p>
            <a:r>
              <a:rPr lang="en-US" sz="1200"/>
              <a:t>Procedure name:_________________</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p:cNvPicPr>
            <a:picLocks noGrp="1" noChangeAspect="1" noChangeArrowheads="1"/>
          </p:cNvPicPr>
          <p:nvPr>
            <p:ph type="body" idx="1"/>
          </p:nvPr>
        </p:nvPicPr>
        <p:blipFill>
          <a:blip r:embed="rId2" cstate="print"/>
          <a:srcRect/>
          <a:stretch>
            <a:fillRect/>
          </a:stretch>
        </p:blipFill>
        <p:spPr>
          <a:xfrm>
            <a:off x="381000" y="381000"/>
            <a:ext cx="8229600" cy="6248400"/>
          </a:xfrm>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480</TotalTime>
  <Words>761</Words>
  <Application>Microsoft Office PowerPoint</Application>
  <PresentationFormat>On-screen Show (4:3)</PresentationFormat>
  <Paragraphs>90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Slide 1</vt:lpstr>
      <vt:lpstr>Daily Work Schedules</vt:lpstr>
      <vt:lpstr>General Consideration: (cont.)</vt:lpstr>
      <vt:lpstr>WORKLOAD MEASUREMENTS AND PERSONAL REQUIRMENTS</vt:lpstr>
      <vt:lpstr>Workload Measurements Methods</vt:lpstr>
      <vt:lpstr>Slide 6</vt:lpstr>
      <vt:lpstr>Slide 7</vt:lpstr>
      <vt:lpstr>Slide 8</vt:lpstr>
      <vt:lpstr>Slide 9</vt:lpstr>
      <vt:lpstr>Slide 10</vt:lpstr>
      <vt:lpstr>Productivity</vt:lpstr>
      <vt:lpstr>Factors Affecting Productivity and Personnel Requirements:</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ksu</cp:lastModifiedBy>
  <cp:revision>8</cp:revision>
  <dcterms:created xsi:type="dcterms:W3CDTF">2006-08-16T00:00:00Z</dcterms:created>
  <dcterms:modified xsi:type="dcterms:W3CDTF">2010-12-15T06:04:03Z</dcterms:modified>
</cp:coreProperties>
</file>