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0" r:id="rId9"/>
    <p:sldId id="261" r:id="rId10"/>
    <p:sldId id="262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72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BB8EE-0DB6-41CE-BEFD-EACBFF473860}" type="datetimeFigureOut">
              <a:rPr lang="en-GB" smtClean="0"/>
              <a:pPr/>
              <a:t>03/10/2015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2B690-1457-41E2-A076-B9CD42E00D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665856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E379E2-4C8E-48B2-BF38-40476E463007}" type="datetimeFigureOut">
              <a:rPr lang="en-GB" smtClean="0"/>
              <a:pPr/>
              <a:t>03/10/2015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9856E-54CB-4533-A278-C8E6C7E6ED9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879657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B84C42-20A5-4E97-96CE-975D7FF66695}" type="slidenum">
              <a:rPr lang="en-PH" smtClean="0"/>
              <a:pPr/>
              <a:t>‹#›</a:t>
            </a:fld>
            <a:endParaRPr lang="en-P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2476500"/>
            <a:ext cx="7851648" cy="1905000"/>
          </a:xfrm>
        </p:spPr>
        <p:txBody>
          <a:bodyPr>
            <a:noAutofit/>
          </a:bodyPr>
          <a:lstStyle/>
          <a:p>
            <a:pPr algn="ctr"/>
            <a:r>
              <a:rPr lang="en-PH" sz="6000" b="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Medical Genetics</a:t>
            </a:r>
            <a:br>
              <a:rPr lang="en-PH" sz="6000" b="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PH" sz="6000" b="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453 </a:t>
            </a:r>
            <a:r>
              <a:rPr lang="en-PH" sz="6000" b="0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CLS</a:t>
            </a:r>
            <a:endParaRPr lang="en-PH" sz="6000" b="0" dirty="0">
              <a:solidFill>
                <a:schemeClr val="bg2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172200"/>
            <a:ext cx="6400800" cy="457200"/>
          </a:xfrm>
        </p:spPr>
        <p:txBody>
          <a:bodyPr>
            <a:normAutofit/>
          </a:bodyPr>
          <a:lstStyle/>
          <a:p>
            <a:pPr algn="ctr"/>
            <a:r>
              <a:rPr lang="en-PH" sz="1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May </a:t>
            </a:r>
            <a:r>
              <a:rPr lang="en-PH" sz="18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Alrashed</a:t>
            </a:r>
            <a:r>
              <a:rPr lang="en-PH" sz="1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PhD</a:t>
            </a:r>
            <a:endParaRPr lang="en-PH" sz="1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pic>
        <p:nvPicPr>
          <p:cNvPr id="4" name="Picture 8" descr="figure 5-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31975"/>
            <a:ext cx="4352925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42913" y="438150"/>
            <a:ext cx="8243887" cy="131445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400" smtClean="0">
                <a:solidFill>
                  <a:schemeClr val="bg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Nucleus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00200" y="2133600"/>
            <a:ext cx="4038600" cy="381000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Control center of cell</a:t>
            </a:r>
          </a:p>
          <a:p>
            <a:endParaRPr lang="en-US" altLang="en-US" sz="2400" dirty="0" smtClean="0">
              <a:solidFill>
                <a:schemeClr val="bg2">
                  <a:lumMod val="65000"/>
                  <a:lumOff val="35000"/>
                </a:schemeClr>
              </a:solidFill>
            </a:endParaRPr>
          </a:p>
          <a:p>
            <a:r>
              <a:rPr lang="en-US" alt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Double membrane</a:t>
            </a:r>
          </a:p>
          <a:p>
            <a:endParaRPr lang="en-US" altLang="en-US" sz="2400" dirty="0" smtClean="0">
              <a:solidFill>
                <a:schemeClr val="bg2">
                  <a:lumMod val="65000"/>
                  <a:lumOff val="35000"/>
                </a:schemeClr>
              </a:solidFill>
            </a:endParaRPr>
          </a:p>
          <a:p>
            <a:r>
              <a:rPr lang="en-US" alt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Contains </a:t>
            </a:r>
          </a:p>
          <a:p>
            <a:pPr lvl="1"/>
            <a:r>
              <a:rPr lang="en-US" alt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Chromosomes</a:t>
            </a:r>
          </a:p>
          <a:p>
            <a:pPr lvl="1"/>
            <a:r>
              <a:rPr lang="en-US" alt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Nucleolus </a:t>
            </a:r>
          </a:p>
        </p:txBody>
      </p:sp>
    </p:spTree>
    <p:extLst>
      <p:ext uri="{BB962C8B-B14F-4D97-AF65-F5344CB8AC3E}">
        <p14:creationId xmlns:p14="http://schemas.microsoft.com/office/powerpoint/2010/main" xmlns="" val="1328001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of Nucleus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4368" y="1676400"/>
            <a:ext cx="3669632" cy="4629388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bg2">
                  <a:lumMod val="65000"/>
                  <a:lumOff val="35000"/>
                </a:schemeClr>
              </a:buClr>
              <a:buAutoNum type="arabicPeriod"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Nuclear </a:t>
            </a:r>
            <a:r>
              <a:rPr lang="en-US" sz="24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Envelope – pore </a:t>
            </a: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riddled</a:t>
            </a:r>
          </a:p>
          <a:p>
            <a:pPr marL="514350" indent="-514350">
              <a:buClr>
                <a:schemeClr val="bg2">
                  <a:lumMod val="65000"/>
                  <a:lumOff val="35000"/>
                </a:schemeClr>
              </a:buClr>
              <a:buAutoNum type="arabicPeriod"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Nucleoplasm </a:t>
            </a:r>
            <a:r>
              <a:rPr lang="en-US" sz="24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– Fluid interior </a:t>
            </a: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portion</a:t>
            </a:r>
          </a:p>
          <a:p>
            <a:pPr marL="514350" indent="-514350">
              <a:buClr>
                <a:schemeClr val="bg2">
                  <a:lumMod val="65000"/>
                  <a:lumOff val="35000"/>
                </a:schemeClr>
              </a:buClr>
              <a:buAutoNum type="arabicPeriod"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Nucleolus </a:t>
            </a:r>
            <a:r>
              <a:rPr lang="en-US" sz="24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– Dense cluster of RNA &amp; Proteins – </a:t>
            </a: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ribosomes</a:t>
            </a:r>
          </a:p>
          <a:p>
            <a:pPr marL="514350" indent="-514350">
              <a:buClr>
                <a:schemeClr val="bg2">
                  <a:lumMod val="65000"/>
                  <a:lumOff val="35000"/>
                </a:schemeClr>
              </a:buClr>
              <a:buAutoNum type="arabicPeriod"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Chromatin </a:t>
            </a:r>
            <a:r>
              <a:rPr lang="en-US" sz="24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– all DNA + Proteins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6" name="Rectangle 5"/>
          <p:cNvSpPr/>
          <p:nvPr/>
        </p:nvSpPr>
        <p:spPr>
          <a:xfrm>
            <a:off x="-36095" y="5552575"/>
            <a:ext cx="5510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Adapted from http</a:t>
            </a:r>
            <a:r>
              <a:rPr lang="en-US" dirty="0">
                <a:solidFill>
                  <a:schemeClr val="bg2">
                    <a:lumMod val="65000"/>
                    <a:lumOff val="35000"/>
                  </a:schemeClr>
                </a:solidFill>
              </a:rPr>
              <a:t>://biology4isc.weebly.com/nucleus.html</a:t>
            </a:r>
          </a:p>
        </p:txBody>
      </p:sp>
      <p:pic>
        <p:nvPicPr>
          <p:cNvPr id="3074" name="Picture 2" descr="Pict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032" y="1552074"/>
            <a:ext cx="54864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0966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Nucleolus</a:t>
            </a:r>
            <a:br>
              <a:rPr lang="en-US" sz="4400" dirty="0">
                <a:solidFill>
                  <a:schemeClr val="bg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400" dirty="0">
              <a:solidFill>
                <a:schemeClr val="bg2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3378" y="3375124"/>
            <a:ext cx="4026822" cy="3482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3365480"/>
            <a:ext cx="5181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The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size of the nucleolus is associated with synthetic activity of the cell. </a:t>
            </a:r>
            <a:b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Functions:</a:t>
            </a:r>
            <a:b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 a)Synthesis of r-RNA. </a:t>
            </a:r>
            <a:b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 b)It helps in formation of ribosome subunits. </a:t>
            </a:r>
            <a:b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 c)Play an important role in cell division.</a:t>
            </a:r>
          </a:p>
        </p:txBody>
      </p:sp>
      <p:sp>
        <p:nvSpPr>
          <p:cNvPr id="9" name="Rectangle 8"/>
          <p:cNvSpPr/>
          <p:nvPr/>
        </p:nvSpPr>
        <p:spPr>
          <a:xfrm>
            <a:off x="2057400" y="1066800"/>
            <a:ext cx="708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Spherical body in all eukaryotic cells that disappear during cell division.</a:t>
            </a:r>
          </a:p>
          <a:p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 Associated with specific region in the chromosomes – called </a:t>
            </a:r>
            <a:r>
              <a:rPr lang="en-US" sz="2400" dirty="0" err="1">
                <a:solidFill>
                  <a:schemeClr val="bg2">
                    <a:lumMod val="75000"/>
                    <a:lumOff val="25000"/>
                  </a:schemeClr>
                </a:solidFill>
              </a:rPr>
              <a:t>nucleolar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75000"/>
                    <a:lumOff val="25000"/>
                  </a:schemeClr>
                </a:solidFill>
              </a:rPr>
              <a:t>organising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 region. </a:t>
            </a:r>
            <a:b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46378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Chromatin &amp; Chromosome</a:t>
            </a:r>
            <a:r>
              <a:rPr lang="en-US" sz="4400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400" dirty="0"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pic>
        <p:nvPicPr>
          <p:cNvPr id="10242" name="Picture 2" descr="Pict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57252"/>
            <a:ext cx="2000250" cy="168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Pict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9517" y="5157252"/>
            <a:ext cx="5282557" cy="168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00250" y="1371600"/>
            <a:ext cx="71437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Nucleus contains thread like structures- 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chromatin</a:t>
            </a:r>
          </a:p>
          <a:p>
            <a:r>
              <a:rPr lang="en-US" sz="2400" b="1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Chromatin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/>
            </a:r>
            <a:b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A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mass of genetic material composed of DNA and proteins that condense to form chromosomes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en-US" sz="2400" b="1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Chromosome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I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an organized structure of DNA and protein that is found in cells. </a:t>
            </a:r>
            <a:endParaRPr lang="en-US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Chromatid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Is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the daughter strand of a duplicated chromosome that is joined by a single centromere. </a:t>
            </a:r>
          </a:p>
        </p:txBody>
      </p:sp>
    </p:spTree>
    <p:extLst>
      <p:ext uri="{BB962C8B-B14F-4D97-AF65-F5344CB8AC3E}">
        <p14:creationId xmlns:p14="http://schemas.microsoft.com/office/powerpoint/2010/main" xmlns="" val="3152740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pic>
        <p:nvPicPr>
          <p:cNvPr id="11266" name="Picture 2" descr="Pict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74" y="1676400"/>
            <a:ext cx="2986447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Pict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5601" y="1905000"/>
            <a:ext cx="5999461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6925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18288"/>
            <a:ext cx="8229600" cy="2304288"/>
          </a:xfrm>
        </p:spPr>
        <p:txBody>
          <a:bodyPr>
            <a:no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composition of Chromosome</a:t>
            </a:r>
            <a:br>
              <a:rPr lang="en-US" sz="4400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400" dirty="0"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Eukaryotic 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chromosomes: two </a:t>
            </a: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 components. </a:t>
            </a:r>
            <a:endParaRPr lang="en-US" dirty="0" smtClean="0">
              <a:solidFill>
                <a:schemeClr val="bg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Clr>
                <a:schemeClr val="bg2">
                  <a:lumMod val="65000"/>
                  <a:lumOff val="35000"/>
                </a:schemeClr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Nucleic acids: - DNA (primary nucleic acid) + small </a:t>
            </a:r>
            <a:r>
              <a:rPr lang="en-US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amt</a:t>
            </a: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RNA (transit to the cytoplasm) </a:t>
            </a:r>
            <a:endParaRPr lang="en-US" dirty="0" smtClean="0">
              <a:solidFill>
                <a:schemeClr val="bg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Clr>
                <a:schemeClr val="bg2">
                  <a:lumMod val="65000"/>
                  <a:lumOff val="35000"/>
                </a:schemeClr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Proteins:</a:t>
            </a:r>
          </a:p>
          <a:p>
            <a:pPr marL="1211580" lvl="2" indent="-571500">
              <a:buClr>
                <a:schemeClr val="bg2">
                  <a:lumMod val="65000"/>
                  <a:lumOff val="35000"/>
                </a:schemeClr>
              </a:buClr>
              <a:buFont typeface="+mj-lt"/>
              <a:buAutoNum type="romanUcPeriod"/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Histones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(basic pH) – core histones (H2A, H2B, H3 &amp; H4), Linker histone (H1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211580" lvl="2" indent="-571500">
              <a:buClr>
                <a:schemeClr val="bg2">
                  <a:lumMod val="65000"/>
                  <a:lumOff val="35000"/>
                </a:schemeClr>
              </a:buClr>
              <a:buFont typeface="+mj-lt"/>
              <a:buAutoNum type="romanUcPeriod"/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Histone proteins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2859967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3"/>
          <p:cNvSpPr/>
          <p:nvPr/>
        </p:nvSpPr>
        <p:spPr>
          <a:xfrm>
            <a:off x="1752600" y="914400"/>
            <a:ext cx="7391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Histones bind to 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negatively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charged DNA – stability to the DNA • </a:t>
            </a:r>
            <a:endParaRPr lang="en-US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Mixture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of DNA &amp; proteins – basic structural unit of chromosomes - chromatin fiber 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•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E/M examination of 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interphase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chromatin – ellipsoidal beads joined by linker DNA known as Nucleosomes.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42" y="3810000"/>
            <a:ext cx="9127958" cy="262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0894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Nucleosome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85618" y="1494213"/>
            <a:ext cx="5054372" cy="5211387"/>
          </a:xfrm>
        </p:spPr>
        <p:txBody>
          <a:bodyPr>
            <a:normAutofit/>
          </a:bodyPr>
          <a:lstStyle/>
          <a:p>
            <a:pPr>
              <a:buClr>
                <a:schemeClr val="bg2">
                  <a:lumMod val="65000"/>
                  <a:lumOff val="35000"/>
                </a:schemeClr>
              </a:buClr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Simplest packing of 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DNA strands 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65000"/>
                  <a:lumOff val="35000"/>
                </a:schemeClr>
              </a:buClr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146 </a:t>
            </a:r>
            <a:r>
              <a:rPr lang="en-US" sz="2400" dirty="0" err="1">
                <a:solidFill>
                  <a:schemeClr val="bg2">
                    <a:lumMod val="75000"/>
                    <a:lumOff val="25000"/>
                  </a:schemeClr>
                </a:solidFill>
              </a:rPr>
              <a:t>bp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 DNA wrapped around histone octamer </a:t>
            </a:r>
          </a:p>
          <a:p>
            <a:pPr>
              <a:buClr>
                <a:schemeClr val="bg2">
                  <a:lumMod val="65000"/>
                  <a:lumOff val="35000"/>
                </a:schemeClr>
              </a:buClr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Octamer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= 2 copies of 4 core histones </a:t>
            </a:r>
            <a:endParaRPr lang="en-US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65000"/>
                  <a:lumOff val="35000"/>
                </a:schemeClr>
              </a:buClr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DNA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length varies b/w </a:t>
            </a: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species</a:t>
            </a:r>
          </a:p>
          <a:p>
            <a:pPr>
              <a:buClr>
                <a:schemeClr val="bg2">
                  <a:lumMod val="65000"/>
                  <a:lumOff val="35000"/>
                </a:schemeClr>
              </a:buClr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Core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DNA – DNA associated with histone octamer </a:t>
            </a:r>
            <a:endParaRPr lang="en-US" sz="24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bg2">
                  <a:lumMod val="65000"/>
                  <a:lumOff val="35000"/>
                </a:schemeClr>
              </a:buClr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Linker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DNA – DNA b/w histone octamer – 8 to 114 </a:t>
            </a:r>
            <a:r>
              <a:rPr lang="en-US" sz="2400" dirty="0" err="1">
                <a:solidFill>
                  <a:schemeClr val="bg2">
                    <a:lumMod val="75000"/>
                    <a:lumOff val="25000"/>
                  </a:schemeClr>
                </a:solidFill>
              </a:rPr>
              <a:t>bp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132609"/>
            <a:ext cx="3325215" cy="3098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231105"/>
            <a:ext cx="4085617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4171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8358" y="320040"/>
            <a:ext cx="8229600" cy="4389120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</a:rPr>
              <a:t>Model of packing of chromatin and the chromosome scaffold in metaphase chromosome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8444" y="1295400"/>
            <a:ext cx="410595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8444" y="6438099"/>
            <a:ext cx="4105955" cy="33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9668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 smtClean="0"/>
              <a:t>The cell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1177094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Eukaryotes vs. Prokaryotes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133600" y="2438399"/>
            <a:ext cx="3276600" cy="3916525"/>
          </a:xfrm>
        </p:spPr>
        <p:txBody>
          <a:bodyPr>
            <a:normAutofit/>
          </a:bodyPr>
          <a:lstStyle/>
          <a:p>
            <a:r>
              <a:rPr lang="en-US" altLang="en-US" sz="24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Eukaryotes (animals, plants, fungi, protists</a:t>
            </a:r>
            <a:r>
              <a:rPr lang="en-US" alt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).</a:t>
            </a:r>
          </a:p>
          <a:p>
            <a:pPr marL="0" indent="0">
              <a:buNone/>
            </a:pPr>
            <a:endParaRPr lang="en-US" altLang="en-US" sz="2400" dirty="0" smtClean="0">
              <a:solidFill>
                <a:schemeClr val="bg2">
                  <a:lumMod val="65000"/>
                  <a:lumOff val="35000"/>
                </a:schemeClr>
              </a:solidFill>
            </a:endParaRPr>
          </a:p>
          <a:p>
            <a:r>
              <a:rPr lang="en-US" alt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prokaryotes </a:t>
            </a:r>
            <a:r>
              <a:rPr lang="en-US" altLang="en-US" sz="24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(bacteria) differ greatly in structure.</a:t>
            </a:r>
          </a:p>
          <a:p>
            <a:endParaRPr lang="en-US" sz="2400" dirty="0">
              <a:solidFill>
                <a:schemeClr val="bg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05000"/>
            <a:ext cx="16764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419600"/>
            <a:ext cx="2217738" cy="221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28277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pla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400" dirty="0">
                <a:solidFill>
                  <a:schemeClr val="bg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Prokaryotic Cell</a:t>
            </a:r>
            <a:endParaRPr lang="en-US" sz="4400" dirty="0">
              <a:solidFill>
                <a:schemeClr val="bg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69" t="3154" r="3738" b="6679"/>
          <a:stretch>
            <a:fillRect/>
          </a:stretch>
        </p:blipFill>
        <p:spPr bwMode="auto">
          <a:xfrm>
            <a:off x="2590800" y="2057400"/>
            <a:ext cx="5410200" cy="4338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637" r="-1785" b="9525"/>
          <a:stretch>
            <a:fillRect/>
          </a:stretch>
        </p:blipFill>
        <p:spPr bwMode="auto">
          <a:xfrm>
            <a:off x="0" y="5043342"/>
            <a:ext cx="2672634" cy="181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459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685800"/>
            <a:ext cx="8229600" cy="1371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4400" dirty="0" smtClean="0">
                <a:solidFill>
                  <a:schemeClr val="bg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Eukaryotic Cell</a:t>
            </a:r>
            <a:endParaRPr lang="en-US" altLang="en-US" sz="4400" dirty="0" smtClean="0">
              <a:solidFill>
                <a:schemeClr val="bg2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676400" y="2057400"/>
            <a:ext cx="4572000" cy="388620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chemeClr val="bg2">
                    <a:lumMod val="65000"/>
                    <a:lumOff val="35000"/>
                  </a:schemeClr>
                </a:solidFill>
                <a:cs typeface="Times New Roman" pitchFamily="18" charset="0"/>
              </a:rPr>
              <a:t>Eukaryotes are generally more advanced than prokaryotes</a:t>
            </a:r>
            <a:endParaRPr lang="en-US" sz="3200" dirty="0">
              <a:solidFill>
                <a:schemeClr val="bg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5106" y="2057400"/>
            <a:ext cx="425880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8126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304800"/>
            <a:ext cx="8229600" cy="1371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4400" dirty="0" smtClean="0">
                <a:solidFill>
                  <a:schemeClr val="bg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Eukaryotic Cell</a:t>
            </a:r>
            <a:endParaRPr lang="en-US" altLang="en-US" sz="4400" dirty="0" smtClean="0">
              <a:solidFill>
                <a:schemeClr val="bg2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0" y="1524000"/>
            <a:ext cx="6629400" cy="533400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Eukaryotic cells are found in animals, plants, fungi and protists cell;</a:t>
            </a: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with a true nucleus, where the genetic material is surrounded by a membrane; </a:t>
            </a: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Eukaryotic genome is more complex than that of prokaryotes and distributed among multiple chromosomes; </a:t>
            </a: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Eukaryotic DNA is linear;</a:t>
            </a: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Eukaryotic DNA is complexed with proteins called histones;</a:t>
            </a: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Numerous membrane-bound organelles;</a:t>
            </a:r>
            <a:r>
              <a:rPr lang="ar-SA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 internal structure;</a:t>
            </a:r>
            <a:endParaRPr lang="ar-SA" sz="2400" dirty="0" smtClean="0">
              <a:solidFill>
                <a:schemeClr val="bg2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division by mitosis.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chemeClr val="bg2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4102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04800"/>
            <a:ext cx="8229600" cy="1371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4400" dirty="0" smtClean="0">
                <a:solidFill>
                  <a:schemeClr val="bg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Prokaryotic Cell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33600" y="1828800"/>
            <a:ext cx="7010400" cy="480060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Unicellular organisms, found in all environments. These include bacteria and archaea;  </a:t>
            </a:r>
            <a:endParaRPr lang="ar-SA" sz="2400" dirty="0" smtClean="0">
              <a:solidFill>
                <a:schemeClr val="bg2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a nucleus; no nuclear membrane (genetic material dispersed throughout cytoplasm;</a:t>
            </a:r>
            <a:endParaRPr lang="ar-SA" sz="2400" dirty="0" smtClean="0">
              <a:solidFill>
                <a:schemeClr val="bg2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membrane-bound organelles;</a:t>
            </a:r>
            <a:r>
              <a:rPr lang="ar-SA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contains only one circular DNA molecule contained in the cytoplasm; </a:t>
            </a: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DNA is naked (no histone); </a:t>
            </a: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internal structure</a:t>
            </a:r>
          </a:p>
          <a:p>
            <a:pPr>
              <a:spcBef>
                <a:spcPts val="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chemeClr val="bg2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division by simple binary fission.</a:t>
            </a:r>
            <a:endParaRPr lang="ar-SA" sz="2400" dirty="0" smtClean="0">
              <a:solidFill>
                <a:schemeClr val="bg2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schemeClr val="bg2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5203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14394455"/>
              </p:ext>
            </p:extLst>
          </p:nvPr>
        </p:nvGraphicFramePr>
        <p:xfrm>
          <a:off x="2115536" y="158750"/>
          <a:ext cx="6799864" cy="6623050"/>
        </p:xfrm>
        <a:graphic>
          <a:graphicData uri="http://schemas.openxmlformats.org/presentationml/2006/ole">
            <p:oleObj spid="_x0000_s2057" name="Worksheet" r:id="rId3" imgW="4314825" imgH="4200525" progId="Excel.Sheet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815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2015-2016</a:t>
            </a:r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H" smtClean="0"/>
              <a:t>May Alrashed, PhD</a:t>
            </a:r>
            <a:endParaRPr lang="en-PH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304800"/>
            <a:ext cx="9144000" cy="1600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4400" dirty="0" smtClean="0">
                <a:solidFill>
                  <a:schemeClr val="bg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Structural Organization of Eukaryotic and Prokaryotic Cells</a:t>
            </a:r>
            <a:endParaRPr lang="en-US" altLang="en-US" sz="4400" dirty="0">
              <a:solidFill>
                <a:schemeClr val="bg2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14" t="4356" r="4477" b="8502"/>
          <a:stretch>
            <a:fillRect/>
          </a:stretch>
        </p:blipFill>
        <p:spPr bwMode="auto">
          <a:xfrm>
            <a:off x="2571815" y="1911350"/>
            <a:ext cx="5276785" cy="487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67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2502</TotalTime>
  <Words>530</Words>
  <Application>Microsoft Office PowerPoint</Application>
  <PresentationFormat>On-screen Show (4:3)</PresentationFormat>
  <Paragraphs>103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Flow</vt:lpstr>
      <vt:lpstr>Worksheet</vt:lpstr>
      <vt:lpstr>Medical Genetics 453 CLS</vt:lpstr>
      <vt:lpstr>The cell</vt:lpstr>
      <vt:lpstr>Eukaryotes vs. Prokaryotes</vt:lpstr>
      <vt:lpstr>Prokaryotic Cell</vt:lpstr>
      <vt:lpstr>Slide 5</vt:lpstr>
      <vt:lpstr>Slide 6</vt:lpstr>
      <vt:lpstr>Slide 7</vt:lpstr>
      <vt:lpstr>Slide 8</vt:lpstr>
      <vt:lpstr>Slide 9</vt:lpstr>
      <vt:lpstr>Slide 10</vt:lpstr>
      <vt:lpstr>Components of Nucleus </vt:lpstr>
      <vt:lpstr>Nucleolus </vt:lpstr>
      <vt:lpstr>Chromatin &amp; Chromosome </vt:lpstr>
      <vt:lpstr>Slide 14</vt:lpstr>
      <vt:lpstr>Chemical composition of Chromosome </vt:lpstr>
      <vt:lpstr>Slide 16</vt:lpstr>
      <vt:lpstr>Nucleosome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Genetics</dc:title>
  <dc:creator>janet</dc:creator>
  <cp:lastModifiedBy>may alrashed</cp:lastModifiedBy>
  <cp:revision>32</cp:revision>
  <dcterms:created xsi:type="dcterms:W3CDTF">2012-03-08T09:39:19Z</dcterms:created>
  <dcterms:modified xsi:type="dcterms:W3CDTF">2015-10-03T20:33:18Z</dcterms:modified>
</cp:coreProperties>
</file>