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BB8EE-0DB6-41CE-BEFD-EACBFF473860}" type="datetimeFigureOut">
              <a:rPr lang="en-GB" smtClean="0"/>
              <a:pPr/>
              <a:t>03/10/2015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B690-1457-41E2-A076-B9CD42E00D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6585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379E2-4C8E-48B2-BF38-40476E463007}" type="datetimeFigureOut">
              <a:rPr lang="en-GB" smtClean="0"/>
              <a:pPr/>
              <a:t>03/10/2015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9856E-54CB-4533-A278-C8E6C7E6E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7965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2476500"/>
            <a:ext cx="7851648" cy="1905000"/>
          </a:xfrm>
        </p:spPr>
        <p:txBody>
          <a:bodyPr>
            <a:noAutofit/>
          </a:bodyPr>
          <a:lstStyle/>
          <a:p>
            <a:pPr algn="ctr"/>
            <a:r>
              <a:rPr lang="en-PH" sz="6000" b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Medical Genetics</a:t>
            </a:r>
            <a:br>
              <a:rPr lang="en-PH" sz="6000" b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PH" sz="6000" b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453 </a:t>
            </a:r>
            <a:r>
              <a:rPr lang="en-PH" sz="6000" b="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CLS</a:t>
            </a:r>
            <a:endParaRPr lang="en-PH" sz="6000" b="0" dirty="0">
              <a:solidFill>
                <a:schemeClr val="bg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pPr algn="ctr"/>
            <a:r>
              <a:rPr lang="en-PH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 </a:t>
            </a:r>
            <a:r>
              <a:rPr lang="en-PH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Alrashed</a:t>
            </a:r>
            <a:r>
              <a:rPr lang="en-PH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PhD</a:t>
            </a:r>
            <a:endParaRPr lang="en-PH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4" name="Picture 8" descr="figure 5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1975"/>
            <a:ext cx="4352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3" y="438150"/>
            <a:ext cx="8243887" cy="13144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00200" y="2133600"/>
            <a:ext cx="4038600" cy="3810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Control center of cell</a:t>
            </a:r>
          </a:p>
          <a:p>
            <a:endParaRPr lang="en-US" altLang="en-US" sz="240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Double membrane</a:t>
            </a:r>
          </a:p>
          <a:p>
            <a:endParaRPr lang="en-US" altLang="en-US" sz="240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Contains </a:t>
            </a:r>
          </a:p>
          <a:p>
            <a:pPr lvl="1"/>
            <a:r>
              <a:rPr lang="en-US" alt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Chromosomes</a:t>
            </a:r>
          </a:p>
          <a:p>
            <a:pPr lvl="1"/>
            <a:r>
              <a:rPr lang="en-US" alt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Nucleolus </a:t>
            </a:r>
          </a:p>
        </p:txBody>
      </p:sp>
    </p:spTree>
    <p:extLst>
      <p:ext uri="{BB962C8B-B14F-4D97-AF65-F5344CB8AC3E}">
        <p14:creationId xmlns:p14="http://schemas.microsoft.com/office/powerpoint/2010/main" xmlns="" val="132800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Nucleus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368" y="1676400"/>
            <a:ext cx="3669632" cy="4629388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2">
                  <a:lumMod val="65000"/>
                  <a:lumOff val="35000"/>
                </a:schemeClr>
              </a:buClr>
              <a:buAutoNum type="arabicPeriod"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Nuclear </a:t>
            </a:r>
            <a:r>
              <a:rPr lang="en-US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Envelope – pore </a:t>
            </a: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riddled</a:t>
            </a:r>
          </a:p>
          <a:p>
            <a:pPr marL="514350" indent="-514350">
              <a:buClr>
                <a:schemeClr val="bg2">
                  <a:lumMod val="65000"/>
                  <a:lumOff val="35000"/>
                </a:schemeClr>
              </a:buClr>
              <a:buAutoNum type="arabicPeriod"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Nucleoplasm </a:t>
            </a:r>
            <a:r>
              <a:rPr lang="en-US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– Fluid interior </a:t>
            </a: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portion</a:t>
            </a:r>
          </a:p>
          <a:p>
            <a:pPr marL="514350" indent="-514350">
              <a:buClr>
                <a:schemeClr val="bg2">
                  <a:lumMod val="65000"/>
                  <a:lumOff val="35000"/>
                </a:schemeClr>
              </a:buClr>
              <a:buAutoNum type="arabicPeriod"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Nucleolus </a:t>
            </a:r>
            <a:r>
              <a:rPr lang="en-US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– Dense cluster of RNA &amp; Proteins – </a:t>
            </a: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ribosomes</a:t>
            </a:r>
          </a:p>
          <a:p>
            <a:pPr marL="514350" indent="-514350">
              <a:buClr>
                <a:schemeClr val="bg2">
                  <a:lumMod val="65000"/>
                  <a:lumOff val="35000"/>
                </a:schemeClr>
              </a:buClr>
              <a:buAutoNum type="arabicPeriod"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Chromatin </a:t>
            </a:r>
            <a:r>
              <a:rPr lang="en-US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– all DNA + Proteins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Rectangle 5"/>
          <p:cNvSpPr/>
          <p:nvPr/>
        </p:nvSpPr>
        <p:spPr>
          <a:xfrm>
            <a:off x="-36095" y="5552575"/>
            <a:ext cx="5510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Adapted from http</a:t>
            </a:r>
            <a:r>
              <a:rPr lang="en-US" dirty="0">
                <a:solidFill>
                  <a:schemeClr val="bg2">
                    <a:lumMod val="65000"/>
                    <a:lumOff val="35000"/>
                  </a:schemeClr>
                </a:solidFill>
              </a:rPr>
              <a:t>://biology4isc.weebly.com/nucleus.html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32" y="1552074"/>
            <a:ext cx="5486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</a:t>
            </a:r>
            <a:br>
              <a:rPr lang="en-US" sz="4400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378" y="3375124"/>
            <a:ext cx="4026822" cy="34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36548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size of the nucleolus is associated with synthetic activity of the cell. </a:t>
            </a:r>
            <a:b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Functions:</a:t>
            </a:r>
            <a:b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a)Synthesis of r-RNA. </a:t>
            </a:r>
            <a:b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b)It helps in formation of ribosome subunits. </a:t>
            </a:r>
            <a:b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c)Play an important role in cell division.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10668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Spherical body in all eukaryotic cells that disappear during cell division.</a:t>
            </a:r>
          </a:p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Associated with specific region in the chromosomes – called </a:t>
            </a:r>
            <a:r>
              <a:rPr lang="en-US" sz="24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nucleolar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organising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region. </a:t>
            </a:r>
            <a:b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637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 &amp; Chromosome</a:t>
            </a:r>
            <a:r>
              <a:rPr 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10242" name="Picture 2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57252"/>
            <a:ext cx="2000250" cy="16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517" y="5157252"/>
            <a:ext cx="5282557" cy="16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00250" y="1371600"/>
            <a:ext cx="7143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Nucleus contains thread like structures-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chromatin</a:t>
            </a:r>
          </a:p>
          <a:p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mass of genetic material composed of DNA and proteins that condense to form chromosomes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an organized structure of DNA and protein that is found in cells. 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the daughter strand of a duplicated chromosome that is joined by a single centromere. </a:t>
            </a:r>
          </a:p>
        </p:txBody>
      </p:sp>
    </p:spTree>
    <p:extLst>
      <p:ext uri="{BB962C8B-B14F-4D97-AF65-F5344CB8AC3E}">
        <p14:creationId xmlns:p14="http://schemas.microsoft.com/office/powerpoint/2010/main" xmlns="" val="315274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11266" name="Picture 2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4" y="1676400"/>
            <a:ext cx="29864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601" y="1905000"/>
            <a:ext cx="599946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92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8288"/>
            <a:ext cx="8229600" cy="230428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composition of Chromosome</a:t>
            </a:r>
            <a:br>
              <a:rPr 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Eukaryotic </a:t>
            </a: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chromosomes: two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components. 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bg2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acids: - DNA (primary nucleic acid) + small </a:t>
            </a: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amt</a:t>
            </a: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RNA (transit to the cytoplasm) </a:t>
            </a:r>
            <a:endParaRPr lang="en-US" dirty="0" smtClean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bg2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Proteins:</a:t>
            </a:r>
          </a:p>
          <a:p>
            <a:pPr marL="1211580" lvl="2" indent="-571500">
              <a:buClr>
                <a:schemeClr val="bg2">
                  <a:lumMod val="65000"/>
                  <a:lumOff val="35000"/>
                </a:schemeClr>
              </a:buClr>
              <a:buFont typeface="+mj-lt"/>
              <a:buAutoNum type="romanUcPeriod"/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Histones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(basic pH) – core histones (H2A, H2B, H3 &amp; H4), Linker histone (H1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11580" lvl="2" indent="-571500">
              <a:buClr>
                <a:schemeClr val="bg2">
                  <a:lumMod val="65000"/>
                  <a:lumOff val="35000"/>
                </a:schemeClr>
              </a:buClr>
              <a:buFont typeface="+mj-lt"/>
              <a:buAutoNum type="romanUcPeriod"/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Histone proteins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85996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1752600" y="9144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Histones bind to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negatively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charged DNA – stability to the DNA • 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Mixture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of DNA &amp; proteins – basic structural unit of chromosomes - chromatin fiber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E/M examination of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interphase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chromatin – ellipsoidal beads joined by linker DNA known as Nucleosomes.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2" y="3810000"/>
            <a:ext cx="9127958" cy="26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89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Nucleosome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85618" y="1494213"/>
            <a:ext cx="5054372" cy="5211387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Simplest packing of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DNA strands 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146 </a:t>
            </a:r>
            <a:r>
              <a:rPr lang="en-US" sz="24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bp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DNA wrapped around histone octamer </a:t>
            </a:r>
          </a:p>
          <a:p>
            <a:pPr>
              <a:buClr>
                <a:schemeClr val="bg2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Octamer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= 2 copies of 4 core histones 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DNA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length varies b/w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species</a:t>
            </a:r>
          </a:p>
          <a:p>
            <a:pPr>
              <a:buClr>
                <a:schemeClr val="bg2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Core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DNA – DNA associated with histone octamer 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Linker </a:t>
            </a:r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DNA – DNA b/w histone octamer – 8 to 114 </a:t>
            </a:r>
            <a:r>
              <a:rPr lang="en-US" sz="24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bp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32609"/>
            <a:ext cx="3325215" cy="30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31105"/>
            <a:ext cx="408561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8" y="320040"/>
            <a:ext cx="8229600" cy="438912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Model of packing of chromatin and the chromosome scaffold in metaphase chromosome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444" y="1295400"/>
            <a:ext cx="410595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444" y="6438099"/>
            <a:ext cx="4105955" cy="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966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The cell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17709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vs. Prokaryotes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133600" y="2438399"/>
            <a:ext cx="3276600" cy="391652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Eukaryotes (animals, plants, fungi, protists</a:t>
            </a:r>
            <a:r>
              <a:rPr lang="en-US" alt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US" altLang="en-US" sz="240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prokaryotes </a:t>
            </a:r>
            <a:r>
              <a:rPr lang="en-US" altLang="en-US" sz="24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(bacteria) differ greatly in structure.</a:t>
            </a:r>
          </a:p>
          <a:p>
            <a:endParaRPr lang="en-US" sz="2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167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217738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2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400" dirty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Prokaryotic Cell</a:t>
            </a:r>
            <a:endParaRPr lang="en-US" sz="4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" t="3154" r="3738" b="6679"/>
          <a:stretch>
            <a:fillRect/>
          </a:stretch>
        </p:blipFill>
        <p:spPr bwMode="auto">
          <a:xfrm>
            <a:off x="2590800" y="2057400"/>
            <a:ext cx="5410200" cy="43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37" r="-1785" b="9525"/>
          <a:stretch>
            <a:fillRect/>
          </a:stretch>
        </p:blipFill>
        <p:spPr bwMode="auto">
          <a:xfrm>
            <a:off x="0" y="5043342"/>
            <a:ext cx="2672634" cy="18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5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Eukaryotic Cell</a:t>
            </a:r>
            <a:endParaRPr lang="en-US" altLang="en-US" sz="4400" dirty="0" smtClean="0"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2057400"/>
            <a:ext cx="4572000" cy="3886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Times New Roman" pitchFamily="18" charset="0"/>
              </a:rPr>
              <a:t>Eukaryotes are generally more advanced than prokaryotes</a:t>
            </a:r>
            <a:endParaRPr lang="en-US" sz="32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106" y="2057400"/>
            <a:ext cx="425880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2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Eukaryotic Cell</a:t>
            </a:r>
            <a:endParaRPr lang="en-US" altLang="en-US" sz="4400" dirty="0" smtClean="0"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1524000"/>
            <a:ext cx="6629400" cy="5334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Eukaryotic cells are found in animals, plants, fungi and protists cell;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with a true nucleus, where the genetic material is surrounded by a membrane;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Eukaryotic genome is more complex than that of prokaryotes and distributed among multiple chromosomes;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Eukaryotic DNA is linear;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Eukaryotic DNA is complexed with proteins called histones;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membrane-bound organelles;</a:t>
            </a:r>
            <a:r>
              <a:rPr lang="ar-SA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internal structure;</a:t>
            </a:r>
            <a:endParaRPr lang="ar-SA" sz="2400" dirty="0" smtClean="0">
              <a:solidFill>
                <a:schemeClr val="bg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division by mitosis.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10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Prokaryotic Cell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828800"/>
            <a:ext cx="7010400" cy="48006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Unicellular organisms, found in all environments. These include bacteria and archaea;  </a:t>
            </a:r>
            <a:endParaRPr lang="ar-SA" sz="2400" dirty="0" smtClean="0">
              <a:solidFill>
                <a:schemeClr val="bg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nucleus; no nuclear membrane (genetic material dispersed throughout cytoplasm;</a:t>
            </a:r>
            <a:endParaRPr lang="ar-SA" sz="2400" dirty="0" smtClean="0">
              <a:solidFill>
                <a:schemeClr val="bg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membrane-bound organelles;</a:t>
            </a:r>
            <a:r>
              <a:rPr lang="ar-SA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contains only one circular DNA molecule contained in the cytoplasm;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is naked (no histone); 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internal structure</a:t>
            </a:r>
          </a:p>
          <a:p>
            <a:pPr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division by simple binary fission.</a:t>
            </a:r>
            <a:endParaRPr lang="ar-SA" sz="2400" dirty="0" smtClean="0">
              <a:solidFill>
                <a:schemeClr val="bg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4394455"/>
              </p:ext>
            </p:extLst>
          </p:nvPr>
        </p:nvGraphicFramePr>
        <p:xfrm>
          <a:off x="2115536" y="158750"/>
          <a:ext cx="6799864" cy="6623050"/>
        </p:xfrm>
        <a:graphic>
          <a:graphicData uri="http://schemas.openxmlformats.org/presentationml/2006/ole">
            <p:oleObj spid="_x0000_s2057" name="Worksheet" r:id="rId3" imgW="4314825" imgH="420052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1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04800"/>
            <a:ext cx="9144000" cy="1600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 smtClean="0"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Organization of Eukaryotic and Prokaryotic Cells</a:t>
            </a:r>
            <a:endParaRPr lang="en-US" altLang="en-US" sz="4400" dirty="0"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4" t="4356" r="4477" b="8502"/>
          <a:stretch>
            <a:fillRect/>
          </a:stretch>
        </p:blipFill>
        <p:spPr bwMode="auto">
          <a:xfrm>
            <a:off x="2571815" y="1911350"/>
            <a:ext cx="5276785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6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530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Worksheet</vt:lpstr>
      <vt:lpstr>Medical Genetics 453 CLS</vt:lpstr>
      <vt:lpstr>The cell</vt:lpstr>
      <vt:lpstr>Eukaryotes vs. Prokaryotes</vt:lpstr>
      <vt:lpstr>Prokaryotic Cell</vt:lpstr>
      <vt:lpstr>Slide 5</vt:lpstr>
      <vt:lpstr>Slide 6</vt:lpstr>
      <vt:lpstr>Slide 7</vt:lpstr>
      <vt:lpstr>Slide 8</vt:lpstr>
      <vt:lpstr>Slide 9</vt:lpstr>
      <vt:lpstr>Slide 10</vt:lpstr>
      <vt:lpstr>Components of Nucleus </vt:lpstr>
      <vt:lpstr>Nucleolus </vt:lpstr>
      <vt:lpstr>Chromatin &amp; Chromosome </vt:lpstr>
      <vt:lpstr>Slide 14</vt:lpstr>
      <vt:lpstr>Chemical composition of Chromosome </vt:lpstr>
      <vt:lpstr>Slide 16</vt:lpstr>
      <vt:lpstr>Nucleosome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Genetics</dc:title>
  <dc:creator>janet</dc:creator>
  <cp:lastModifiedBy>may alrashed</cp:lastModifiedBy>
  <cp:revision>32</cp:revision>
  <dcterms:created xsi:type="dcterms:W3CDTF">2012-03-08T09:39:19Z</dcterms:created>
  <dcterms:modified xsi:type="dcterms:W3CDTF">2015-10-03T20:33:18Z</dcterms:modified>
</cp:coreProperties>
</file>