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60" r:id="rId4"/>
    <p:sldId id="261" r:id="rId5"/>
    <p:sldId id="262" r:id="rId6"/>
    <p:sldId id="265" r:id="rId7"/>
    <p:sldId id="266" r:id="rId8"/>
    <p:sldId id="267" r:id="rId9"/>
    <p:sldId id="268" r:id="rId10"/>
    <p:sldId id="269" r:id="rId11"/>
    <p:sldId id="270" r:id="rId12"/>
    <p:sldId id="259" r:id="rId13"/>
    <p:sldId id="264" r:id="rId14"/>
    <p:sldId id="277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71" r:id="rId24"/>
    <p:sldId id="272" r:id="rId25"/>
    <p:sldId id="287" r:id="rId26"/>
    <p:sldId id="273" r:id="rId27"/>
    <p:sldId id="274" r:id="rId28"/>
    <p:sldId id="275" r:id="rId29"/>
    <p:sldId id="27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BB8EE-0DB6-41CE-BEFD-EACBFF473860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2B690-1457-41E2-A076-B9CD42E00D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665856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E379E2-4C8E-48B2-BF38-40476E463007}" type="datetimeFigureOut">
              <a:rPr lang="en-GB" smtClean="0"/>
              <a:pPr/>
              <a:t>07/09/2015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9856E-54CB-4533-A278-C8E6C7E6ED9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879657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upload.wikimedia.org/wikipedia/commons/c/c6/Sky_spectral_karyotype.gif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Word_97_-_2003_Document2.doc"/><Relationship Id="rId4" Type="http://schemas.openxmlformats.org/officeDocument/2006/relationships/oleObject" Target="../embeddings/Microsoft_Office_Word_97_-_2003_Document1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2476500"/>
            <a:ext cx="7851648" cy="1905000"/>
          </a:xfrm>
        </p:spPr>
        <p:txBody>
          <a:bodyPr>
            <a:noAutofit/>
          </a:bodyPr>
          <a:lstStyle/>
          <a:p>
            <a:pPr algn="ctr"/>
            <a:r>
              <a:rPr lang="en-PH" sz="6000" b="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Medical Genetics</a:t>
            </a:r>
            <a:br>
              <a:rPr lang="en-PH" sz="6000" b="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PH" sz="6000" b="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453 </a:t>
            </a:r>
            <a:r>
              <a:rPr lang="en-PH" sz="6000" b="0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CLS</a:t>
            </a:r>
            <a:endParaRPr lang="en-PH" sz="6000" b="0" dirty="0">
              <a:solidFill>
                <a:schemeClr val="bg2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172200"/>
            <a:ext cx="6400800" cy="457200"/>
          </a:xfrm>
        </p:spPr>
        <p:txBody>
          <a:bodyPr>
            <a:normAutofit/>
          </a:bodyPr>
          <a:lstStyle/>
          <a:p>
            <a:pPr algn="ctr"/>
            <a:r>
              <a:rPr lang="en-PH" sz="1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May </a:t>
            </a:r>
            <a:r>
              <a:rPr lang="en-PH" sz="18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Alrashed</a:t>
            </a:r>
            <a:r>
              <a:rPr lang="en-PH" sz="1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PhD</a:t>
            </a:r>
            <a:endParaRPr lang="en-PH" sz="1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04800" y="685800"/>
            <a:ext cx="86010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GB" sz="2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A pair of homologous chromosomes (number 1) as seen at metaphase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0" y="2451100"/>
            <a:ext cx="2857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GB" sz="1600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Locus (position of a gene or DNA marker)</a:t>
            </a:r>
            <a:endParaRPr lang="en-GB" sz="2000" dirty="0">
              <a:solidFill>
                <a:schemeClr val="bg2">
                  <a:lumMod val="75000"/>
                  <a:lumOff val="25000"/>
                </a:schemeClr>
              </a:solidFill>
              <a:latin typeface="+mn-lt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614613" y="2500312"/>
            <a:ext cx="2016125" cy="3367088"/>
            <a:chOff x="615" y="1254"/>
            <a:chExt cx="2048" cy="3340"/>
          </a:xfrm>
        </p:grpSpPr>
        <p:pic>
          <p:nvPicPr>
            <p:cNvPr id="7" name="Picture 5" descr="46,XX"/>
            <p:cNvPicPr>
              <a:picLocks noChangeAspect="1" noChangeArrowheads="1"/>
            </p:cNvPicPr>
            <p:nvPr/>
          </p:nvPicPr>
          <p:blipFill>
            <a:blip r:embed="rId2" cstate="print"/>
            <a:srcRect l="6102" r="89281" b="74281"/>
            <a:stretch>
              <a:fillRect/>
            </a:stretch>
          </p:blipFill>
          <p:spPr bwMode="auto">
            <a:xfrm>
              <a:off x="615" y="1254"/>
              <a:ext cx="800" cy="3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6" descr="46,XX"/>
            <p:cNvPicPr>
              <a:picLocks noChangeAspect="1" noChangeArrowheads="1"/>
            </p:cNvPicPr>
            <p:nvPr/>
          </p:nvPicPr>
          <p:blipFill>
            <a:blip r:embed="rId2" cstate="print"/>
            <a:srcRect l="6102" r="89281" b="74281"/>
            <a:stretch>
              <a:fillRect/>
            </a:stretch>
          </p:blipFill>
          <p:spPr bwMode="auto">
            <a:xfrm>
              <a:off x="1863" y="1254"/>
              <a:ext cx="800" cy="3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807" y="1963"/>
              <a:ext cx="289" cy="96"/>
            </a:xfrm>
            <a:prstGeom prst="roundRect">
              <a:avLst/>
            </a:prstGeom>
            <a:solidFill>
              <a:srgbClr val="92D050"/>
            </a:solidFill>
            <a:ln w="9525">
              <a:solidFill>
                <a:schemeClr val="bg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solidFill>
                  <a:schemeClr val="bg2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2066" y="1963"/>
              <a:ext cx="289" cy="96"/>
            </a:xfrm>
            <a:prstGeom prst="roundRect">
              <a:avLst/>
            </a:prstGeom>
            <a:solidFill>
              <a:srgbClr val="FF0000"/>
            </a:solidFill>
            <a:ln w="9525">
              <a:solidFill>
                <a:schemeClr val="bg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solidFill>
                  <a:schemeClr val="bg2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3186113" y="3295651"/>
            <a:ext cx="3443287" cy="1428750"/>
          </a:xfrm>
          <a:prstGeom prst="lin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  <a:round/>
            <a:headEnd type="arrow" w="med" len="med"/>
            <a:tailEnd/>
          </a:ln>
        </p:spPr>
        <p:txBody>
          <a:bodyPr wrap="none" anchor="ctr"/>
          <a:lstStyle/>
          <a:p>
            <a:endParaRPr lang="en-GB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096000" y="4867275"/>
            <a:ext cx="2806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GB" sz="1600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Allele (alternative form of a gene/marker)</a:t>
            </a:r>
            <a:endParaRPr lang="en-GB" sz="2000" dirty="0">
              <a:solidFill>
                <a:schemeClr val="bg2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 flipV="1">
            <a:off x="4543425" y="2895599"/>
            <a:ext cx="1552575" cy="336550"/>
          </a:xfrm>
          <a:prstGeom prst="lin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  <a:round/>
            <a:headEnd type="arrow" w="med" len="med"/>
            <a:tailEnd/>
          </a:ln>
        </p:spPr>
        <p:txBody>
          <a:bodyPr wrap="none" anchor="ctr"/>
          <a:lstStyle/>
          <a:p>
            <a:endParaRPr lang="en-GB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4543425" y="3367087"/>
            <a:ext cx="2085975" cy="1357313"/>
          </a:xfrm>
          <a:prstGeom prst="lin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  <a:round/>
            <a:headEnd type="arrow" w="med" len="med"/>
            <a:tailEnd/>
          </a:ln>
        </p:spPr>
        <p:txBody>
          <a:bodyPr wrap="none" anchor="ctr"/>
          <a:lstStyle/>
          <a:p>
            <a:endParaRPr lang="en-GB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11" grpId="0" animBg="1"/>
      <p:bldP spid="12" grpId="0" autoUpdateAnimBg="0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128838" y="457200"/>
            <a:ext cx="701516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2400" b="1" i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Total Genes On Chromosome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: 723</a:t>
            </a:r>
          </a:p>
          <a:p>
            <a:pPr eaLnBrk="0" hangingPunct="0">
              <a:defRPr/>
            </a:pPr>
            <a:r>
              <a:rPr lang="en-US" sz="2400" b="1" i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373 genes in region marked red,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20 are shown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883150" y="1428750"/>
            <a:ext cx="3794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 dirty="0">
                <a:solidFill>
                  <a:srgbClr val="0000FF"/>
                </a:solidFill>
                <a:latin typeface="+mj-lt"/>
              </a:rPr>
              <a:t>FZD2</a:t>
            </a:r>
            <a:endParaRPr lang="en-US" sz="1400" dirty="0">
              <a:latin typeface="+mj-lt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883150" y="1589088"/>
            <a:ext cx="393700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883150" y="1608138"/>
            <a:ext cx="5889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AKAP10</a:t>
            </a:r>
            <a:endParaRPr lang="en-US" sz="1400">
              <a:latin typeface="+mj-lt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883150" y="1768475"/>
            <a:ext cx="590550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883150" y="1790700"/>
            <a:ext cx="4556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ITGB4</a:t>
            </a:r>
            <a:endParaRPr lang="en-US" sz="1400">
              <a:latin typeface="+mj-lt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883150" y="1951038"/>
            <a:ext cx="454025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883150" y="1970088"/>
            <a:ext cx="6334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KRTHA8</a:t>
            </a:r>
            <a:endParaRPr lang="en-US" sz="1400">
              <a:latin typeface="+mj-lt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883150" y="2130425"/>
            <a:ext cx="617538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883150" y="2152650"/>
            <a:ext cx="3365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WD1</a:t>
            </a:r>
            <a:endParaRPr lang="en-US" sz="1400">
              <a:latin typeface="+mj-lt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883150" y="2312988"/>
            <a:ext cx="350838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883150" y="2332038"/>
            <a:ext cx="3984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SOST</a:t>
            </a:r>
            <a:endParaRPr lang="en-US" sz="1400">
              <a:latin typeface="+mj-lt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883150" y="2492375"/>
            <a:ext cx="425450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883150" y="2606675"/>
            <a:ext cx="4397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MPP3</a:t>
            </a:r>
            <a:endParaRPr lang="en-US" sz="1400">
              <a:latin typeface="+mj-lt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883150" y="2767013"/>
            <a:ext cx="422275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883150" y="2968625"/>
            <a:ext cx="514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MLLT6</a:t>
            </a:r>
            <a:endParaRPr lang="en-US" sz="1400">
              <a:latin typeface="+mj-lt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4883150" y="3128963"/>
            <a:ext cx="488950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883150" y="3330575"/>
            <a:ext cx="4635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STAT3</a:t>
            </a:r>
            <a:endParaRPr lang="en-US" sz="1400">
              <a:latin typeface="+mj-lt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4883150" y="3490913"/>
            <a:ext cx="488950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4883150" y="3595688"/>
            <a:ext cx="4873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 b="1">
                <a:solidFill>
                  <a:srgbClr val="FF0000"/>
                </a:solidFill>
                <a:latin typeface="+mj-lt"/>
              </a:rPr>
              <a:t>BRCA1</a:t>
            </a:r>
            <a:endParaRPr lang="en-US" sz="1400">
              <a:latin typeface="+mj-lt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883150" y="3759200"/>
            <a:ext cx="536575" cy="158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5734050" y="3595688"/>
            <a:ext cx="20716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 b="1" dirty="0">
                <a:solidFill>
                  <a:srgbClr val="FF0000"/>
                </a:solidFill>
                <a:latin typeface="+mj-lt"/>
              </a:rPr>
              <a:t>breast cancer 1, early onset</a:t>
            </a:r>
            <a:endParaRPr lang="en-US" sz="1400" dirty="0">
              <a:latin typeface="+mj-lt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4883150" y="3781425"/>
            <a:ext cx="40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GFAP</a:t>
            </a:r>
            <a:endParaRPr lang="en-US" sz="1400">
              <a:latin typeface="+mj-lt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4883150" y="3941763"/>
            <a:ext cx="425450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883150" y="3963988"/>
            <a:ext cx="5461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NRXN4</a:t>
            </a:r>
            <a:endParaRPr lang="en-US" sz="1400">
              <a:latin typeface="+mj-lt"/>
            </a:endParaRP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4883150" y="4124325"/>
            <a:ext cx="530225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4883150" y="4143375"/>
            <a:ext cx="3000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NSF</a:t>
            </a:r>
            <a:endParaRPr lang="en-US" sz="1400">
              <a:latin typeface="+mj-lt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4883150" y="4303713"/>
            <a:ext cx="312738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4883150" y="4416425"/>
            <a:ext cx="4302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 dirty="0">
                <a:solidFill>
                  <a:srgbClr val="0000FF"/>
                </a:solidFill>
                <a:latin typeface="+mj-lt"/>
              </a:rPr>
              <a:t>NGFR</a:t>
            </a:r>
            <a:endParaRPr lang="en-US" sz="1400" dirty="0">
              <a:latin typeface="+mj-lt"/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4883150" y="4578350"/>
            <a:ext cx="444500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4883150" y="4687888"/>
            <a:ext cx="5984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CACNB1</a:t>
            </a:r>
            <a:endParaRPr lang="en-US" sz="1400">
              <a:latin typeface="+mj-lt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4883150" y="4848225"/>
            <a:ext cx="633413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4883150" y="4867275"/>
            <a:ext cx="5461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HOXB9</a:t>
            </a:r>
            <a:endParaRPr lang="en-US" sz="1400">
              <a:latin typeface="+mj-lt"/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4883150" y="5027613"/>
            <a:ext cx="530225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4883150" y="5049838"/>
            <a:ext cx="5000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HTLVR</a:t>
            </a:r>
            <a:endParaRPr lang="en-US" sz="1400">
              <a:latin typeface="+mj-lt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4883150" y="5210175"/>
            <a:ext cx="514350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4883150" y="5229225"/>
            <a:ext cx="514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ABCA5</a:t>
            </a:r>
            <a:endParaRPr lang="en-US" sz="1400">
              <a:latin typeface="+mj-lt"/>
            </a:endParaRP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4883150" y="5391150"/>
            <a:ext cx="511175" cy="1111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4883150" y="5411788"/>
            <a:ext cx="4159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CDC6</a:t>
            </a:r>
            <a:endParaRPr lang="en-US" sz="1400">
              <a:latin typeface="+mj-lt"/>
            </a:endParaRPr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4883150" y="5573713"/>
            <a:ext cx="425450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pic>
        <p:nvPicPr>
          <p:cNvPr id="44" name="Picture 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0" y="1739900"/>
            <a:ext cx="1600200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4883150" y="5592763"/>
            <a:ext cx="4460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>
                <a:solidFill>
                  <a:srgbClr val="0000FF"/>
                </a:solidFill>
                <a:latin typeface="+mj-lt"/>
              </a:rPr>
              <a:t>ITGB3</a:t>
            </a:r>
            <a:endParaRPr lang="en-US" sz="1400">
              <a:latin typeface="+mj-lt"/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4883150" y="5753100"/>
            <a:ext cx="454025" cy="127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47" name="Line 46"/>
          <p:cNvSpPr>
            <a:spLocks noChangeShapeType="1"/>
          </p:cNvSpPr>
          <p:nvPr/>
        </p:nvSpPr>
        <p:spPr bwMode="auto">
          <a:xfrm flipV="1">
            <a:off x="4005263" y="1714500"/>
            <a:ext cx="685800" cy="1752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48" name="Line 47"/>
          <p:cNvSpPr>
            <a:spLocks noChangeShapeType="1"/>
          </p:cNvSpPr>
          <p:nvPr/>
        </p:nvSpPr>
        <p:spPr bwMode="auto">
          <a:xfrm>
            <a:off x="4005263" y="4143375"/>
            <a:ext cx="685800" cy="1524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49" name="Text Box 48"/>
          <p:cNvSpPr txBox="1">
            <a:spLocks noChangeArrowheads="1"/>
          </p:cNvSpPr>
          <p:nvPr/>
        </p:nvSpPr>
        <p:spPr bwMode="auto">
          <a:xfrm>
            <a:off x="2209800" y="5691188"/>
            <a:ext cx="403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Chromosome 17</a:t>
            </a:r>
            <a:br>
              <a:rPr lang="en-US" sz="20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US" sz="2000" i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source: Human Genome Project</a:t>
            </a:r>
            <a:endParaRPr lang="en-US" sz="20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3867150" y="3505200"/>
            <a:ext cx="152400" cy="6096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400">
              <a:latin typeface="+mj-lt"/>
            </a:endParaRPr>
          </a:p>
        </p:txBody>
      </p:sp>
      <p:sp>
        <p:nvSpPr>
          <p:cNvPr id="51" name="Text Box 50"/>
          <p:cNvSpPr txBox="1">
            <a:spLocks noChangeArrowheads="1"/>
          </p:cNvSpPr>
          <p:nvPr/>
        </p:nvSpPr>
        <p:spPr bwMode="auto">
          <a:xfrm>
            <a:off x="5867400" y="1723142"/>
            <a:ext cx="3276600" cy="120032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Genes are arranged in linear order on chromosomes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04800"/>
            <a:ext cx="64008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Karyotyping</a:t>
            </a:r>
            <a:endParaRPr lang="en-US" sz="4400" dirty="0"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935480"/>
            <a:ext cx="6705600" cy="4389120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Karyotype is an organized profile of an individual’s </a:t>
            </a: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chromosomes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Karyotyping is a technique that is use to examine chromosomes in a sample of cells which can help identify genetic problems as the cause of disorder or a disease </a:t>
            </a:r>
            <a:endParaRPr lang="en-US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Main purpose of the karyotyping is to locate or visualize the changes in the number of chromosomes and abnormality in the structure </a:t>
            </a:r>
          </a:p>
          <a:p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Also to locate the evolution </a:t>
            </a:r>
          </a:p>
          <a:p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1766167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209800" y="152400"/>
            <a:ext cx="69342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4400" dirty="0" smtClean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Karyotyping</a:t>
            </a:r>
            <a:endParaRPr lang="en-US" altLang="en-US" sz="4400" dirty="0"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09800" y="1417637"/>
            <a:ext cx="6934200" cy="4525963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Karyotyping-process of finding the chromosomal characteristics of a cell</a:t>
            </a:r>
          </a:p>
          <a:p>
            <a:pPr marL="990600" lvl="1" indent="-533400">
              <a:buFontTx/>
              <a:buNone/>
            </a:pPr>
            <a:r>
              <a:rPr lang="en-US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-chromosomes are stained to show banding and arranged in pairs according to size and structure</a:t>
            </a:r>
            <a:endParaRPr lang="en-US" alt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7" descr="Image:Sky spectral karyotype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08375"/>
            <a:ext cx="4038600" cy="319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27904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981200" y="457200"/>
            <a:ext cx="6877050" cy="60483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</a:t>
            </a:r>
            <a:r>
              <a:rPr kumimoji="0" lang="en-GB" sz="4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Karyotype</a:t>
            </a:r>
            <a:endParaRPr kumimoji="0" lang="en-GB" sz="44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33600" y="1447800"/>
            <a:ext cx="6762433" cy="49530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 normal male chromosome pattern would be described as: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4</a:t>
            </a:r>
            <a:r>
              <a:rPr kumimoji="0" lang="en-GB" sz="2400" b="1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6,XY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</a:t>
            </a:r>
          </a:p>
          <a:p>
            <a:pPr marL="274320" marR="0" lvl="0" indent="-27432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46 =  </a:t>
            </a:r>
            <a:r>
              <a:rPr kumimoji="0" lang="en-GB" sz="24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total number of chromosomes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= </a:t>
            </a:r>
            <a:r>
              <a:rPr kumimoji="0" lang="en-GB" sz="24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sex chromosome constitution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= male, XX = female).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Any further description would refer to any </a:t>
            </a:r>
            <a:r>
              <a:rPr kumimoji="0" lang="en-GB" sz="24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abnormalities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or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v</a:t>
            </a:r>
            <a:r>
              <a:rPr kumimoji="0" lang="en-GB" sz="24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ariants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found (see following slide for examples)</a:t>
            </a:r>
            <a:r>
              <a:rPr kumimoji="0" lang="en-GB" sz="2400" b="1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</a:t>
            </a:r>
            <a:endParaRPr kumimoji="0" lang="en-GB" sz="2400" b="0" i="0" u="none" strike="noStrike" kern="1200" cap="none" spc="0" normalizeH="0" baseline="0" noProof="1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GB" sz="2400" b="0" i="0" u="none" strike="noStrike" kern="1200" cap="none" spc="0" normalizeH="0" baseline="0" noProof="1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GB" sz="2400" b="0" i="0" u="none" strike="noStrike" kern="1200" cap="none" spc="0" normalizeH="0" baseline="0" noProof="1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295400" y="1092398"/>
            <a:ext cx="7867651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GB" sz="2000" noProof="1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Total number of chromosomes,  </a:t>
            </a:r>
          </a:p>
          <a:p>
            <a:pPr eaLnBrk="0" hangingPunct="0">
              <a:defRPr/>
            </a:pPr>
            <a:r>
              <a:rPr lang="en-GB" sz="2000" noProof="1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		</a:t>
            </a:r>
            <a:endParaRPr lang="en-GB" sz="20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  <a:p>
            <a:pPr eaLnBrk="0" hangingPunct="0">
              <a:defRPr/>
            </a:pPr>
            <a:r>
              <a:rPr lang="en-GB" sz="20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		</a:t>
            </a:r>
            <a:r>
              <a:rPr lang="en-GB" sz="2000" noProof="1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Sex chromosome constitution,  </a:t>
            </a:r>
          </a:p>
          <a:p>
            <a:pPr eaLnBrk="0" hangingPunct="0">
              <a:defRPr/>
            </a:pPr>
            <a:r>
              <a:rPr lang="en-GB" sz="2000" noProof="1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					</a:t>
            </a:r>
            <a:endParaRPr lang="en-GB" sz="20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  <a:p>
            <a:pPr eaLnBrk="0" hangingPunct="0">
              <a:defRPr/>
            </a:pPr>
            <a:r>
              <a:rPr lang="en-GB" sz="20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					</a:t>
            </a:r>
            <a:r>
              <a:rPr lang="en-GB" sz="2000" noProof="1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Anomalies/variants.</a:t>
            </a:r>
            <a:endParaRPr lang="en-GB" sz="1600" noProof="1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  <a:p>
            <a:pPr eaLnBrk="0" hangingPunct="0">
              <a:defRPr/>
            </a:pPr>
            <a:r>
              <a:rPr lang="en-GB" sz="1800" noProof="1">
                <a:latin typeface="+mj-lt"/>
              </a:rPr>
              <a:t>	</a:t>
            </a:r>
            <a:r>
              <a:rPr lang="en-GB" sz="1800" b="1" noProof="1">
                <a:latin typeface="+mj-lt"/>
              </a:rPr>
              <a:t>46,XY</a:t>
            </a:r>
            <a:endParaRPr lang="en-GB" sz="1800" noProof="1">
              <a:latin typeface="+mj-lt"/>
            </a:endParaRPr>
          </a:p>
          <a:p>
            <a:pPr eaLnBrk="0" hangingPunct="0">
              <a:defRPr/>
            </a:pPr>
            <a:r>
              <a:rPr lang="en-GB" sz="1800" b="1" noProof="1">
                <a:latin typeface="+mj-lt"/>
              </a:rPr>
              <a:t>	</a:t>
            </a:r>
            <a:r>
              <a:rPr lang="en-GB" sz="1800" b="1" noProof="1">
                <a:solidFill>
                  <a:srgbClr val="FF0000"/>
                </a:solidFill>
                <a:latin typeface="+mj-lt"/>
              </a:rPr>
              <a:t>47,XX,+21   	 </a:t>
            </a:r>
            <a:r>
              <a:rPr lang="en-GB" sz="1800" i="1" noProof="1">
                <a:solidFill>
                  <a:srgbClr val="FF0000"/>
                </a:solidFill>
                <a:latin typeface="+mj-lt"/>
              </a:rPr>
              <a:t>Trisomy 21 (Down syndrome)</a:t>
            </a:r>
            <a:endParaRPr lang="en-GB" sz="1800" b="1" noProof="1">
              <a:solidFill>
                <a:srgbClr val="FF0000"/>
              </a:solidFill>
              <a:latin typeface="+mj-lt"/>
            </a:endParaRPr>
          </a:p>
          <a:p>
            <a:pPr eaLnBrk="0" hangingPunct="0">
              <a:defRPr/>
            </a:pPr>
            <a:r>
              <a:rPr lang="en-GB" sz="1800" b="1" noProof="1">
                <a:solidFill>
                  <a:srgbClr val="FF0000"/>
                </a:solidFill>
                <a:latin typeface="+mj-lt"/>
              </a:rPr>
              <a:t>	47,XXX         	</a:t>
            </a:r>
            <a:r>
              <a:rPr lang="en-GB" sz="1800" i="1" noProof="1">
                <a:solidFill>
                  <a:srgbClr val="FF0000"/>
                </a:solidFill>
                <a:latin typeface="+mj-lt"/>
              </a:rPr>
              <a:t>Triple X syndrome</a:t>
            </a:r>
            <a:endParaRPr lang="en-GB" sz="1800" b="1" noProof="1">
              <a:solidFill>
                <a:srgbClr val="FF0000"/>
              </a:solidFill>
              <a:latin typeface="+mj-lt"/>
            </a:endParaRPr>
          </a:p>
          <a:p>
            <a:pPr eaLnBrk="0" hangingPunct="0">
              <a:defRPr/>
            </a:pPr>
            <a:r>
              <a:rPr lang="en-GB" sz="1800" b="1" noProof="1">
                <a:solidFill>
                  <a:srgbClr val="FF0000"/>
                </a:solidFill>
                <a:latin typeface="+mj-lt"/>
              </a:rPr>
              <a:t>	69,XXY		</a:t>
            </a:r>
            <a:r>
              <a:rPr lang="en-GB" sz="1800" i="1" noProof="1">
                <a:solidFill>
                  <a:srgbClr val="FF0000"/>
                </a:solidFill>
                <a:latin typeface="+mj-lt"/>
              </a:rPr>
              <a:t>Triploidy</a:t>
            </a:r>
            <a:br>
              <a:rPr lang="en-GB" sz="1800" i="1" noProof="1">
                <a:solidFill>
                  <a:srgbClr val="FF0000"/>
                </a:solidFill>
                <a:latin typeface="+mj-lt"/>
              </a:rPr>
            </a:br>
            <a:endParaRPr lang="en-GB" sz="1800" b="1" noProof="1">
              <a:latin typeface="+mj-lt"/>
            </a:endParaRPr>
          </a:p>
          <a:p>
            <a:pPr eaLnBrk="0" hangingPunct="0">
              <a:defRPr/>
            </a:pPr>
            <a:r>
              <a:rPr lang="en-GB" sz="1800" b="1" noProof="1">
                <a:solidFill>
                  <a:schemeClr val="accent2"/>
                </a:solidFill>
                <a:latin typeface="+mj-lt"/>
              </a:rPr>
              <a:t>	</a:t>
            </a:r>
            <a:r>
              <a:rPr lang="en-GB" sz="1800" b="1" noProof="1">
                <a:solidFill>
                  <a:schemeClr val="accent2">
                    <a:lumMod val="50000"/>
                  </a:schemeClr>
                </a:solidFill>
                <a:latin typeface="+mj-lt"/>
              </a:rPr>
              <a:t>45,XX,der(13;14)(p11;q11)  	</a:t>
            </a:r>
            <a:r>
              <a:rPr lang="en-GB" sz="1800" i="1" noProof="1">
                <a:solidFill>
                  <a:schemeClr val="accent2">
                    <a:lumMod val="50000"/>
                  </a:schemeClr>
                </a:solidFill>
                <a:latin typeface="+mj-lt"/>
              </a:rPr>
              <a:t>Robertsonian translocation</a:t>
            </a:r>
            <a:endParaRPr lang="en-GB" sz="1800" b="1" noProof="1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eaLnBrk="0" hangingPunct="0">
              <a:defRPr/>
            </a:pPr>
            <a:r>
              <a:rPr lang="en-GB" sz="1800" b="1" noProof="1">
                <a:solidFill>
                  <a:schemeClr val="accent2">
                    <a:lumMod val="50000"/>
                  </a:schemeClr>
                </a:solidFill>
                <a:latin typeface="+mj-lt"/>
              </a:rPr>
              <a:t>	46,XY,t(2;4)(p12;q12) 	</a:t>
            </a:r>
            <a:r>
              <a:rPr lang="en-GB" sz="1800" i="1" noProof="1">
                <a:solidFill>
                  <a:schemeClr val="accent2">
                    <a:lumMod val="50000"/>
                  </a:schemeClr>
                </a:solidFill>
                <a:latin typeface="+mj-lt"/>
              </a:rPr>
              <a:t>Reciprocal translocation</a:t>
            </a:r>
            <a:endParaRPr lang="en-GB" sz="1800" b="1" noProof="1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eaLnBrk="0" hangingPunct="0">
              <a:defRPr/>
            </a:pPr>
            <a:r>
              <a:rPr lang="en-GB" sz="1800" b="1" noProof="1">
                <a:solidFill>
                  <a:srgbClr val="006600"/>
                </a:solidFill>
                <a:latin typeface="+mj-lt"/>
              </a:rPr>
              <a:t>	</a:t>
            </a:r>
            <a:br>
              <a:rPr lang="en-GB" sz="1800" b="1" noProof="1">
                <a:solidFill>
                  <a:srgbClr val="006600"/>
                </a:solidFill>
                <a:latin typeface="+mj-lt"/>
              </a:rPr>
            </a:br>
            <a:r>
              <a:rPr lang="en-GB" sz="1800" b="1" noProof="1">
                <a:solidFill>
                  <a:srgbClr val="006600"/>
                </a:solidFill>
                <a:latin typeface="+mj-lt"/>
              </a:rPr>
              <a:t>	</a:t>
            </a:r>
            <a:r>
              <a:rPr lang="en-GB" sz="1800" b="1" noProof="1">
                <a:solidFill>
                  <a:srgbClr val="0070C0"/>
                </a:solidFill>
                <a:latin typeface="+mj-lt"/>
              </a:rPr>
              <a:t>46,XX,del(5)(p25)   	</a:t>
            </a:r>
            <a:r>
              <a:rPr lang="en-GB" sz="1800" i="1" noProof="1">
                <a:solidFill>
                  <a:srgbClr val="0070C0"/>
                </a:solidFill>
                <a:latin typeface="+mj-lt"/>
              </a:rPr>
              <a:t>Deletion tip of chromosome 5</a:t>
            </a:r>
          </a:p>
          <a:p>
            <a:pPr eaLnBrk="0" hangingPunct="0">
              <a:defRPr/>
            </a:pPr>
            <a:r>
              <a:rPr lang="en-GB" sz="1800" b="1" noProof="1">
                <a:solidFill>
                  <a:srgbClr val="0070C0"/>
                </a:solidFill>
                <a:latin typeface="+mj-lt"/>
              </a:rPr>
              <a:t>	46,XX,dup(2)(p13p22)   	</a:t>
            </a:r>
            <a:r>
              <a:rPr lang="en-GB" sz="1800" i="1" noProof="1">
                <a:solidFill>
                  <a:srgbClr val="0070C0"/>
                </a:solidFill>
                <a:latin typeface="+mj-lt"/>
              </a:rPr>
              <a:t>Duplication of part of short arm Chr 2</a:t>
            </a:r>
          </a:p>
          <a:p>
            <a:pPr eaLnBrk="0" hangingPunct="0">
              <a:defRPr/>
            </a:pPr>
            <a:r>
              <a:rPr lang="en-GB" sz="1800" b="1" noProof="1">
                <a:solidFill>
                  <a:srgbClr val="0070C0"/>
                </a:solidFill>
                <a:latin typeface="+mj-lt"/>
              </a:rPr>
              <a:t>	46,XY,inv(11)(p15q14)   	</a:t>
            </a:r>
            <a:r>
              <a:rPr lang="en-GB" sz="1800" i="1" noProof="1">
                <a:solidFill>
                  <a:srgbClr val="0070C0"/>
                </a:solidFill>
                <a:latin typeface="+mj-lt"/>
              </a:rPr>
              <a:t>Pericentric inversion chromosome 11</a:t>
            </a:r>
            <a:endParaRPr lang="en-GB" sz="1800" b="1" noProof="1">
              <a:solidFill>
                <a:srgbClr val="0070C0"/>
              </a:solidFill>
              <a:latin typeface="+mj-lt"/>
            </a:endParaRPr>
          </a:p>
          <a:p>
            <a:pPr eaLnBrk="0" hangingPunct="0">
              <a:defRPr/>
            </a:pPr>
            <a:r>
              <a:rPr lang="en-GB" sz="1800" b="1" noProof="1">
                <a:solidFill>
                  <a:srgbClr val="0070C0"/>
                </a:solidFill>
                <a:latin typeface="+mj-lt"/>
              </a:rPr>
              <a:t>	</a:t>
            </a:r>
            <a:r>
              <a:rPr lang="en-GB" sz="1800" b="1" noProof="1">
                <a:solidFill>
                  <a:srgbClr val="7030A0"/>
                </a:solidFill>
                <a:latin typeface="+mj-lt"/>
              </a:rPr>
              <a:t>46,XY,fra(X)(q27.3)      	</a:t>
            </a:r>
            <a:r>
              <a:rPr lang="en-GB" sz="1800" i="1" noProof="1">
                <a:solidFill>
                  <a:srgbClr val="7030A0"/>
                </a:solidFill>
                <a:latin typeface="+mj-lt"/>
              </a:rPr>
              <a:t>Fragile X syndrome</a:t>
            </a:r>
            <a:endParaRPr lang="en-GB" sz="1800" b="1" noProof="1">
              <a:solidFill>
                <a:srgbClr val="7030A0"/>
              </a:solidFill>
              <a:latin typeface="+mj-lt"/>
            </a:endParaRPr>
          </a:p>
          <a:p>
            <a:pPr eaLnBrk="0" hangingPunct="0">
              <a:defRPr/>
            </a:pPr>
            <a:r>
              <a:rPr lang="en-GB" sz="1800" b="1" noProof="1">
                <a:latin typeface="+mj-lt"/>
              </a:rPr>
              <a:t>	</a:t>
            </a:r>
            <a:r>
              <a:rPr lang="en-GB" sz="1800" b="1" noProof="1">
                <a:solidFill>
                  <a:srgbClr val="00B050"/>
                </a:solidFill>
                <a:latin typeface="+mj-lt"/>
              </a:rPr>
              <a:t>46,XY/47,XXY           	</a:t>
            </a:r>
            <a:r>
              <a:rPr lang="en-GB" sz="1800" i="1" noProof="1">
                <a:solidFill>
                  <a:srgbClr val="00B050"/>
                </a:solidFill>
                <a:latin typeface="+mj-lt"/>
              </a:rPr>
              <a:t>Mosaicism normal/Klinefelter syndrome</a:t>
            </a:r>
            <a:endParaRPr lang="en-GB" sz="18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498380" y="314325"/>
            <a:ext cx="73314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</a:t>
            </a:r>
            <a:r>
              <a:rPr lang="en-GB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Karyotype</a:t>
            </a:r>
            <a:r>
              <a:rPr lang="en-GB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an international description</a:t>
            </a: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1816779" y="1444823"/>
            <a:ext cx="521609" cy="1257300"/>
          </a:xfrm>
          <a:prstGeom prst="line">
            <a:avLst/>
          </a:prstGeom>
          <a:noFill/>
          <a:ln w="28575">
            <a:solidFill>
              <a:schemeClr val="bg2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+mj-lt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flipH="1">
            <a:off x="2807379" y="1902023"/>
            <a:ext cx="351656" cy="685800"/>
          </a:xfrm>
          <a:prstGeom prst="line">
            <a:avLst/>
          </a:prstGeom>
          <a:noFill/>
          <a:ln w="28575">
            <a:solidFill>
              <a:schemeClr val="bg2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+mj-lt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H="1">
            <a:off x="3416978" y="2435423"/>
            <a:ext cx="2487803" cy="609600"/>
          </a:xfrm>
          <a:prstGeom prst="line">
            <a:avLst/>
          </a:prstGeom>
          <a:noFill/>
          <a:ln w="28575">
            <a:solidFill>
              <a:schemeClr val="bg2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+mj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pic>
        <p:nvPicPr>
          <p:cNvPr id="4" name="Picture 5" descr="Hartl &amp; Jones Ch.06/Fig6_20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43434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133600" y="274638"/>
            <a:ext cx="7391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Tx/>
              <a:buFontTx/>
              <a:buNone/>
              <a:tabLst/>
              <a:defRPr/>
            </a:pPr>
            <a:r>
              <a:rPr kumimoji="0" lang="en-US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are the key components of chromosomes?</a:t>
            </a:r>
            <a:endParaRPr kumimoji="0" lang="en-US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876800" y="1951037"/>
            <a:ext cx="4267200" cy="4525963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Tx/>
              <a:buAutoNum type="alphaUcPeriod"/>
              <a:tabLst/>
              <a:defRPr/>
            </a:pPr>
            <a:r>
              <a:rPr kumimoji="0" lang="en-US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DNA</a:t>
            </a:r>
          </a:p>
          <a:p>
            <a:pPr marL="990600" marR="0" lvl="1" indent="-5334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85000"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-heterochromatin</a:t>
            </a:r>
          </a:p>
          <a:p>
            <a:pPr marL="990600" marR="0" lvl="1" indent="-5334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85000"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euchromatin</a:t>
            </a:r>
            <a:endParaRPr kumimoji="0" lang="en-US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Tx/>
              <a:buAutoNum type="alphaUcPeriod"/>
              <a:tabLst/>
              <a:defRPr/>
            </a:pPr>
            <a:r>
              <a:rPr kumimoji="0" lang="en-US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Proteins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Tx/>
              <a:buAutoNum type="alphaUcPeriod"/>
              <a:tabLst/>
              <a:defRPr/>
            </a:pPr>
            <a:r>
              <a:rPr kumimoji="0" lang="en-US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Found in nucleus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Tx/>
              <a:buAutoNum type="alphaUcPeriod"/>
              <a:tabLst/>
              <a:defRPr/>
            </a:pPr>
            <a:r>
              <a:rPr kumimoji="0" lang="en-US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should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Tx/>
              <a:buNone/>
              <a:tabLst/>
              <a:defRPr/>
            </a:pPr>
            <a:r>
              <a:rPr kumimoji="0" lang="en-US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understand the relationship between DNA and proteins (chromatin packing and </a:t>
            </a:r>
            <a:r>
              <a:rPr kumimoji="0" lang="en-US" alt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histones</a:t>
            </a:r>
            <a:r>
              <a:rPr kumimoji="0" lang="en-US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altLang="en-US" sz="2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057400" y="381000"/>
            <a:ext cx="6629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Key terms</a:t>
            </a:r>
            <a:endParaRPr kumimoji="0" lang="en-US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072217" y="1676400"/>
            <a:ext cx="6690783" cy="5562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Eukaryotic chromosomes 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-made of DNA and proteins (</a:t>
            </a:r>
            <a:r>
              <a:rPr kumimoji="0" lang="en-US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histones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tabLst/>
              <a:defRPr/>
            </a:pPr>
            <a:endParaRPr kumimoji="0" lang="en-US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-heritable factor that controls specific characteristics</a:t>
            </a:r>
          </a:p>
          <a:p>
            <a:pPr marL="990600" marR="0" lvl="1" indent="-5334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85000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-made up of a length of DNA, found on a specific chromosome location (a locus)</a:t>
            </a:r>
          </a:p>
          <a:p>
            <a:pPr marL="990600" marR="0" lvl="1" indent="-5334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85000"/>
              <a:tabLst/>
              <a:defRPr/>
            </a:pPr>
            <a:endParaRPr kumimoji="0" lang="en-US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3888" marR="0" lvl="0" indent="-62388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Allele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-one specific form of a gene (all found at the same locus)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-Example: Everyone has the gene for eye color.  The possible alleles are blue, brown, green, etc.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3"/>
          <p:cNvSpPr/>
          <p:nvPr/>
        </p:nvSpPr>
        <p:spPr>
          <a:xfrm>
            <a:off x="1828800" y="1378089"/>
            <a:ext cx="7315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altLang="en-US" sz="2400" dirty="0" smtClean="0">
                <a:solidFill>
                  <a:srgbClr val="FFFF00"/>
                </a:solidFill>
              </a:rPr>
              <a:t>Genome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-total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genetic material of an organism or species  (Example:  The Human Genome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457200" indent="-457200"/>
            <a:endParaRPr lang="en-US" altLang="en-US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marL="457200" indent="-457200"/>
            <a:r>
              <a:rPr lang="en-US" altLang="en-US" sz="2400" dirty="0" smtClean="0">
                <a:solidFill>
                  <a:srgbClr val="FFFF00"/>
                </a:solidFill>
              </a:rPr>
              <a:t>Gene pool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-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total of all genes carried by individuals in a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population</a:t>
            </a:r>
          </a:p>
          <a:p>
            <a:pPr marL="457200" indent="-457200"/>
            <a:endParaRPr lang="en-US" altLang="en-US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marL="609600" indent="-609600"/>
            <a:r>
              <a:rPr lang="en-US" altLang="en-US" sz="2400" dirty="0" smtClean="0">
                <a:solidFill>
                  <a:srgbClr val="FFFF00"/>
                </a:solidFill>
              </a:rPr>
              <a:t>Diploid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-having two sets of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chromosomes</a:t>
            </a:r>
          </a:p>
          <a:p>
            <a:pPr marL="609600" indent="-609600"/>
            <a:endParaRPr lang="en-US" altLang="en-US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marL="609600" indent="-609600"/>
            <a:r>
              <a:rPr lang="en-US" altLang="en-US" sz="2400" dirty="0" smtClean="0">
                <a:solidFill>
                  <a:srgbClr val="FFFF00"/>
                </a:solidFill>
              </a:rPr>
              <a:t>Homologous chromosomes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-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matching pairs of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chromosomes</a:t>
            </a:r>
          </a:p>
          <a:p>
            <a:pPr marL="609600" indent="-609600"/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    -have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the same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genes</a:t>
            </a:r>
          </a:p>
          <a:p>
            <a:pPr marL="609600" indent="-609600"/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    -are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not identical (one chromosome comes from each parent, thus alleles may be different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609600" indent="-609600"/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    -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found in diploid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cells</a:t>
            </a:r>
          </a:p>
          <a:p>
            <a:pPr marL="457200" indent="-457200"/>
            <a:endParaRPr lang="en-US" altLang="en-US" sz="2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057400" y="381000"/>
            <a:ext cx="6629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Key terms</a:t>
            </a:r>
            <a:endParaRPr kumimoji="0" lang="en-US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935480"/>
            <a:ext cx="6553200" cy="4389120"/>
          </a:xfrm>
        </p:spPr>
        <p:txBody>
          <a:bodyPr/>
          <a:lstStyle/>
          <a:p>
            <a:pPr>
              <a:buNone/>
            </a:pPr>
            <a:r>
              <a:rPr lang="en-US" altLang="en-US" sz="2400" dirty="0" smtClean="0">
                <a:solidFill>
                  <a:srgbClr val="FFFF00"/>
                </a:solidFill>
              </a:rPr>
              <a:t>Haploid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-having only one set of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chromosomes</a:t>
            </a:r>
          </a:p>
          <a:p>
            <a:pPr>
              <a:buNone/>
            </a:pPr>
            <a:endParaRPr lang="en-US" altLang="en-US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>
              <a:buFontTx/>
              <a:buNone/>
            </a:pPr>
            <a:r>
              <a:rPr lang="en-US" altLang="en-US" sz="2400" dirty="0" err="1" smtClean="0">
                <a:solidFill>
                  <a:srgbClr val="FFFF00"/>
                </a:solidFill>
              </a:rPr>
              <a:t>Chromatids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-two parts of a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chromosome</a:t>
            </a:r>
          </a:p>
          <a:p>
            <a:pPr>
              <a:buFontTx/>
              <a:buNone/>
            </a:pPr>
            <a:endParaRPr lang="en-US" altLang="en-US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>
              <a:buFontTx/>
              <a:buNone/>
            </a:pPr>
            <a:r>
              <a:rPr lang="en-US" altLang="en-US" sz="2400" dirty="0" err="1" smtClean="0">
                <a:solidFill>
                  <a:srgbClr val="FFFF00"/>
                </a:solidFill>
              </a:rPr>
              <a:t>Centromere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-part of a chromosome that connects the </a:t>
            </a:r>
            <a:r>
              <a:rPr lang="en-US" altLang="en-US" sz="2400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chromatids</a:t>
            </a:r>
            <a:endParaRPr lang="en-US" altLang="en-US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endParaRPr lang="en-GB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057400" y="381000"/>
            <a:ext cx="6629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Key terms</a:t>
            </a:r>
            <a:endParaRPr kumimoji="0" lang="en-US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229600" cy="1143000"/>
          </a:xfrm>
        </p:spPr>
        <p:txBody>
          <a:bodyPr/>
          <a:lstStyle/>
          <a:p>
            <a:pPr algn="ctr"/>
            <a:r>
              <a:rPr lang="en-IN" altLang="en-US" sz="5400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Cytogenetics</a:t>
            </a:r>
            <a:endParaRPr lang="en-US" dirty="0"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7391400" cy="4800600"/>
          </a:xfrm>
        </p:spPr>
        <p:txBody>
          <a:bodyPr>
            <a:normAutofit/>
          </a:bodyPr>
          <a:lstStyle/>
          <a:p>
            <a:r>
              <a:rPr lang="en-IN" alt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Cytogenetics is the study of chromosomes and their role in heredity. </a:t>
            </a:r>
            <a:endParaRPr lang="en-IN" altLang="en-US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IN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Cytogenetics is all about chromosomes: </a:t>
            </a:r>
          </a:p>
          <a:p>
            <a:pPr lvl="1">
              <a:buClr>
                <a:schemeClr val="bg2">
                  <a:lumMod val="75000"/>
                  <a:lumOff val="25000"/>
                </a:schemeClr>
              </a:buClr>
            </a:pPr>
            <a:r>
              <a:rPr lang="en-IN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chromosome </a:t>
            </a:r>
            <a:r>
              <a:rPr lang="en-IN" altLang="en-US" dirty="0">
                <a:solidFill>
                  <a:schemeClr val="bg2">
                    <a:lumMod val="75000"/>
                    <a:lumOff val="25000"/>
                  </a:schemeClr>
                </a:solidFill>
              </a:rPr>
              <a:t>structure and </a:t>
            </a:r>
            <a:r>
              <a:rPr lang="en-IN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composition</a:t>
            </a:r>
            <a:r>
              <a:rPr lang="en-IN" altLang="en-US" dirty="0">
                <a:solidFill>
                  <a:schemeClr val="bg2">
                    <a:lumMod val="75000"/>
                    <a:lumOff val="25000"/>
                  </a:schemeClr>
                </a:solidFill>
              </a:rPr>
              <a:t>.</a:t>
            </a:r>
            <a:endParaRPr lang="en-IN" altLang="en-US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chemeClr val="bg2">
                  <a:lumMod val="75000"/>
                  <a:lumOff val="25000"/>
                </a:schemeClr>
              </a:buClr>
            </a:pPr>
            <a:r>
              <a:rPr lang="en-IN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the </a:t>
            </a:r>
            <a:r>
              <a:rPr lang="en-IN" altLang="en-US" dirty="0">
                <a:solidFill>
                  <a:schemeClr val="bg2">
                    <a:lumMod val="75000"/>
                    <a:lumOff val="25000"/>
                  </a:schemeClr>
                </a:solidFill>
              </a:rPr>
              <a:t>methods that scientists use to </a:t>
            </a:r>
            <a:r>
              <a:rPr lang="en-IN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analyse chromosomes</a:t>
            </a:r>
            <a:r>
              <a:rPr lang="en-IN" altLang="en-US" dirty="0">
                <a:solidFill>
                  <a:schemeClr val="bg2">
                    <a:lumMod val="75000"/>
                    <a:lumOff val="25000"/>
                  </a:schemeClr>
                </a:solidFill>
              </a:rPr>
              <a:t> </a:t>
            </a:r>
            <a:r>
              <a:rPr lang="en-IN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(karyotyping).</a:t>
            </a:r>
          </a:p>
          <a:p>
            <a:pPr lvl="1">
              <a:buClr>
                <a:schemeClr val="bg2">
                  <a:lumMod val="75000"/>
                  <a:lumOff val="25000"/>
                </a:schemeClr>
              </a:buClr>
            </a:pPr>
            <a:r>
              <a:rPr lang="en-IN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chromosome </a:t>
            </a:r>
            <a:r>
              <a:rPr lang="en-IN" altLang="en-US" dirty="0">
                <a:solidFill>
                  <a:schemeClr val="bg2">
                    <a:lumMod val="75000"/>
                    <a:lumOff val="25000"/>
                  </a:schemeClr>
                </a:solidFill>
              </a:rPr>
              <a:t>abnormalities associated with </a:t>
            </a:r>
            <a:r>
              <a:rPr lang="en-IN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disease</a:t>
            </a:r>
            <a:r>
              <a:rPr lang="en-IN" altLang="en-US" dirty="0">
                <a:solidFill>
                  <a:schemeClr val="bg2">
                    <a:lumMod val="75000"/>
                    <a:lumOff val="25000"/>
                  </a:schemeClr>
                </a:solidFill>
              </a:rPr>
              <a:t>.</a:t>
            </a:r>
            <a:endParaRPr lang="en-IN" altLang="en-US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chemeClr val="bg2">
                  <a:lumMod val="75000"/>
                  <a:lumOff val="25000"/>
                </a:schemeClr>
              </a:buClr>
            </a:pPr>
            <a:r>
              <a:rPr lang="en-IN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the </a:t>
            </a:r>
            <a:r>
              <a:rPr lang="en-IN" altLang="en-US" dirty="0">
                <a:solidFill>
                  <a:schemeClr val="bg2">
                    <a:lumMod val="75000"/>
                    <a:lumOff val="25000"/>
                  </a:schemeClr>
                </a:solidFill>
              </a:rPr>
              <a:t>roles that chromosomes play in sex </a:t>
            </a:r>
            <a:r>
              <a:rPr lang="en-IN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determination. </a:t>
            </a:r>
          </a:p>
          <a:p>
            <a:pPr lvl="1">
              <a:buClr>
                <a:schemeClr val="bg2">
                  <a:lumMod val="75000"/>
                  <a:lumOff val="25000"/>
                </a:schemeClr>
              </a:buClr>
            </a:pPr>
            <a:r>
              <a:rPr lang="en-IN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changes </a:t>
            </a:r>
            <a:r>
              <a:rPr lang="en-IN" altLang="en-US" dirty="0">
                <a:solidFill>
                  <a:schemeClr val="bg2">
                    <a:lumMod val="75000"/>
                    <a:lumOff val="25000"/>
                  </a:schemeClr>
                </a:solidFill>
              </a:rPr>
              <a:t>in chromosomes during evolution.</a:t>
            </a:r>
          </a:p>
          <a:p>
            <a:pPr>
              <a:buClr>
                <a:schemeClr val="bg2">
                  <a:lumMod val="75000"/>
                  <a:lumOff val="25000"/>
                </a:schemeClr>
              </a:buClr>
            </a:pP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2264372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905000" y="274638"/>
            <a:ext cx="6781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Karyotype</a:t>
            </a:r>
            <a:r>
              <a:rPr kumimoji="0" lang="en-US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of non-disjunction</a:t>
            </a:r>
            <a:endParaRPr kumimoji="0" lang="en-US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1981200"/>
            <a:ext cx="3733800" cy="7620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Normal karyotype (2n=46)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2003-0330humankaryotyp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38400"/>
            <a:ext cx="3810000" cy="375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2003-0330-downkaryoty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62200"/>
            <a:ext cx="4114800" cy="392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343400" y="1676400"/>
            <a:ext cx="4800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400">
                <a:solidFill>
                  <a:schemeClr val="bg2">
                    <a:lumMod val="75000"/>
                    <a:lumOff val="25000"/>
                  </a:schemeClr>
                </a:solidFill>
              </a:rPr>
              <a:t>Abnormal karyotype (aneuploidy)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400">
                <a:solidFill>
                  <a:schemeClr val="bg2">
                    <a:lumMod val="75000"/>
                    <a:lumOff val="25000"/>
                  </a:schemeClr>
                </a:solidFill>
              </a:rPr>
              <a:t>2n + 1 = 47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057400" y="304800"/>
            <a:ext cx="66294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Theoretical Genetics Key Terms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057400" y="1219200"/>
            <a:ext cx="6629400" cy="56388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Dominant allele 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-the allele that always shows in the heterozygous state (Example:  Bb=brown)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Recessive allele 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-the allele that only shows in the homozygous recessive state (Example:  bb=blue)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Codominant alleles 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-pairs of alleles where two differing alleles are shown in the phenotype in a heterozygote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Homozygous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-having two identical alleles of a gene (Example:  BB or bb)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Heterozygous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-having two different alleles of a gene (Example: Bb)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057400" y="381000"/>
            <a:ext cx="6629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More Vocabulary</a:t>
            </a:r>
            <a:endParaRPr kumimoji="0" lang="en-US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981200" y="1828800"/>
            <a:ext cx="6858000" cy="43434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Carrier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a person who has a recessive allele, but does not express it (they are generally heterozygous, Bb)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Genotype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-alleles that a person has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(the letters) Ex:  Bb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Phenotype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the physical characteristics the a person shows (caused by the genotype) Ex:  brown hair or blue eyes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 cross </a:t>
            </a: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crossing two or more genotypes to find the possible genetic outcomes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057400" y="304800"/>
            <a:ext cx="6800850" cy="785813"/>
          </a:xfrm>
          <a:prstGeom prst="rect">
            <a:avLst/>
          </a:prstGeom>
        </p:spPr>
        <p:txBody>
          <a:bodyPr lIns="90488" tIns="44450" rIns="90488" bIns="4445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Tx/>
              <a:buFontTx/>
              <a:buNone/>
              <a:tabLst/>
              <a:defRPr/>
            </a:pPr>
            <a:r>
              <a:rPr kumimoji="0" lang="en-GB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Chromosome anomalies</a:t>
            </a:r>
            <a:endParaRPr kumimoji="0" lang="en-GB" sz="4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057400" y="1524000"/>
            <a:ext cx="6800850" cy="5000625"/>
          </a:xfrm>
          <a:prstGeom prst="rect">
            <a:avLst/>
          </a:prstGeom>
        </p:spPr>
        <p:txBody>
          <a:bodyPr lIns="90488" tIns="44450" rIns="90488" bIns="44450"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Cause their effects by altering the amounts of products of the genes involved.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Three copies of genes </a:t>
            </a: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GB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trisomies</a:t>
            </a: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85000"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= 1.5 times normal amount.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85000"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One copy of genes </a:t>
            </a: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(deletions)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85000"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0.5 times normal amount.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85000"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Altered amounts may cause anomalies directly or may alter the balance of genes acting in a pathway.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/>
            </a:r>
            <a:b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68388" y="2667000"/>
            <a:ext cx="609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bg2">
                  <a:lumMod val="75000"/>
                  <a:lumOff val="25000"/>
                </a:schemeClr>
              </a:buClr>
              <a:defRPr/>
            </a:pPr>
            <a:endParaRPr lang="en-GB" sz="1400" i="1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288262" y="228600"/>
            <a:ext cx="7779538" cy="1219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Classification of chromosomal anomalies</a:t>
            </a:r>
            <a:endParaRPr kumimoji="0" lang="en-GB" sz="36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926425" y="1573212"/>
            <a:ext cx="6953250" cy="4618038"/>
          </a:xfrm>
          <a:prstGeom prst="rect">
            <a:avLst/>
          </a:prstGeom>
        </p:spPr>
        <p:txBody>
          <a:bodyPr/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Numerical </a:t>
            </a:r>
            <a:r>
              <a:rPr kumimoji="0" lang="en-GB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(usually due to de novo error in meiosis)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/>
            </a:r>
            <a:b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Aneuploidy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</a:t>
            </a:r>
            <a:r>
              <a:rPr kumimoji="0" lang="en-GB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(</a:t>
            </a:r>
            <a:r>
              <a:rPr lang="en-US" sz="20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The condition in which the chromosomes sets are present in a multiples of “n” </a:t>
            </a:r>
            <a:r>
              <a:rPr lang="en-US" sz="20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)        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0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  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-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monosomy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(2n-1)</a:t>
            </a:r>
            <a:endParaRPr lang="en-GB" sz="2000" dirty="0" smtClean="0">
              <a:solidFill>
                <a:srgbClr val="FF0000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trisomy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(2n+1)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/>
            </a:r>
            <a:b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GB" sz="20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GB" sz="20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  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Polyploidy </a:t>
            </a:r>
            <a:r>
              <a:rPr kumimoji="0" lang="en-GB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</a:t>
            </a:r>
            <a:r>
              <a:rPr lang="en-US" sz="20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When </a:t>
            </a:r>
            <a:r>
              <a:rPr lang="en-US" sz="20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a change in the chromosome number does not involve entire sets of chromosomes, but only a few of the chromosomes </a:t>
            </a:r>
            <a:r>
              <a:rPr lang="en-US" sz="20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)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GB" sz="20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GB" sz="20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   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triploidy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3n)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/>
            </a:r>
            <a:b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	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3"/>
          <p:cNvSpPr/>
          <p:nvPr/>
        </p:nvSpPr>
        <p:spPr>
          <a:xfrm>
            <a:off x="1828800" y="1693140"/>
            <a:ext cx="7315200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GB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Structural (may be due to de novo error in meiosis or </a:t>
            </a:r>
            <a:r>
              <a:rPr lang="en-GB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inherited)</a:t>
            </a:r>
            <a:endParaRPr lang="en-GB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 Translocations</a:t>
            </a: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	 - reciprocal</a:t>
            </a:r>
            <a:b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			 - </a:t>
            </a:r>
            <a:r>
              <a:rPr lang="en-GB" sz="2400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Robertsonian</a:t>
            </a: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(centric fusion)</a:t>
            </a:r>
            <a:b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Deletions</a:t>
            </a: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Duplications</a:t>
            </a: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Inversions</a:t>
            </a: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endParaRPr lang="en-GB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GB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Different cell lines (occurs post-</a:t>
            </a:r>
            <a:r>
              <a:rPr lang="en-GB" sz="2400" b="1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zygotically</a:t>
            </a:r>
            <a:r>
              <a:rPr lang="en-GB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)</a:t>
            </a: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	</a:t>
            </a:r>
            <a:r>
              <a:rPr lang="en-GB" sz="2400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Mosaicism</a:t>
            </a:r>
            <a:r>
              <a:rPr lang="en-GB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		</a:t>
            </a:r>
            <a:endParaRPr lang="en-GB" sz="24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288262" y="228600"/>
            <a:ext cx="7779538" cy="1219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Classification of chromosomal anomalies</a:t>
            </a:r>
            <a:endParaRPr kumimoji="0" lang="en-GB" sz="36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057400" y="457200"/>
            <a:ext cx="6800850" cy="9001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Anomalies of chromosome </a:t>
            </a:r>
            <a:r>
              <a:rPr kumimoji="0" lang="en-US" sz="360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structure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057400" y="2000250"/>
            <a:ext cx="6086475" cy="3632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Tx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Translocations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Tx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Deletions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Tx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Duplications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Tx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Ring chromosomes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257800" y="2209800"/>
            <a:ext cx="3216275" cy="1117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Robertsonian</a:t>
            </a:r>
            <a:endParaRPr lang="en-US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  <a:p>
            <a:pPr>
              <a:spcBef>
                <a:spcPct val="20000"/>
              </a:spcBef>
              <a:defRPr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Reciprocal</a:t>
            </a:r>
          </a:p>
          <a:p>
            <a:pPr>
              <a:spcBef>
                <a:spcPct val="50000"/>
              </a:spcBef>
              <a:defRPr/>
            </a:pPr>
            <a:endParaRPr lang="en-GB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4808538" y="2209800"/>
            <a:ext cx="525462" cy="152400"/>
          </a:xfrm>
          <a:prstGeom prst="line">
            <a:avLst/>
          </a:prstGeom>
          <a:noFill/>
          <a:ln w="28575">
            <a:solidFill>
              <a:schemeClr val="bg2">
                <a:lumMod val="75000"/>
                <a:lumOff val="2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808538" y="2209800"/>
            <a:ext cx="525462" cy="533400"/>
          </a:xfrm>
          <a:prstGeom prst="line">
            <a:avLst/>
          </a:prstGeom>
          <a:noFill/>
          <a:ln w="28575">
            <a:solidFill>
              <a:schemeClr val="bg2">
                <a:lumMod val="75000"/>
                <a:lumOff val="2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24000" y="304800"/>
            <a:ext cx="7334250" cy="16240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Chromosomal deletions and duplications </a:t>
            </a:r>
            <a:b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(not caused by translocations)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905000" y="2971800"/>
            <a:ext cx="6800850" cy="1671381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Are usually “one off”/de novo events occurring in meiosis.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Have a very low recurrence risk in future pregnancies.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371600" y="685800"/>
            <a:ext cx="7486650" cy="92868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Most frequent numerical anomalies </a:t>
            </a:r>
            <a:br>
              <a:rPr kumimoji="0" lang="en-GB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 </a:t>
            </a:r>
            <a:r>
              <a:rPr kumimoji="0" lang="en-GB" sz="3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liveborn</a:t>
            </a:r>
            <a:endParaRPr kumimoji="0" lang="en-GB" sz="36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993417" y="1905000"/>
            <a:ext cx="7074383" cy="464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Autosomes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Down syndrome (</a:t>
            </a:r>
            <a:r>
              <a:rPr kumimoji="0" lang="en-GB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trisomy</a:t>
            </a: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21: 47,XX,+21)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Edwards syndrome (</a:t>
            </a:r>
            <a:r>
              <a:rPr kumimoji="0" lang="en-GB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trisomy</a:t>
            </a: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18: 47,XX,+18)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Patau</a:t>
            </a: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syndrome (</a:t>
            </a:r>
            <a:r>
              <a:rPr kumimoji="0" lang="en-GB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trisomy</a:t>
            </a: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13: 47,XX+13)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/>
            </a:r>
            <a:b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Sex chromosomes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Turner syndrome 45,X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Klinefelter</a:t>
            </a: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syndrome 47,XXY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/>
            </a:r>
            <a:b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All chromosomes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75000"/>
                  <a:lumOff val="25000"/>
                </a:schemeClr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Triploidy</a:t>
            </a:r>
            <a:r>
              <a:rPr kumimoji="0" lang="en-GB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(69 chromosomes)</a:t>
            </a:r>
            <a:endParaRPr kumimoji="0" lang="en-GB" sz="2400" b="0" i="1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6553200" cy="1143000"/>
          </a:xfrm>
        </p:spPr>
        <p:txBody>
          <a:bodyPr>
            <a:normAutofit/>
          </a:bodyPr>
          <a:lstStyle/>
          <a:p>
            <a:pPr algn="ctr"/>
            <a:r>
              <a:rPr lang="en-ZA" altLang="en-US" sz="4400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Chromosomes</a:t>
            </a:r>
            <a:endParaRPr lang="en-US" sz="4400" dirty="0"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95400"/>
            <a:ext cx="6858000" cy="51054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bg2">
                  <a:lumMod val="75000"/>
                  <a:lumOff val="25000"/>
                </a:schemeClr>
              </a:buClr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Chromosomes were first described by </a:t>
            </a:r>
            <a:r>
              <a:rPr lang="en-US" sz="2400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Strausberger</a:t>
            </a: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in 1875. </a:t>
            </a:r>
          </a:p>
          <a:p>
            <a:pPr>
              <a:buClr>
                <a:schemeClr val="bg2">
                  <a:lumMod val="75000"/>
                  <a:lumOff val="25000"/>
                </a:schemeClr>
              </a:buClr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The term “Chromosome”, however was first used by </a:t>
            </a:r>
            <a:r>
              <a:rPr lang="en-US" sz="2400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Waldeyer</a:t>
            </a: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in 1888. </a:t>
            </a:r>
          </a:p>
          <a:p>
            <a:pPr>
              <a:buClr>
                <a:schemeClr val="bg2">
                  <a:lumMod val="75000"/>
                  <a:lumOff val="25000"/>
                </a:schemeClr>
              </a:buClr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They were given the name chromosome (Chromo = colour; Soma =  body) due to their marked affinity for basic dyes. </a:t>
            </a:r>
          </a:p>
          <a:p>
            <a:pPr>
              <a:buClr>
                <a:schemeClr val="bg2">
                  <a:lumMod val="75000"/>
                  <a:lumOff val="25000"/>
                </a:schemeClr>
              </a:buClr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Their number can be counted easily only during mitotic metaphase.</a:t>
            </a:r>
          </a:p>
          <a:p>
            <a:pPr>
              <a:buClr>
                <a:schemeClr val="bg2">
                  <a:lumMod val="75000"/>
                  <a:lumOff val="25000"/>
                </a:schemeClr>
              </a:buClr>
            </a:pPr>
            <a:r>
              <a:rPr lang="en-ZA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Chromosomes </a:t>
            </a:r>
            <a:r>
              <a:rPr lang="en-ZA" alt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are long, thread-like structures that form part of the chromatin network in the nuclei of cells</a:t>
            </a:r>
            <a:r>
              <a:rPr lang="en-ZA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buClr>
                <a:schemeClr val="bg2">
                  <a:lumMod val="75000"/>
                  <a:lumOff val="25000"/>
                </a:schemeClr>
              </a:buClr>
              <a:buNone/>
            </a:pPr>
            <a:endParaRPr lang="en-ZA" altLang="en-US" sz="10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bg2">
                  <a:lumMod val="75000"/>
                  <a:lumOff val="25000"/>
                </a:schemeClr>
              </a:buClr>
            </a:pPr>
            <a:r>
              <a:rPr lang="en-ZA" alt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They consist of a strand of DNA wound around histones (proteins</a:t>
            </a:r>
            <a:r>
              <a:rPr lang="en-ZA" alt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).</a:t>
            </a:r>
          </a:p>
          <a:p>
            <a:pPr>
              <a:buClr>
                <a:schemeClr val="bg2">
                  <a:lumMod val="75000"/>
                  <a:lumOff val="25000"/>
                </a:schemeClr>
              </a:buClr>
              <a:buNone/>
            </a:pPr>
            <a:endParaRPr lang="en-ZA" altLang="en-US" sz="10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bg2">
                  <a:lumMod val="75000"/>
                  <a:lumOff val="25000"/>
                </a:schemeClr>
              </a:buClr>
            </a:pPr>
            <a:endParaRPr lang="en-ZA" altLang="en-US" sz="2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2577137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524000"/>
            <a:ext cx="7194884" cy="4876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ZA" alt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In somatic (body) cells of diploid organisms:</a:t>
            </a:r>
          </a:p>
          <a:p>
            <a:pPr lvl="1">
              <a:buClr>
                <a:schemeClr val="bg2">
                  <a:lumMod val="75000"/>
                  <a:lumOff val="25000"/>
                </a:schemeClr>
              </a:buClr>
            </a:pPr>
            <a:r>
              <a:rPr lang="en-ZA" altLang="en-US" dirty="0">
                <a:solidFill>
                  <a:schemeClr val="bg2">
                    <a:lumMod val="75000"/>
                    <a:lumOff val="25000"/>
                  </a:schemeClr>
                </a:solidFill>
              </a:rPr>
              <a:t>The number of chromosomes in each cell is the same.</a:t>
            </a:r>
          </a:p>
          <a:p>
            <a:pPr lvl="1">
              <a:buClr>
                <a:schemeClr val="bg2">
                  <a:lumMod val="75000"/>
                  <a:lumOff val="25000"/>
                </a:schemeClr>
              </a:buClr>
            </a:pPr>
            <a:r>
              <a:rPr lang="en-ZA" altLang="en-US" dirty="0">
                <a:solidFill>
                  <a:schemeClr val="bg2">
                    <a:lumMod val="75000"/>
                    <a:lumOff val="25000"/>
                  </a:schemeClr>
                </a:solidFill>
              </a:rPr>
              <a:t>Chromosomes are made up of two sets: one from the mother, one from the father. They are called diploid cells, or 2n</a:t>
            </a:r>
            <a:r>
              <a:rPr lang="en-ZA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.</a:t>
            </a:r>
            <a:endParaRPr lang="en-ZA" alt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chemeClr val="bg2">
                  <a:lumMod val="75000"/>
                  <a:lumOff val="25000"/>
                </a:schemeClr>
              </a:buClr>
            </a:pPr>
            <a:r>
              <a:rPr lang="en-ZA" altLang="en-US" dirty="0">
                <a:solidFill>
                  <a:schemeClr val="bg2">
                    <a:lumMod val="75000"/>
                    <a:lumOff val="25000"/>
                  </a:schemeClr>
                </a:solidFill>
              </a:rPr>
              <a:t>A maternal chromosome will have a matching paternal chromosome. Together they will form a homologous pair. </a:t>
            </a:r>
            <a:endParaRPr lang="en-ZA" altLang="en-US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chemeClr val="bg2">
                  <a:lumMod val="75000"/>
                  <a:lumOff val="25000"/>
                </a:schemeClr>
              </a:buClr>
            </a:pPr>
            <a:r>
              <a:rPr lang="en-ZA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The </a:t>
            </a:r>
            <a:r>
              <a:rPr lang="en-ZA" altLang="en-US" dirty="0">
                <a:solidFill>
                  <a:schemeClr val="bg2">
                    <a:lumMod val="75000"/>
                    <a:lumOff val="25000"/>
                  </a:schemeClr>
                </a:solidFill>
              </a:rPr>
              <a:t>chromosomes forming a pair will have the same size and shape, but may have different alleles for each trait</a:t>
            </a:r>
            <a:r>
              <a:rPr lang="en-ZA" alt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.</a:t>
            </a:r>
            <a:endParaRPr lang="en-ZA" alt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6553200" cy="1143000"/>
          </a:xfrm>
        </p:spPr>
        <p:txBody>
          <a:bodyPr>
            <a:normAutofit/>
          </a:bodyPr>
          <a:lstStyle/>
          <a:p>
            <a:pPr algn="ctr"/>
            <a:r>
              <a:rPr lang="en-ZA" altLang="en-US" sz="4400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Chromosomes</a:t>
            </a:r>
            <a:endParaRPr lang="en-US" sz="4400" dirty="0"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1001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447800"/>
            <a:ext cx="7162800" cy="5029200"/>
          </a:xfrm>
        </p:spPr>
        <p:txBody>
          <a:bodyPr>
            <a:normAutofit/>
          </a:bodyPr>
          <a:lstStyle/>
          <a:p>
            <a:pPr>
              <a:buClr>
                <a:schemeClr val="bg2">
                  <a:lumMod val="75000"/>
                  <a:lumOff val="25000"/>
                </a:schemeClr>
              </a:buClr>
            </a:pPr>
            <a:r>
              <a:rPr lang="en-ZA" altLang="en-US" sz="22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A set of chromosomes in a cell is called a </a:t>
            </a:r>
            <a:r>
              <a:rPr lang="en-ZA" altLang="en-US" sz="2200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karyotype</a:t>
            </a:r>
            <a:r>
              <a:rPr lang="en-ZA" altLang="en-US" sz="22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. It shows the number, size and shape of the chromosomes during the metaphase of mitosis. </a:t>
            </a:r>
          </a:p>
          <a:p>
            <a:pPr>
              <a:buClr>
                <a:schemeClr val="bg2">
                  <a:lumMod val="75000"/>
                  <a:lumOff val="25000"/>
                </a:schemeClr>
              </a:buClr>
              <a:buNone/>
            </a:pPr>
            <a:endParaRPr lang="en-ZA" altLang="en-US" sz="22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bg2">
                  <a:lumMod val="75000"/>
                  <a:lumOff val="25000"/>
                </a:schemeClr>
              </a:buClr>
            </a:pPr>
            <a:r>
              <a:rPr lang="en-ZA" altLang="en-US" sz="22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Every species has a specific number of chromosomes in its somatic cells. </a:t>
            </a:r>
            <a:r>
              <a:rPr lang="en-ZA" altLang="en-US" sz="22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The </a:t>
            </a:r>
            <a:r>
              <a:rPr lang="en-ZA" altLang="en-US" sz="22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DNA of each chromosome replicates to form two identical threads or chromatids joined by a centromere. This takes place in the interphase of a cell cycle, i.e. between cell divisions. </a:t>
            </a:r>
            <a:endParaRPr lang="en-ZA" altLang="en-US" sz="22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marL="393192" lvl="1" indent="0">
              <a:buClr>
                <a:schemeClr val="bg2">
                  <a:lumMod val="75000"/>
                  <a:lumOff val="25000"/>
                </a:schemeClr>
              </a:buClr>
              <a:buNone/>
            </a:pPr>
            <a:endParaRPr lang="en-ZA" altLang="en-US" sz="22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bg2">
                  <a:lumMod val="75000"/>
                  <a:lumOff val="25000"/>
                </a:schemeClr>
              </a:buClr>
            </a:pPr>
            <a:r>
              <a:rPr lang="en-ZA" altLang="en-US" sz="22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Replication of DNA is very important to ensure that, as a cell divides, each daughter cell receives a full complement of all the genetic material.</a:t>
            </a:r>
          </a:p>
          <a:p>
            <a:pPr>
              <a:buClr>
                <a:schemeClr val="bg2">
                  <a:lumMod val="75000"/>
                  <a:lumOff val="25000"/>
                </a:schemeClr>
              </a:buClr>
            </a:pP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6553200" cy="1143000"/>
          </a:xfrm>
        </p:spPr>
        <p:txBody>
          <a:bodyPr>
            <a:normAutofit/>
          </a:bodyPr>
          <a:lstStyle/>
          <a:p>
            <a:pPr algn="ctr"/>
            <a:r>
              <a:rPr lang="en-ZA" altLang="en-US" sz="4400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Chromosomes</a:t>
            </a:r>
            <a:endParaRPr lang="en-US" sz="4400" dirty="0"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4552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2057400" y="328613"/>
            <a:ext cx="6872288" cy="81438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Chromosomes</a:t>
            </a:r>
            <a:r>
              <a:rPr kumimoji="0" lang="en-GB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5C54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 </a:t>
            </a:r>
            <a:endParaRPr kumimoji="0" lang="en-GB" sz="4400" i="0" u="none" strike="noStrike" kern="1200" cap="none" spc="0" normalizeH="0" baseline="0" noProof="0" dirty="0">
              <a:ln>
                <a:noFill/>
              </a:ln>
              <a:solidFill>
                <a:srgbClr val="5C54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pic>
        <p:nvPicPr>
          <p:cNvPr id="14" name="Picture 3" descr="NORMALMA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857375"/>
            <a:ext cx="4675188" cy="35052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4876800" y="1219200"/>
            <a:ext cx="4267200" cy="51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Chromosomes are made  of DNA. </a:t>
            </a:r>
          </a:p>
          <a:p>
            <a:pPr marL="266700" indent="-266700"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Each contains genes in a linear order.</a:t>
            </a:r>
          </a:p>
          <a:p>
            <a:pPr marL="266700" indent="-266700"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Human body cells contain 46 chromosomes in 23 pairs – one of each pair  inherited from each parent</a:t>
            </a:r>
          </a:p>
          <a:p>
            <a:pPr marL="266700" indent="-266700"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Chromosome pairs 1 – 22 are called </a:t>
            </a:r>
            <a:r>
              <a:rPr lang="en-GB" sz="2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autosomes</a:t>
            </a:r>
            <a:r>
              <a:rPr lang="en-GB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  <a:p>
            <a:pPr marL="266700" indent="-266700"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The 23rd pair are called sex chromosomes: </a:t>
            </a:r>
            <a:br>
              <a:rPr lang="en-GB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GB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XX is female, XY is male.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931988" y="5548313"/>
            <a:ext cx="2925762" cy="523875"/>
          </a:xfrm>
          <a:prstGeom prst="rect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400" dirty="0">
                <a:solidFill>
                  <a:schemeClr val="bg1"/>
                </a:solidFill>
              </a:rPr>
              <a:t>Gene for sickle cell disease (chromosome 11)</a:t>
            </a: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 flipH="1" flipV="1">
            <a:off x="4006850" y="4000500"/>
            <a:ext cx="136525" cy="1428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85750" y="1285875"/>
            <a:ext cx="2946400" cy="523875"/>
          </a:xfrm>
          <a:prstGeom prst="rect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400" dirty="0">
                <a:solidFill>
                  <a:schemeClr val="bg1"/>
                </a:solidFill>
              </a:rPr>
              <a:t>Gene for cystic fibrosis (chromosome 7)</a:t>
            </a: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 flipH="1">
            <a:off x="1285875" y="1857375"/>
            <a:ext cx="142875" cy="13573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 bldLvl="2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133600" y="381000"/>
            <a:ext cx="6724650" cy="5476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Chromosomes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913563" y="2028825"/>
            <a:ext cx="327025" cy="4000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000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p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954838" y="2432050"/>
            <a:ext cx="1537600" cy="4001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000" dirty="0" err="1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Centromere</a:t>
            </a:r>
            <a:endParaRPr lang="en-US" sz="2000" dirty="0"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959600" y="3671888"/>
            <a:ext cx="327025" cy="4000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000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q</a:t>
            </a:r>
          </a:p>
        </p:txBody>
      </p:sp>
      <p:sp>
        <p:nvSpPr>
          <p:cNvPr id="8" name="AutoShape 6"/>
          <p:cNvSpPr>
            <a:spLocks/>
          </p:cNvSpPr>
          <p:nvPr/>
        </p:nvSpPr>
        <p:spPr bwMode="auto">
          <a:xfrm>
            <a:off x="6731000" y="1928813"/>
            <a:ext cx="209550" cy="750887"/>
          </a:xfrm>
          <a:prstGeom prst="rightBrace">
            <a:avLst>
              <a:gd name="adj1" fmla="val 29861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AutoShape 7"/>
          <p:cNvSpPr>
            <a:spLocks/>
          </p:cNvSpPr>
          <p:nvPr/>
        </p:nvSpPr>
        <p:spPr bwMode="auto">
          <a:xfrm>
            <a:off x="6731000" y="2744788"/>
            <a:ext cx="236538" cy="2270125"/>
          </a:xfrm>
          <a:prstGeom prst="rightBrace">
            <a:avLst>
              <a:gd name="adj1" fmla="val 79977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H="1">
            <a:off x="6745288" y="2714625"/>
            <a:ext cx="2492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067425" y="5037138"/>
            <a:ext cx="1936749" cy="4001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000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Chromosome 5</a:t>
            </a: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5691188" y="2363788"/>
            <a:ext cx="692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</p:spPr>
        <p:txBody>
          <a:bodyPr wrap="none" anchor="ctr"/>
          <a:lstStyle/>
          <a:p>
            <a:endParaRPr lang="en-GB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11" descr="karyotypel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500188"/>
            <a:ext cx="5181600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6376988" y="1785938"/>
            <a:ext cx="334962" cy="3146425"/>
            <a:chOff x="4519" y="1305"/>
            <a:chExt cx="237" cy="1982"/>
          </a:xfrm>
        </p:grpSpPr>
        <p:pic>
          <p:nvPicPr>
            <p:cNvPr id="15" name="Picture 13" descr="CHROMO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19" y="1305"/>
              <a:ext cx="237" cy="1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4543" y="1909"/>
              <a:ext cx="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solidFill>
                  <a:schemeClr val="bg2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4542" y="1779"/>
              <a:ext cx="200" cy="0"/>
            </a:xfrm>
            <a:prstGeom prst="line">
              <a:avLst/>
            </a:prstGeom>
            <a:noFill/>
            <a:ln w="28575">
              <a:solidFill>
                <a:srgbClr val="CC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solidFill>
                  <a:schemeClr val="bg2">
                    <a:lumMod val="75000"/>
                    <a:lumOff val="2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pic>
        <p:nvPicPr>
          <p:cNvPr id="4" name="Picture 2" descr="46,XX"/>
          <p:cNvPicPr>
            <a:picLocks noChangeAspect="1" noChangeArrowheads="1"/>
          </p:cNvPicPr>
          <p:nvPr/>
        </p:nvPicPr>
        <p:blipFill>
          <a:blip r:embed="rId2" cstate="print"/>
          <a:srcRect l="3055" r="89281" b="74281"/>
          <a:stretch>
            <a:fillRect/>
          </a:stretch>
        </p:blipFill>
        <p:spPr bwMode="auto">
          <a:xfrm>
            <a:off x="1349375" y="1327150"/>
            <a:ext cx="2108200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334000" y="3509963"/>
            <a:ext cx="3810000" cy="161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800" b="1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Centromere</a:t>
            </a:r>
            <a:r>
              <a:rPr lang="en-GB" sz="1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/>
            </a:r>
            <a:br>
              <a:rPr lang="en-GB" sz="1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Joins sister </a:t>
            </a:r>
            <a:r>
              <a:rPr lang="en-GB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chromatids</a:t>
            </a: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/>
            </a:r>
            <a:b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endParaRPr lang="en-GB" sz="14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Essential for chromosome segregation at cell division</a:t>
            </a:r>
            <a:b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100s of </a:t>
            </a:r>
            <a:r>
              <a:rPr lang="en-GB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kilobases</a:t>
            </a: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of repetitive DNA: some non-specific, some chromosome specific</a:t>
            </a:r>
            <a:endParaRPr lang="en-GB" sz="18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476875" y="5214938"/>
            <a:ext cx="3568989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Dark (G) bands</a:t>
            </a:r>
            <a:r>
              <a:rPr lang="en-GB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br>
              <a:rPr lang="en-GB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Replicate late</a:t>
            </a:r>
            <a:b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Contain condensed chromatin</a:t>
            </a:r>
            <a:b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AT rich</a:t>
            </a:r>
            <a:endParaRPr lang="en-GB" sz="18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0" y="3200400"/>
            <a:ext cx="1752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Short arm</a:t>
            </a:r>
            <a:br>
              <a:rPr lang="en-GB" sz="1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p </a:t>
            </a:r>
            <a:r>
              <a:rPr lang="en-GB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(petit)</a:t>
            </a:r>
            <a:endParaRPr lang="en-GB" sz="1800" b="1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0" y="4724400"/>
            <a:ext cx="1752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Long arm</a:t>
            </a:r>
            <a:br>
              <a:rPr lang="en-GB" sz="1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q</a:t>
            </a:r>
          </a:p>
        </p:txBody>
      </p:sp>
      <p:pic>
        <p:nvPicPr>
          <p:cNvPr id="10" name="Picture 8" descr="46,XX"/>
          <p:cNvPicPr>
            <a:picLocks noChangeAspect="1" noChangeArrowheads="1"/>
          </p:cNvPicPr>
          <p:nvPr/>
        </p:nvPicPr>
        <p:blipFill>
          <a:blip r:embed="rId2" cstate="print"/>
          <a:srcRect l="21635" t="55112" r="74910" b="33386"/>
          <a:stretch>
            <a:fillRect/>
          </a:stretch>
        </p:blipFill>
        <p:spPr bwMode="auto">
          <a:xfrm>
            <a:off x="3635375" y="3810000"/>
            <a:ext cx="917575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405438" y="1428750"/>
            <a:ext cx="2203738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Light bands</a:t>
            </a:r>
            <a:r>
              <a:rPr lang="en-GB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br>
              <a:rPr lang="en-GB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Replicate early in S phase</a:t>
            </a:r>
            <a:b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Less condensed chromatin</a:t>
            </a:r>
            <a:b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4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Transcriptionally</a:t>
            </a: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active</a:t>
            </a:r>
            <a:b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Gene and GC rich</a:t>
            </a:r>
            <a:endParaRPr lang="en-GB" sz="18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6200" y="1066800"/>
            <a:ext cx="17526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Telomere</a:t>
            </a:r>
            <a:br>
              <a:rPr lang="en-GB" sz="1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DNA and protein cap</a:t>
            </a:r>
            <a:b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Ensures replication to tip</a:t>
            </a:r>
            <a:b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GB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Tether to nuclear membrane</a:t>
            </a:r>
            <a:endParaRPr lang="en-GB" sz="1400" b="1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642938" y="5715000"/>
            <a:ext cx="11934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sz="1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Telomere</a:t>
            </a: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3171825" y="1714500"/>
            <a:ext cx="1714500" cy="714375"/>
          </a:xfrm>
          <a:prstGeom prst="lin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  <a:round/>
            <a:headEnd type="arrow" w="med" len="med"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80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2081212" y="357188"/>
            <a:ext cx="721518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8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Chromosomes as seen at metaphase during cell division</a:t>
            </a:r>
            <a:endParaRPr lang="en-US" sz="2800" b="1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 flipH="1" flipV="1">
            <a:off x="1219200" y="1295400"/>
            <a:ext cx="990600" cy="685800"/>
          </a:xfrm>
          <a:prstGeom prst="lin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  <a:round/>
            <a:headEnd type="arrow" w="med" len="med"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80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 flipV="1">
            <a:off x="4114800" y="3733799"/>
            <a:ext cx="1295400" cy="561975"/>
          </a:xfrm>
          <a:prstGeom prst="lin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  <a:round/>
            <a:headEnd type="arrow" w="med" len="med"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80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Line 13"/>
          <p:cNvSpPr>
            <a:spLocks noChangeShapeType="1"/>
          </p:cNvSpPr>
          <p:nvPr/>
        </p:nvSpPr>
        <p:spPr bwMode="auto">
          <a:xfrm flipV="1">
            <a:off x="3124200" y="3733799"/>
            <a:ext cx="2286000" cy="333375"/>
          </a:xfrm>
          <a:prstGeom prst="lin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  <a:round/>
            <a:headEnd type="arrow" w="med" len="med"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80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4171950" y="5410199"/>
            <a:ext cx="1390650" cy="161925"/>
          </a:xfrm>
          <a:prstGeom prst="lin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  <a:round/>
            <a:headEnd type="arrow" w="med" len="med"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80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Line 4"/>
          <p:cNvSpPr>
            <a:spLocks noChangeShapeType="1"/>
          </p:cNvSpPr>
          <p:nvPr/>
        </p:nvSpPr>
        <p:spPr bwMode="auto">
          <a:xfrm flipH="1">
            <a:off x="1219200" y="3048000"/>
            <a:ext cx="1066800" cy="304800"/>
          </a:xfrm>
          <a:prstGeom prst="lin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  <a:round/>
            <a:headEnd type="arrow" w="med" len="med"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80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Line 4"/>
          <p:cNvSpPr>
            <a:spLocks noChangeShapeType="1"/>
          </p:cNvSpPr>
          <p:nvPr/>
        </p:nvSpPr>
        <p:spPr bwMode="auto">
          <a:xfrm flipH="1" flipV="1">
            <a:off x="1143000" y="4953000"/>
            <a:ext cx="990600" cy="228600"/>
          </a:xfrm>
          <a:prstGeom prst="lin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  <a:round/>
            <a:headEnd type="arrow" w="med" len="med"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80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Line 4"/>
          <p:cNvSpPr>
            <a:spLocks noChangeShapeType="1"/>
          </p:cNvSpPr>
          <p:nvPr/>
        </p:nvSpPr>
        <p:spPr bwMode="auto">
          <a:xfrm flipH="1" flipV="1">
            <a:off x="1600200" y="6019800"/>
            <a:ext cx="762000" cy="228600"/>
          </a:xfrm>
          <a:prstGeom prst="lin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  <a:round/>
            <a:headEnd type="arrow" w="med" len="med"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80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  <p:bldP spid="7" grpId="0" autoUpdateAnimBg="0"/>
      <p:bldP spid="8" grpId="0" autoUpdateAnimBg="0"/>
      <p:bldP spid="9" grpId="0" autoUpdateAnimBg="0"/>
      <p:bldP spid="11" grpId="0" autoUpdateAnimBg="0"/>
      <p:bldP spid="12" grpId="0" autoUpdateAnimBg="0"/>
      <p:bldP spid="1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pic>
        <p:nvPicPr>
          <p:cNvPr id="4" name="Picture 2" descr="chromband"/>
          <p:cNvPicPr>
            <a:picLocks noChangeAspect="1" noChangeArrowheads="1"/>
          </p:cNvPicPr>
          <p:nvPr/>
        </p:nvPicPr>
        <p:blipFill>
          <a:blip r:embed="rId3" cstate="print">
            <a:lum bright="18000" contrast="18000"/>
          </a:blip>
          <a:srcRect l="43649" b="13882"/>
          <a:stretch>
            <a:fillRect/>
          </a:stretch>
        </p:blipFill>
        <p:spPr bwMode="auto">
          <a:xfrm>
            <a:off x="1143000" y="2743200"/>
            <a:ext cx="7391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2425" y="5910262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Different chromosome banding resolutions can resolve bands, sub-bands and sub-sub-bands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66800" y="3290887"/>
            <a:ext cx="2052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20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Chromosome 1</a:t>
            </a:r>
          </a:p>
        </p:txBody>
      </p:sp>
      <p:graphicFrame>
        <p:nvGraphicFramePr>
          <p:cNvPr id="7" name="Object 5"/>
          <p:cNvGraphicFramePr>
            <a:graphicFrameLocks noChangeAspect="1"/>
          </p:cNvGraphicFramePr>
          <p:nvPr/>
        </p:nvGraphicFramePr>
        <p:xfrm>
          <a:off x="1352550" y="493713"/>
          <a:ext cx="2679700" cy="2292350"/>
        </p:xfrm>
        <a:graphic>
          <a:graphicData uri="http://schemas.openxmlformats.org/presentationml/2006/ole">
            <p:oleObj spid="_x0000_s1026" name="Document" r:id="rId4" imgW="2849880" imgH="2247900" progId="Word.Document.8">
              <p:embed/>
            </p:oleObj>
          </a:graphicData>
        </a:graphic>
      </p:graphicFrame>
      <p:graphicFrame>
        <p:nvGraphicFramePr>
          <p:cNvPr id="8" name="Object 6"/>
          <p:cNvGraphicFramePr>
            <a:graphicFrameLocks noChangeAspect="1"/>
          </p:cNvGraphicFramePr>
          <p:nvPr/>
        </p:nvGraphicFramePr>
        <p:xfrm>
          <a:off x="4314825" y="950913"/>
          <a:ext cx="2538413" cy="1333500"/>
        </p:xfrm>
        <a:graphic>
          <a:graphicData uri="http://schemas.openxmlformats.org/presentationml/2006/ole">
            <p:oleObj spid="_x0000_s1027" name="Document" r:id="rId5" imgW="2849880" imgH="1381760" progId="Word.Document.8">
              <p:embed/>
            </p:oleObj>
          </a:graphicData>
        </a:graphic>
      </p:graphicFrame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010400" y="762000"/>
            <a:ext cx="2590800" cy="1631216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20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Human chromosome banding patterns seen on light microscopy</a:t>
            </a:r>
            <a:endParaRPr lang="en-GB" b="1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4161</TotalTime>
  <Words>1240</Words>
  <Application>Microsoft Office PowerPoint</Application>
  <PresentationFormat>On-screen Show (4:3)</PresentationFormat>
  <Paragraphs>269</Paragraphs>
  <Slides>29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Flow</vt:lpstr>
      <vt:lpstr>Microsoft Word Document</vt:lpstr>
      <vt:lpstr>Medical Genetics 453 CLS</vt:lpstr>
      <vt:lpstr>Cytogenetics</vt:lpstr>
      <vt:lpstr>Chromosomes</vt:lpstr>
      <vt:lpstr>Chromosomes</vt:lpstr>
      <vt:lpstr>Chromosomes</vt:lpstr>
      <vt:lpstr>Slide 6</vt:lpstr>
      <vt:lpstr>Slide 7</vt:lpstr>
      <vt:lpstr>Slide 8</vt:lpstr>
      <vt:lpstr>Slide 9</vt:lpstr>
      <vt:lpstr>Slide 10</vt:lpstr>
      <vt:lpstr>Slide 11</vt:lpstr>
      <vt:lpstr>Karyotyping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Genetics</dc:title>
  <dc:creator>janet</dc:creator>
  <cp:lastModifiedBy>may alrashed</cp:lastModifiedBy>
  <cp:revision>45</cp:revision>
  <dcterms:created xsi:type="dcterms:W3CDTF">2012-03-08T09:39:19Z</dcterms:created>
  <dcterms:modified xsi:type="dcterms:W3CDTF">2015-09-07T21:13:46Z</dcterms:modified>
</cp:coreProperties>
</file>